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Quicksand"/>
      <p:regular r:id="rId24"/>
      <p:bold r:id="rId25"/>
    </p:embeddedFont>
    <p:embeddedFont>
      <p:font typeface="Quicksand SemiBold"/>
      <p:regular r:id="rId26"/>
      <p:bold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28" roundtripDataSignature="AMtx7mjqPNVgGu9ujBn09gZ25zYhHRuQ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Quicksand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QuicksandSemiBold-regular.fntdata"/><Relationship Id="rId25" Type="http://schemas.openxmlformats.org/officeDocument/2006/relationships/font" Target="fonts/Quicksand-bold.fntdata"/><Relationship Id="rId28" Type="http://customschemas.google.com/relationships/presentationmetadata" Target="metadata"/><Relationship Id="rId27" Type="http://schemas.openxmlformats.org/officeDocument/2006/relationships/font" Target="fonts/Quicksand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2857500" y="512763"/>
            <a:ext cx="3429000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8" name="Google Shape;218;p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2" name="Google Shape;402;p10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1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9" name="Google Shape;409;p11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1" name="Google Shape;431;p1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5" name="Google Shape;445;p1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p1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1" name="Google Shape;471;p1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1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1" name="Google Shape;491;p1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1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8" name="Google Shape;498;p1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1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5" name="Google Shape;505;p1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 txBox="1"/>
          <p:nvPr>
            <p:ph idx="12" type="sldNum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p3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p4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3" name="Google Shape;283;p5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6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6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3" name="Google Shape;343;p7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p8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:notes"/>
          <p:cNvSpPr txBox="1"/>
          <p:nvPr>
            <p:ph idx="1" type="body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8" name="Google Shape;378;p9:notes"/>
          <p:cNvSpPr/>
          <p:nvPr>
            <p:ph idx="2" type="sldImg"/>
          </p:nvPr>
        </p:nvSpPr>
        <p:spPr>
          <a:xfrm>
            <a:off x="2290763" y="512763"/>
            <a:ext cx="4562475" cy="25669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0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30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40" name="Google Shape;140;p30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30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42" name="Google Shape;142;p30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0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5" name="Google Shape;145;p30"/>
          <p:cNvSpPr/>
          <p:nvPr/>
        </p:nvSpPr>
        <p:spPr>
          <a:xfrm>
            <a:off x="9281538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30"/>
          <p:cNvSpPr/>
          <p:nvPr/>
        </p:nvSpPr>
        <p:spPr>
          <a:xfrm>
            <a:off x="13384161" y="5542538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30"/>
          <p:cNvSpPr/>
          <p:nvPr/>
        </p:nvSpPr>
        <p:spPr>
          <a:xfrm>
            <a:off x="5124060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30"/>
          <p:cNvSpPr/>
          <p:nvPr/>
        </p:nvSpPr>
        <p:spPr>
          <a:xfrm>
            <a:off x="1064115" y="5530065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30"/>
          <p:cNvSpPr/>
          <p:nvPr>
            <p:ph idx="2" type="pic"/>
          </p:nvPr>
        </p:nvSpPr>
        <p:spPr>
          <a:xfrm>
            <a:off x="1373188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0"/>
          <p:cNvSpPr txBox="1"/>
          <p:nvPr>
            <p:ph idx="3" type="body"/>
          </p:nvPr>
        </p:nvSpPr>
        <p:spPr>
          <a:xfrm>
            <a:off x="1373188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1" name="Google Shape;151;p30"/>
          <p:cNvSpPr txBox="1"/>
          <p:nvPr>
            <p:ph idx="4" type="body"/>
          </p:nvPr>
        </p:nvSpPr>
        <p:spPr>
          <a:xfrm>
            <a:off x="1373188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0"/>
          <p:cNvSpPr/>
          <p:nvPr>
            <p:ph idx="5" type="pic"/>
          </p:nvPr>
        </p:nvSpPr>
        <p:spPr>
          <a:xfrm>
            <a:off x="5441663" y="5693957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0"/>
          <p:cNvSpPr txBox="1"/>
          <p:nvPr>
            <p:ph idx="6" type="body"/>
          </p:nvPr>
        </p:nvSpPr>
        <p:spPr>
          <a:xfrm>
            <a:off x="5441663" y="6533744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7" type="body"/>
          </p:nvPr>
        </p:nvSpPr>
        <p:spPr>
          <a:xfrm>
            <a:off x="5441663" y="7054444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5" name="Google Shape;155;p30"/>
          <p:cNvSpPr/>
          <p:nvPr>
            <p:ph idx="8" type="pic"/>
          </p:nvPr>
        </p:nvSpPr>
        <p:spPr>
          <a:xfrm>
            <a:off x="9599944" y="5691188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30"/>
          <p:cNvSpPr txBox="1"/>
          <p:nvPr>
            <p:ph idx="9" type="body"/>
          </p:nvPr>
        </p:nvSpPr>
        <p:spPr>
          <a:xfrm>
            <a:off x="9599944" y="6530975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3" type="body"/>
          </p:nvPr>
        </p:nvSpPr>
        <p:spPr>
          <a:xfrm>
            <a:off x="9599944" y="7051675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30"/>
          <p:cNvSpPr/>
          <p:nvPr>
            <p:ph idx="14" type="pic"/>
          </p:nvPr>
        </p:nvSpPr>
        <p:spPr>
          <a:xfrm>
            <a:off x="13716000" y="5693846"/>
            <a:ext cx="685800" cy="67945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30"/>
          <p:cNvSpPr txBox="1"/>
          <p:nvPr>
            <p:ph idx="15" type="body"/>
          </p:nvPr>
        </p:nvSpPr>
        <p:spPr>
          <a:xfrm>
            <a:off x="13716000" y="6533633"/>
            <a:ext cx="2970212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11"/>
              </a:spcBef>
              <a:spcAft>
                <a:spcPts val="0"/>
              </a:spcAft>
              <a:buClr>
                <a:srgbClr val="1B568D"/>
              </a:buClr>
              <a:buSzPts val="2553"/>
              <a:buFont typeface="Quicksand"/>
              <a:buNone/>
              <a:defRPr b="1" sz="2553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0" name="Google Shape;160;p30"/>
          <p:cNvSpPr txBox="1"/>
          <p:nvPr>
            <p:ph idx="16" type="body"/>
          </p:nvPr>
        </p:nvSpPr>
        <p:spPr>
          <a:xfrm>
            <a:off x="13716000" y="7054333"/>
            <a:ext cx="2894012" cy="1444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Quicksand"/>
              <a:buNone/>
              <a:defRPr b="1" i="0" sz="1800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61" name="Google Shape;161;p30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62" name="Google Shape;162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Quicksand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Quicksand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66" name="Google Shape;166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7" name="Google Shape;167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72" name="Google Shape;172;p3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"/>
              <a:buNone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73" name="Google Shape;173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4" name="Google Shape;174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79" name="Google Shape;179;p3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0" name="Google Shape;180;p3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81" name="Google Shape;181;p3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82" name="Google Shape;182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8" name="Google Shape;188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9" name="Google Shape;189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93" name="Google Shape;193;p3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94" name="Google Shape;194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Quicksand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9" name="Google Shape;199;p3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3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01" name="Google Shape;201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2" name="Google Shape;202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3" name="Google Shape;203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7" name="Google Shape;207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8" name="Google Shape;208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3" name="Google Shape;213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5" name="Google Shape;215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/>
          <p:nvPr/>
        </p:nvSpPr>
        <p:spPr>
          <a:xfrm>
            <a:off x="649605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2"/>
          <p:cNvSpPr/>
          <p:nvPr>
            <p:ph idx="2" type="pic"/>
          </p:nvPr>
        </p:nvSpPr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descr="Text  Description automatically generated" id="22" name="Google Shape;22;p22"/>
          <p:cNvSpPr/>
          <p:nvPr/>
        </p:nvSpPr>
        <p:spPr>
          <a:xfrm>
            <a:off x="7398302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2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22"/>
          <p:cNvSpPr txBox="1"/>
          <p:nvPr>
            <p:ph idx="1" type="body"/>
          </p:nvPr>
        </p:nvSpPr>
        <p:spPr>
          <a:xfrm>
            <a:off x="7315200" y="8001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22"/>
          <p:cNvSpPr txBox="1"/>
          <p:nvPr>
            <p:ph idx="3" type="body"/>
          </p:nvPr>
        </p:nvSpPr>
        <p:spPr>
          <a:xfrm>
            <a:off x="7397750" y="2933700"/>
            <a:ext cx="1005205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2"/>
          <p:cNvSpPr txBox="1"/>
          <p:nvPr/>
        </p:nvSpPr>
        <p:spPr>
          <a:xfrm>
            <a:off x="8313592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27" name="Google Shape;2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3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" name="Google Shape;30;p2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31" name="Google Shape;31;p2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33" name="Google Shape;33;p23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3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3"/>
          <p:cNvSpPr/>
          <p:nvPr/>
        </p:nvSpPr>
        <p:spPr>
          <a:xfrm>
            <a:off x="1140605" y="3366145"/>
            <a:ext cx="4467150" cy="4948113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3"/>
          <p:cNvSpPr/>
          <p:nvPr/>
        </p:nvSpPr>
        <p:spPr>
          <a:xfrm>
            <a:off x="6912564" y="3341662"/>
            <a:ext cx="4467150" cy="4972596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3"/>
          <p:cNvSpPr/>
          <p:nvPr/>
        </p:nvSpPr>
        <p:spPr>
          <a:xfrm>
            <a:off x="1468542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ED2A8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23"/>
          <p:cNvSpPr/>
          <p:nvPr/>
        </p:nvSpPr>
        <p:spPr>
          <a:xfrm>
            <a:off x="7238363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3"/>
          <p:cNvSpPr/>
          <p:nvPr/>
        </p:nvSpPr>
        <p:spPr>
          <a:xfrm>
            <a:off x="12503664" y="3341662"/>
            <a:ext cx="4467150" cy="4972596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23"/>
          <p:cNvSpPr/>
          <p:nvPr/>
        </p:nvSpPr>
        <p:spPr>
          <a:xfrm>
            <a:off x="12884191" y="2959411"/>
            <a:ext cx="3811274" cy="810605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23"/>
          <p:cNvSpPr txBox="1"/>
          <p:nvPr>
            <p:ph idx="2" type="body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23"/>
          <p:cNvSpPr txBox="1"/>
          <p:nvPr>
            <p:ph idx="3" type="body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23"/>
          <p:cNvSpPr txBox="1"/>
          <p:nvPr>
            <p:ph idx="4" type="body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b="1" sz="28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3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46" name="Google Shape;46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4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49;p24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oogle Shape;50;p2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51" name="Google Shape;51;p2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53" name="Google Shape;53;p24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24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24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4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57" name="Google Shape;5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0" name="Google Shape;60;p25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61" name="Google Shape;61;p25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5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63" name="Google Shape;63;p25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2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5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25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67" name="Google Shape;6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6"/>
          <p:cNvSpPr/>
          <p:nvPr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26"/>
          <p:cNvSpPr/>
          <p:nvPr>
            <p:ph idx="2" type="pic"/>
          </p:nvPr>
        </p:nvSpPr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26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26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73" name="Google Shape;73;p26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6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" name="Google Shape;75;p26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76" name="Google Shape;76;p26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26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26"/>
          <p:cNvSpPr txBox="1"/>
          <p:nvPr>
            <p:ph idx="3" type="body"/>
          </p:nvPr>
        </p:nvSpPr>
        <p:spPr>
          <a:xfrm>
            <a:off x="1045029" y="33909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6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80" name="Google Shape;8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4947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7"/>
          <p:cNvSpPr/>
          <p:nvPr/>
        </p:nvSpPr>
        <p:spPr>
          <a:xfrm>
            <a:off x="1066800" y="2933700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7"/>
          <p:cNvSpPr/>
          <p:nvPr/>
        </p:nvSpPr>
        <p:spPr>
          <a:xfrm>
            <a:off x="0" y="-19825"/>
            <a:ext cx="11791950" cy="2534730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7"/>
          <p:cNvSpPr/>
          <p:nvPr/>
        </p:nvSpPr>
        <p:spPr>
          <a:xfrm>
            <a:off x="11658600" y="-19826"/>
            <a:ext cx="6705600" cy="10306825"/>
          </a:xfrm>
          <a:prstGeom prst="rect">
            <a:avLst/>
          </a:prstGeom>
          <a:solidFill>
            <a:srgbClr val="FDD704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7"/>
          <p:cNvSpPr/>
          <p:nvPr>
            <p:ph idx="2" type="pic"/>
          </p:nvPr>
        </p:nvSpPr>
        <p:spPr>
          <a:xfrm>
            <a:off x="11705294" y="6858000"/>
            <a:ext cx="6658906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27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27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88" name="Google Shape;88;p27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7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27"/>
          <p:cNvSpPr txBox="1"/>
          <p:nvPr>
            <p:ph idx="1" type="body"/>
          </p:nvPr>
        </p:nvSpPr>
        <p:spPr>
          <a:xfrm>
            <a:off x="1045029" y="481266"/>
            <a:ext cx="962297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descr="Text  Description automatically generated" id="91" name="Google Shape;91;p27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27"/>
          <p:cNvSpPr/>
          <p:nvPr>
            <p:ph idx="3" type="pic"/>
          </p:nvPr>
        </p:nvSpPr>
        <p:spPr>
          <a:xfrm>
            <a:off x="11705294" y="3511290"/>
            <a:ext cx="6658906" cy="3293886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27"/>
          <p:cNvSpPr/>
          <p:nvPr>
            <p:ph idx="4" type="pic"/>
          </p:nvPr>
        </p:nvSpPr>
        <p:spPr>
          <a:xfrm>
            <a:off x="11705294" y="-19828"/>
            <a:ext cx="6658906" cy="3482579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p27"/>
          <p:cNvSpPr txBox="1"/>
          <p:nvPr>
            <p:ph idx="5" type="body"/>
          </p:nvPr>
        </p:nvSpPr>
        <p:spPr>
          <a:xfrm>
            <a:off x="1219200" y="318408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27"/>
          <p:cNvSpPr/>
          <p:nvPr/>
        </p:nvSpPr>
        <p:spPr>
          <a:xfrm>
            <a:off x="1071383" y="4366821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7"/>
          <p:cNvSpPr/>
          <p:nvPr/>
        </p:nvSpPr>
        <p:spPr>
          <a:xfrm>
            <a:off x="1066800" y="5802487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27"/>
          <p:cNvSpPr/>
          <p:nvPr/>
        </p:nvSpPr>
        <p:spPr>
          <a:xfrm>
            <a:off x="1066800" y="7242389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27"/>
          <p:cNvSpPr txBox="1"/>
          <p:nvPr>
            <p:ph idx="6" type="body"/>
          </p:nvPr>
        </p:nvSpPr>
        <p:spPr>
          <a:xfrm>
            <a:off x="1220633" y="4623985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p27"/>
          <p:cNvSpPr txBox="1"/>
          <p:nvPr>
            <p:ph idx="7" type="body"/>
          </p:nvPr>
        </p:nvSpPr>
        <p:spPr>
          <a:xfrm>
            <a:off x="1219200" y="751773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27"/>
          <p:cNvSpPr txBox="1"/>
          <p:nvPr>
            <p:ph idx="8" type="body"/>
          </p:nvPr>
        </p:nvSpPr>
        <p:spPr>
          <a:xfrm>
            <a:off x="1225503" y="6065084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27"/>
          <p:cNvSpPr/>
          <p:nvPr/>
        </p:nvSpPr>
        <p:spPr>
          <a:xfrm>
            <a:off x="6308271" y="2934365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7"/>
          <p:cNvSpPr txBox="1"/>
          <p:nvPr>
            <p:ph idx="9" type="body"/>
          </p:nvPr>
        </p:nvSpPr>
        <p:spPr>
          <a:xfrm>
            <a:off x="6460671" y="318474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27"/>
          <p:cNvSpPr/>
          <p:nvPr/>
        </p:nvSpPr>
        <p:spPr>
          <a:xfrm>
            <a:off x="6312854" y="4367486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7"/>
          <p:cNvSpPr/>
          <p:nvPr/>
        </p:nvSpPr>
        <p:spPr>
          <a:xfrm>
            <a:off x="6308271" y="5803152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7"/>
          <p:cNvSpPr/>
          <p:nvPr/>
        </p:nvSpPr>
        <p:spPr>
          <a:xfrm>
            <a:off x="6308271" y="7243054"/>
            <a:ext cx="4343400" cy="1209048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7"/>
          <p:cNvSpPr txBox="1"/>
          <p:nvPr>
            <p:ph idx="13" type="body"/>
          </p:nvPr>
        </p:nvSpPr>
        <p:spPr>
          <a:xfrm>
            <a:off x="6462104" y="4624650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7" name="Google Shape;107;p27"/>
          <p:cNvSpPr txBox="1"/>
          <p:nvPr>
            <p:ph idx="14" type="body"/>
          </p:nvPr>
        </p:nvSpPr>
        <p:spPr>
          <a:xfrm>
            <a:off x="6460671" y="751839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27"/>
          <p:cNvSpPr txBox="1"/>
          <p:nvPr>
            <p:ph idx="15" type="body"/>
          </p:nvPr>
        </p:nvSpPr>
        <p:spPr>
          <a:xfrm>
            <a:off x="6466974" y="6065749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Quicksand"/>
              <a:buNone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27"/>
          <p:cNvSpPr/>
          <p:nvPr/>
        </p:nvSpPr>
        <p:spPr>
          <a:xfrm>
            <a:off x="8522547" y="-420962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7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11" name="Google Shape;11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504947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/>
          <p:nvPr/>
        </p:nvSpPr>
        <p:spPr>
          <a:xfrm>
            <a:off x="0" y="1937324"/>
            <a:ext cx="18288000" cy="7068194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8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5" name="Google Shape;115;p28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16" name="Google Shape;116;p28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8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18" name="Google Shape;118;p28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28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8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28"/>
          <p:cNvSpPr txBox="1"/>
          <p:nvPr>
            <p:ph idx="2" type="body"/>
          </p:nvPr>
        </p:nvSpPr>
        <p:spPr>
          <a:xfrm>
            <a:off x="1143000" y="29337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41981"/>
              </a:buClr>
              <a:buSzPts val="2300"/>
              <a:buFont typeface="Arial"/>
              <a:buChar char="•"/>
              <a:defRPr b="1" sz="2300"/>
            </a:lvl1pPr>
            <a:lvl2pPr indent="-342900" lvl="1" marL="91440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41981"/>
              </a:buClr>
              <a:buSzPts val="1800"/>
              <a:buFont typeface="Courier New"/>
              <a:buChar char="o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8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23" name="Google Shape;12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9"/>
          <p:cNvSpPr/>
          <p:nvPr>
            <p:ph idx="2" type="pic"/>
          </p:nvPr>
        </p:nvSpPr>
        <p:spPr>
          <a:xfrm>
            <a:off x="0" y="5619748"/>
            <a:ext cx="18288000" cy="3361957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29"/>
          <p:cNvSpPr txBox="1"/>
          <p:nvPr>
            <p:ph idx="1" type="body"/>
          </p:nvPr>
        </p:nvSpPr>
        <p:spPr>
          <a:xfrm>
            <a:off x="14478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127" name="Google Shape;127;p29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128" name="Google Shape;128;p29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9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130" name="Google Shape;130;p29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9"/>
          <p:cNvSpPr/>
          <p:nvPr/>
        </p:nvSpPr>
        <p:spPr>
          <a:xfrm>
            <a:off x="4583" y="-12890"/>
            <a:ext cx="18288000" cy="2241742"/>
          </a:xfrm>
          <a:prstGeom prst="rect">
            <a:avLst/>
          </a:prstGeom>
          <a:solidFill>
            <a:srgbClr val="1B568D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9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9"/>
          <p:cNvSpPr txBox="1"/>
          <p:nvPr>
            <p:ph idx="3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  <a:defRPr sz="4500"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29"/>
          <p:cNvSpPr txBox="1"/>
          <p:nvPr>
            <p:ph idx="4" type="body"/>
          </p:nvPr>
        </p:nvSpPr>
        <p:spPr>
          <a:xfrm>
            <a:off x="9296400" y="2857500"/>
            <a:ext cx="74676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74650" lvl="0" marL="45720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Char char="•"/>
              <a:defRPr sz="2300"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29"/>
          <p:cNvSpPr txBox="1"/>
          <p:nvPr/>
        </p:nvSpPr>
        <p:spPr>
          <a:xfrm>
            <a:off x="1972950" y="9831225"/>
            <a:ext cx="3056250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rgbClr val="17365D"/>
                </a:solidFill>
                <a:latin typeface="Quicksand"/>
                <a:ea typeface="Quicksand"/>
                <a:cs typeface="Quicksand"/>
                <a:sym typeface="Quicksand"/>
              </a:rPr>
              <a:t>© 2025 Premier Wireless. All rights reserved.</a:t>
            </a:r>
            <a:r>
              <a:rPr b="0" i="0" lang="en-GB" sz="10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​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ack text on a black background&#10;&#10;AI-generated content may be incorrect." id="136" name="Google Shape;136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29021" y="9362807"/>
            <a:ext cx="1490462" cy="379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Quicksand"/>
              <a:buNone/>
              <a:defRPr b="1" i="0" sz="4400" u="none" cap="none" strike="noStrike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Quicksand"/>
              <a:buNone/>
              <a:defRPr b="1" i="0" sz="32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1" i="0" sz="28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1" i="0" sz="24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1" i="0" sz="2000" u="none" cap="none" strike="noStrik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0.png"/><Relationship Id="rId4" Type="http://schemas.openxmlformats.org/officeDocument/2006/relationships/image" Target="../media/image7.png"/><Relationship Id="rId5" Type="http://schemas.openxmlformats.org/officeDocument/2006/relationships/image" Target="../media/image6.jpg"/><Relationship Id="rId6" Type="http://schemas.openxmlformats.org/officeDocument/2006/relationships/image" Target="../media/image3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png"/><Relationship Id="rId4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34.png"/><Relationship Id="rId7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9.png"/><Relationship Id="rId4" Type="http://schemas.openxmlformats.org/officeDocument/2006/relationships/image" Target="../media/image18.png"/><Relationship Id="rId5" Type="http://schemas.openxmlformats.org/officeDocument/2006/relationships/image" Target="../media/image39.png"/><Relationship Id="rId6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16.png"/><Relationship Id="rId5" Type="http://schemas.openxmlformats.org/officeDocument/2006/relationships/image" Target="../media/image23.pn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11.png"/><Relationship Id="rId6" Type="http://schemas.openxmlformats.org/officeDocument/2006/relationships/image" Target="../media/image15.png"/><Relationship Id="rId7" Type="http://schemas.openxmlformats.org/officeDocument/2006/relationships/image" Target="../media/image18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ng"/><Relationship Id="rId4" Type="http://schemas.openxmlformats.org/officeDocument/2006/relationships/image" Target="../media/image35.png"/><Relationship Id="rId5" Type="http://schemas.openxmlformats.org/officeDocument/2006/relationships/image" Target="../media/image48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18891" y="-1"/>
            <a:ext cx="10300356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"/>
          <p:cNvSpPr/>
          <p:nvPr/>
        </p:nvSpPr>
        <p:spPr>
          <a:xfrm rot="5400000">
            <a:off x="876301" y="-1028700"/>
            <a:ext cx="10286999" cy="12344401"/>
          </a:xfrm>
          <a:custGeom>
            <a:rect b="b" l="l" r="r" t="t"/>
            <a:pathLst>
              <a:path extrusionOk="0" h="3504621" w="3130550">
                <a:moveTo>
                  <a:pt x="0" y="1123950"/>
                </a:moveTo>
                <a:lnTo>
                  <a:pt x="0" y="3504621"/>
                </a:lnTo>
                <a:lnTo>
                  <a:pt x="3130550" y="3504621"/>
                </a:lnTo>
                <a:lnTo>
                  <a:pt x="3130550" y="0"/>
                </a:lnTo>
                <a:close/>
              </a:path>
            </a:pathLst>
          </a:custGeom>
          <a:solidFill>
            <a:srgbClr val="18518E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52400" y="8420100"/>
            <a:ext cx="12420601" cy="142239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"/>
          <p:cNvSpPr txBox="1"/>
          <p:nvPr/>
        </p:nvSpPr>
        <p:spPr>
          <a:xfrm>
            <a:off x="991509" y="2661902"/>
            <a:ext cx="7545300" cy="41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80"/>
              <a:buFont typeface="Arial"/>
              <a:buNone/>
            </a:pPr>
            <a:r>
              <a:rPr b="1" i="0" lang="en-GB" sz="5680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Innovative Strategies to Increase Engagement &amp; Drive Academic Success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Text  Description automatically generated" id="224" name="Google Shape;224;p1"/>
          <p:cNvSpPr/>
          <p:nvPr/>
        </p:nvSpPr>
        <p:spPr>
          <a:xfrm>
            <a:off x="1186380" y="8801100"/>
            <a:ext cx="5449361" cy="676629"/>
          </a:xfrm>
          <a:custGeom>
            <a:rect b="b" l="l" r="r" t="t"/>
            <a:pathLst>
              <a:path extrusionOk="0" h="676629" w="5449361">
                <a:moveTo>
                  <a:pt x="0" y="0"/>
                </a:moveTo>
                <a:lnTo>
                  <a:pt x="5449361" y="0"/>
                </a:lnTo>
                <a:lnTo>
                  <a:pt x="5449361" y="676629"/>
                </a:lnTo>
                <a:lnTo>
                  <a:pt x="0" y="6766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1"/>
          <p:cNvSpPr/>
          <p:nvPr/>
        </p:nvSpPr>
        <p:spPr>
          <a:xfrm>
            <a:off x="-1293667" y="-548300"/>
            <a:ext cx="7257122" cy="4177379"/>
          </a:xfrm>
          <a:custGeom>
            <a:rect b="b" l="l" r="r" t="t"/>
            <a:pathLst>
              <a:path extrusionOk="0" h="4177379" w="7257122">
                <a:moveTo>
                  <a:pt x="0" y="0"/>
                </a:moveTo>
                <a:lnTo>
                  <a:pt x="7257121" y="0"/>
                </a:lnTo>
                <a:lnTo>
                  <a:pt x="7257121" y="4177379"/>
                </a:lnTo>
                <a:lnTo>
                  <a:pt x="0" y="41773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5000"/>
            </a:blip>
            <a:stretch>
              <a:fillRect b="-1025" l="0" r="0" t="-1024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1" title="T-Mobile Business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37411" y="8904561"/>
            <a:ext cx="2455981" cy="62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CPR³ Unlimited Internet Access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405" name="Google Shape;405;p10"/>
          <p:cNvSpPr txBox="1"/>
          <p:nvPr>
            <p:ph idx="2" type="body"/>
          </p:nvPr>
        </p:nvSpPr>
        <p:spPr>
          <a:xfrm>
            <a:off x="1371600" y="3086100"/>
            <a:ext cx="7772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lang="en-GB"/>
              <a:t>Provides instant on-screen internet access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lang="en-GB"/>
              <a:t>Provides a hotspot for up to 8 other devices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lang="en-GB"/>
              <a:t>Includes a How-To Video with step-by-step instructions to connect other devices to the hotspot. 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lang="en-GB"/>
              <a:t>Current languages include: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D2A81"/>
              </a:buClr>
              <a:buSzPts val="1800"/>
              <a:buFont typeface="Arial"/>
              <a:buChar char="•"/>
            </a:pPr>
            <a:r>
              <a:rPr lang="en-GB"/>
              <a:t>English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D2A81"/>
              </a:buClr>
              <a:buSzPts val="1800"/>
              <a:buFont typeface="Arial"/>
              <a:buChar char="•"/>
            </a:pPr>
            <a:r>
              <a:rPr lang="en-GB"/>
              <a:t>Spanish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D2A81"/>
              </a:buClr>
              <a:buSzPts val="1800"/>
              <a:buFont typeface="Arial"/>
              <a:buChar char="•"/>
            </a:pPr>
            <a:r>
              <a:rPr lang="en-GB"/>
              <a:t>Pashto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ED2A81"/>
              </a:buClr>
              <a:buSzPts val="1800"/>
              <a:buFont typeface="Arial"/>
              <a:buChar char="•"/>
            </a:pPr>
            <a:r>
              <a:rPr lang="en-GB"/>
              <a:t>Farsi</a:t>
            </a:r>
            <a:endParaRPr/>
          </a:p>
        </p:txBody>
      </p:sp>
      <p:pic>
        <p:nvPicPr>
          <p:cNvPr descr="A screenshot of a phone&#10;&#10;AI-generated content may be incorrect." id="406" name="Google Shape;40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0" y="3619500"/>
            <a:ext cx="7466610" cy="3840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CPR³ Unlimited Communication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pic>
        <p:nvPicPr>
          <p:cNvPr descr="A screenshot of a cell phone&#10;&#10;AI-generated content may be incorrect." id="412" name="Google Shape;41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0200" y="723900"/>
            <a:ext cx="3962400" cy="770261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11"/>
          <p:cNvSpPr/>
          <p:nvPr/>
        </p:nvSpPr>
        <p:spPr>
          <a:xfrm>
            <a:off x="1447800" y="3037795"/>
            <a:ext cx="4859612" cy="2286000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 cap="flat" cmpd="sng" w="952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1"/>
          <p:cNvSpPr txBox="1"/>
          <p:nvPr/>
        </p:nvSpPr>
        <p:spPr>
          <a:xfrm>
            <a:off x="2590800" y="3758000"/>
            <a:ext cx="32975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the ability to communicate with a stable and consistent phone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11"/>
          <p:cNvSpPr/>
          <p:nvPr/>
        </p:nvSpPr>
        <p:spPr>
          <a:xfrm>
            <a:off x="7277100" y="3009900"/>
            <a:ext cx="4859612" cy="2286000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 cap="flat" cmpd="sng" w="952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11"/>
          <p:cNvSpPr/>
          <p:nvPr/>
        </p:nvSpPr>
        <p:spPr>
          <a:xfrm>
            <a:off x="1447800" y="5761574"/>
            <a:ext cx="4859612" cy="2286000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 cap="flat" cmpd="sng" w="952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1"/>
          <p:cNvSpPr/>
          <p:nvPr/>
        </p:nvSpPr>
        <p:spPr>
          <a:xfrm>
            <a:off x="7277100" y="5761574"/>
            <a:ext cx="4859612" cy="2286000"/>
          </a:xfrm>
          <a:prstGeom prst="roundRect">
            <a:avLst>
              <a:gd fmla="val 16667" name="adj"/>
            </a:avLst>
          </a:prstGeom>
          <a:solidFill>
            <a:srgbClr val="EDEDED">
              <a:alpha val="53333"/>
            </a:srgbClr>
          </a:solidFill>
          <a:ln cap="flat" cmpd="sng" w="952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1"/>
          <p:cNvSpPr txBox="1"/>
          <p:nvPr/>
        </p:nvSpPr>
        <p:spPr>
          <a:xfrm>
            <a:off x="2590800" y="6481779"/>
            <a:ext cx="329751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Enables students to call transportation with changes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11"/>
          <p:cNvSpPr txBox="1"/>
          <p:nvPr/>
        </p:nvSpPr>
        <p:spPr>
          <a:xfrm>
            <a:off x="8458200" y="3619500"/>
            <a:ext cx="329751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Provides students with a pre-programmed school and community resource phone directory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11"/>
          <p:cNvSpPr txBox="1"/>
          <p:nvPr/>
        </p:nvSpPr>
        <p:spPr>
          <a:xfrm>
            <a:off x="8458200" y="6481779"/>
            <a:ext cx="32975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GB" sz="18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Easily update phone directory anytime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11"/>
          <p:cNvSpPr/>
          <p:nvPr/>
        </p:nvSpPr>
        <p:spPr>
          <a:xfrm>
            <a:off x="838200" y="3541635"/>
            <a:ext cx="1219200" cy="1200329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1"/>
          <p:cNvSpPr/>
          <p:nvPr/>
        </p:nvSpPr>
        <p:spPr>
          <a:xfrm>
            <a:off x="854100" y="6304409"/>
            <a:ext cx="1219200" cy="1200329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11"/>
          <p:cNvSpPr/>
          <p:nvPr/>
        </p:nvSpPr>
        <p:spPr>
          <a:xfrm>
            <a:off x="6705600" y="3541635"/>
            <a:ext cx="1219200" cy="1200329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1"/>
          <p:cNvSpPr/>
          <p:nvPr/>
        </p:nvSpPr>
        <p:spPr>
          <a:xfrm>
            <a:off x="6721500" y="6304409"/>
            <a:ext cx="1219200" cy="1200329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5" name="Google Shape;425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7756" y="3719130"/>
            <a:ext cx="700088" cy="70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25187" y="3817719"/>
            <a:ext cx="580025" cy="64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8669" y="6481779"/>
            <a:ext cx="750062" cy="760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82311" y="6523926"/>
            <a:ext cx="497578" cy="68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2"/>
          <p:cNvSpPr/>
          <p:nvPr/>
        </p:nvSpPr>
        <p:spPr>
          <a:xfrm>
            <a:off x="7130846" y="2432175"/>
            <a:ext cx="4026307" cy="6285105"/>
          </a:xfrm>
          <a:custGeom>
            <a:rect b="b" l="l" r="r" t="t"/>
            <a:pathLst>
              <a:path extrusionOk="0" h="6285105" w="4026307">
                <a:moveTo>
                  <a:pt x="0" y="0"/>
                </a:moveTo>
                <a:lnTo>
                  <a:pt x="4026307" y="0"/>
                </a:lnTo>
                <a:lnTo>
                  <a:pt x="4026307" y="6285105"/>
                </a:lnTo>
                <a:lnTo>
                  <a:pt x="0" y="6285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7121" l="0" r="-972" t="-1296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Logo, company name  Description automatically generated" id="434" name="Google Shape;434;p12"/>
          <p:cNvSpPr/>
          <p:nvPr/>
        </p:nvSpPr>
        <p:spPr>
          <a:xfrm>
            <a:off x="12661490" y="2520826"/>
            <a:ext cx="3741612" cy="6240780"/>
          </a:xfrm>
          <a:custGeom>
            <a:rect b="b" l="l" r="r" t="t"/>
            <a:pathLst>
              <a:path extrusionOk="0" h="6240780" w="3741612">
                <a:moveTo>
                  <a:pt x="0" y="0"/>
                </a:moveTo>
                <a:lnTo>
                  <a:pt x="3741612" y="0"/>
                </a:lnTo>
                <a:lnTo>
                  <a:pt x="3741612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ext, letter  Description automatically generated" id="435" name="Google Shape;435;p12"/>
          <p:cNvSpPr/>
          <p:nvPr/>
        </p:nvSpPr>
        <p:spPr>
          <a:xfrm>
            <a:off x="1600200" y="2476500"/>
            <a:ext cx="4026309" cy="6240780"/>
          </a:xfrm>
          <a:custGeom>
            <a:rect b="b" l="l" r="r" t="t"/>
            <a:pathLst>
              <a:path extrusionOk="0" h="6240780" w="4026309">
                <a:moveTo>
                  <a:pt x="0" y="0"/>
                </a:moveTo>
                <a:lnTo>
                  <a:pt x="4026310" y="0"/>
                </a:lnTo>
                <a:lnTo>
                  <a:pt x="4026310" y="6240780"/>
                </a:lnTo>
                <a:lnTo>
                  <a:pt x="0" y="62407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2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Increase Engagement with Video</a:t>
            </a:r>
            <a:endParaRPr/>
          </a:p>
        </p:txBody>
      </p:sp>
      <p:sp>
        <p:nvSpPr>
          <p:cNvPr id="437" name="Google Shape;437;p12"/>
          <p:cNvSpPr/>
          <p:nvPr/>
        </p:nvSpPr>
        <p:spPr>
          <a:xfrm>
            <a:off x="1165772" y="7277100"/>
            <a:ext cx="4895164" cy="732179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2"/>
          <p:cNvSpPr txBox="1"/>
          <p:nvPr/>
        </p:nvSpPr>
        <p:spPr>
          <a:xfrm>
            <a:off x="1237583" y="7435899"/>
            <a:ext cx="4782217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6"/>
              <a:buFont typeface="Arial"/>
              <a:buNone/>
            </a:pPr>
            <a:r>
              <a:rPr b="1" i="0" lang="en-GB" sz="2346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Learn Math, Reading &amp; More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6661469" y="7277100"/>
            <a:ext cx="4895164" cy="732179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2"/>
          <p:cNvSpPr txBox="1"/>
          <p:nvPr/>
        </p:nvSpPr>
        <p:spPr>
          <a:xfrm>
            <a:off x="6733280" y="7435899"/>
            <a:ext cx="4782217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6"/>
              <a:buFont typeface="Arial"/>
              <a:buNone/>
            </a:pPr>
            <a:r>
              <a:rPr b="1" i="0" lang="en-GB" sz="2346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Motivate &amp; Inspire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2"/>
          <p:cNvSpPr/>
          <p:nvPr/>
        </p:nvSpPr>
        <p:spPr>
          <a:xfrm>
            <a:off x="12037469" y="7277100"/>
            <a:ext cx="4895164" cy="732179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2"/>
          <p:cNvSpPr txBox="1"/>
          <p:nvPr/>
        </p:nvSpPr>
        <p:spPr>
          <a:xfrm>
            <a:off x="12109280" y="7435899"/>
            <a:ext cx="4782217" cy="333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6"/>
              <a:buFont typeface="Arial"/>
              <a:buNone/>
            </a:pPr>
            <a:r>
              <a:rPr b="1" i="0" lang="en-GB" sz="2346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Practice for ESL Students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13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Career &amp; Job Readiness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448" name="Google Shape;448;p13"/>
          <p:cNvSpPr/>
          <p:nvPr/>
        </p:nvSpPr>
        <p:spPr>
          <a:xfrm>
            <a:off x="533400" y="2403773"/>
            <a:ext cx="11353800" cy="6386513"/>
          </a:xfrm>
          <a:custGeom>
            <a:rect b="b" l="l" r="r" t="t"/>
            <a:pathLst>
              <a:path extrusionOk="0" h="4829863" w="8586424">
                <a:moveTo>
                  <a:pt x="0" y="0"/>
                </a:moveTo>
                <a:lnTo>
                  <a:pt x="8586425" y="0"/>
                </a:lnTo>
                <a:lnTo>
                  <a:pt x="8586425" y="4829863"/>
                </a:lnTo>
                <a:lnTo>
                  <a:pt x="0" y="4829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3"/>
          <p:cNvSpPr/>
          <p:nvPr/>
        </p:nvSpPr>
        <p:spPr>
          <a:xfrm>
            <a:off x="11277600" y="2270639"/>
            <a:ext cx="6556027" cy="6629400"/>
          </a:xfrm>
          <a:custGeom>
            <a:rect b="b" l="l" r="r" t="t"/>
            <a:pathLst>
              <a:path extrusionOk="0" h="7754153" w="7668332">
                <a:moveTo>
                  <a:pt x="0" y="0"/>
                </a:moveTo>
                <a:lnTo>
                  <a:pt x="7668331" y="0"/>
                </a:lnTo>
                <a:lnTo>
                  <a:pt x="7668331" y="7754153"/>
                </a:lnTo>
                <a:lnTo>
                  <a:pt x="0" y="77541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4"/>
          <p:cNvSpPr/>
          <p:nvPr/>
        </p:nvSpPr>
        <p:spPr>
          <a:xfrm>
            <a:off x="1049612" y="3878385"/>
            <a:ext cx="88896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8464" r="18462" t="0"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14"/>
          <p:cNvSpPr txBox="1"/>
          <p:nvPr>
            <p:ph idx="1" type="body"/>
          </p:nvPr>
        </p:nvSpPr>
        <p:spPr>
          <a:xfrm>
            <a:off x="1045029" y="913153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Getting Started…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457" name="Google Shape;457;p14"/>
          <p:cNvSpPr txBox="1"/>
          <p:nvPr/>
        </p:nvSpPr>
        <p:spPr>
          <a:xfrm>
            <a:off x="1059939" y="3182432"/>
            <a:ext cx="4782217" cy="3608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72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Identify: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4"/>
          <p:cNvSpPr txBox="1"/>
          <p:nvPr/>
        </p:nvSpPr>
        <p:spPr>
          <a:xfrm>
            <a:off x="2214383" y="4181696"/>
            <a:ext cx="625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Your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4"/>
          <p:cNvSpPr/>
          <p:nvPr/>
        </p:nvSpPr>
        <p:spPr>
          <a:xfrm>
            <a:off x="1049612" y="5053764"/>
            <a:ext cx="88896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4"/>
          <p:cNvSpPr txBox="1"/>
          <p:nvPr/>
        </p:nvSpPr>
        <p:spPr>
          <a:xfrm>
            <a:off x="2214383" y="5357075"/>
            <a:ext cx="625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Your gaps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4"/>
          <p:cNvSpPr/>
          <p:nvPr/>
        </p:nvSpPr>
        <p:spPr>
          <a:xfrm>
            <a:off x="1045029" y="6210300"/>
            <a:ext cx="88896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4"/>
          <p:cNvSpPr txBox="1"/>
          <p:nvPr/>
        </p:nvSpPr>
        <p:spPr>
          <a:xfrm>
            <a:off x="2209800" y="6513611"/>
            <a:ext cx="625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Your challenges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4"/>
          <p:cNvSpPr/>
          <p:nvPr/>
        </p:nvSpPr>
        <p:spPr>
          <a:xfrm>
            <a:off x="1045029" y="7366836"/>
            <a:ext cx="88896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4"/>
          <p:cNvSpPr txBox="1"/>
          <p:nvPr/>
        </p:nvSpPr>
        <p:spPr>
          <a:xfrm>
            <a:off x="2209800" y="7670147"/>
            <a:ext cx="625030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Your desired outcomes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2185" y="4109720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2185" y="5291866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2185" y="6448402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2185" y="7598171"/>
            <a:ext cx="438194" cy="43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5"/>
          <p:cNvSpPr/>
          <p:nvPr/>
        </p:nvSpPr>
        <p:spPr>
          <a:xfrm>
            <a:off x="1728923" y="4059918"/>
            <a:ext cx="3483010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5"/>
          <p:cNvSpPr/>
          <p:nvPr/>
        </p:nvSpPr>
        <p:spPr>
          <a:xfrm>
            <a:off x="5494918" y="4053361"/>
            <a:ext cx="3483010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5"/>
          <p:cNvSpPr/>
          <p:nvPr/>
        </p:nvSpPr>
        <p:spPr>
          <a:xfrm>
            <a:off x="9285493" y="4053361"/>
            <a:ext cx="3483010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5"/>
          <p:cNvSpPr/>
          <p:nvPr/>
        </p:nvSpPr>
        <p:spPr>
          <a:xfrm>
            <a:off x="13076067" y="4053361"/>
            <a:ext cx="3483010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8026" l="0" r="0" t="18029"/>
          <a:stretch/>
        </p:blipFill>
        <p:spPr>
          <a:xfrm>
            <a:off x="0" y="5619748"/>
            <a:ext cx="18288000" cy="336195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5"/>
          <p:cNvSpPr txBox="1"/>
          <p:nvPr>
            <p:ph idx="3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Funding Options</a:t>
            </a:r>
            <a:endParaRPr/>
          </a:p>
        </p:txBody>
      </p:sp>
      <p:sp>
        <p:nvSpPr>
          <p:cNvPr id="479" name="Google Shape;479;p15"/>
          <p:cNvSpPr/>
          <p:nvPr/>
        </p:nvSpPr>
        <p:spPr>
          <a:xfrm>
            <a:off x="1728923" y="2864057"/>
            <a:ext cx="47415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5"/>
          <p:cNvSpPr/>
          <p:nvPr/>
        </p:nvSpPr>
        <p:spPr>
          <a:xfrm>
            <a:off x="6773206" y="2857500"/>
            <a:ext cx="47415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5"/>
          <p:cNvSpPr/>
          <p:nvPr/>
        </p:nvSpPr>
        <p:spPr>
          <a:xfrm>
            <a:off x="11817489" y="2857500"/>
            <a:ext cx="4741588" cy="900864"/>
          </a:xfrm>
          <a:prstGeom prst="roundRect">
            <a:avLst>
              <a:gd fmla="val 16667" name="adj"/>
            </a:avLst>
          </a:prstGeom>
          <a:solidFill>
            <a:srgbClr val="F5F5F5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5"/>
          <p:cNvSpPr txBox="1"/>
          <p:nvPr/>
        </p:nvSpPr>
        <p:spPr>
          <a:xfrm>
            <a:off x="1742768" y="3155217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Attendance-Based Funding</a:t>
            </a:r>
            <a:endParaRPr b="1" i="0" sz="1400" u="none" cap="none" strike="noStrike">
              <a:solidFill>
                <a:srgbClr val="ED2A8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83" name="Google Shape;483;p15"/>
          <p:cNvSpPr txBox="1"/>
          <p:nvPr/>
        </p:nvSpPr>
        <p:spPr>
          <a:xfrm>
            <a:off x="1744920" y="4328753"/>
            <a:ext cx="3483010" cy="367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Trio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15"/>
          <p:cNvSpPr txBox="1"/>
          <p:nvPr/>
        </p:nvSpPr>
        <p:spPr>
          <a:xfrm>
            <a:off x="13076066" y="4337590"/>
            <a:ext cx="3467014" cy="367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General Funds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5"/>
          <p:cNvSpPr txBox="1"/>
          <p:nvPr/>
        </p:nvSpPr>
        <p:spPr>
          <a:xfrm>
            <a:off x="6764705" y="3148990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Title Funds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5"/>
          <p:cNvSpPr txBox="1"/>
          <p:nvPr/>
        </p:nvSpPr>
        <p:spPr>
          <a:xfrm>
            <a:off x="5494919" y="4322526"/>
            <a:ext cx="348301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GEAR UP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15"/>
          <p:cNvSpPr txBox="1"/>
          <p:nvPr/>
        </p:nvSpPr>
        <p:spPr>
          <a:xfrm>
            <a:off x="11811000" y="3145940"/>
            <a:ext cx="4741500" cy="3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McKinney Vento Funds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15"/>
          <p:cNvSpPr txBox="1"/>
          <p:nvPr/>
        </p:nvSpPr>
        <p:spPr>
          <a:xfrm>
            <a:off x="9285492" y="4319476"/>
            <a:ext cx="3483010" cy="3677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ED2A81"/>
                </a:solidFill>
                <a:latin typeface="Quicksand"/>
                <a:ea typeface="Quicksand"/>
                <a:cs typeface="Quicksand"/>
                <a:sym typeface="Quicksand"/>
              </a:rPr>
              <a:t>Grants &amp; Partnerships</a:t>
            </a:r>
            <a:endParaRPr b="0" i="0" sz="1400" u="none" cap="none" strike="noStrike">
              <a:solidFill>
                <a:srgbClr val="ED2A8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6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Leverage Data for Clarity, Visibility &amp; Sustainability</a:t>
            </a:r>
            <a:endParaRPr/>
          </a:p>
        </p:txBody>
      </p:sp>
      <p:sp>
        <p:nvSpPr>
          <p:cNvPr descr="Chart, pie chart  Description automatically generated" id="494" name="Google Shape;494;p16"/>
          <p:cNvSpPr/>
          <p:nvPr/>
        </p:nvSpPr>
        <p:spPr>
          <a:xfrm>
            <a:off x="762000" y="4229100"/>
            <a:ext cx="3693523" cy="2971800"/>
          </a:xfrm>
          <a:custGeom>
            <a:rect b="b" l="l" r="r" t="t"/>
            <a:pathLst>
              <a:path extrusionOk="0" h="3744054" w="4653324">
                <a:moveTo>
                  <a:pt x="0" y="0"/>
                </a:moveTo>
                <a:lnTo>
                  <a:pt x="4653324" y="0"/>
                </a:lnTo>
                <a:lnTo>
                  <a:pt x="4653324" y="3744054"/>
                </a:lnTo>
                <a:lnTo>
                  <a:pt x="0" y="3744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Table  Description automatically generated" id="495" name="Google Shape;495;p16"/>
          <p:cNvSpPr/>
          <p:nvPr/>
        </p:nvSpPr>
        <p:spPr>
          <a:xfrm>
            <a:off x="4953000" y="3619500"/>
            <a:ext cx="12571428" cy="3885714"/>
          </a:xfrm>
          <a:custGeom>
            <a:rect b="b" l="l" r="r" t="t"/>
            <a:pathLst>
              <a:path extrusionOk="0" h="3885714" w="12571428">
                <a:moveTo>
                  <a:pt x="0" y="0"/>
                </a:moveTo>
                <a:lnTo>
                  <a:pt x="12571428" y="0"/>
                </a:lnTo>
                <a:lnTo>
                  <a:pt x="12571428" y="3885714"/>
                </a:lnTo>
                <a:lnTo>
                  <a:pt x="0" y="3885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carrying two children&#10;&#10;AI-generated content may be incorrect." id="500" name="Google Shape;500;p1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9889" r="19888" t="0"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8"/>
          <p:cNvSpPr txBox="1"/>
          <p:nvPr>
            <p:ph idx="1" type="body"/>
          </p:nvPr>
        </p:nvSpPr>
        <p:spPr>
          <a:xfrm>
            <a:off x="1045029" y="842962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Impact on Students &amp; Families</a:t>
            </a:r>
            <a:endParaRPr/>
          </a:p>
        </p:txBody>
      </p:sp>
      <p:sp>
        <p:nvSpPr>
          <p:cNvPr id="502" name="Google Shape;502;p18"/>
          <p:cNvSpPr txBox="1"/>
          <p:nvPr>
            <p:ph idx="3" type="body"/>
          </p:nvPr>
        </p:nvSpPr>
        <p:spPr>
          <a:xfrm>
            <a:off x="1045029" y="31623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31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Ensures continuous communication with student &amp; family </a:t>
            </a:r>
            <a:endParaRPr/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to increase engagement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Portable device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High speed internet access</a:t>
            </a:r>
            <a:endParaRPr/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Voice &amp; text communication</a:t>
            </a:r>
            <a:endParaRPr/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Protects student and family from societal shame when reaching out for help</a:t>
            </a:r>
            <a:endParaRPr/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Enables students &amp; families to be self sufficient</a:t>
            </a:r>
            <a:endParaRPr/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Decreases isolation &amp; mental health issues with increased communication between school, families &amp; resources</a:t>
            </a:r>
            <a:endParaRPr/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lang="en-GB"/>
              <a:t>Drives academic results</a:t>
            </a:r>
            <a:endParaRPr/>
          </a:p>
          <a:p>
            <a:pPr indent="-207834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4198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-207834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41981"/>
              </a:buClr>
              <a:buSzPct val="100000"/>
              <a:buFont typeface="Arial"/>
              <a:buNone/>
            </a:pPr>
            <a:r>
              <a:t/>
            </a:r>
            <a:endParaRPr/>
          </a:p>
          <a:p>
            <a:pPr indent="-207834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4198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1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5395" l="0" r="0" t="5397"/>
          <a:stretch/>
        </p:blipFill>
        <p:spPr>
          <a:xfrm>
            <a:off x="0" y="2171700"/>
            <a:ext cx="18288000" cy="681000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19"/>
          <p:cNvSpPr/>
          <p:nvPr/>
        </p:nvSpPr>
        <p:spPr>
          <a:xfrm>
            <a:off x="11702999" y="3326392"/>
            <a:ext cx="5055947" cy="176406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9"/>
          <p:cNvSpPr txBox="1"/>
          <p:nvPr>
            <p:ph idx="3" type="body"/>
          </p:nvPr>
        </p:nvSpPr>
        <p:spPr>
          <a:xfrm>
            <a:off x="2019300" y="419100"/>
            <a:ext cx="14249399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Let the CPR³ help bring success to your students and their families.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grpSp>
        <p:nvGrpSpPr>
          <p:cNvPr id="510" name="Google Shape;510;p19"/>
          <p:cNvGrpSpPr/>
          <p:nvPr/>
        </p:nvGrpSpPr>
        <p:grpSpPr>
          <a:xfrm rot="-5400000">
            <a:off x="3711696" y="1127004"/>
            <a:ext cx="4317161" cy="8540152"/>
            <a:chOff x="0" y="0"/>
            <a:chExt cx="2620010" cy="5182870"/>
          </a:xfrm>
        </p:grpSpPr>
        <p:sp>
          <p:nvSpPr>
            <p:cNvPr id="511" name="Google Shape;511;p19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A picture containing text, electronics, screenshot  Description automatically generated" id="512" name="Google Shape;512;p19"/>
            <p:cNvSpPr/>
            <p:nvPr/>
          </p:nvSpPr>
          <p:spPr>
            <a:xfrm rot="5400000">
              <a:off x="-1127754" y="1468126"/>
              <a:ext cx="4876800" cy="2251710"/>
            </a:xfrm>
            <a:custGeom>
              <a:rect b="b" l="l" r="r" t="t"/>
              <a:pathLst>
                <a:path extrusionOk="0" h="2251710" w="4876800">
                  <a:moveTo>
                    <a:pt x="1" y="210820"/>
                  </a:moveTo>
                  <a:lnTo>
                    <a:pt x="1" y="482600"/>
                  </a:lnTo>
                  <a:lnTo>
                    <a:pt x="57151" y="482600"/>
                  </a:lnTo>
                  <a:cubicBezTo>
                    <a:pt x="121921" y="482600"/>
                    <a:pt x="175261" y="535940"/>
                    <a:pt x="175261" y="600710"/>
                  </a:cubicBezTo>
                  <a:lnTo>
                    <a:pt x="175261" y="1649730"/>
                  </a:lnTo>
                  <a:cubicBezTo>
                    <a:pt x="175261" y="1714500"/>
                    <a:pt x="121921" y="1767840"/>
                    <a:pt x="57151" y="1767840"/>
                  </a:cubicBezTo>
                  <a:lnTo>
                    <a:pt x="1" y="1767840"/>
                  </a:lnTo>
                  <a:lnTo>
                    <a:pt x="1" y="2042160"/>
                  </a:lnTo>
                  <a:cubicBezTo>
                    <a:pt x="1" y="2157730"/>
                    <a:pt x="93981" y="2251710"/>
                    <a:pt x="209551" y="2251710"/>
                  </a:cubicBezTo>
                  <a:lnTo>
                    <a:pt x="4667250" y="2251710"/>
                  </a:lnTo>
                  <a:cubicBezTo>
                    <a:pt x="4782821" y="2251710"/>
                    <a:pt x="4876800" y="2157730"/>
                    <a:pt x="4876800" y="2042160"/>
                  </a:cubicBezTo>
                  <a:lnTo>
                    <a:pt x="4876800" y="210820"/>
                  </a:lnTo>
                  <a:cubicBezTo>
                    <a:pt x="4876800" y="95250"/>
                    <a:pt x="4782821" y="1270"/>
                    <a:pt x="4667250" y="1270"/>
                  </a:cubicBezTo>
                  <a:lnTo>
                    <a:pt x="209550" y="1270"/>
                  </a:lnTo>
                  <a:cubicBezTo>
                    <a:pt x="93980" y="0"/>
                    <a:pt x="0" y="93980"/>
                    <a:pt x="0" y="21082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23000" l="-11262" r="-11064" t="-2059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19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9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19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19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9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19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19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0" name="Google Shape;520;p19"/>
          <p:cNvSpPr txBox="1"/>
          <p:nvPr/>
        </p:nvSpPr>
        <p:spPr>
          <a:xfrm>
            <a:off x="12725400" y="3977589"/>
            <a:ext cx="32975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www.pwbts.net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9"/>
          <p:cNvSpPr/>
          <p:nvPr/>
        </p:nvSpPr>
        <p:spPr>
          <a:xfrm>
            <a:off x="11093399" y="3589799"/>
            <a:ext cx="1219200" cy="1200329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9"/>
          <p:cNvSpPr/>
          <p:nvPr/>
        </p:nvSpPr>
        <p:spPr>
          <a:xfrm>
            <a:off x="11662529" y="5690132"/>
            <a:ext cx="5055947" cy="1764061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19"/>
          <p:cNvSpPr/>
          <p:nvPr/>
        </p:nvSpPr>
        <p:spPr>
          <a:xfrm>
            <a:off x="11093399" y="5958389"/>
            <a:ext cx="1219200" cy="1200329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9"/>
          <p:cNvSpPr txBox="1"/>
          <p:nvPr/>
        </p:nvSpPr>
        <p:spPr>
          <a:xfrm>
            <a:off x="12725400" y="6343581"/>
            <a:ext cx="32975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2400" u="none" cap="none" strike="noStrike">
                <a:solidFill>
                  <a:srgbClr val="18518E"/>
                </a:solidFill>
                <a:latin typeface="Quicksand"/>
                <a:ea typeface="Quicksand"/>
                <a:cs typeface="Quicksand"/>
                <a:sym typeface="Quicksand"/>
              </a:rPr>
              <a:t>281-667-0404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Link with solid fill" id="525" name="Google Shape;525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223846" y="3718368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ceiver with solid fill" id="526" name="Google Shape;526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344923" y="6179949"/>
            <a:ext cx="716151" cy="71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hild holding a phone&#10;&#10;AI-generated content may be incorrect." id="232" name="Google Shape;232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323" l="0" r="0" t="1322"/>
          <a:stretch/>
        </p:blipFill>
        <p:spPr>
          <a:xfrm>
            <a:off x="0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2"/>
          <p:cNvSpPr txBox="1"/>
          <p:nvPr>
            <p:ph idx="1" type="body"/>
          </p:nvPr>
        </p:nvSpPr>
        <p:spPr>
          <a:xfrm>
            <a:off x="7315200" y="571500"/>
            <a:ext cx="91440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Quicksand"/>
              <a:buNone/>
            </a:pPr>
            <a:r>
              <a:rPr b="1" lang="en-GB" sz="4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Think About the Challenges You Face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234" name="Google Shape;234;p2"/>
          <p:cNvSpPr txBox="1"/>
          <p:nvPr>
            <p:ph idx="3" type="body"/>
          </p:nvPr>
        </p:nvSpPr>
        <p:spPr>
          <a:xfrm>
            <a:off x="7397750" y="3162300"/>
            <a:ext cx="10052050" cy="586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</a:rPr>
              <a:t>High rates of absenteeism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</a:rPr>
              <a:t>Greater learning gaps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</a:rPr>
              <a:t>Greater risk of dropping out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</a:rPr>
              <a:t>Students and families are often less engaged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</a:rPr>
              <a:t>Family phone numbers change frequently, or they don’t have a phone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D2A81"/>
              </a:buClr>
              <a:buSzPts val="2300"/>
              <a:buFont typeface="Arial"/>
              <a:buChar char="•"/>
            </a:pPr>
            <a:r>
              <a:rPr b="0" i="0" lang="en-GB">
                <a:solidFill>
                  <a:srgbClr val="000000"/>
                </a:solidFill>
              </a:rPr>
              <a:t>Students battle pride &amp; shame and often don’t express their needs</a:t>
            </a:r>
            <a:endParaRPr/>
          </a:p>
          <a:p>
            <a:pPr indent="-196850" lvl="0" marL="34290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Clr>
                <a:srgbClr val="EA0A8E"/>
              </a:buClr>
              <a:buSzPts val="2300"/>
              <a:buFont typeface="Arial"/>
              <a:buNone/>
            </a:pPr>
            <a:r>
              <a:t/>
            </a:r>
            <a:endParaRPr/>
          </a:p>
        </p:txBody>
      </p:sp>
      <p:grpSp>
        <p:nvGrpSpPr>
          <p:cNvPr id="235" name="Google Shape;235;p2"/>
          <p:cNvGrpSpPr/>
          <p:nvPr/>
        </p:nvGrpSpPr>
        <p:grpSpPr>
          <a:xfrm>
            <a:off x="0" y="8129780"/>
            <a:ext cx="18288000" cy="795043"/>
            <a:chOff x="0" y="0"/>
            <a:chExt cx="5185327" cy="225424"/>
          </a:xfrm>
        </p:grpSpPr>
        <p:sp>
          <p:nvSpPr>
            <p:cNvPr id="236" name="Google Shape;236;p2"/>
            <p:cNvSpPr/>
            <p:nvPr/>
          </p:nvSpPr>
          <p:spPr>
            <a:xfrm>
              <a:off x="0" y="0"/>
              <a:ext cx="5185327" cy="225424"/>
            </a:xfrm>
            <a:custGeom>
              <a:rect b="b" l="l" r="r" t="t"/>
              <a:pathLst>
                <a:path extrusionOk="0" h="225424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225424"/>
                  </a:lnTo>
                  <a:lnTo>
                    <a:pt x="0" y="225424"/>
                  </a:lnTo>
                  <a:close/>
                </a:path>
              </a:pathLst>
            </a:custGeom>
            <a:solidFill>
              <a:srgbClr val="ED2A8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"/>
            <p:cNvSpPr txBox="1"/>
            <p:nvPr/>
          </p:nvSpPr>
          <p:spPr>
            <a:xfrm>
              <a:off x="0" y="38100"/>
              <a:ext cx="5185327" cy="187324"/>
            </a:xfrm>
            <a:prstGeom prst="rect">
              <a:avLst/>
            </a:prstGeom>
            <a:solidFill>
              <a:srgbClr val="ED2A81"/>
            </a:solidFill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"/>
          <p:cNvGrpSpPr/>
          <p:nvPr/>
        </p:nvGrpSpPr>
        <p:grpSpPr>
          <a:xfrm>
            <a:off x="1573308" y="8021172"/>
            <a:ext cx="1129553" cy="974911"/>
            <a:chOff x="0" y="0"/>
            <a:chExt cx="812800" cy="812800"/>
          </a:xfrm>
        </p:grpSpPr>
        <p:sp>
          <p:nvSpPr>
            <p:cNvPr id="239" name="Google Shape;239;p2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2A81"/>
            </a:solidFill>
            <a:ln>
              <a:noFill/>
            </a:ln>
          </p:spPr>
          <p:txBody>
            <a:bodyPr anchorCtr="0" anchor="t" bIns="34650" lIns="69325" spcFirstLastPara="1" rIns="69325" wrap="square" tIns="346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65"/>
                <a:buFont typeface="Arial"/>
                <a:buNone/>
              </a:pPr>
              <a:r>
                <a:t/>
              </a:r>
              <a:endParaRPr b="0" i="0" sz="1364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"/>
            <p:cNvSpPr txBox="1"/>
            <p:nvPr/>
          </p:nvSpPr>
          <p:spPr>
            <a:xfrm>
              <a:off x="76200" y="114300"/>
              <a:ext cx="660400" cy="622300"/>
            </a:xfrm>
            <a:prstGeom prst="rect">
              <a:avLst/>
            </a:prstGeom>
            <a:solidFill>
              <a:srgbClr val="ED2A81"/>
            </a:solidFill>
            <a:ln>
              <a:noFill/>
            </a:ln>
          </p:spPr>
          <p:txBody>
            <a:bodyPr anchorCtr="0" anchor="ctr" bIns="38525" lIns="38525" spcFirstLastPara="1" rIns="38525" wrap="square" tIns="3852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65"/>
                <a:buFont typeface="Arial"/>
                <a:buNone/>
              </a:pPr>
              <a:r>
                <a:t/>
              </a:r>
              <a:endParaRPr b="0" i="0" sz="1364" u="none" cap="none" strike="noStrike">
                <a:solidFill>
                  <a:srgbClr val="ED2A8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1" name="Google Shape;241;p2"/>
          <p:cNvSpPr txBox="1"/>
          <p:nvPr/>
        </p:nvSpPr>
        <p:spPr>
          <a:xfrm>
            <a:off x="3122166" y="8257144"/>
            <a:ext cx="13720752" cy="461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398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73"/>
              <a:buFont typeface="Arial"/>
              <a:buNone/>
            </a:pPr>
            <a:r>
              <a:rPr b="1" i="0" lang="en-GB" sz="2973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FACT – 84% of MV students want higher education – only 6% complete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2"/>
          <p:cNvSpPr/>
          <p:nvPr/>
        </p:nvSpPr>
        <p:spPr>
          <a:xfrm>
            <a:off x="1721035" y="8129775"/>
            <a:ext cx="818608" cy="795159"/>
          </a:xfrm>
          <a:custGeom>
            <a:rect b="b" l="l" r="r" t="t"/>
            <a:pathLst>
              <a:path extrusionOk="0" h="852717" w="852717">
                <a:moveTo>
                  <a:pt x="0" y="0"/>
                </a:moveTo>
                <a:lnTo>
                  <a:pt x="852718" y="0"/>
                </a:lnTo>
                <a:lnTo>
                  <a:pt x="852718" y="852718"/>
                </a:lnTo>
                <a:lnTo>
                  <a:pt x="0" y="852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247;p3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48" name="Google Shape;248;p3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3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Text  Description automatically generated" id="250" name="Google Shape;250;p3"/>
          <p:cNvSpPr/>
          <p:nvPr/>
        </p:nvSpPr>
        <p:spPr>
          <a:xfrm>
            <a:off x="1028700" y="9362807"/>
            <a:ext cx="3694092" cy="458683"/>
          </a:xfrm>
          <a:custGeom>
            <a:rect b="b" l="l" r="r" t="t"/>
            <a:pathLst>
              <a:path extrusionOk="0" h="458683" w="3694092">
                <a:moveTo>
                  <a:pt x="0" y="0"/>
                </a:moveTo>
                <a:lnTo>
                  <a:pt x="3694092" y="0"/>
                </a:lnTo>
                <a:lnTo>
                  <a:pt x="3694092" y="458682"/>
                </a:lnTo>
                <a:lnTo>
                  <a:pt x="0" y="4586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3"/>
          <p:cNvSpPr/>
          <p:nvPr/>
        </p:nvSpPr>
        <p:spPr>
          <a:xfrm>
            <a:off x="961052" y="4070173"/>
            <a:ext cx="4826254" cy="3814943"/>
          </a:xfrm>
          <a:custGeom>
            <a:rect b="b" l="l" r="r" t="t"/>
            <a:pathLst>
              <a:path extrusionOk="0" h="3814943" w="4826254">
                <a:moveTo>
                  <a:pt x="0" y="0"/>
                </a:moveTo>
                <a:lnTo>
                  <a:pt x="4826254" y="0"/>
                </a:lnTo>
                <a:lnTo>
                  <a:pt x="4826254" y="3814943"/>
                </a:lnTo>
                <a:lnTo>
                  <a:pt x="0" y="38149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3"/>
          <p:cNvSpPr/>
          <p:nvPr/>
        </p:nvSpPr>
        <p:spPr>
          <a:xfrm>
            <a:off x="7338756" y="4754240"/>
            <a:ext cx="3546554" cy="2708681"/>
          </a:xfrm>
          <a:custGeom>
            <a:rect b="b" l="l" r="r" t="t"/>
            <a:pathLst>
              <a:path extrusionOk="0" h="2708681" w="3546554">
                <a:moveTo>
                  <a:pt x="0" y="0"/>
                </a:moveTo>
                <a:lnTo>
                  <a:pt x="3546554" y="0"/>
                </a:lnTo>
                <a:lnTo>
                  <a:pt x="3546554" y="2708681"/>
                </a:lnTo>
                <a:lnTo>
                  <a:pt x="0" y="27086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"/>
          <p:cNvSpPr/>
          <p:nvPr/>
        </p:nvSpPr>
        <p:spPr>
          <a:xfrm>
            <a:off x="7423164" y="4838430"/>
            <a:ext cx="3368207" cy="1794299"/>
          </a:xfrm>
          <a:custGeom>
            <a:rect b="b" l="l" r="r" t="t"/>
            <a:pathLst>
              <a:path extrusionOk="0" h="1794299" w="3368207">
                <a:moveTo>
                  <a:pt x="0" y="0"/>
                </a:moveTo>
                <a:lnTo>
                  <a:pt x="3368207" y="0"/>
                </a:lnTo>
                <a:lnTo>
                  <a:pt x="3368207" y="1794299"/>
                </a:lnTo>
                <a:lnTo>
                  <a:pt x="0" y="17942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1655" r="-1551" t="-1107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3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"/>
          <p:cNvSpPr txBox="1"/>
          <p:nvPr>
            <p:ph idx="1" type="body"/>
          </p:nvPr>
        </p:nvSpPr>
        <p:spPr>
          <a:xfrm>
            <a:off x="1143000" y="723900"/>
            <a:ext cx="16230600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Quicksand"/>
              <a:buNone/>
            </a:pPr>
            <a:r>
              <a:rPr b="1" i="0" lang="en-GB">
                <a:solidFill>
                  <a:srgbClr val="FFFFFF"/>
                </a:solidFill>
              </a:rPr>
              <a:t>Current Approaches for Communicating</a:t>
            </a:r>
            <a:endParaRPr/>
          </a:p>
        </p:txBody>
      </p:sp>
      <p:sp>
        <p:nvSpPr>
          <p:cNvPr id="256" name="Google Shape;256;p3"/>
          <p:cNvSpPr txBox="1"/>
          <p:nvPr>
            <p:ph idx="2" type="body"/>
          </p:nvPr>
        </p:nvSpPr>
        <p:spPr>
          <a:xfrm>
            <a:off x="1828800" y="3074187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</a:pPr>
            <a:r>
              <a:rPr lang="en-GB"/>
              <a:t>FLYERS</a:t>
            </a:r>
            <a:endParaRPr/>
          </a:p>
        </p:txBody>
      </p:sp>
      <p:sp>
        <p:nvSpPr>
          <p:cNvPr id="257" name="Google Shape;257;p3"/>
          <p:cNvSpPr txBox="1"/>
          <p:nvPr>
            <p:ph idx="3" type="body"/>
          </p:nvPr>
        </p:nvSpPr>
        <p:spPr>
          <a:xfrm>
            <a:off x="7543800" y="3063049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</a:pPr>
            <a:r>
              <a:rPr lang="en-GB"/>
              <a:t>WEBSITES</a:t>
            </a:r>
            <a:endParaRPr/>
          </a:p>
        </p:txBody>
      </p:sp>
      <p:sp>
        <p:nvSpPr>
          <p:cNvPr id="258" name="Google Shape;258;p3"/>
          <p:cNvSpPr txBox="1"/>
          <p:nvPr>
            <p:ph idx="4" type="body"/>
          </p:nvPr>
        </p:nvSpPr>
        <p:spPr>
          <a:xfrm>
            <a:off x="13189628" y="3086100"/>
            <a:ext cx="3200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</a:pPr>
            <a:r>
              <a:rPr lang="en-GB"/>
              <a:t>TELEPHONE</a:t>
            </a:r>
            <a:endParaRPr/>
          </a:p>
        </p:txBody>
      </p:sp>
      <p:pic>
        <p:nvPicPr>
          <p:cNvPr id="259" name="Google Shape;259;p3" title="00933301-bd6c-4cee-b9ab-36823c34324e.png"/>
          <p:cNvPicPr preferRelativeResize="0"/>
          <p:nvPr/>
        </p:nvPicPr>
        <p:blipFill rotWithShape="1">
          <a:blip r:embed="rId8">
            <a:alphaModFix/>
          </a:blip>
          <a:srcRect b="0" l="7037" r="7037" t="0"/>
          <a:stretch/>
        </p:blipFill>
        <p:spPr>
          <a:xfrm>
            <a:off x="12553095" y="4430222"/>
            <a:ext cx="4390200" cy="38604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" name="Google Shape;264;p4"/>
          <p:cNvGrpSpPr/>
          <p:nvPr/>
        </p:nvGrpSpPr>
        <p:grpSpPr>
          <a:xfrm>
            <a:off x="0" y="8981705"/>
            <a:ext cx="18288000" cy="182003"/>
            <a:chOff x="0" y="0"/>
            <a:chExt cx="5185327" cy="51603"/>
          </a:xfrm>
        </p:grpSpPr>
        <p:sp>
          <p:nvSpPr>
            <p:cNvPr id="265" name="Google Shape;265;p4"/>
            <p:cNvSpPr/>
            <p:nvPr/>
          </p:nvSpPr>
          <p:spPr>
            <a:xfrm>
              <a:off x="0" y="0"/>
              <a:ext cx="5185327" cy="13503"/>
            </a:xfrm>
            <a:custGeom>
              <a:rect b="b" l="l" r="r" t="t"/>
              <a:pathLst>
                <a:path extrusionOk="0" h="13503" w="5185327">
                  <a:moveTo>
                    <a:pt x="0" y="0"/>
                  </a:moveTo>
                  <a:lnTo>
                    <a:pt x="5185327" y="0"/>
                  </a:lnTo>
                  <a:lnTo>
                    <a:pt x="5185327" y="13503"/>
                  </a:lnTo>
                  <a:lnTo>
                    <a:pt x="0" y="13503"/>
                  </a:lnTo>
                  <a:close/>
                </a:path>
              </a:pathLst>
            </a:custGeom>
            <a:solidFill>
              <a:srgbClr val="FDD704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4"/>
            <p:cNvSpPr txBox="1"/>
            <p:nvPr/>
          </p:nvSpPr>
          <p:spPr>
            <a:xfrm>
              <a:off x="0" y="38100"/>
              <a:ext cx="5185327" cy="135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1275" lIns="81275" spcFirstLastPara="1" rIns="81275" wrap="square" tIns="81275">
              <a:noAutofit/>
            </a:bodyPr>
            <a:lstStyle/>
            <a:p>
              <a:pPr indent="0" lvl="0" marL="0" marR="0" rtl="0" algn="ctr">
                <a:lnSpc>
                  <a:spcPct val="14238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4"/>
          <p:cNvSpPr/>
          <p:nvPr/>
        </p:nvSpPr>
        <p:spPr>
          <a:xfrm>
            <a:off x="8839200" y="4498832"/>
            <a:ext cx="8221555" cy="2045721"/>
          </a:xfrm>
          <a:prstGeom prst="roundRect">
            <a:avLst>
              <a:gd fmla="val 16667" name="adj"/>
            </a:avLst>
          </a:prstGeom>
          <a:solidFill>
            <a:srgbClr val="FFFFFF">
              <a:alpha val="53333"/>
            </a:srgbClr>
          </a:solidFill>
          <a:ln cap="flat" cmpd="sng" w="9525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8" name="Google Shape;268;p4"/>
          <p:cNvGrpSpPr/>
          <p:nvPr/>
        </p:nvGrpSpPr>
        <p:grpSpPr>
          <a:xfrm rot="-5400000">
            <a:off x="3140196" y="1201344"/>
            <a:ext cx="4317161" cy="8540152"/>
            <a:chOff x="0" y="0"/>
            <a:chExt cx="2620010" cy="5182870"/>
          </a:xfrm>
        </p:grpSpPr>
        <p:sp>
          <p:nvSpPr>
            <p:cNvPr id="269" name="Google Shape;269;p4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A picture containing text, electronics, screenshot  Description automatically generated" id="270" name="Google Shape;270;p4"/>
            <p:cNvSpPr/>
            <p:nvPr/>
          </p:nvSpPr>
          <p:spPr>
            <a:xfrm rot="5400000">
              <a:off x="-1127754" y="1468126"/>
              <a:ext cx="4876800" cy="2251710"/>
            </a:xfrm>
            <a:custGeom>
              <a:rect b="b" l="l" r="r" t="t"/>
              <a:pathLst>
                <a:path extrusionOk="0" h="2251710" w="4876800">
                  <a:moveTo>
                    <a:pt x="1" y="210820"/>
                  </a:moveTo>
                  <a:lnTo>
                    <a:pt x="1" y="482600"/>
                  </a:lnTo>
                  <a:lnTo>
                    <a:pt x="57151" y="482600"/>
                  </a:lnTo>
                  <a:cubicBezTo>
                    <a:pt x="121921" y="482600"/>
                    <a:pt x="175261" y="535940"/>
                    <a:pt x="175261" y="600710"/>
                  </a:cubicBezTo>
                  <a:lnTo>
                    <a:pt x="175261" y="1649730"/>
                  </a:lnTo>
                  <a:cubicBezTo>
                    <a:pt x="175261" y="1714500"/>
                    <a:pt x="121921" y="1767840"/>
                    <a:pt x="57151" y="1767840"/>
                  </a:cubicBezTo>
                  <a:lnTo>
                    <a:pt x="1" y="1767840"/>
                  </a:lnTo>
                  <a:lnTo>
                    <a:pt x="1" y="2042160"/>
                  </a:lnTo>
                  <a:cubicBezTo>
                    <a:pt x="1" y="2157730"/>
                    <a:pt x="93981" y="2251710"/>
                    <a:pt x="209551" y="2251710"/>
                  </a:cubicBezTo>
                  <a:lnTo>
                    <a:pt x="4667250" y="2251710"/>
                  </a:lnTo>
                  <a:cubicBezTo>
                    <a:pt x="4782821" y="2251710"/>
                    <a:pt x="4876800" y="2157730"/>
                    <a:pt x="4876800" y="2042160"/>
                  </a:cubicBezTo>
                  <a:lnTo>
                    <a:pt x="4876800" y="210820"/>
                  </a:lnTo>
                  <a:cubicBezTo>
                    <a:pt x="4876800" y="95250"/>
                    <a:pt x="4782821" y="1270"/>
                    <a:pt x="4667250" y="1270"/>
                  </a:cubicBezTo>
                  <a:lnTo>
                    <a:pt x="209550" y="1270"/>
                  </a:lnTo>
                  <a:cubicBezTo>
                    <a:pt x="93980" y="0"/>
                    <a:pt x="0" y="93980"/>
                    <a:pt x="0" y="210820"/>
                  </a:cubicBez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-23000" l="-11262" r="-11064" t="-2059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8" name="Google Shape;278;p4"/>
          <p:cNvSpPr txBox="1"/>
          <p:nvPr/>
        </p:nvSpPr>
        <p:spPr>
          <a:xfrm>
            <a:off x="10587777" y="4919513"/>
            <a:ext cx="502920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-GB" sz="3200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CPR³ – Connecting People to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"/>
          <p:cNvSpPr txBox="1"/>
          <p:nvPr>
            <p:ph idx="1" type="body"/>
          </p:nvPr>
        </p:nvSpPr>
        <p:spPr>
          <a:xfrm>
            <a:off x="762001" y="723900"/>
            <a:ext cx="16920982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icksand"/>
              <a:buNone/>
            </a:pPr>
            <a:r>
              <a:rPr b="1" lang="en-GB" sz="4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Is There a Better Way to Increase Engagement?</a:t>
            </a:r>
            <a:endParaRPr/>
          </a:p>
        </p:txBody>
      </p:sp>
      <p:sp>
        <p:nvSpPr>
          <p:cNvPr id="280" name="Google Shape;280;p4"/>
          <p:cNvSpPr/>
          <p:nvPr/>
        </p:nvSpPr>
        <p:spPr>
          <a:xfrm>
            <a:off x="3190275" y="5078400"/>
            <a:ext cx="4014900" cy="759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"/>
          <p:cNvSpPr/>
          <p:nvPr/>
        </p:nvSpPr>
        <p:spPr>
          <a:xfrm>
            <a:off x="6507633" y="3729619"/>
            <a:ext cx="671946" cy="671946"/>
          </a:xfrm>
          <a:prstGeom prst="ellipse">
            <a:avLst/>
          </a:prstGeom>
          <a:solidFill>
            <a:srgbClr val="1B568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5"/>
          <p:cNvSpPr/>
          <p:nvPr/>
        </p:nvSpPr>
        <p:spPr>
          <a:xfrm>
            <a:off x="6507633" y="5048535"/>
            <a:ext cx="671946" cy="671946"/>
          </a:xfrm>
          <a:prstGeom prst="ellipse">
            <a:avLst/>
          </a:prstGeom>
          <a:solidFill>
            <a:srgbClr val="ED2A8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5"/>
          <p:cNvSpPr/>
          <p:nvPr/>
        </p:nvSpPr>
        <p:spPr>
          <a:xfrm>
            <a:off x="6507633" y="6342476"/>
            <a:ext cx="671946" cy="671946"/>
          </a:xfrm>
          <a:prstGeom prst="ellipse">
            <a:avLst/>
          </a:prstGeom>
          <a:solidFill>
            <a:srgbClr val="FDD70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8" name="Google Shape;288;p5"/>
          <p:cNvCxnSpPr/>
          <p:nvPr/>
        </p:nvCxnSpPr>
        <p:spPr>
          <a:xfrm>
            <a:off x="4723001" y="4090567"/>
            <a:ext cx="3294779" cy="0"/>
          </a:xfrm>
          <a:prstGeom prst="straightConnector1">
            <a:avLst/>
          </a:prstGeom>
          <a:noFill/>
          <a:ln cap="flat" cmpd="sng" w="47625">
            <a:solidFill>
              <a:srgbClr val="1B568D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89" name="Google Shape;289;p5"/>
          <p:cNvCxnSpPr/>
          <p:nvPr/>
        </p:nvCxnSpPr>
        <p:spPr>
          <a:xfrm>
            <a:off x="4723001" y="5384508"/>
            <a:ext cx="3294779" cy="0"/>
          </a:xfrm>
          <a:prstGeom prst="straightConnector1">
            <a:avLst/>
          </a:prstGeom>
          <a:noFill/>
          <a:ln cap="flat" cmpd="sng" w="47625">
            <a:solidFill>
              <a:srgbClr val="ED2A81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290" name="Google Shape;290;p5"/>
          <p:cNvCxnSpPr/>
          <p:nvPr/>
        </p:nvCxnSpPr>
        <p:spPr>
          <a:xfrm>
            <a:off x="5252431" y="6649367"/>
            <a:ext cx="2765349" cy="19050"/>
          </a:xfrm>
          <a:prstGeom prst="straightConnector1">
            <a:avLst/>
          </a:prstGeom>
          <a:noFill/>
          <a:ln cap="flat" cmpd="sng" w="47625">
            <a:solidFill>
              <a:srgbClr val="FDD70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291" name="Google Shape;291;p5"/>
          <p:cNvSpPr/>
          <p:nvPr/>
        </p:nvSpPr>
        <p:spPr>
          <a:xfrm>
            <a:off x="1236695" y="2201063"/>
            <a:ext cx="4608700" cy="6917373"/>
          </a:xfrm>
          <a:custGeom>
            <a:rect b="b" l="l" r="r" t="t"/>
            <a:pathLst>
              <a:path extrusionOk="0" h="6917373" w="4608700">
                <a:moveTo>
                  <a:pt x="0" y="0"/>
                </a:moveTo>
                <a:lnTo>
                  <a:pt x="4608699" y="0"/>
                </a:lnTo>
                <a:lnTo>
                  <a:pt x="4608699" y="6917373"/>
                </a:lnTo>
                <a:lnTo>
                  <a:pt x="0" y="69173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"/>
          <p:cNvSpPr txBox="1"/>
          <p:nvPr/>
        </p:nvSpPr>
        <p:spPr>
          <a:xfrm>
            <a:off x="8726210" y="3783057"/>
            <a:ext cx="8841306" cy="557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2"/>
              <a:buFont typeface="Arial"/>
              <a:buNone/>
            </a:pPr>
            <a:r>
              <a:rPr b="1" i="0" lang="en-GB" sz="3302" u="none" cap="none" strike="noStrike">
                <a:solidFill>
                  <a:srgbClr val="2F528F"/>
                </a:solidFill>
                <a:latin typeface="Quicksand"/>
                <a:ea typeface="Quicksand"/>
                <a:cs typeface="Quicksand"/>
                <a:sym typeface="Quicksand"/>
              </a:rPr>
              <a:t>Enable Students to Achieve Full Potential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p5"/>
          <p:cNvSpPr txBox="1"/>
          <p:nvPr/>
        </p:nvSpPr>
        <p:spPr>
          <a:xfrm>
            <a:off x="6769441" y="3803292"/>
            <a:ext cx="1482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2"/>
              <a:buFont typeface="Arial"/>
              <a:buNone/>
            </a:pPr>
            <a:r>
              <a:rPr b="1" i="0" lang="en-GB" sz="3002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5"/>
          <p:cNvSpPr txBox="1"/>
          <p:nvPr/>
        </p:nvSpPr>
        <p:spPr>
          <a:xfrm>
            <a:off x="6735111" y="5113921"/>
            <a:ext cx="2169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2"/>
              <a:buFont typeface="Arial"/>
              <a:buNone/>
            </a:pPr>
            <a:r>
              <a:rPr b="1" i="0" lang="en-GB" sz="3002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5"/>
          <p:cNvSpPr txBox="1"/>
          <p:nvPr/>
        </p:nvSpPr>
        <p:spPr>
          <a:xfrm>
            <a:off x="6741213" y="6424548"/>
            <a:ext cx="204900" cy="4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2"/>
              <a:buFont typeface="Arial"/>
              <a:buNone/>
            </a:pPr>
            <a:r>
              <a:rPr b="1" i="0" lang="en-GB" sz="3002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"/>
          <p:cNvSpPr txBox="1"/>
          <p:nvPr/>
        </p:nvSpPr>
        <p:spPr>
          <a:xfrm>
            <a:off x="8608494" y="5057949"/>
            <a:ext cx="4425915" cy="557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2"/>
              <a:buFont typeface="Arial"/>
              <a:buNone/>
            </a:pPr>
            <a:r>
              <a:rPr b="1" i="0" lang="en-GB" sz="3302" u="none" cap="none" strike="noStrike">
                <a:solidFill>
                  <a:srgbClr val="2F528F"/>
                </a:solidFill>
                <a:latin typeface="Quicksand"/>
                <a:ea typeface="Quicksand"/>
                <a:cs typeface="Quicksand"/>
                <a:sym typeface="Quicksand"/>
              </a:rPr>
              <a:t>Close Academic Gaps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"/>
          <p:cNvSpPr txBox="1"/>
          <p:nvPr/>
        </p:nvSpPr>
        <p:spPr>
          <a:xfrm>
            <a:off x="8608494" y="6360908"/>
            <a:ext cx="5613934" cy="5578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7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2"/>
              <a:buFont typeface="Arial"/>
              <a:buNone/>
            </a:pPr>
            <a:r>
              <a:rPr b="1" i="0" lang="en-GB" sz="3302" u="none" cap="none" strike="noStrike">
                <a:solidFill>
                  <a:srgbClr val="2F528F"/>
                </a:solidFill>
                <a:latin typeface="Quicksand"/>
                <a:ea typeface="Quicksand"/>
                <a:cs typeface="Quicksand"/>
                <a:sym typeface="Quicksand"/>
              </a:rPr>
              <a:t>Meet Students’ Basic Needs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14685702" y="-1082990"/>
            <a:ext cx="4314432" cy="2534729"/>
          </a:xfrm>
          <a:custGeom>
            <a:rect b="b" l="l" r="r" t="t"/>
            <a:pathLst>
              <a:path extrusionOk="0" h="2534729" w="4314432">
                <a:moveTo>
                  <a:pt x="0" y="0"/>
                </a:moveTo>
                <a:lnTo>
                  <a:pt x="4314432" y="0"/>
                </a:lnTo>
                <a:lnTo>
                  <a:pt x="4314432" y="2534729"/>
                </a:lnTo>
                <a:lnTo>
                  <a:pt x="0" y="2534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5000"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"/>
          <p:cNvSpPr txBox="1"/>
          <p:nvPr>
            <p:ph idx="1" type="body"/>
          </p:nvPr>
        </p:nvSpPr>
        <p:spPr>
          <a:xfrm>
            <a:off x="1814477" y="340741"/>
            <a:ext cx="14659046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ctr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8107"/>
              <a:buFont typeface="Quicksand"/>
              <a:buNone/>
            </a:pPr>
            <a:r>
              <a:rPr b="1" lang="en-GB" sz="4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Layer Cake Approach Increases Engagement &amp; Student Success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"/>
          <p:cNvSpPr/>
          <p:nvPr/>
        </p:nvSpPr>
        <p:spPr>
          <a:xfrm>
            <a:off x="9281538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6"/>
          <p:cNvSpPr/>
          <p:nvPr/>
        </p:nvSpPr>
        <p:spPr>
          <a:xfrm>
            <a:off x="13384161" y="5542538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6"/>
          <p:cNvSpPr/>
          <p:nvPr/>
        </p:nvSpPr>
        <p:spPr>
          <a:xfrm>
            <a:off x="5124060" y="5540066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6"/>
          <p:cNvSpPr/>
          <p:nvPr/>
        </p:nvSpPr>
        <p:spPr>
          <a:xfrm>
            <a:off x="1064115" y="5530065"/>
            <a:ext cx="3601627" cy="3108264"/>
          </a:xfrm>
          <a:custGeom>
            <a:rect b="b" l="l" r="r" t="t"/>
            <a:pathLst>
              <a:path extrusionOk="0" h="2819029" w="3314701">
                <a:moveTo>
                  <a:pt x="163993" y="0"/>
                </a:moveTo>
                <a:lnTo>
                  <a:pt x="1017605" y="0"/>
                </a:lnTo>
                <a:cubicBezTo>
                  <a:pt x="1040248" y="0"/>
                  <a:pt x="1061819" y="4589"/>
                  <a:pt x="1081438" y="12887"/>
                </a:cubicBezTo>
                <a:lnTo>
                  <a:pt x="1108043" y="30825"/>
                </a:lnTo>
                <a:lnTo>
                  <a:pt x="1108043" y="25810"/>
                </a:lnTo>
                <a:lnTo>
                  <a:pt x="1125813" y="42805"/>
                </a:lnTo>
                <a:lnTo>
                  <a:pt x="1133566" y="48033"/>
                </a:lnTo>
                <a:lnTo>
                  <a:pt x="1137719" y="54193"/>
                </a:lnTo>
                <a:lnTo>
                  <a:pt x="1587426" y="484300"/>
                </a:lnTo>
                <a:lnTo>
                  <a:pt x="2925572" y="484300"/>
                </a:lnTo>
                <a:cubicBezTo>
                  <a:pt x="3140482" y="484300"/>
                  <a:pt x="3314701" y="658519"/>
                  <a:pt x="3314701" y="873429"/>
                </a:cubicBezTo>
                <a:lnTo>
                  <a:pt x="3314701" y="2429900"/>
                </a:lnTo>
                <a:cubicBezTo>
                  <a:pt x="3314701" y="2644810"/>
                  <a:pt x="3140482" y="2819029"/>
                  <a:pt x="2925572" y="2819029"/>
                </a:cubicBezTo>
                <a:lnTo>
                  <a:pt x="389129" y="2819029"/>
                </a:lnTo>
                <a:cubicBezTo>
                  <a:pt x="174219" y="2819029"/>
                  <a:pt x="0" y="2644810"/>
                  <a:pt x="0" y="2429900"/>
                </a:cubicBezTo>
                <a:lnTo>
                  <a:pt x="0" y="873429"/>
                </a:lnTo>
                <a:lnTo>
                  <a:pt x="3596" y="837759"/>
                </a:lnTo>
                <a:lnTo>
                  <a:pt x="0" y="819948"/>
                </a:lnTo>
                <a:lnTo>
                  <a:pt x="0" y="163993"/>
                </a:lnTo>
                <a:cubicBezTo>
                  <a:pt x="0" y="73422"/>
                  <a:pt x="73422" y="0"/>
                  <a:pt x="163993" y="0"/>
                </a:cubicBezTo>
                <a:close/>
              </a:path>
            </a:pathLst>
          </a:custGeom>
          <a:solidFill>
            <a:srgbClr val="F5F5F5"/>
          </a:solidFill>
          <a:ln cap="flat" cmpd="sng" w="25400">
            <a:solidFill>
              <a:srgbClr val="FDD7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"/>
          <p:cNvSpPr/>
          <p:nvPr/>
        </p:nvSpPr>
        <p:spPr>
          <a:xfrm>
            <a:off x="1028700" y="2679311"/>
            <a:ext cx="7998955" cy="2464189"/>
          </a:xfrm>
          <a:prstGeom prst="roundRect">
            <a:avLst>
              <a:gd fmla="val 7671" name="adj"/>
            </a:avLst>
          </a:prstGeom>
          <a:solidFill>
            <a:srgbClr val="EDEDED">
              <a:alpha val="53333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6"/>
          <p:cNvSpPr/>
          <p:nvPr/>
        </p:nvSpPr>
        <p:spPr>
          <a:xfrm>
            <a:off x="9477513" y="4130118"/>
            <a:ext cx="7781787" cy="1013382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6"/>
          <p:cNvSpPr txBox="1"/>
          <p:nvPr/>
        </p:nvSpPr>
        <p:spPr>
          <a:xfrm>
            <a:off x="2257797" y="3023166"/>
            <a:ext cx="6250306" cy="59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The CPR³ solution is custom-built to provide access to many different resources.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6"/>
          <p:cNvSpPr txBox="1"/>
          <p:nvPr/>
        </p:nvSpPr>
        <p:spPr>
          <a:xfrm>
            <a:off x="2257797" y="4015844"/>
            <a:ext cx="6134125" cy="59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Students &amp; families simply tap the icon and get connected to available resources.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"/>
          <p:cNvSpPr txBox="1"/>
          <p:nvPr/>
        </p:nvSpPr>
        <p:spPr>
          <a:xfrm>
            <a:off x="1372816" y="6609742"/>
            <a:ext cx="2364701" cy="362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Food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6"/>
          <p:cNvSpPr txBox="1"/>
          <p:nvPr/>
        </p:nvSpPr>
        <p:spPr>
          <a:xfrm>
            <a:off x="5458085" y="6609742"/>
            <a:ext cx="2364701" cy="362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Housing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6"/>
          <p:cNvSpPr txBox="1"/>
          <p:nvPr/>
        </p:nvSpPr>
        <p:spPr>
          <a:xfrm>
            <a:off x="9593767" y="6609742"/>
            <a:ext cx="2364701" cy="362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Health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6"/>
          <p:cNvSpPr txBox="1"/>
          <p:nvPr/>
        </p:nvSpPr>
        <p:spPr>
          <a:xfrm>
            <a:off x="13693835" y="6609742"/>
            <a:ext cx="2364701" cy="362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53"/>
              <a:buFont typeface="Arial"/>
              <a:buNone/>
            </a:pPr>
            <a:r>
              <a:rPr b="1" i="0" lang="en-GB" sz="2553" u="none" cap="none" strike="noStrike">
                <a:solidFill>
                  <a:srgbClr val="1B568D"/>
                </a:solidFill>
                <a:latin typeface="Quicksand"/>
                <a:ea typeface="Quicksand"/>
                <a:cs typeface="Quicksand"/>
                <a:sym typeface="Quicksand"/>
              </a:rPr>
              <a:t>Crisis Hotline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6"/>
          <p:cNvSpPr txBox="1"/>
          <p:nvPr/>
        </p:nvSpPr>
        <p:spPr>
          <a:xfrm>
            <a:off x="9890418" y="4298351"/>
            <a:ext cx="6602885" cy="5642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100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3"/>
              <a:buFont typeface="Arial"/>
              <a:buNone/>
            </a:pPr>
            <a:r>
              <a:rPr b="1" i="0" lang="en-GB" sz="1953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Icons can be an individual app, a link to a webpage or a folder containing multiple apps and webpage links.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Icon  Description automatically generated" id="317" name="Google Shape;317;p6"/>
          <p:cNvSpPr/>
          <p:nvPr/>
        </p:nvSpPr>
        <p:spPr>
          <a:xfrm>
            <a:off x="1372816" y="5691817"/>
            <a:ext cx="685800" cy="679141"/>
          </a:xfrm>
          <a:custGeom>
            <a:rect b="b" l="l" r="r" t="t"/>
            <a:pathLst>
              <a:path extrusionOk="0" h="679141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con  Description automatically generated" id="318" name="Google Shape;318;p6"/>
          <p:cNvSpPr/>
          <p:nvPr/>
        </p:nvSpPr>
        <p:spPr>
          <a:xfrm>
            <a:off x="5437503" y="5683171"/>
            <a:ext cx="685800" cy="679142"/>
          </a:xfrm>
          <a:custGeom>
            <a:rect b="b" l="l" r="r" t="t"/>
            <a:pathLst>
              <a:path extrusionOk="0" h="679142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con  Description automatically generated" id="319" name="Google Shape;319;p6"/>
          <p:cNvSpPr/>
          <p:nvPr/>
        </p:nvSpPr>
        <p:spPr>
          <a:xfrm>
            <a:off x="9547518" y="5691816"/>
            <a:ext cx="685800" cy="679141"/>
          </a:xfrm>
          <a:custGeom>
            <a:rect b="b" l="l" r="r" t="t"/>
            <a:pathLst>
              <a:path extrusionOk="0" h="679141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Icon  Description automatically generated" id="320" name="Google Shape;320;p6"/>
          <p:cNvSpPr/>
          <p:nvPr/>
        </p:nvSpPr>
        <p:spPr>
          <a:xfrm>
            <a:off x="13663340" y="5683171"/>
            <a:ext cx="685800" cy="679141"/>
          </a:xfrm>
          <a:custGeom>
            <a:rect b="b" l="l" r="r" t="t"/>
            <a:pathLst>
              <a:path extrusionOk="0" h="679141" w="685800">
                <a:moveTo>
                  <a:pt x="0" y="0"/>
                </a:moveTo>
                <a:lnTo>
                  <a:pt x="685800" y="0"/>
                </a:lnTo>
                <a:lnTo>
                  <a:pt x="685800" y="679142"/>
                </a:lnTo>
                <a:lnTo>
                  <a:pt x="0" y="6791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6"/>
          <p:cNvSpPr/>
          <p:nvPr/>
        </p:nvSpPr>
        <p:spPr>
          <a:xfrm>
            <a:off x="9477513" y="6880960"/>
            <a:ext cx="3448330" cy="2131202"/>
          </a:xfrm>
          <a:custGeom>
            <a:rect b="b" l="l" r="r" t="t"/>
            <a:pathLst>
              <a:path extrusionOk="0" h="3260144" w="5274981">
                <a:moveTo>
                  <a:pt x="0" y="0"/>
                </a:moveTo>
                <a:lnTo>
                  <a:pt x="5274981" y="0"/>
                </a:lnTo>
                <a:lnTo>
                  <a:pt x="5274981" y="3260144"/>
                </a:lnTo>
                <a:lnTo>
                  <a:pt x="0" y="32601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6"/>
          <p:cNvSpPr/>
          <p:nvPr/>
        </p:nvSpPr>
        <p:spPr>
          <a:xfrm>
            <a:off x="13530332" y="6517127"/>
            <a:ext cx="3448330" cy="2131202"/>
          </a:xfrm>
          <a:custGeom>
            <a:rect b="b" l="l" r="r" t="t"/>
            <a:pathLst>
              <a:path extrusionOk="0" h="3260144" w="5274981">
                <a:moveTo>
                  <a:pt x="0" y="0"/>
                </a:moveTo>
                <a:lnTo>
                  <a:pt x="5274981" y="0"/>
                </a:lnTo>
                <a:lnTo>
                  <a:pt x="5274981" y="3260144"/>
                </a:lnTo>
                <a:lnTo>
                  <a:pt x="0" y="3260144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23" name="Google Shape;323;p6"/>
          <p:cNvGrpSpPr/>
          <p:nvPr/>
        </p:nvGrpSpPr>
        <p:grpSpPr>
          <a:xfrm rot="-5400000">
            <a:off x="11791438" y="-724224"/>
            <a:ext cx="2934880" cy="5805742"/>
            <a:chOff x="0" y="0"/>
            <a:chExt cx="2620010" cy="5182870"/>
          </a:xfrm>
        </p:grpSpPr>
        <p:sp>
          <p:nvSpPr>
            <p:cNvPr id="324" name="Google Shape;324;p6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A picture containing text, electronics, screenshot  Description automatically generated" id="325" name="Google Shape;325;p6"/>
            <p:cNvSpPr/>
            <p:nvPr/>
          </p:nvSpPr>
          <p:spPr>
            <a:xfrm rot="5400000">
              <a:off x="-1127754" y="1468126"/>
              <a:ext cx="4876800" cy="2251710"/>
            </a:xfrm>
            <a:custGeom>
              <a:rect b="b" l="l" r="r" t="t"/>
              <a:pathLst>
                <a:path extrusionOk="0" h="2251710" w="4876800">
                  <a:moveTo>
                    <a:pt x="1" y="210820"/>
                  </a:moveTo>
                  <a:lnTo>
                    <a:pt x="1" y="482600"/>
                  </a:lnTo>
                  <a:lnTo>
                    <a:pt x="57151" y="482600"/>
                  </a:lnTo>
                  <a:cubicBezTo>
                    <a:pt x="121921" y="482600"/>
                    <a:pt x="175261" y="535940"/>
                    <a:pt x="175261" y="600710"/>
                  </a:cubicBezTo>
                  <a:lnTo>
                    <a:pt x="175261" y="1649730"/>
                  </a:lnTo>
                  <a:cubicBezTo>
                    <a:pt x="175261" y="1714500"/>
                    <a:pt x="121921" y="1767840"/>
                    <a:pt x="57151" y="1767840"/>
                  </a:cubicBezTo>
                  <a:lnTo>
                    <a:pt x="1" y="1767840"/>
                  </a:lnTo>
                  <a:lnTo>
                    <a:pt x="1" y="2042160"/>
                  </a:lnTo>
                  <a:cubicBezTo>
                    <a:pt x="1" y="2157730"/>
                    <a:pt x="93981" y="2251710"/>
                    <a:pt x="209551" y="2251710"/>
                  </a:cubicBezTo>
                  <a:lnTo>
                    <a:pt x="4667250" y="2251710"/>
                  </a:lnTo>
                  <a:cubicBezTo>
                    <a:pt x="4782821" y="2251710"/>
                    <a:pt x="4876800" y="2157730"/>
                    <a:pt x="4876800" y="2042160"/>
                  </a:cubicBezTo>
                  <a:lnTo>
                    <a:pt x="4876800" y="210820"/>
                  </a:lnTo>
                  <a:cubicBezTo>
                    <a:pt x="4876800" y="95250"/>
                    <a:pt x="4782821" y="1270"/>
                    <a:pt x="4667250" y="1270"/>
                  </a:cubicBezTo>
                  <a:lnTo>
                    <a:pt x="209550" y="1270"/>
                  </a:lnTo>
                  <a:cubicBezTo>
                    <a:pt x="93980" y="0"/>
                    <a:pt x="0" y="93980"/>
                    <a:pt x="0" y="210820"/>
                  </a:cubicBez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23000" l="-11262" r="-11064" t="-20599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3" name="Google Shape;333;p6"/>
          <p:cNvSpPr txBox="1"/>
          <p:nvPr/>
        </p:nvSpPr>
        <p:spPr>
          <a:xfrm>
            <a:off x="9576240" y="7018972"/>
            <a:ext cx="31481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Mental Health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Telehealth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Clinics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Medicaid/CHIP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Prescription Assistance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4" name="Google Shape;334;p6"/>
          <p:cNvSpPr txBox="1"/>
          <p:nvPr/>
        </p:nvSpPr>
        <p:spPr>
          <a:xfrm>
            <a:off x="5437503" y="7018972"/>
            <a:ext cx="31481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shelters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Motel vouchers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Housing assistance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Utility bill assistance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Housing authorities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5" name="Google Shape;335;p6"/>
          <p:cNvSpPr txBox="1"/>
          <p:nvPr/>
        </p:nvSpPr>
        <p:spPr>
          <a:xfrm>
            <a:off x="1322703" y="7018601"/>
            <a:ext cx="31481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food banks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Local churches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Holiday food drives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SNAP (food stamps)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WIC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6" name="Google Shape;336;p6"/>
          <p:cNvSpPr txBox="1"/>
          <p:nvPr/>
        </p:nvSpPr>
        <p:spPr>
          <a:xfrm>
            <a:off x="13692063" y="7018972"/>
            <a:ext cx="3148137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Suicide Prevention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Sexual Abuse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LGBTQ Support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Domestic Violence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Substance Abuse</a:t>
            </a:r>
            <a:endParaRPr b="1" i="0" sz="1600" u="none" cap="none" strike="noStrike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337" name="Google Shape;337;p6"/>
          <p:cNvSpPr txBox="1"/>
          <p:nvPr>
            <p:ph idx="1" type="body"/>
          </p:nvPr>
        </p:nvSpPr>
        <p:spPr>
          <a:xfrm>
            <a:off x="1028699" y="723900"/>
            <a:ext cx="16654283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icksand"/>
              <a:buNone/>
            </a:pPr>
            <a:r>
              <a:rPr b="1" lang="en-GB" sz="4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Meeting Basic Needs</a:t>
            </a:r>
            <a:endParaRPr/>
          </a:p>
        </p:txBody>
      </p:sp>
      <p:pic>
        <p:nvPicPr>
          <p:cNvPr id="338" name="Google Shape;33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7231" y="3053654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07231" y="3998477"/>
            <a:ext cx="438194" cy="438194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6"/>
          <p:cNvSpPr/>
          <p:nvPr/>
        </p:nvSpPr>
        <p:spPr>
          <a:xfrm>
            <a:off x="11184425" y="1964700"/>
            <a:ext cx="4014900" cy="564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a phone&#10;&#10;AI-generated content may be incorrect." id="345" name="Google Shape;3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1770" y="3882738"/>
            <a:ext cx="5090209" cy="257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"/>
          <p:cNvSpPr/>
          <p:nvPr/>
        </p:nvSpPr>
        <p:spPr>
          <a:xfrm>
            <a:off x="1028700" y="3022140"/>
            <a:ext cx="6193484" cy="3499680"/>
          </a:xfrm>
          <a:prstGeom prst="roundRect">
            <a:avLst>
              <a:gd fmla="val 6968" name="adj"/>
            </a:avLst>
          </a:prstGeom>
          <a:solidFill>
            <a:srgbClr val="EDEDED">
              <a:alpha val="53333"/>
            </a:srgbClr>
          </a:solidFill>
          <a:ln cap="flat" cmpd="sng" w="9525">
            <a:solidFill>
              <a:srgbClr val="FFCF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7"/>
          <p:cNvSpPr txBox="1"/>
          <p:nvPr/>
        </p:nvSpPr>
        <p:spPr>
          <a:xfrm>
            <a:off x="2253834" y="3460484"/>
            <a:ext cx="3449171" cy="59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Access school apps through your LMS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7"/>
          <p:cNvSpPr txBox="1"/>
          <p:nvPr/>
        </p:nvSpPr>
        <p:spPr>
          <a:xfrm>
            <a:off x="2253834" y="5366041"/>
            <a:ext cx="4351907" cy="5961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Access other pre-approved apps to help close learning gaps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7"/>
          <p:cNvSpPr txBox="1"/>
          <p:nvPr/>
        </p:nvSpPr>
        <p:spPr>
          <a:xfrm>
            <a:off x="2253834" y="4560882"/>
            <a:ext cx="3385058" cy="3008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1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3"/>
              <a:buFont typeface="Arial"/>
              <a:buNone/>
            </a:pPr>
            <a:r>
              <a:rPr b="1" i="0" lang="en-GB" sz="2153" u="none" cap="none" strike="noStrike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Access virtual tutoring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0" name="Google Shape;350;p7"/>
          <p:cNvGrpSpPr/>
          <p:nvPr/>
        </p:nvGrpSpPr>
        <p:grpSpPr>
          <a:xfrm>
            <a:off x="13959034" y="1783763"/>
            <a:ext cx="2799066" cy="5537075"/>
            <a:chOff x="0" y="0"/>
            <a:chExt cx="2620010" cy="5182870"/>
          </a:xfrm>
        </p:grpSpPr>
        <p:sp>
          <p:nvSpPr>
            <p:cNvPr id="351" name="Google Shape;351;p7"/>
            <p:cNvSpPr/>
            <p:nvPr/>
          </p:nvSpPr>
          <p:spPr>
            <a:xfrm>
              <a:off x="53340" y="25400"/>
              <a:ext cx="2513330" cy="5132070"/>
            </a:xfrm>
            <a:custGeom>
              <a:rect b="b" l="l" r="r" t="t"/>
              <a:pathLst>
                <a:path extrusionOk="0"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descr="Graphical user interface, application  Description automatically generated" id="352" name="Google Shape;352;p7"/>
            <p:cNvSpPr/>
            <p:nvPr/>
          </p:nvSpPr>
          <p:spPr>
            <a:xfrm>
              <a:off x="185420" y="156210"/>
              <a:ext cx="2251710" cy="4876800"/>
            </a:xfrm>
            <a:custGeom>
              <a:rect b="b" l="l" r="r" t="t"/>
              <a:pathLst>
                <a:path extrusionOk="0" h="4876800" w="225171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-35942" l="-36439" r="-39656" t="-14063"/>
              </a:stretch>
            </a:blip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1121410" y="198120"/>
              <a:ext cx="347980" cy="43180"/>
            </a:xfrm>
            <a:custGeom>
              <a:rect b="b" l="l" r="r" t="t"/>
              <a:pathLst>
                <a:path extrusionOk="0"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1578312" y="187909"/>
              <a:ext cx="66636" cy="63602"/>
            </a:xfrm>
            <a:custGeom>
              <a:rect b="b" l="l" r="r" t="t"/>
              <a:pathLst>
                <a:path extrusionOk="0" h="63602" w="66636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0" y="685800"/>
              <a:ext cx="27940" cy="213360"/>
            </a:xfrm>
            <a:custGeom>
              <a:rect b="b" l="l" r="r" t="t"/>
              <a:pathLst>
                <a:path extrusionOk="0"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0" y="1057910"/>
              <a:ext cx="27940" cy="384810"/>
            </a:xfrm>
            <a:custGeom>
              <a:rect b="b" l="l" r="r" t="t"/>
              <a:pathLst>
                <a:path extrusionOk="0"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0" y="1526540"/>
              <a:ext cx="27940" cy="386080"/>
            </a:xfrm>
            <a:custGeom>
              <a:rect b="b" l="l" r="r" t="t"/>
              <a:pathLst>
                <a:path extrusionOk="0"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2592070" y="1184910"/>
              <a:ext cx="27940" cy="618490"/>
            </a:xfrm>
            <a:custGeom>
              <a:rect b="b" l="l" r="r" t="t"/>
              <a:pathLst>
                <a:path extrusionOk="0"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27940" y="0"/>
              <a:ext cx="2564130" cy="5182870"/>
            </a:xfrm>
            <a:custGeom>
              <a:rect b="b" l="l" r="r" t="t"/>
              <a:pathLst>
                <a:path extrusionOk="0"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descr="A picture containing handwear  Description automatically generated" id="360" name="Google Shape;360;p7"/>
          <p:cNvSpPr/>
          <p:nvPr/>
        </p:nvSpPr>
        <p:spPr>
          <a:xfrm>
            <a:off x="10175168" y="4748825"/>
            <a:ext cx="4541420" cy="6043486"/>
          </a:xfrm>
          <a:custGeom>
            <a:rect b="b" l="l" r="r" t="t"/>
            <a:pathLst>
              <a:path extrusionOk="0" h="6043486" w="4541420">
                <a:moveTo>
                  <a:pt x="0" y="0"/>
                </a:moveTo>
                <a:lnTo>
                  <a:pt x="4541420" y="0"/>
                </a:lnTo>
                <a:lnTo>
                  <a:pt x="4541420" y="6043486"/>
                </a:lnTo>
                <a:lnTo>
                  <a:pt x="0" y="60434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4" r="-2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7"/>
          <p:cNvSpPr/>
          <p:nvPr/>
        </p:nvSpPr>
        <p:spPr>
          <a:xfrm>
            <a:off x="1028700" y="6977100"/>
            <a:ext cx="8707782" cy="1217395"/>
          </a:xfrm>
          <a:prstGeom prst="roundRect">
            <a:avLst>
              <a:gd fmla="val 16667" name="adj"/>
            </a:avLst>
          </a:prstGeom>
          <a:solidFill>
            <a:srgbClr val="ED2A8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7"/>
          <p:cNvSpPr txBox="1"/>
          <p:nvPr/>
        </p:nvSpPr>
        <p:spPr>
          <a:xfrm>
            <a:off x="1446491" y="7172736"/>
            <a:ext cx="8113912" cy="6580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1099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6"/>
              <a:buFont typeface="Arial"/>
              <a:buNone/>
            </a:pPr>
            <a:r>
              <a:rPr b="1" i="0" lang="en-GB" sz="2346" u="none" cap="none" strike="noStrike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Enables students to complete assignments anywhere, anytime from the palm of their hand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63" name="Google Shape;363;p7"/>
          <p:cNvCxnSpPr/>
          <p:nvPr/>
        </p:nvCxnSpPr>
        <p:spPr>
          <a:xfrm flipH="1" rot="10800000">
            <a:off x="10589985" y="3049656"/>
            <a:ext cx="2992200" cy="676200"/>
          </a:xfrm>
          <a:prstGeom prst="bentConnector3">
            <a:avLst>
              <a:gd fmla="val 372" name="adj1"/>
            </a:avLst>
          </a:prstGeom>
          <a:noFill/>
          <a:ln cap="flat" cmpd="sng" w="38100">
            <a:solidFill>
              <a:srgbClr val="FDD704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descr="Icon  Description automatically generated" id="364" name="Google Shape;364;p7"/>
          <p:cNvSpPr/>
          <p:nvPr/>
        </p:nvSpPr>
        <p:spPr>
          <a:xfrm>
            <a:off x="11582400" y="2632522"/>
            <a:ext cx="791618" cy="783932"/>
          </a:xfrm>
          <a:custGeom>
            <a:rect b="b" l="l" r="r" t="t"/>
            <a:pathLst>
              <a:path extrusionOk="0" h="1159387" w="1170754">
                <a:moveTo>
                  <a:pt x="0" y="0"/>
                </a:moveTo>
                <a:lnTo>
                  <a:pt x="1170754" y="0"/>
                </a:lnTo>
                <a:lnTo>
                  <a:pt x="1170754" y="1159387"/>
                </a:lnTo>
                <a:lnTo>
                  <a:pt x="0" y="1159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7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Quicksand"/>
              <a:buNone/>
            </a:pPr>
            <a:r>
              <a:rPr b="1" lang="en-GB" sz="44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Link to School</a:t>
            </a:r>
            <a:endParaRPr/>
          </a:p>
        </p:txBody>
      </p:sp>
      <p:pic>
        <p:nvPicPr>
          <p:cNvPr id="366" name="Google Shape;366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7231" y="3449254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7231" y="4501890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07231" y="5273898"/>
            <a:ext cx="438194" cy="43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10503" r="10503" t="0"/>
          <a:stretch/>
        </p:blipFill>
        <p:spPr>
          <a:xfrm>
            <a:off x="11781494" y="-12700"/>
            <a:ext cx="6496050" cy="102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8"/>
          <p:cNvSpPr txBox="1"/>
          <p:nvPr>
            <p:ph idx="1" type="body"/>
          </p:nvPr>
        </p:nvSpPr>
        <p:spPr>
          <a:xfrm>
            <a:off x="1045029" y="723900"/>
            <a:ext cx="16328571" cy="1557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Level Up to Close the Gaps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375" name="Google Shape;375;p8"/>
          <p:cNvSpPr txBox="1"/>
          <p:nvPr>
            <p:ph idx="3" type="body"/>
          </p:nvPr>
        </p:nvSpPr>
        <p:spPr>
          <a:xfrm>
            <a:off x="1045029" y="3162300"/>
            <a:ext cx="8915400" cy="5210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31" lvl="0" marL="3429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Preconfigured to provide everything students need in the palm of their hands</a:t>
            </a:r>
            <a:endParaRPr b="1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Portable and convenient so students can do schoolwork anywhere</a:t>
            </a:r>
            <a:endParaRPr b="1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Additional resources to address learning loss</a:t>
            </a:r>
            <a:endParaRPr b="1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 sz="18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Virtual tutoring</a:t>
            </a:r>
            <a:endParaRPr b="1" sz="18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 sz="18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Remedial reading</a:t>
            </a:r>
            <a:endParaRPr b="1" sz="18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 sz="18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Remedial math</a:t>
            </a:r>
            <a:endParaRPr b="1" sz="18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 sz="18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Summer school</a:t>
            </a:r>
            <a:endParaRPr b="1" sz="18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285750" lvl="1" marL="742950" rtl="0" algn="l">
              <a:lnSpc>
                <a:spcPct val="150000"/>
              </a:lnSpc>
              <a:spcBef>
                <a:spcPts val="333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 sz="1800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Remind app for additional assistance</a:t>
            </a:r>
            <a:endParaRPr b="1" sz="1800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342931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D2A81"/>
              </a:buClr>
              <a:buSzPct val="100000"/>
              <a:buFont typeface="Arial"/>
              <a:buChar char="•"/>
            </a:pPr>
            <a:r>
              <a:rPr b="1" i="0" lang="en-GB">
                <a:solidFill>
                  <a:srgbClr val="000000"/>
                </a:solidFill>
                <a:latin typeface="Quicksand SemiBold"/>
                <a:ea typeface="Quicksand SemiBold"/>
                <a:cs typeface="Quicksand SemiBold"/>
                <a:sym typeface="Quicksand SemiBold"/>
              </a:rPr>
              <a:t>Help students prepare for their future</a:t>
            </a:r>
            <a:endParaRPr b="1"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-207834" lvl="0" marL="342900" rtl="0" algn="l">
              <a:lnSpc>
                <a:spcPct val="150000"/>
              </a:lnSpc>
              <a:spcBef>
                <a:spcPts val="425"/>
              </a:spcBef>
              <a:spcAft>
                <a:spcPts val="0"/>
              </a:spcAft>
              <a:buClr>
                <a:srgbClr val="E41981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erson holding a phone and notebook&#10;&#10;AI-generated content may be incorrect." id="380" name="Google Shape;380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1679" l="0" r="0" t="11679"/>
          <a:stretch/>
        </p:blipFill>
        <p:spPr>
          <a:xfrm>
            <a:off x="11705294" y="6858000"/>
            <a:ext cx="6658906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9"/>
          <p:cNvSpPr txBox="1"/>
          <p:nvPr>
            <p:ph idx="1" type="body"/>
          </p:nvPr>
        </p:nvSpPr>
        <p:spPr>
          <a:xfrm>
            <a:off x="1045029" y="481266"/>
            <a:ext cx="9622971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rPr lang="en-GB"/>
              <a:t>Help Students Reach their Full Potential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Quicksand"/>
              <a:buNone/>
            </a:pPr>
            <a:r>
              <a:t/>
            </a:r>
            <a:endParaRPr/>
          </a:p>
        </p:txBody>
      </p:sp>
      <p:pic>
        <p:nvPicPr>
          <p:cNvPr descr="A doctor holding a tablet&#10;&#10;AI-generated content may be incorrect." id="382" name="Google Shape;382;p9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22554" l="0" r="0" t="3852"/>
          <a:stretch/>
        </p:blipFill>
        <p:spPr>
          <a:xfrm>
            <a:off x="11705294" y="3511290"/>
            <a:ext cx="6658906" cy="32938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holding a tablet in front of a car&#10;&#10;AI-generated content may be incorrect." id="383" name="Google Shape;383;p9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11110" l="0" r="0" t="11111"/>
          <a:stretch/>
        </p:blipFill>
        <p:spPr>
          <a:xfrm>
            <a:off x="11705294" y="-19828"/>
            <a:ext cx="6658906" cy="3482579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9"/>
          <p:cNvSpPr txBox="1"/>
          <p:nvPr>
            <p:ph idx="5" type="body"/>
          </p:nvPr>
        </p:nvSpPr>
        <p:spPr>
          <a:xfrm>
            <a:off x="1752600" y="318408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Career Options</a:t>
            </a:r>
            <a:endParaRPr/>
          </a:p>
        </p:txBody>
      </p:sp>
      <p:sp>
        <p:nvSpPr>
          <p:cNvPr id="385" name="Google Shape;385;p9"/>
          <p:cNvSpPr txBox="1"/>
          <p:nvPr>
            <p:ph idx="6" type="body"/>
          </p:nvPr>
        </p:nvSpPr>
        <p:spPr>
          <a:xfrm>
            <a:off x="1754033" y="4623985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Dual Credit Classes</a:t>
            </a:r>
            <a:endParaRPr/>
          </a:p>
        </p:txBody>
      </p:sp>
      <p:sp>
        <p:nvSpPr>
          <p:cNvPr id="386" name="Google Shape;386;p9"/>
          <p:cNvSpPr txBox="1"/>
          <p:nvPr>
            <p:ph idx="7" type="body"/>
          </p:nvPr>
        </p:nvSpPr>
        <p:spPr>
          <a:xfrm>
            <a:off x="1752600" y="7517733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Community Colleges</a:t>
            </a:r>
            <a:endParaRPr/>
          </a:p>
        </p:txBody>
      </p:sp>
      <p:sp>
        <p:nvSpPr>
          <p:cNvPr id="387" name="Google Shape;387;p9"/>
          <p:cNvSpPr txBox="1"/>
          <p:nvPr>
            <p:ph idx="8" type="body"/>
          </p:nvPr>
        </p:nvSpPr>
        <p:spPr>
          <a:xfrm>
            <a:off x="1758903" y="6065084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Vocational Schools</a:t>
            </a:r>
            <a:endParaRPr/>
          </a:p>
        </p:txBody>
      </p:sp>
      <p:sp>
        <p:nvSpPr>
          <p:cNvPr id="388" name="Google Shape;388;p9"/>
          <p:cNvSpPr txBox="1"/>
          <p:nvPr>
            <p:ph idx="9" type="body"/>
          </p:nvPr>
        </p:nvSpPr>
        <p:spPr>
          <a:xfrm>
            <a:off x="6994071" y="3184748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Universities</a:t>
            </a:r>
            <a:endParaRPr/>
          </a:p>
        </p:txBody>
      </p:sp>
      <p:sp>
        <p:nvSpPr>
          <p:cNvPr id="389" name="Google Shape;389;p9"/>
          <p:cNvSpPr txBox="1"/>
          <p:nvPr>
            <p:ph idx="13" type="body"/>
          </p:nvPr>
        </p:nvSpPr>
        <p:spPr>
          <a:xfrm>
            <a:off x="6995504" y="4624650"/>
            <a:ext cx="4038600" cy="935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SAT/ACT Prep</a:t>
            </a:r>
            <a:endParaRPr/>
          </a:p>
        </p:txBody>
      </p:sp>
      <p:sp>
        <p:nvSpPr>
          <p:cNvPr id="390" name="Google Shape;390;p9"/>
          <p:cNvSpPr txBox="1"/>
          <p:nvPr>
            <p:ph idx="14" type="body"/>
          </p:nvPr>
        </p:nvSpPr>
        <p:spPr>
          <a:xfrm>
            <a:off x="6994071" y="7518398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VA Benefits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t/>
            </a:r>
            <a:endParaRPr/>
          </a:p>
        </p:txBody>
      </p:sp>
      <p:sp>
        <p:nvSpPr>
          <p:cNvPr id="391" name="Google Shape;391;p9"/>
          <p:cNvSpPr txBox="1"/>
          <p:nvPr>
            <p:ph idx="15" type="body"/>
          </p:nvPr>
        </p:nvSpPr>
        <p:spPr>
          <a:xfrm>
            <a:off x="7000374" y="6065749"/>
            <a:ext cx="4038600" cy="9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rPr lang="en-GB"/>
              <a:t>Scholarships &amp; Grants</a:t>
            </a:r>
            <a:endParaRPr/>
          </a:p>
          <a:p>
            <a:pPr indent="0" lvl="0" marL="0" rtl="0" algn="l">
              <a:lnSpc>
                <a:spcPct val="150000"/>
              </a:lnSpc>
              <a:spcBef>
                <a:spcPts val="460"/>
              </a:spcBef>
              <a:spcAft>
                <a:spcPts val="0"/>
              </a:spcAft>
              <a:buSzPts val="2300"/>
              <a:buFont typeface="Quicksand"/>
              <a:buNone/>
            </a:pPr>
            <a:r>
              <a:t/>
            </a:r>
            <a:endParaRPr/>
          </a:p>
        </p:txBody>
      </p:sp>
      <p:pic>
        <p:nvPicPr>
          <p:cNvPr id="392" name="Google Shape;39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880" y="3292193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880" y="4763069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880" y="6188446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0880" y="7595501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0087" y="3292193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0087" y="4763069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0087" y="6188446"/>
            <a:ext cx="438194" cy="438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110087" y="7595501"/>
            <a:ext cx="438194" cy="438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Sammy McWilliams</dc:creator>
</cp:coreProperties>
</file>