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  <p:sldId id="281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8" r:id="rId42"/>
    <p:sldId id="296" r:id="rId43"/>
  </p:sldIdLst>
  <p:sldSz cx="18288000" cy="10287000"/>
  <p:notesSz cx="6858000" cy="9144000"/>
  <p:embeddedFontLst>
    <p:embeddedFont>
      <p:font typeface="Fave Script Bold Pro" pitchFamily="2" charset="0"/>
      <p:bold r:id="rId45"/>
    </p:embeddedFont>
    <p:embeddedFont>
      <p:font typeface="Quicksand" panose="020B0604020202020204" charset="0"/>
      <p:regular r:id="rId46"/>
      <p:bold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modifyVerifier cryptProviderType="rsaAES" cryptAlgorithmClass="hash" cryptAlgorithmType="typeAny" cryptAlgorithmSid="14" spinCount="100000" saltData="4ouhnhPkzoMjp50kT+GQ6Q==" hashData="gf2S+2cwk9xIx5J8h5B9JTgY4NYNSQBCoWtnYcIJofmrTtFFiFCL1EBtQ6XSR4gYxpkSpFzFFA0kISBFKGRRFA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2" roundtripDataSignature="AMtx7mjsmEefHDpL/Iqqpii4IPrWygCi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E419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27B40484-252F-494B-A09A-05430BEFC179}">
  <a:tblStyle styleId="{27B40484-252F-494B-A09A-05430BEFC179}" styleName="Table_0">
    <a:wholeTbl>
      <a:tcTxStyle b="off" i="off">
        <a:font>
          <a:latin typeface="TeleNeo Office"/>
          <a:ea typeface="TeleNeo Office"/>
          <a:cs typeface="TeleNeo Office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AE6EB"/>
          </a:solidFill>
        </a:fill>
      </a:tcStyle>
    </a:wholeTbl>
    <a:band1H>
      <a:tcTxStyle/>
      <a:tcStyle>
        <a:tcBdr/>
        <a:fill>
          <a:solidFill>
            <a:srgbClr val="F4CAD5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4CAD5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TeleNeo Office"/>
          <a:ea typeface="TeleNeo Office"/>
          <a:cs typeface="TeleNeo Office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TeleNeo Office"/>
          <a:ea typeface="TeleNeo Office"/>
          <a:cs typeface="TeleNeo Office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TeleNeo Office"/>
          <a:ea typeface="TeleNeo Office"/>
          <a:cs typeface="TeleNeo Office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TeleNeo Office"/>
          <a:ea typeface="TeleNeo Office"/>
          <a:cs typeface="TeleNeo Office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782" y="4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2763"/>
            <a:ext cx="3429000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4" name="Google Shape;2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8" name="Google Shape;36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1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4" name="Google Shape;38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2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7" name="Google Shape;39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5" name="Google Shape;42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4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7" name="Google Shape;45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1" name="Google Shape;501;p15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2" name="Google Shape;502;p15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0" name="Google Shape;520;p16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1" name="Google Shape;521;p16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9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5" name="Google Shape;53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2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3" name="Google Shape;54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3" name="Google Shape;563;p21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4" name="Google Shape;564;p21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73d8d94324_0_67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5" name="Google Shape;275;g373d8d9432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22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3" name="Google Shape;58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2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6" name="Google Shape;59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24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6" name="Google Shape;64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373d8d94324_0_51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55" name="Google Shape;655;g373d8d94324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9" name="Google Shape;669;p25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70" name="Google Shape;670;p25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26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06" name="Google Shape;70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4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60" name="Google Shape;76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371f1f6b315_1_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6" name="Google Shape;726;g371f1f6b31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2" name="Google Shape;782;p32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3" name="Google Shape;783;p32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9" name="Google Shape;799;p3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0" name="Google Shape;800;p33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3" name="Google Shape;28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34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14" name="Google Shape;81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5" name="Google Shape;825;p36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26" name="Google Shape;826;p36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4" name="Google Shape;844;p37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45" name="Google Shape;845;p37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5" name="Google Shape;865;p39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6" name="Google Shape;866;p39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8" name="Google Shape;888;p38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9" name="Google Shape;889;p38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8" name="Google Shape;908;p4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09" name="Google Shape;909;p40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1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6" name="Google Shape;926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4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41" name="Google Shape;941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44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1" name="Google Shape;951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g373d8d94324_0_25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7" name="Google Shape;967;g373d8d94324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3" name="Google Shape;293;p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4" name="Google Shape;294;p3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49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0" name="Google Shape;980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51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92" name="Google Shape;992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5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7" name="Google Shape;30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6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9" name="Google Shape;31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7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9" name="Google Shape;32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" name="Google Shape;345;p8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6" name="Google Shape;346;p8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9" name="Google Shape;359;p9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0" name="Google Shape;360;p9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6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6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1"/>
          <p:cNvGrpSpPr/>
          <p:nvPr/>
        </p:nvGrpSpPr>
        <p:grpSpPr>
          <a:xfrm>
            <a:off x="0" y="1943100"/>
            <a:ext cx="18288000" cy="182003"/>
            <a:chOff x="0" y="0"/>
            <a:chExt cx="5185327" cy="51603"/>
          </a:xfrm>
        </p:grpSpPr>
        <p:sp>
          <p:nvSpPr>
            <p:cNvPr id="96" name="Google Shape;96;p71"/>
            <p:cNvSpPr/>
            <p:nvPr/>
          </p:nvSpPr>
          <p:spPr>
            <a:xfrm>
              <a:off x="0" y="0"/>
              <a:ext cx="5185327" cy="13503"/>
            </a:xfrm>
            <a:custGeom>
              <a:avLst/>
              <a:gdLst/>
              <a:ahLst/>
              <a:cxnLst/>
              <a:rect l="l" t="t" r="r" b="b"/>
              <a:pathLst>
                <a:path w="5185327" h="13503" extrusionOk="0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71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75" tIns="81275" rIns="81275" bIns="81275" anchor="ctr" anchorCtr="0">
              <a:noAutofit/>
            </a:bodyPr>
            <a:lstStyle/>
            <a:p>
              <a:pPr marL="0" marR="0" lvl="0" indent="0" algn="ctr" rtl="0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8" name="Google Shape;98;p71"/>
          <p:cNvSpPr/>
          <p:nvPr/>
        </p:nvSpPr>
        <p:spPr>
          <a:xfrm>
            <a:off x="-152400" y="0"/>
            <a:ext cx="10896600" cy="104013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99;p71" descr="CrisisGo for Business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44800" y="588940"/>
            <a:ext cx="2312032" cy="765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oogle Shape;101;p72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102" name="Google Shape;102;p72"/>
            <p:cNvSpPr/>
            <p:nvPr/>
          </p:nvSpPr>
          <p:spPr>
            <a:xfrm>
              <a:off x="0" y="0"/>
              <a:ext cx="5185327" cy="13503"/>
            </a:xfrm>
            <a:custGeom>
              <a:avLst/>
              <a:gdLst/>
              <a:ahLst/>
              <a:cxnLst/>
              <a:rect l="l" t="t" r="r" b="b"/>
              <a:pathLst>
                <a:path w="5185327" h="13503" extrusionOk="0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72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75" tIns="81275" rIns="81275" bIns="81275" anchor="ctr" anchorCtr="0">
              <a:noAutofit/>
            </a:bodyPr>
            <a:lstStyle/>
            <a:p>
              <a:pPr marL="0" marR="0" lvl="0" indent="0" algn="ctr" rtl="0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4" name="Google Shape;104;p72" descr="Text  Description automatically generated"/>
          <p:cNvSpPr/>
          <p:nvPr/>
        </p:nvSpPr>
        <p:spPr>
          <a:xfrm>
            <a:off x="1028700" y="9362807"/>
            <a:ext cx="3694092" cy="458683"/>
          </a:xfrm>
          <a:custGeom>
            <a:avLst/>
            <a:gdLst/>
            <a:ahLst/>
            <a:cxnLst/>
            <a:rect l="l" t="t" r="r" b="b"/>
            <a:pathLst>
              <a:path w="3694092" h="458683" extrusionOk="0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72" descr="Shape  Description automatically generated with medium confidence"/>
          <p:cNvSpPr/>
          <p:nvPr/>
        </p:nvSpPr>
        <p:spPr>
          <a:xfrm>
            <a:off x="15264704" y="9238601"/>
            <a:ext cx="1994596" cy="707094"/>
          </a:xfrm>
          <a:custGeom>
            <a:avLst/>
            <a:gdLst/>
            <a:ahLst/>
            <a:cxnLst/>
            <a:rect l="l" t="t" r="r" b="b"/>
            <a:pathLst>
              <a:path w="1994596" h="707094" extrusionOk="0">
                <a:moveTo>
                  <a:pt x="0" y="0"/>
                </a:moveTo>
                <a:lnTo>
                  <a:pt x="1994596" y="0"/>
                </a:lnTo>
                <a:lnTo>
                  <a:pt x="1994596" y="707094"/>
                </a:lnTo>
                <a:lnTo>
                  <a:pt x="0" y="7070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3"/>
          <p:cNvSpPr/>
          <p:nvPr/>
        </p:nvSpPr>
        <p:spPr>
          <a:xfrm>
            <a:off x="4583" y="-12890"/>
            <a:ext cx="18288000" cy="2241742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8" name="Google Shape;108;p73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109" name="Google Shape;109;p73"/>
            <p:cNvSpPr/>
            <p:nvPr/>
          </p:nvSpPr>
          <p:spPr>
            <a:xfrm>
              <a:off x="0" y="0"/>
              <a:ext cx="5185327" cy="13503"/>
            </a:xfrm>
            <a:custGeom>
              <a:avLst/>
              <a:gdLst/>
              <a:ahLst/>
              <a:cxnLst/>
              <a:rect l="l" t="t" r="r" b="b"/>
              <a:pathLst>
                <a:path w="5185327" h="13503" extrusionOk="0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73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75" tIns="81275" rIns="81275" bIns="81275" anchor="ctr" anchorCtr="0">
              <a:noAutofit/>
            </a:bodyPr>
            <a:lstStyle/>
            <a:p>
              <a:pPr marL="0" marR="0" lvl="0" indent="0" algn="ctr" rtl="0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1" name="Google Shape;111;p73" descr="Text  Description automatically generated"/>
          <p:cNvSpPr/>
          <p:nvPr/>
        </p:nvSpPr>
        <p:spPr>
          <a:xfrm>
            <a:off x="1028700" y="9362807"/>
            <a:ext cx="3694092" cy="458683"/>
          </a:xfrm>
          <a:custGeom>
            <a:avLst/>
            <a:gdLst/>
            <a:ahLst/>
            <a:cxnLst/>
            <a:rect l="l" t="t" r="r" b="b"/>
            <a:pathLst>
              <a:path w="3694092" h="458683" extrusionOk="0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73"/>
          <p:cNvSpPr/>
          <p:nvPr/>
        </p:nvSpPr>
        <p:spPr>
          <a:xfrm>
            <a:off x="14685702" y="-1082990"/>
            <a:ext cx="4314432" cy="2534729"/>
          </a:xfrm>
          <a:custGeom>
            <a:avLst/>
            <a:gdLst/>
            <a:ahLst/>
            <a:cxnLst/>
            <a:rect l="l" t="t" r="r" b="b"/>
            <a:pathLst>
              <a:path w="4314432" h="2534729" extrusionOk="0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73"/>
          <p:cNvSpPr txBox="1">
            <a:spLocks noGrp="1"/>
          </p:cNvSpPr>
          <p:nvPr>
            <p:ph type="body" idx="1"/>
          </p:nvPr>
        </p:nvSpPr>
        <p:spPr>
          <a:xfrm>
            <a:off x="1045029" y="723900"/>
            <a:ext cx="16328571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73"/>
          <p:cNvSpPr/>
          <p:nvPr/>
        </p:nvSpPr>
        <p:spPr>
          <a:xfrm>
            <a:off x="9281538" y="5540066"/>
            <a:ext cx="3601627" cy="3108264"/>
          </a:xfrm>
          <a:custGeom>
            <a:avLst/>
            <a:gdLst/>
            <a:ahLst/>
            <a:cxnLst/>
            <a:rect l="l" t="t" r="r" b="b"/>
            <a:pathLst>
              <a:path w="3314701" h="2819029" extrusionOk="0">
                <a:moveTo>
                  <a:pt x="163993" y="0"/>
                </a:moveTo>
                <a:lnTo>
                  <a:pt x="1017605" y="0"/>
                </a:lnTo>
                <a:cubicBezTo>
                  <a:pt x="1040248" y="0"/>
                  <a:pt x="1061819" y="4589"/>
                  <a:pt x="1081438" y="12887"/>
                </a:cubicBezTo>
                <a:lnTo>
                  <a:pt x="1108043" y="30825"/>
                </a:lnTo>
                <a:lnTo>
                  <a:pt x="1108043" y="25810"/>
                </a:lnTo>
                <a:lnTo>
                  <a:pt x="1125813" y="42805"/>
                </a:lnTo>
                <a:lnTo>
                  <a:pt x="1133566" y="48033"/>
                </a:lnTo>
                <a:lnTo>
                  <a:pt x="1137719" y="54193"/>
                </a:lnTo>
                <a:lnTo>
                  <a:pt x="1587426" y="484300"/>
                </a:lnTo>
                <a:lnTo>
                  <a:pt x="2925572" y="484300"/>
                </a:lnTo>
                <a:cubicBezTo>
                  <a:pt x="3140482" y="484300"/>
                  <a:pt x="3314701" y="658519"/>
                  <a:pt x="3314701" y="873429"/>
                </a:cubicBezTo>
                <a:lnTo>
                  <a:pt x="3314701" y="2429900"/>
                </a:lnTo>
                <a:cubicBezTo>
                  <a:pt x="3314701" y="2644810"/>
                  <a:pt x="3140482" y="2819029"/>
                  <a:pt x="2925572" y="2819029"/>
                </a:cubicBezTo>
                <a:lnTo>
                  <a:pt x="389129" y="2819029"/>
                </a:lnTo>
                <a:cubicBezTo>
                  <a:pt x="174219" y="2819029"/>
                  <a:pt x="0" y="2644810"/>
                  <a:pt x="0" y="2429900"/>
                </a:cubicBezTo>
                <a:lnTo>
                  <a:pt x="0" y="873429"/>
                </a:lnTo>
                <a:lnTo>
                  <a:pt x="3596" y="837759"/>
                </a:lnTo>
                <a:lnTo>
                  <a:pt x="0" y="819948"/>
                </a:lnTo>
                <a:lnTo>
                  <a:pt x="0" y="163993"/>
                </a:lnTo>
                <a:cubicBezTo>
                  <a:pt x="0" y="73422"/>
                  <a:pt x="73422" y="0"/>
                  <a:pt x="163993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73"/>
          <p:cNvSpPr/>
          <p:nvPr/>
        </p:nvSpPr>
        <p:spPr>
          <a:xfrm>
            <a:off x="13384161" y="5542538"/>
            <a:ext cx="3601627" cy="3108264"/>
          </a:xfrm>
          <a:custGeom>
            <a:avLst/>
            <a:gdLst/>
            <a:ahLst/>
            <a:cxnLst/>
            <a:rect l="l" t="t" r="r" b="b"/>
            <a:pathLst>
              <a:path w="3314701" h="2819029" extrusionOk="0">
                <a:moveTo>
                  <a:pt x="163993" y="0"/>
                </a:moveTo>
                <a:lnTo>
                  <a:pt x="1017605" y="0"/>
                </a:lnTo>
                <a:cubicBezTo>
                  <a:pt x="1040248" y="0"/>
                  <a:pt x="1061819" y="4589"/>
                  <a:pt x="1081438" y="12887"/>
                </a:cubicBezTo>
                <a:lnTo>
                  <a:pt x="1108043" y="30825"/>
                </a:lnTo>
                <a:lnTo>
                  <a:pt x="1108043" y="25810"/>
                </a:lnTo>
                <a:lnTo>
                  <a:pt x="1125813" y="42805"/>
                </a:lnTo>
                <a:lnTo>
                  <a:pt x="1133566" y="48033"/>
                </a:lnTo>
                <a:lnTo>
                  <a:pt x="1137719" y="54193"/>
                </a:lnTo>
                <a:lnTo>
                  <a:pt x="1587426" y="484300"/>
                </a:lnTo>
                <a:lnTo>
                  <a:pt x="2925572" y="484300"/>
                </a:lnTo>
                <a:cubicBezTo>
                  <a:pt x="3140482" y="484300"/>
                  <a:pt x="3314701" y="658519"/>
                  <a:pt x="3314701" y="873429"/>
                </a:cubicBezTo>
                <a:lnTo>
                  <a:pt x="3314701" y="2429900"/>
                </a:lnTo>
                <a:cubicBezTo>
                  <a:pt x="3314701" y="2644810"/>
                  <a:pt x="3140482" y="2819029"/>
                  <a:pt x="2925572" y="2819029"/>
                </a:cubicBezTo>
                <a:lnTo>
                  <a:pt x="389129" y="2819029"/>
                </a:lnTo>
                <a:cubicBezTo>
                  <a:pt x="174219" y="2819029"/>
                  <a:pt x="0" y="2644810"/>
                  <a:pt x="0" y="2429900"/>
                </a:cubicBezTo>
                <a:lnTo>
                  <a:pt x="0" y="873429"/>
                </a:lnTo>
                <a:lnTo>
                  <a:pt x="3596" y="837759"/>
                </a:lnTo>
                <a:lnTo>
                  <a:pt x="0" y="819948"/>
                </a:lnTo>
                <a:lnTo>
                  <a:pt x="0" y="163993"/>
                </a:lnTo>
                <a:cubicBezTo>
                  <a:pt x="0" y="73422"/>
                  <a:pt x="73422" y="0"/>
                  <a:pt x="163993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73"/>
          <p:cNvSpPr/>
          <p:nvPr/>
        </p:nvSpPr>
        <p:spPr>
          <a:xfrm>
            <a:off x="5124060" y="5540066"/>
            <a:ext cx="3601627" cy="3108264"/>
          </a:xfrm>
          <a:custGeom>
            <a:avLst/>
            <a:gdLst/>
            <a:ahLst/>
            <a:cxnLst/>
            <a:rect l="l" t="t" r="r" b="b"/>
            <a:pathLst>
              <a:path w="3314701" h="2819029" extrusionOk="0">
                <a:moveTo>
                  <a:pt x="163993" y="0"/>
                </a:moveTo>
                <a:lnTo>
                  <a:pt x="1017605" y="0"/>
                </a:lnTo>
                <a:cubicBezTo>
                  <a:pt x="1040248" y="0"/>
                  <a:pt x="1061819" y="4589"/>
                  <a:pt x="1081438" y="12887"/>
                </a:cubicBezTo>
                <a:lnTo>
                  <a:pt x="1108043" y="30825"/>
                </a:lnTo>
                <a:lnTo>
                  <a:pt x="1108043" y="25810"/>
                </a:lnTo>
                <a:lnTo>
                  <a:pt x="1125813" y="42805"/>
                </a:lnTo>
                <a:lnTo>
                  <a:pt x="1133566" y="48033"/>
                </a:lnTo>
                <a:lnTo>
                  <a:pt x="1137719" y="54193"/>
                </a:lnTo>
                <a:lnTo>
                  <a:pt x="1587426" y="484300"/>
                </a:lnTo>
                <a:lnTo>
                  <a:pt x="2925572" y="484300"/>
                </a:lnTo>
                <a:cubicBezTo>
                  <a:pt x="3140482" y="484300"/>
                  <a:pt x="3314701" y="658519"/>
                  <a:pt x="3314701" y="873429"/>
                </a:cubicBezTo>
                <a:lnTo>
                  <a:pt x="3314701" y="2429900"/>
                </a:lnTo>
                <a:cubicBezTo>
                  <a:pt x="3314701" y="2644810"/>
                  <a:pt x="3140482" y="2819029"/>
                  <a:pt x="2925572" y="2819029"/>
                </a:cubicBezTo>
                <a:lnTo>
                  <a:pt x="389129" y="2819029"/>
                </a:lnTo>
                <a:cubicBezTo>
                  <a:pt x="174219" y="2819029"/>
                  <a:pt x="0" y="2644810"/>
                  <a:pt x="0" y="2429900"/>
                </a:cubicBezTo>
                <a:lnTo>
                  <a:pt x="0" y="873429"/>
                </a:lnTo>
                <a:lnTo>
                  <a:pt x="3596" y="837759"/>
                </a:lnTo>
                <a:lnTo>
                  <a:pt x="0" y="819948"/>
                </a:lnTo>
                <a:lnTo>
                  <a:pt x="0" y="163993"/>
                </a:lnTo>
                <a:cubicBezTo>
                  <a:pt x="0" y="73422"/>
                  <a:pt x="73422" y="0"/>
                  <a:pt x="163993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73"/>
          <p:cNvSpPr/>
          <p:nvPr/>
        </p:nvSpPr>
        <p:spPr>
          <a:xfrm>
            <a:off x="1064115" y="5530065"/>
            <a:ext cx="3601627" cy="3108264"/>
          </a:xfrm>
          <a:custGeom>
            <a:avLst/>
            <a:gdLst/>
            <a:ahLst/>
            <a:cxnLst/>
            <a:rect l="l" t="t" r="r" b="b"/>
            <a:pathLst>
              <a:path w="3314701" h="2819029" extrusionOk="0">
                <a:moveTo>
                  <a:pt x="163993" y="0"/>
                </a:moveTo>
                <a:lnTo>
                  <a:pt x="1017605" y="0"/>
                </a:lnTo>
                <a:cubicBezTo>
                  <a:pt x="1040248" y="0"/>
                  <a:pt x="1061819" y="4589"/>
                  <a:pt x="1081438" y="12887"/>
                </a:cubicBezTo>
                <a:lnTo>
                  <a:pt x="1108043" y="30825"/>
                </a:lnTo>
                <a:lnTo>
                  <a:pt x="1108043" y="25810"/>
                </a:lnTo>
                <a:lnTo>
                  <a:pt x="1125813" y="42805"/>
                </a:lnTo>
                <a:lnTo>
                  <a:pt x="1133566" y="48033"/>
                </a:lnTo>
                <a:lnTo>
                  <a:pt x="1137719" y="54193"/>
                </a:lnTo>
                <a:lnTo>
                  <a:pt x="1587426" y="484300"/>
                </a:lnTo>
                <a:lnTo>
                  <a:pt x="2925572" y="484300"/>
                </a:lnTo>
                <a:cubicBezTo>
                  <a:pt x="3140482" y="484300"/>
                  <a:pt x="3314701" y="658519"/>
                  <a:pt x="3314701" y="873429"/>
                </a:cubicBezTo>
                <a:lnTo>
                  <a:pt x="3314701" y="2429900"/>
                </a:lnTo>
                <a:cubicBezTo>
                  <a:pt x="3314701" y="2644810"/>
                  <a:pt x="3140482" y="2819029"/>
                  <a:pt x="2925572" y="2819029"/>
                </a:cubicBezTo>
                <a:lnTo>
                  <a:pt x="389129" y="2819029"/>
                </a:lnTo>
                <a:cubicBezTo>
                  <a:pt x="174219" y="2819029"/>
                  <a:pt x="0" y="2644810"/>
                  <a:pt x="0" y="2429900"/>
                </a:cubicBezTo>
                <a:lnTo>
                  <a:pt x="0" y="873429"/>
                </a:lnTo>
                <a:lnTo>
                  <a:pt x="3596" y="837759"/>
                </a:lnTo>
                <a:lnTo>
                  <a:pt x="0" y="819948"/>
                </a:lnTo>
                <a:lnTo>
                  <a:pt x="0" y="163993"/>
                </a:lnTo>
                <a:cubicBezTo>
                  <a:pt x="0" y="73422"/>
                  <a:pt x="73422" y="0"/>
                  <a:pt x="163993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73"/>
          <p:cNvSpPr>
            <a:spLocks noGrp="1"/>
          </p:cNvSpPr>
          <p:nvPr>
            <p:ph type="pic" idx="2"/>
          </p:nvPr>
        </p:nvSpPr>
        <p:spPr>
          <a:xfrm>
            <a:off x="1373188" y="5691188"/>
            <a:ext cx="685800" cy="679450"/>
          </a:xfrm>
          <a:prstGeom prst="rect">
            <a:avLst/>
          </a:prstGeom>
          <a:noFill/>
          <a:ln>
            <a:noFill/>
          </a:ln>
        </p:spPr>
      </p:sp>
      <p:sp>
        <p:nvSpPr>
          <p:cNvPr id="120" name="Google Shape;120;p73"/>
          <p:cNvSpPr txBox="1">
            <a:spLocks noGrp="1"/>
          </p:cNvSpPr>
          <p:nvPr>
            <p:ph type="body" idx="3"/>
          </p:nvPr>
        </p:nvSpPr>
        <p:spPr>
          <a:xfrm>
            <a:off x="1373188" y="6530975"/>
            <a:ext cx="29702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11"/>
              </a:spcBef>
              <a:spcAft>
                <a:spcPts val="0"/>
              </a:spcAft>
              <a:buClr>
                <a:srgbClr val="1B568D"/>
              </a:buClr>
              <a:buSzPts val="2553"/>
              <a:buFont typeface="Quicksand"/>
              <a:buNone/>
              <a:defRPr sz="2553" b="1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73"/>
          <p:cNvSpPr txBox="1">
            <a:spLocks noGrp="1"/>
          </p:cNvSpPr>
          <p:nvPr>
            <p:ph type="body" idx="4"/>
          </p:nvPr>
        </p:nvSpPr>
        <p:spPr>
          <a:xfrm>
            <a:off x="1373188" y="7051675"/>
            <a:ext cx="2894012" cy="144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Quicksand"/>
              <a:buNone/>
              <a:defRPr sz="1800" b="1" i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73"/>
          <p:cNvSpPr>
            <a:spLocks noGrp="1"/>
          </p:cNvSpPr>
          <p:nvPr>
            <p:ph type="pic" idx="5"/>
          </p:nvPr>
        </p:nvSpPr>
        <p:spPr>
          <a:xfrm>
            <a:off x="5441663" y="5693957"/>
            <a:ext cx="685800" cy="679450"/>
          </a:xfrm>
          <a:prstGeom prst="rect">
            <a:avLst/>
          </a:prstGeom>
          <a:noFill/>
          <a:ln>
            <a:noFill/>
          </a:ln>
        </p:spPr>
      </p:sp>
      <p:sp>
        <p:nvSpPr>
          <p:cNvPr id="123" name="Google Shape;123;p73"/>
          <p:cNvSpPr txBox="1">
            <a:spLocks noGrp="1"/>
          </p:cNvSpPr>
          <p:nvPr>
            <p:ph type="body" idx="6"/>
          </p:nvPr>
        </p:nvSpPr>
        <p:spPr>
          <a:xfrm>
            <a:off x="5441663" y="6533744"/>
            <a:ext cx="29702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11"/>
              </a:spcBef>
              <a:spcAft>
                <a:spcPts val="0"/>
              </a:spcAft>
              <a:buClr>
                <a:srgbClr val="1B568D"/>
              </a:buClr>
              <a:buSzPts val="2553"/>
              <a:buFont typeface="Quicksand"/>
              <a:buNone/>
              <a:defRPr sz="2553" b="1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73"/>
          <p:cNvSpPr txBox="1">
            <a:spLocks noGrp="1"/>
          </p:cNvSpPr>
          <p:nvPr>
            <p:ph type="body" idx="7"/>
          </p:nvPr>
        </p:nvSpPr>
        <p:spPr>
          <a:xfrm>
            <a:off x="5441663" y="7054444"/>
            <a:ext cx="2894012" cy="144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Quicksand"/>
              <a:buNone/>
              <a:defRPr sz="1800" b="1" i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73"/>
          <p:cNvSpPr>
            <a:spLocks noGrp="1"/>
          </p:cNvSpPr>
          <p:nvPr>
            <p:ph type="pic" idx="8"/>
          </p:nvPr>
        </p:nvSpPr>
        <p:spPr>
          <a:xfrm>
            <a:off x="9599944" y="5691188"/>
            <a:ext cx="685800" cy="679450"/>
          </a:xfrm>
          <a:prstGeom prst="rect">
            <a:avLst/>
          </a:prstGeom>
          <a:noFill/>
          <a:ln>
            <a:noFill/>
          </a:ln>
        </p:spPr>
      </p:sp>
      <p:sp>
        <p:nvSpPr>
          <p:cNvPr id="126" name="Google Shape;126;p73"/>
          <p:cNvSpPr txBox="1">
            <a:spLocks noGrp="1"/>
          </p:cNvSpPr>
          <p:nvPr>
            <p:ph type="body" idx="9"/>
          </p:nvPr>
        </p:nvSpPr>
        <p:spPr>
          <a:xfrm>
            <a:off x="9599944" y="6530975"/>
            <a:ext cx="29702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11"/>
              </a:spcBef>
              <a:spcAft>
                <a:spcPts val="0"/>
              </a:spcAft>
              <a:buClr>
                <a:srgbClr val="1B568D"/>
              </a:buClr>
              <a:buSzPts val="2553"/>
              <a:buFont typeface="Quicksand"/>
              <a:buNone/>
              <a:defRPr sz="2553" b="1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73"/>
          <p:cNvSpPr txBox="1">
            <a:spLocks noGrp="1"/>
          </p:cNvSpPr>
          <p:nvPr>
            <p:ph type="body" idx="13"/>
          </p:nvPr>
        </p:nvSpPr>
        <p:spPr>
          <a:xfrm>
            <a:off x="9599944" y="7051675"/>
            <a:ext cx="2894012" cy="144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Quicksand"/>
              <a:buNone/>
              <a:defRPr sz="1800" b="1" i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73"/>
          <p:cNvSpPr>
            <a:spLocks noGrp="1"/>
          </p:cNvSpPr>
          <p:nvPr>
            <p:ph type="pic" idx="14"/>
          </p:nvPr>
        </p:nvSpPr>
        <p:spPr>
          <a:xfrm>
            <a:off x="13716000" y="5693846"/>
            <a:ext cx="685800" cy="679450"/>
          </a:xfrm>
          <a:prstGeom prst="rect">
            <a:avLst/>
          </a:prstGeom>
          <a:noFill/>
          <a:ln>
            <a:noFill/>
          </a:ln>
        </p:spPr>
      </p:sp>
      <p:sp>
        <p:nvSpPr>
          <p:cNvPr id="129" name="Google Shape;129;p73"/>
          <p:cNvSpPr txBox="1">
            <a:spLocks noGrp="1"/>
          </p:cNvSpPr>
          <p:nvPr>
            <p:ph type="body" idx="15"/>
          </p:nvPr>
        </p:nvSpPr>
        <p:spPr>
          <a:xfrm>
            <a:off x="13716000" y="6533633"/>
            <a:ext cx="29702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11"/>
              </a:spcBef>
              <a:spcAft>
                <a:spcPts val="0"/>
              </a:spcAft>
              <a:buClr>
                <a:srgbClr val="1B568D"/>
              </a:buClr>
              <a:buSzPts val="2553"/>
              <a:buFont typeface="Quicksand"/>
              <a:buNone/>
              <a:defRPr sz="2553" b="1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73"/>
          <p:cNvSpPr txBox="1">
            <a:spLocks noGrp="1"/>
          </p:cNvSpPr>
          <p:nvPr>
            <p:ph type="body" idx="16"/>
          </p:nvPr>
        </p:nvSpPr>
        <p:spPr>
          <a:xfrm>
            <a:off x="13716000" y="7054333"/>
            <a:ext cx="2894012" cy="144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Quicksand"/>
              <a:buNone/>
              <a:defRPr sz="1800" b="1" i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73FBE07-49BC-8044-8C17-A67113A1F94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443860" y="9451461"/>
            <a:ext cx="1726436" cy="3967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4"/>
          <p:cNvSpPr/>
          <p:nvPr/>
        </p:nvSpPr>
        <p:spPr>
          <a:xfrm>
            <a:off x="4583" y="-12890"/>
            <a:ext cx="18288000" cy="2241742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3" name="Google Shape;133;p74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134" name="Google Shape;134;p74"/>
            <p:cNvSpPr/>
            <p:nvPr/>
          </p:nvSpPr>
          <p:spPr>
            <a:xfrm>
              <a:off x="0" y="0"/>
              <a:ext cx="5185327" cy="13503"/>
            </a:xfrm>
            <a:custGeom>
              <a:avLst/>
              <a:gdLst/>
              <a:ahLst/>
              <a:cxnLst/>
              <a:rect l="l" t="t" r="r" b="b"/>
              <a:pathLst>
                <a:path w="5185327" h="13503" extrusionOk="0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74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75" tIns="81275" rIns="81275" bIns="81275" anchor="ctr" anchorCtr="0">
              <a:noAutofit/>
            </a:bodyPr>
            <a:lstStyle/>
            <a:p>
              <a:pPr marL="0" marR="0" lvl="0" indent="0" algn="ctr" rtl="0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6" name="Google Shape;136;p74" descr="Text  Description automatically generated"/>
          <p:cNvSpPr/>
          <p:nvPr/>
        </p:nvSpPr>
        <p:spPr>
          <a:xfrm>
            <a:off x="1028700" y="9362807"/>
            <a:ext cx="3694092" cy="458683"/>
          </a:xfrm>
          <a:custGeom>
            <a:avLst/>
            <a:gdLst/>
            <a:ahLst/>
            <a:cxnLst/>
            <a:rect l="l" t="t" r="r" b="b"/>
            <a:pathLst>
              <a:path w="3694092" h="458683" extrusionOk="0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4"/>
          <p:cNvSpPr/>
          <p:nvPr/>
        </p:nvSpPr>
        <p:spPr>
          <a:xfrm>
            <a:off x="14685702" y="-1082990"/>
            <a:ext cx="4314432" cy="2534729"/>
          </a:xfrm>
          <a:custGeom>
            <a:avLst/>
            <a:gdLst/>
            <a:ahLst/>
            <a:cxnLst/>
            <a:rect l="l" t="t" r="r" b="b"/>
            <a:pathLst>
              <a:path w="4314432" h="2534729" extrusionOk="0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4"/>
          <p:cNvSpPr txBox="1">
            <a:spLocks noGrp="1"/>
          </p:cNvSpPr>
          <p:nvPr>
            <p:ph type="body" idx="1"/>
          </p:nvPr>
        </p:nvSpPr>
        <p:spPr>
          <a:xfrm>
            <a:off x="1045029" y="723900"/>
            <a:ext cx="16328571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74"/>
          <p:cNvSpPr/>
          <p:nvPr/>
        </p:nvSpPr>
        <p:spPr>
          <a:xfrm>
            <a:off x="1140605" y="3366145"/>
            <a:ext cx="4467150" cy="4948113"/>
          </a:xfrm>
          <a:prstGeom prst="roundRect">
            <a:avLst>
              <a:gd name="adj" fmla="val 16667"/>
            </a:avLst>
          </a:prstGeom>
          <a:solidFill>
            <a:srgbClr val="F5F5F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4"/>
          <p:cNvSpPr/>
          <p:nvPr/>
        </p:nvSpPr>
        <p:spPr>
          <a:xfrm>
            <a:off x="6912564" y="3341662"/>
            <a:ext cx="4467150" cy="4972596"/>
          </a:xfrm>
          <a:prstGeom prst="roundRect">
            <a:avLst>
              <a:gd name="adj" fmla="val 16667"/>
            </a:avLst>
          </a:prstGeom>
          <a:solidFill>
            <a:srgbClr val="EDEDED">
              <a:alpha val="54509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74"/>
          <p:cNvSpPr/>
          <p:nvPr/>
        </p:nvSpPr>
        <p:spPr>
          <a:xfrm>
            <a:off x="1468542" y="2959411"/>
            <a:ext cx="3811274" cy="810605"/>
          </a:xfrm>
          <a:prstGeom prst="roundRect">
            <a:avLst>
              <a:gd name="adj" fmla="val 16667"/>
            </a:avLst>
          </a:prstGeom>
          <a:solidFill>
            <a:srgbClr val="EA0A8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74"/>
          <p:cNvSpPr/>
          <p:nvPr/>
        </p:nvSpPr>
        <p:spPr>
          <a:xfrm>
            <a:off x="7238363" y="2959411"/>
            <a:ext cx="3811274" cy="810605"/>
          </a:xfrm>
          <a:prstGeom prst="roundRect">
            <a:avLst>
              <a:gd name="adj" fmla="val 16667"/>
            </a:avLst>
          </a:prstGeom>
          <a:solidFill>
            <a:srgbClr val="EA0A8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74"/>
          <p:cNvSpPr/>
          <p:nvPr/>
        </p:nvSpPr>
        <p:spPr>
          <a:xfrm>
            <a:off x="12503664" y="3341662"/>
            <a:ext cx="4467150" cy="4972596"/>
          </a:xfrm>
          <a:prstGeom prst="roundRect">
            <a:avLst>
              <a:gd name="adj" fmla="val 16667"/>
            </a:avLst>
          </a:prstGeom>
          <a:solidFill>
            <a:srgbClr val="EDEDED">
              <a:alpha val="54509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74"/>
          <p:cNvSpPr/>
          <p:nvPr/>
        </p:nvSpPr>
        <p:spPr>
          <a:xfrm>
            <a:off x="12884191" y="2959411"/>
            <a:ext cx="3811274" cy="810605"/>
          </a:xfrm>
          <a:prstGeom prst="roundRect">
            <a:avLst>
              <a:gd name="adj" fmla="val 16667"/>
            </a:avLst>
          </a:prstGeom>
          <a:solidFill>
            <a:srgbClr val="EA0A8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74"/>
          <p:cNvSpPr txBox="1">
            <a:spLocks noGrp="1"/>
          </p:cNvSpPr>
          <p:nvPr>
            <p:ph type="body" idx="2"/>
          </p:nvPr>
        </p:nvSpPr>
        <p:spPr>
          <a:xfrm>
            <a:off x="1828800" y="3074187"/>
            <a:ext cx="32004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sz="28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74"/>
          <p:cNvSpPr txBox="1">
            <a:spLocks noGrp="1"/>
          </p:cNvSpPr>
          <p:nvPr>
            <p:ph type="body" idx="3"/>
          </p:nvPr>
        </p:nvSpPr>
        <p:spPr>
          <a:xfrm>
            <a:off x="7543800" y="3063049"/>
            <a:ext cx="32004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sz="28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74"/>
          <p:cNvSpPr txBox="1">
            <a:spLocks noGrp="1"/>
          </p:cNvSpPr>
          <p:nvPr>
            <p:ph type="body" idx="4"/>
          </p:nvPr>
        </p:nvSpPr>
        <p:spPr>
          <a:xfrm>
            <a:off x="13189628" y="3086100"/>
            <a:ext cx="32004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sz="28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17F54FA-41DE-E63E-512F-B81AB0DF70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443860" y="9451461"/>
            <a:ext cx="1726436" cy="3967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75"/>
          <p:cNvSpPr/>
          <p:nvPr/>
        </p:nvSpPr>
        <p:spPr>
          <a:xfrm>
            <a:off x="0" y="1937324"/>
            <a:ext cx="18288000" cy="7068194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75"/>
          <p:cNvSpPr/>
          <p:nvPr/>
        </p:nvSpPr>
        <p:spPr>
          <a:xfrm>
            <a:off x="4583" y="-12890"/>
            <a:ext cx="18288000" cy="2241742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2" name="Google Shape;152;p75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153" name="Google Shape;153;p75"/>
            <p:cNvSpPr/>
            <p:nvPr/>
          </p:nvSpPr>
          <p:spPr>
            <a:xfrm>
              <a:off x="0" y="0"/>
              <a:ext cx="5185327" cy="13503"/>
            </a:xfrm>
            <a:custGeom>
              <a:avLst/>
              <a:gdLst/>
              <a:ahLst/>
              <a:cxnLst/>
              <a:rect l="l" t="t" r="r" b="b"/>
              <a:pathLst>
                <a:path w="5185327" h="13503" extrusionOk="0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75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75" tIns="81275" rIns="81275" bIns="81275" anchor="ctr" anchorCtr="0">
              <a:noAutofit/>
            </a:bodyPr>
            <a:lstStyle/>
            <a:p>
              <a:pPr marL="0" marR="0" lvl="0" indent="0" algn="ctr" rtl="0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5" name="Google Shape;155;p75" descr="Text  Description automatically generated"/>
          <p:cNvSpPr/>
          <p:nvPr/>
        </p:nvSpPr>
        <p:spPr>
          <a:xfrm>
            <a:off x="1028700" y="9362807"/>
            <a:ext cx="3694092" cy="458683"/>
          </a:xfrm>
          <a:custGeom>
            <a:avLst/>
            <a:gdLst/>
            <a:ahLst/>
            <a:cxnLst/>
            <a:rect l="l" t="t" r="r" b="b"/>
            <a:pathLst>
              <a:path w="3694092" h="458683" extrusionOk="0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75"/>
          <p:cNvSpPr/>
          <p:nvPr/>
        </p:nvSpPr>
        <p:spPr>
          <a:xfrm>
            <a:off x="14685702" y="-1082990"/>
            <a:ext cx="4314432" cy="2534729"/>
          </a:xfrm>
          <a:custGeom>
            <a:avLst/>
            <a:gdLst/>
            <a:ahLst/>
            <a:cxnLst/>
            <a:rect l="l" t="t" r="r" b="b"/>
            <a:pathLst>
              <a:path w="4314432" h="2534729" extrusionOk="0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75"/>
          <p:cNvSpPr txBox="1">
            <a:spLocks noGrp="1"/>
          </p:cNvSpPr>
          <p:nvPr>
            <p:ph type="body" idx="1"/>
          </p:nvPr>
        </p:nvSpPr>
        <p:spPr>
          <a:xfrm>
            <a:off x="762001" y="723900"/>
            <a:ext cx="16920982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9" name="Google Shape;159;p75"/>
          <p:cNvSpPr txBox="1">
            <a:spLocks noGrp="1"/>
          </p:cNvSpPr>
          <p:nvPr>
            <p:ph type="body" idx="2"/>
          </p:nvPr>
        </p:nvSpPr>
        <p:spPr>
          <a:xfrm>
            <a:off x="1143000" y="2933700"/>
            <a:ext cx="8915400" cy="521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4650" algn="l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41981"/>
              </a:buClr>
              <a:buSzPts val="2300"/>
              <a:buFont typeface="Arial"/>
              <a:buChar char="•"/>
              <a:defRPr sz="2300" b="1"/>
            </a:lvl1pPr>
            <a:lvl2pPr marL="914400" lvl="1" indent="-34290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E41981"/>
              </a:buClr>
              <a:buSzPts val="1800"/>
              <a:buFont typeface="Courier New"/>
              <a:buChar char="o"/>
              <a:defRPr sz="18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05FAA4B-88EE-DF11-B85F-737734B925F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443860" y="9451461"/>
            <a:ext cx="1726436" cy="3967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76"/>
          <p:cNvSpPr>
            <a:spLocks noGrp="1"/>
          </p:cNvSpPr>
          <p:nvPr>
            <p:ph type="pic" idx="2"/>
          </p:nvPr>
        </p:nvSpPr>
        <p:spPr>
          <a:xfrm>
            <a:off x="0" y="5619748"/>
            <a:ext cx="18288000" cy="3361957"/>
          </a:xfrm>
          <a:prstGeom prst="rect">
            <a:avLst/>
          </a:prstGeom>
          <a:noFill/>
          <a:ln>
            <a:noFill/>
          </a:ln>
        </p:spPr>
      </p:sp>
      <p:sp>
        <p:nvSpPr>
          <p:cNvPr id="162" name="Google Shape;162;p76"/>
          <p:cNvSpPr txBox="1">
            <a:spLocks noGrp="1"/>
          </p:cNvSpPr>
          <p:nvPr>
            <p:ph type="body" idx="1"/>
          </p:nvPr>
        </p:nvSpPr>
        <p:spPr>
          <a:xfrm>
            <a:off x="1447800" y="2857500"/>
            <a:ext cx="74676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4650" algn="l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Arial"/>
              <a:buChar char="•"/>
              <a:defRPr sz="23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63" name="Google Shape;163;p76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164" name="Google Shape;164;p76"/>
            <p:cNvSpPr/>
            <p:nvPr/>
          </p:nvSpPr>
          <p:spPr>
            <a:xfrm>
              <a:off x="0" y="0"/>
              <a:ext cx="5185327" cy="13503"/>
            </a:xfrm>
            <a:custGeom>
              <a:avLst/>
              <a:gdLst/>
              <a:ahLst/>
              <a:cxnLst/>
              <a:rect l="l" t="t" r="r" b="b"/>
              <a:pathLst>
                <a:path w="5185327" h="13503" extrusionOk="0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76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75" tIns="81275" rIns="81275" bIns="81275" anchor="ctr" anchorCtr="0">
              <a:noAutofit/>
            </a:bodyPr>
            <a:lstStyle/>
            <a:p>
              <a:pPr marL="0" marR="0" lvl="0" indent="0" algn="ctr" rtl="0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6" name="Google Shape;166;p76" descr="Text  Description automatically generated"/>
          <p:cNvSpPr/>
          <p:nvPr/>
        </p:nvSpPr>
        <p:spPr>
          <a:xfrm>
            <a:off x="1028700" y="9362807"/>
            <a:ext cx="3694092" cy="458683"/>
          </a:xfrm>
          <a:custGeom>
            <a:avLst/>
            <a:gdLst/>
            <a:ahLst/>
            <a:cxnLst/>
            <a:rect l="l" t="t" r="r" b="b"/>
            <a:pathLst>
              <a:path w="3694092" h="458683" extrusionOk="0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76"/>
          <p:cNvSpPr/>
          <p:nvPr/>
        </p:nvSpPr>
        <p:spPr>
          <a:xfrm>
            <a:off x="-76200" y="-12890"/>
            <a:ext cx="18440400" cy="2241742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76"/>
          <p:cNvSpPr/>
          <p:nvPr/>
        </p:nvSpPr>
        <p:spPr>
          <a:xfrm>
            <a:off x="14685702" y="-1082990"/>
            <a:ext cx="4314432" cy="2534729"/>
          </a:xfrm>
          <a:custGeom>
            <a:avLst/>
            <a:gdLst/>
            <a:ahLst/>
            <a:cxnLst/>
            <a:rect l="l" t="t" r="r" b="b"/>
            <a:pathLst>
              <a:path w="4314432" h="2534729" extrusionOk="0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76"/>
          <p:cNvSpPr txBox="1">
            <a:spLocks noGrp="1"/>
          </p:cNvSpPr>
          <p:nvPr>
            <p:ph type="body" idx="3"/>
          </p:nvPr>
        </p:nvSpPr>
        <p:spPr>
          <a:xfrm>
            <a:off x="762001" y="723900"/>
            <a:ext cx="16920982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76"/>
          <p:cNvSpPr txBox="1">
            <a:spLocks noGrp="1"/>
          </p:cNvSpPr>
          <p:nvPr>
            <p:ph type="body" idx="4"/>
          </p:nvPr>
        </p:nvSpPr>
        <p:spPr>
          <a:xfrm>
            <a:off x="9296400" y="2857500"/>
            <a:ext cx="74676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4650" algn="l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Arial"/>
              <a:buChar char="•"/>
              <a:defRPr sz="23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A727ECF-3805-86D5-CE86-F5BF6C99FB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443860" y="9451461"/>
            <a:ext cx="1726436" cy="3967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77"/>
          <p:cNvSpPr/>
          <p:nvPr/>
        </p:nvSpPr>
        <p:spPr>
          <a:xfrm>
            <a:off x="-76200" y="-19825"/>
            <a:ext cx="11868150" cy="1896250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77"/>
          <p:cNvSpPr/>
          <p:nvPr/>
        </p:nvSpPr>
        <p:spPr>
          <a:xfrm>
            <a:off x="14685702" y="-1082990"/>
            <a:ext cx="4314432" cy="2534729"/>
          </a:xfrm>
          <a:custGeom>
            <a:avLst/>
            <a:gdLst/>
            <a:ahLst/>
            <a:cxnLst/>
            <a:rect l="l" t="t" r="r" b="b"/>
            <a:pathLst>
              <a:path w="4314432" h="2534729" extrusionOk="0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 cstate="email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77"/>
          <p:cNvSpPr txBox="1">
            <a:spLocks noGrp="1"/>
          </p:cNvSpPr>
          <p:nvPr>
            <p:ph type="body" idx="1"/>
          </p:nvPr>
        </p:nvSpPr>
        <p:spPr>
          <a:xfrm>
            <a:off x="1045029" y="556429"/>
            <a:ext cx="16328571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7" name="Google Shape;177;p77" descr="Text  Description automatically generated"/>
          <p:cNvSpPr/>
          <p:nvPr/>
        </p:nvSpPr>
        <p:spPr>
          <a:xfrm>
            <a:off x="1028700" y="9362807"/>
            <a:ext cx="3694092" cy="458683"/>
          </a:xfrm>
          <a:custGeom>
            <a:avLst/>
            <a:gdLst/>
            <a:ahLst/>
            <a:cxnLst/>
            <a:rect l="l" t="t" r="r" b="b"/>
            <a:pathLst>
              <a:path w="3694092" h="458683" extrusionOk="0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77"/>
          <p:cNvSpPr/>
          <p:nvPr/>
        </p:nvSpPr>
        <p:spPr>
          <a:xfrm>
            <a:off x="8522547" y="-420962"/>
            <a:ext cx="4314432" cy="2534729"/>
          </a:xfrm>
          <a:custGeom>
            <a:avLst/>
            <a:gdLst/>
            <a:ahLst/>
            <a:cxnLst/>
            <a:rect l="l" t="t" r="r" b="b"/>
            <a:pathLst>
              <a:path w="4314432" h="2534729" extrusionOk="0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 cstate="email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D92481C-19C5-307D-B745-58D0880FC7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76509" y="9451461"/>
            <a:ext cx="1726436" cy="3967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8"/>
          <p:cNvSpPr/>
          <p:nvPr/>
        </p:nvSpPr>
        <p:spPr>
          <a:xfrm>
            <a:off x="1066800" y="2933700"/>
            <a:ext cx="4343400" cy="1209048"/>
          </a:xfrm>
          <a:prstGeom prst="roundRect">
            <a:avLst>
              <a:gd name="adj" fmla="val 16667"/>
            </a:avLst>
          </a:prstGeom>
          <a:solidFill>
            <a:srgbClr val="EDEDED">
              <a:alpha val="54509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78"/>
          <p:cNvSpPr/>
          <p:nvPr/>
        </p:nvSpPr>
        <p:spPr>
          <a:xfrm>
            <a:off x="-76200" y="-19825"/>
            <a:ext cx="11868150" cy="2534730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78"/>
          <p:cNvSpPr/>
          <p:nvPr/>
        </p:nvSpPr>
        <p:spPr>
          <a:xfrm>
            <a:off x="11658600" y="-19826"/>
            <a:ext cx="6705600" cy="10306825"/>
          </a:xfrm>
          <a:prstGeom prst="rect">
            <a:avLst/>
          </a:prstGeom>
          <a:solidFill>
            <a:srgbClr val="FDD70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78"/>
          <p:cNvSpPr>
            <a:spLocks noGrp="1"/>
          </p:cNvSpPr>
          <p:nvPr>
            <p:ph type="pic" idx="2"/>
          </p:nvPr>
        </p:nvSpPr>
        <p:spPr>
          <a:xfrm>
            <a:off x="11705294" y="6858000"/>
            <a:ext cx="6658906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185" name="Google Shape;185;p78"/>
          <p:cNvSpPr/>
          <p:nvPr/>
        </p:nvSpPr>
        <p:spPr>
          <a:xfrm>
            <a:off x="14685702" y="-1082990"/>
            <a:ext cx="4314432" cy="2534729"/>
          </a:xfrm>
          <a:custGeom>
            <a:avLst/>
            <a:gdLst/>
            <a:ahLst/>
            <a:cxnLst/>
            <a:rect l="l" t="t" r="r" b="b"/>
            <a:pathLst>
              <a:path w="4314432" h="2534729" extrusionOk="0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 cstate="email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6" name="Google Shape;186;p78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187" name="Google Shape;187;p78"/>
            <p:cNvSpPr/>
            <p:nvPr/>
          </p:nvSpPr>
          <p:spPr>
            <a:xfrm>
              <a:off x="0" y="0"/>
              <a:ext cx="5185327" cy="13503"/>
            </a:xfrm>
            <a:custGeom>
              <a:avLst/>
              <a:gdLst/>
              <a:ahLst/>
              <a:cxnLst/>
              <a:rect l="l" t="t" r="r" b="b"/>
              <a:pathLst>
                <a:path w="5185327" h="13503" extrusionOk="0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78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75" tIns="81275" rIns="81275" bIns="81275" anchor="ctr" anchorCtr="0">
              <a:noAutofit/>
            </a:bodyPr>
            <a:lstStyle/>
            <a:p>
              <a:pPr marL="0" marR="0" lvl="0" indent="0" algn="ctr" rtl="0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9" name="Google Shape;189;p78"/>
          <p:cNvSpPr txBox="1">
            <a:spLocks noGrp="1"/>
          </p:cNvSpPr>
          <p:nvPr>
            <p:ph type="body" idx="1"/>
          </p:nvPr>
        </p:nvSpPr>
        <p:spPr>
          <a:xfrm>
            <a:off x="1045029" y="481266"/>
            <a:ext cx="9622971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78" descr="Text  Description automatically generated"/>
          <p:cNvSpPr/>
          <p:nvPr/>
        </p:nvSpPr>
        <p:spPr>
          <a:xfrm>
            <a:off x="1028700" y="9362807"/>
            <a:ext cx="3694092" cy="458683"/>
          </a:xfrm>
          <a:custGeom>
            <a:avLst/>
            <a:gdLst/>
            <a:ahLst/>
            <a:cxnLst/>
            <a:rect l="l" t="t" r="r" b="b"/>
            <a:pathLst>
              <a:path w="3694092" h="458683" extrusionOk="0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78"/>
          <p:cNvSpPr>
            <a:spLocks noGrp="1"/>
          </p:cNvSpPr>
          <p:nvPr>
            <p:ph type="pic" idx="3"/>
          </p:nvPr>
        </p:nvSpPr>
        <p:spPr>
          <a:xfrm>
            <a:off x="11705294" y="3511290"/>
            <a:ext cx="6658906" cy="3293886"/>
          </a:xfrm>
          <a:prstGeom prst="rect">
            <a:avLst/>
          </a:prstGeom>
          <a:noFill/>
          <a:ln>
            <a:noFill/>
          </a:ln>
        </p:spPr>
      </p:sp>
      <p:sp>
        <p:nvSpPr>
          <p:cNvPr id="192" name="Google Shape;192;p78"/>
          <p:cNvSpPr>
            <a:spLocks noGrp="1"/>
          </p:cNvSpPr>
          <p:nvPr>
            <p:ph type="pic" idx="4"/>
          </p:nvPr>
        </p:nvSpPr>
        <p:spPr>
          <a:xfrm>
            <a:off x="11705294" y="-19828"/>
            <a:ext cx="6658906" cy="3482579"/>
          </a:xfrm>
          <a:prstGeom prst="rect">
            <a:avLst/>
          </a:prstGeom>
          <a:noFill/>
          <a:ln>
            <a:noFill/>
          </a:ln>
        </p:spPr>
      </p:sp>
      <p:sp>
        <p:nvSpPr>
          <p:cNvPr id="193" name="Google Shape;193;p78"/>
          <p:cNvSpPr txBox="1">
            <a:spLocks noGrp="1"/>
          </p:cNvSpPr>
          <p:nvPr>
            <p:ph type="body" idx="5"/>
          </p:nvPr>
        </p:nvSpPr>
        <p:spPr>
          <a:xfrm>
            <a:off x="1219200" y="3184083"/>
            <a:ext cx="4038600" cy="935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None/>
              <a:defRPr sz="23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4" name="Google Shape;194;p78"/>
          <p:cNvSpPr/>
          <p:nvPr/>
        </p:nvSpPr>
        <p:spPr>
          <a:xfrm>
            <a:off x="1071383" y="4366821"/>
            <a:ext cx="4343400" cy="1209048"/>
          </a:xfrm>
          <a:prstGeom prst="roundRect">
            <a:avLst>
              <a:gd name="adj" fmla="val 16667"/>
            </a:avLst>
          </a:prstGeom>
          <a:solidFill>
            <a:srgbClr val="EDEDED">
              <a:alpha val="54509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78"/>
          <p:cNvSpPr/>
          <p:nvPr/>
        </p:nvSpPr>
        <p:spPr>
          <a:xfrm>
            <a:off x="1066800" y="5802487"/>
            <a:ext cx="4343400" cy="1209048"/>
          </a:xfrm>
          <a:prstGeom prst="roundRect">
            <a:avLst>
              <a:gd name="adj" fmla="val 16667"/>
            </a:avLst>
          </a:prstGeom>
          <a:solidFill>
            <a:srgbClr val="EDEDED">
              <a:alpha val="54509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78"/>
          <p:cNvSpPr/>
          <p:nvPr/>
        </p:nvSpPr>
        <p:spPr>
          <a:xfrm>
            <a:off x="1066800" y="7242389"/>
            <a:ext cx="4343400" cy="1209048"/>
          </a:xfrm>
          <a:prstGeom prst="roundRect">
            <a:avLst>
              <a:gd name="adj" fmla="val 16667"/>
            </a:avLst>
          </a:prstGeom>
          <a:solidFill>
            <a:srgbClr val="EDEDED">
              <a:alpha val="54509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78"/>
          <p:cNvSpPr txBox="1">
            <a:spLocks noGrp="1"/>
          </p:cNvSpPr>
          <p:nvPr>
            <p:ph type="body" idx="6"/>
          </p:nvPr>
        </p:nvSpPr>
        <p:spPr>
          <a:xfrm>
            <a:off x="1220633" y="4623985"/>
            <a:ext cx="4038600" cy="935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None/>
              <a:defRPr sz="23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8" name="Google Shape;198;p78"/>
          <p:cNvSpPr txBox="1">
            <a:spLocks noGrp="1"/>
          </p:cNvSpPr>
          <p:nvPr>
            <p:ph type="body" idx="7"/>
          </p:nvPr>
        </p:nvSpPr>
        <p:spPr>
          <a:xfrm>
            <a:off x="1219200" y="7517733"/>
            <a:ext cx="4038600" cy="935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None/>
              <a:defRPr sz="23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9" name="Google Shape;199;p78"/>
          <p:cNvSpPr txBox="1">
            <a:spLocks noGrp="1"/>
          </p:cNvSpPr>
          <p:nvPr>
            <p:ph type="body" idx="8"/>
          </p:nvPr>
        </p:nvSpPr>
        <p:spPr>
          <a:xfrm>
            <a:off x="1225503" y="6065084"/>
            <a:ext cx="4038600" cy="935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None/>
              <a:defRPr sz="23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0" name="Google Shape;200;p78"/>
          <p:cNvSpPr/>
          <p:nvPr/>
        </p:nvSpPr>
        <p:spPr>
          <a:xfrm>
            <a:off x="6308271" y="2934365"/>
            <a:ext cx="4343400" cy="1209048"/>
          </a:xfrm>
          <a:prstGeom prst="roundRect">
            <a:avLst>
              <a:gd name="adj" fmla="val 16667"/>
            </a:avLst>
          </a:prstGeom>
          <a:solidFill>
            <a:srgbClr val="EDEDED">
              <a:alpha val="54509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78"/>
          <p:cNvSpPr txBox="1">
            <a:spLocks noGrp="1"/>
          </p:cNvSpPr>
          <p:nvPr>
            <p:ph type="body" idx="9"/>
          </p:nvPr>
        </p:nvSpPr>
        <p:spPr>
          <a:xfrm>
            <a:off x="6460671" y="3184748"/>
            <a:ext cx="4038600" cy="935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None/>
              <a:defRPr sz="23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2" name="Google Shape;202;p78"/>
          <p:cNvSpPr/>
          <p:nvPr/>
        </p:nvSpPr>
        <p:spPr>
          <a:xfrm>
            <a:off x="6312854" y="4367486"/>
            <a:ext cx="4343400" cy="1209048"/>
          </a:xfrm>
          <a:prstGeom prst="roundRect">
            <a:avLst>
              <a:gd name="adj" fmla="val 16667"/>
            </a:avLst>
          </a:prstGeom>
          <a:solidFill>
            <a:srgbClr val="EDEDED">
              <a:alpha val="54509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78"/>
          <p:cNvSpPr/>
          <p:nvPr/>
        </p:nvSpPr>
        <p:spPr>
          <a:xfrm>
            <a:off x="6308271" y="5803152"/>
            <a:ext cx="4343400" cy="1209048"/>
          </a:xfrm>
          <a:prstGeom prst="roundRect">
            <a:avLst>
              <a:gd name="adj" fmla="val 16667"/>
            </a:avLst>
          </a:prstGeom>
          <a:solidFill>
            <a:srgbClr val="EDEDED">
              <a:alpha val="54509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78"/>
          <p:cNvSpPr/>
          <p:nvPr/>
        </p:nvSpPr>
        <p:spPr>
          <a:xfrm>
            <a:off x="6308271" y="7243054"/>
            <a:ext cx="4343400" cy="1209048"/>
          </a:xfrm>
          <a:prstGeom prst="roundRect">
            <a:avLst>
              <a:gd name="adj" fmla="val 16667"/>
            </a:avLst>
          </a:prstGeom>
          <a:solidFill>
            <a:srgbClr val="EDEDED">
              <a:alpha val="54509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78"/>
          <p:cNvSpPr txBox="1">
            <a:spLocks noGrp="1"/>
          </p:cNvSpPr>
          <p:nvPr>
            <p:ph type="body" idx="13"/>
          </p:nvPr>
        </p:nvSpPr>
        <p:spPr>
          <a:xfrm>
            <a:off x="6462104" y="4624650"/>
            <a:ext cx="4038600" cy="935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None/>
              <a:defRPr sz="23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6" name="Google Shape;206;p78"/>
          <p:cNvSpPr txBox="1">
            <a:spLocks noGrp="1"/>
          </p:cNvSpPr>
          <p:nvPr>
            <p:ph type="body" idx="14"/>
          </p:nvPr>
        </p:nvSpPr>
        <p:spPr>
          <a:xfrm>
            <a:off x="6460671" y="7518398"/>
            <a:ext cx="4038600" cy="935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None/>
              <a:defRPr sz="23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78"/>
          <p:cNvSpPr txBox="1">
            <a:spLocks noGrp="1"/>
          </p:cNvSpPr>
          <p:nvPr>
            <p:ph type="body" idx="15"/>
          </p:nvPr>
        </p:nvSpPr>
        <p:spPr>
          <a:xfrm>
            <a:off x="6466974" y="6065749"/>
            <a:ext cx="4038600" cy="935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None/>
              <a:defRPr sz="23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8" name="Google Shape;208;p78"/>
          <p:cNvSpPr/>
          <p:nvPr/>
        </p:nvSpPr>
        <p:spPr>
          <a:xfrm>
            <a:off x="8522547" y="-420962"/>
            <a:ext cx="4314432" cy="2534729"/>
          </a:xfrm>
          <a:custGeom>
            <a:avLst/>
            <a:gdLst/>
            <a:ahLst/>
            <a:cxnLst/>
            <a:rect l="l" t="t" r="r" b="b"/>
            <a:pathLst>
              <a:path w="4314432" h="2534729" extrusionOk="0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 cstate="email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FDF2501-9465-77BD-EEFA-51E47A1612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36864" y="9451461"/>
            <a:ext cx="1726436" cy="3967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7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Quicksand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7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Quicksand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p7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7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7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8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8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"/>
              <a:buNone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18" name="Google Shape;218;p8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"/>
              <a:buNone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19" name="Google Shape;219;p8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8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8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2"/>
          <p:cNvSpPr/>
          <p:nvPr/>
        </p:nvSpPr>
        <p:spPr>
          <a:xfrm>
            <a:off x="4583" y="-12890"/>
            <a:ext cx="18288000" cy="2241742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" name="Google Shape;21;p62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22" name="Google Shape;22;p62"/>
            <p:cNvSpPr/>
            <p:nvPr/>
          </p:nvSpPr>
          <p:spPr>
            <a:xfrm>
              <a:off x="0" y="0"/>
              <a:ext cx="5185327" cy="13503"/>
            </a:xfrm>
            <a:custGeom>
              <a:avLst/>
              <a:gdLst/>
              <a:ahLst/>
              <a:cxnLst/>
              <a:rect l="l" t="t" r="r" b="b"/>
              <a:pathLst>
                <a:path w="5185327" h="13503" extrusionOk="0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62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75" tIns="81275" rIns="81275" bIns="81275" anchor="ctr" anchorCtr="0">
              <a:noAutofit/>
            </a:bodyPr>
            <a:lstStyle/>
            <a:p>
              <a:pPr marL="0" marR="0" lvl="0" indent="0" algn="ctr" rtl="0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Google Shape;24;p62" descr="Text  Description automatically generated"/>
          <p:cNvSpPr/>
          <p:nvPr/>
        </p:nvSpPr>
        <p:spPr>
          <a:xfrm>
            <a:off x="1028700" y="9362807"/>
            <a:ext cx="3694092" cy="458683"/>
          </a:xfrm>
          <a:custGeom>
            <a:avLst/>
            <a:gdLst/>
            <a:ahLst/>
            <a:cxnLst/>
            <a:rect l="l" t="t" r="r" b="b"/>
            <a:pathLst>
              <a:path w="3694092" h="458683" extrusionOk="0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62"/>
          <p:cNvSpPr/>
          <p:nvPr/>
        </p:nvSpPr>
        <p:spPr>
          <a:xfrm>
            <a:off x="14685702" y="-1082990"/>
            <a:ext cx="4314432" cy="2534729"/>
          </a:xfrm>
          <a:custGeom>
            <a:avLst/>
            <a:gdLst/>
            <a:ahLst/>
            <a:cxnLst/>
            <a:rect l="l" t="t" r="r" b="b"/>
            <a:pathLst>
              <a:path w="4314432" h="2534729" extrusionOk="0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62"/>
          <p:cNvSpPr txBox="1">
            <a:spLocks noGrp="1"/>
          </p:cNvSpPr>
          <p:nvPr>
            <p:ph type="body" idx="1"/>
          </p:nvPr>
        </p:nvSpPr>
        <p:spPr>
          <a:xfrm>
            <a:off x="1045029" y="723900"/>
            <a:ext cx="16328571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26AEFF9-967F-51A3-7AB3-0ED9FC3D021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443860" y="9451461"/>
            <a:ext cx="1726436" cy="3967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8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Quicksand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8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icksand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5" name="Google Shape;225;p8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icksand"/>
              <a:buNone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26" name="Google Shape;226;p8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icksand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7" name="Google Shape;227;p8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icksand"/>
              <a:buNone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28" name="Google Shape;228;p8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8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8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8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8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8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8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8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Quicksand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8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icksand"/>
              <a:buNone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39" name="Google Shape;239;p8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40" name="Google Shape;240;p8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8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8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8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Quicksand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8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6" name="Google Shape;246;p8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47" name="Google Shape;247;p8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8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8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8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85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3" name="Google Shape;253;p8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8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8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6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8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9" name="Google Shape;259;p8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8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8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63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30" name="Google Shape;30;p63"/>
            <p:cNvSpPr/>
            <p:nvPr/>
          </p:nvSpPr>
          <p:spPr>
            <a:xfrm>
              <a:off x="0" y="0"/>
              <a:ext cx="5185327" cy="13503"/>
            </a:xfrm>
            <a:custGeom>
              <a:avLst/>
              <a:gdLst/>
              <a:ahLst/>
              <a:cxnLst/>
              <a:rect l="l" t="t" r="r" b="b"/>
              <a:pathLst>
                <a:path w="5185327" h="13503" extrusionOk="0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63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75" tIns="81275" rIns="81275" bIns="81275" anchor="ctr" anchorCtr="0">
              <a:noAutofit/>
            </a:bodyPr>
            <a:lstStyle/>
            <a:p>
              <a:pPr marL="0" marR="0" lvl="0" indent="0" algn="ctr" rtl="0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" name="Google Shape;32;p63"/>
          <p:cNvSpPr/>
          <p:nvPr/>
        </p:nvSpPr>
        <p:spPr>
          <a:xfrm>
            <a:off x="6496050" y="-19825"/>
            <a:ext cx="11791950" cy="2534730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63"/>
          <p:cNvSpPr>
            <a:spLocks noGrp="1"/>
          </p:cNvSpPr>
          <p:nvPr>
            <p:ph type="pic" idx="2"/>
          </p:nvPr>
        </p:nvSpPr>
        <p:spPr>
          <a:xfrm>
            <a:off x="0" y="-12700"/>
            <a:ext cx="6496050" cy="10299700"/>
          </a:xfrm>
          <a:prstGeom prst="rect">
            <a:avLst/>
          </a:prstGeom>
          <a:noFill/>
          <a:ln>
            <a:noFill/>
          </a:ln>
        </p:spPr>
      </p:sp>
      <p:sp>
        <p:nvSpPr>
          <p:cNvPr id="34" name="Google Shape;34;p63" descr="Text  Description automatically generated"/>
          <p:cNvSpPr/>
          <p:nvPr/>
        </p:nvSpPr>
        <p:spPr>
          <a:xfrm>
            <a:off x="7398302" y="9362807"/>
            <a:ext cx="3694092" cy="458683"/>
          </a:xfrm>
          <a:custGeom>
            <a:avLst/>
            <a:gdLst/>
            <a:ahLst/>
            <a:cxnLst/>
            <a:rect l="l" t="t" r="r" b="b"/>
            <a:pathLst>
              <a:path w="3694092" h="458683" extrusionOk="0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63"/>
          <p:cNvSpPr/>
          <p:nvPr/>
        </p:nvSpPr>
        <p:spPr>
          <a:xfrm>
            <a:off x="14685702" y="-1082990"/>
            <a:ext cx="4314432" cy="2534729"/>
          </a:xfrm>
          <a:custGeom>
            <a:avLst/>
            <a:gdLst/>
            <a:ahLst/>
            <a:cxnLst/>
            <a:rect l="l" t="t" r="r" b="b"/>
            <a:pathLst>
              <a:path w="4314432" h="2534729" extrusionOk="0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63"/>
          <p:cNvSpPr txBox="1">
            <a:spLocks noGrp="1"/>
          </p:cNvSpPr>
          <p:nvPr>
            <p:ph type="body" idx="1"/>
          </p:nvPr>
        </p:nvSpPr>
        <p:spPr>
          <a:xfrm>
            <a:off x="7315200" y="800100"/>
            <a:ext cx="9144000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63"/>
          <p:cNvSpPr txBox="1">
            <a:spLocks noGrp="1"/>
          </p:cNvSpPr>
          <p:nvPr>
            <p:ph type="body" idx="3"/>
          </p:nvPr>
        </p:nvSpPr>
        <p:spPr>
          <a:xfrm>
            <a:off x="7397750" y="2933700"/>
            <a:ext cx="10052050" cy="58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4650" algn="l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Arial"/>
              <a:buChar char="•"/>
              <a:defRPr sz="23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485D09B-3491-6A45-FC9A-3973CC8CEC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443860" y="9451461"/>
            <a:ext cx="1726436" cy="3967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4"/>
          <p:cNvSpPr/>
          <p:nvPr/>
        </p:nvSpPr>
        <p:spPr>
          <a:xfrm>
            <a:off x="-76200" y="-19825"/>
            <a:ext cx="11868150" cy="2534730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64"/>
          <p:cNvSpPr>
            <a:spLocks noGrp="1"/>
          </p:cNvSpPr>
          <p:nvPr>
            <p:ph type="pic" idx="2"/>
          </p:nvPr>
        </p:nvSpPr>
        <p:spPr>
          <a:xfrm>
            <a:off x="11781494" y="-12700"/>
            <a:ext cx="6496050" cy="10299700"/>
          </a:xfrm>
          <a:prstGeom prst="rect">
            <a:avLst/>
          </a:prstGeom>
          <a:noFill/>
          <a:ln>
            <a:noFill/>
          </a:ln>
        </p:spPr>
      </p:sp>
      <p:sp>
        <p:nvSpPr>
          <p:cNvPr id="43" name="Google Shape;43;p64"/>
          <p:cNvSpPr/>
          <p:nvPr/>
        </p:nvSpPr>
        <p:spPr>
          <a:xfrm>
            <a:off x="14685702" y="-1082990"/>
            <a:ext cx="4314432" cy="2534729"/>
          </a:xfrm>
          <a:custGeom>
            <a:avLst/>
            <a:gdLst/>
            <a:ahLst/>
            <a:cxnLst/>
            <a:rect l="l" t="t" r="r" b="b"/>
            <a:pathLst>
              <a:path w="4314432" h="2534729" extrusionOk="0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 cstate="email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4" name="Google Shape;44;p64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45" name="Google Shape;45;p64"/>
            <p:cNvSpPr/>
            <p:nvPr/>
          </p:nvSpPr>
          <p:spPr>
            <a:xfrm>
              <a:off x="0" y="0"/>
              <a:ext cx="5185327" cy="13503"/>
            </a:xfrm>
            <a:custGeom>
              <a:avLst/>
              <a:gdLst/>
              <a:ahLst/>
              <a:cxnLst/>
              <a:rect l="l" t="t" r="r" b="b"/>
              <a:pathLst>
                <a:path w="5185327" h="13503" extrusionOk="0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64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75" tIns="81275" rIns="81275" bIns="81275" anchor="ctr" anchorCtr="0">
              <a:noAutofit/>
            </a:bodyPr>
            <a:lstStyle/>
            <a:p>
              <a:pPr marL="0" marR="0" lvl="0" indent="0" algn="ctr" rtl="0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" name="Google Shape;47;p64"/>
          <p:cNvSpPr txBox="1">
            <a:spLocks noGrp="1"/>
          </p:cNvSpPr>
          <p:nvPr>
            <p:ph type="body" idx="1"/>
          </p:nvPr>
        </p:nvSpPr>
        <p:spPr>
          <a:xfrm>
            <a:off x="1045029" y="723900"/>
            <a:ext cx="16328571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64" descr="Text  Description automatically generated"/>
          <p:cNvSpPr/>
          <p:nvPr/>
        </p:nvSpPr>
        <p:spPr>
          <a:xfrm>
            <a:off x="1028700" y="9362807"/>
            <a:ext cx="3694092" cy="458683"/>
          </a:xfrm>
          <a:custGeom>
            <a:avLst/>
            <a:gdLst/>
            <a:ahLst/>
            <a:cxnLst/>
            <a:rect l="l" t="t" r="r" b="b"/>
            <a:pathLst>
              <a:path w="3694092" h="458683" extrusionOk="0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64"/>
          <p:cNvSpPr/>
          <p:nvPr/>
        </p:nvSpPr>
        <p:spPr>
          <a:xfrm>
            <a:off x="8522547" y="-420962"/>
            <a:ext cx="4314432" cy="2534729"/>
          </a:xfrm>
          <a:custGeom>
            <a:avLst/>
            <a:gdLst/>
            <a:ahLst/>
            <a:cxnLst/>
            <a:rect l="l" t="t" r="r" b="b"/>
            <a:pathLst>
              <a:path w="4314432" h="2534729" extrusionOk="0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 cstate="email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64"/>
          <p:cNvSpPr txBox="1">
            <a:spLocks noGrp="1"/>
          </p:cNvSpPr>
          <p:nvPr>
            <p:ph type="body" idx="3"/>
          </p:nvPr>
        </p:nvSpPr>
        <p:spPr>
          <a:xfrm>
            <a:off x="1045029" y="3390900"/>
            <a:ext cx="8915400" cy="521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4650" algn="l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41981"/>
              </a:buClr>
              <a:buSzPts val="2300"/>
              <a:buFont typeface="Arial"/>
              <a:buChar char="•"/>
              <a:defRPr sz="2300" b="1"/>
            </a:lvl1pPr>
            <a:lvl2pPr marL="914400" lvl="1" indent="-34290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E41981"/>
              </a:buClr>
              <a:buSzPts val="1800"/>
              <a:buFont typeface="Courier New"/>
              <a:buChar char="o"/>
              <a:defRPr sz="18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1EAC7E8-70E9-5087-D259-52DAF104E5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24951" y="9451461"/>
            <a:ext cx="1726436" cy="3967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5"/>
          <p:cNvSpPr/>
          <p:nvPr/>
        </p:nvSpPr>
        <p:spPr>
          <a:xfrm>
            <a:off x="4583" y="-12890"/>
            <a:ext cx="18288000" cy="2241742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3" name="Google Shape;53;p65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54" name="Google Shape;54;p65"/>
            <p:cNvSpPr/>
            <p:nvPr/>
          </p:nvSpPr>
          <p:spPr>
            <a:xfrm>
              <a:off x="0" y="0"/>
              <a:ext cx="5185327" cy="13503"/>
            </a:xfrm>
            <a:custGeom>
              <a:avLst/>
              <a:gdLst/>
              <a:ahLst/>
              <a:cxnLst/>
              <a:rect l="l" t="t" r="r" b="b"/>
              <a:pathLst>
                <a:path w="5185327" h="13503" extrusionOk="0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65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75" tIns="81275" rIns="81275" bIns="81275" anchor="ctr" anchorCtr="0">
              <a:noAutofit/>
            </a:bodyPr>
            <a:lstStyle/>
            <a:p>
              <a:pPr marL="0" marR="0" lvl="0" indent="0" algn="ctr" rtl="0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" name="Google Shape;56;p65" descr="Text  Description automatically generated"/>
          <p:cNvSpPr/>
          <p:nvPr/>
        </p:nvSpPr>
        <p:spPr>
          <a:xfrm>
            <a:off x="1028700" y="9362807"/>
            <a:ext cx="3694092" cy="458683"/>
          </a:xfrm>
          <a:custGeom>
            <a:avLst/>
            <a:gdLst/>
            <a:ahLst/>
            <a:cxnLst/>
            <a:rect l="l" t="t" r="r" b="b"/>
            <a:pathLst>
              <a:path w="3694092" h="458683" extrusionOk="0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65"/>
          <p:cNvSpPr/>
          <p:nvPr/>
        </p:nvSpPr>
        <p:spPr>
          <a:xfrm>
            <a:off x="14685702" y="-1082990"/>
            <a:ext cx="4314432" cy="2534729"/>
          </a:xfrm>
          <a:custGeom>
            <a:avLst/>
            <a:gdLst/>
            <a:ahLst/>
            <a:cxnLst/>
            <a:rect l="l" t="t" r="r" b="b"/>
            <a:pathLst>
              <a:path w="4314432" h="2534729" extrusionOk="0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65"/>
          <p:cNvSpPr txBox="1">
            <a:spLocks noGrp="1"/>
          </p:cNvSpPr>
          <p:nvPr>
            <p:ph type="body" idx="1"/>
          </p:nvPr>
        </p:nvSpPr>
        <p:spPr>
          <a:xfrm>
            <a:off x="1045029" y="723900"/>
            <a:ext cx="16328571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9" name="Google Shape;59;p65" descr="A close up of a logo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59000" y="9278693"/>
            <a:ext cx="2794000" cy="6166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6"/>
          <p:cNvSpPr/>
          <p:nvPr/>
        </p:nvSpPr>
        <p:spPr>
          <a:xfrm>
            <a:off x="0" y="1937324"/>
            <a:ext cx="18288000" cy="7068194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66"/>
          <p:cNvSpPr/>
          <p:nvPr/>
        </p:nvSpPr>
        <p:spPr>
          <a:xfrm>
            <a:off x="4583" y="-12890"/>
            <a:ext cx="18288000" cy="2241742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3" name="Google Shape;63;p66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64" name="Google Shape;64;p66"/>
            <p:cNvSpPr/>
            <p:nvPr/>
          </p:nvSpPr>
          <p:spPr>
            <a:xfrm>
              <a:off x="0" y="0"/>
              <a:ext cx="5185327" cy="13503"/>
            </a:xfrm>
            <a:custGeom>
              <a:avLst/>
              <a:gdLst/>
              <a:ahLst/>
              <a:cxnLst/>
              <a:rect l="l" t="t" r="r" b="b"/>
              <a:pathLst>
                <a:path w="5185327" h="13503" extrusionOk="0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66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75" tIns="81275" rIns="81275" bIns="81275" anchor="ctr" anchorCtr="0">
              <a:noAutofit/>
            </a:bodyPr>
            <a:lstStyle/>
            <a:p>
              <a:pPr marL="0" marR="0" lvl="0" indent="0" algn="ctr" rtl="0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" name="Google Shape;66;p66" descr="Text  Description automatically generated"/>
          <p:cNvSpPr/>
          <p:nvPr/>
        </p:nvSpPr>
        <p:spPr>
          <a:xfrm>
            <a:off x="1028700" y="9362807"/>
            <a:ext cx="3694092" cy="458683"/>
          </a:xfrm>
          <a:custGeom>
            <a:avLst/>
            <a:gdLst/>
            <a:ahLst/>
            <a:cxnLst/>
            <a:rect l="l" t="t" r="r" b="b"/>
            <a:pathLst>
              <a:path w="3694092" h="458683" extrusionOk="0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66"/>
          <p:cNvSpPr/>
          <p:nvPr/>
        </p:nvSpPr>
        <p:spPr>
          <a:xfrm>
            <a:off x="14685702" y="-1082990"/>
            <a:ext cx="4314432" cy="2534729"/>
          </a:xfrm>
          <a:custGeom>
            <a:avLst/>
            <a:gdLst/>
            <a:ahLst/>
            <a:cxnLst/>
            <a:rect l="l" t="t" r="r" b="b"/>
            <a:pathLst>
              <a:path w="4314432" h="2534729" extrusionOk="0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66"/>
          <p:cNvSpPr txBox="1">
            <a:spLocks noGrp="1"/>
          </p:cNvSpPr>
          <p:nvPr>
            <p:ph type="body" idx="1"/>
          </p:nvPr>
        </p:nvSpPr>
        <p:spPr>
          <a:xfrm>
            <a:off x="762001" y="723900"/>
            <a:ext cx="16920982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B8A056F-3F41-7D03-12A4-1DD7577231A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443860" y="9451461"/>
            <a:ext cx="1726436" cy="3967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6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2"/>
          <a:stretch/>
        </p:blipFill>
        <p:spPr>
          <a:xfrm>
            <a:off x="6553200" y="2138176"/>
            <a:ext cx="11726657" cy="6862922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67"/>
          <p:cNvSpPr/>
          <p:nvPr/>
        </p:nvSpPr>
        <p:spPr>
          <a:xfrm>
            <a:off x="4583" y="-12890"/>
            <a:ext cx="18288000" cy="2241742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3" name="Google Shape;73;p67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74" name="Google Shape;74;p67"/>
            <p:cNvSpPr/>
            <p:nvPr/>
          </p:nvSpPr>
          <p:spPr>
            <a:xfrm>
              <a:off x="0" y="0"/>
              <a:ext cx="5185327" cy="13503"/>
            </a:xfrm>
            <a:custGeom>
              <a:avLst/>
              <a:gdLst/>
              <a:ahLst/>
              <a:cxnLst/>
              <a:rect l="l" t="t" r="r" b="b"/>
              <a:pathLst>
                <a:path w="5185327" h="13503" extrusionOk="0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67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75" tIns="81275" rIns="81275" bIns="81275" anchor="ctr" anchorCtr="0">
              <a:noAutofit/>
            </a:bodyPr>
            <a:lstStyle/>
            <a:p>
              <a:pPr marL="0" marR="0" lvl="0" indent="0" algn="ctr" rtl="0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" name="Google Shape;76;p67" descr="Text  Description automatically generated"/>
          <p:cNvSpPr/>
          <p:nvPr/>
        </p:nvSpPr>
        <p:spPr>
          <a:xfrm>
            <a:off x="1028700" y="9362807"/>
            <a:ext cx="3694092" cy="458683"/>
          </a:xfrm>
          <a:custGeom>
            <a:avLst/>
            <a:gdLst/>
            <a:ahLst/>
            <a:cxnLst/>
            <a:rect l="l" t="t" r="r" b="b"/>
            <a:pathLst>
              <a:path w="3694092" h="458683" extrusionOk="0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67"/>
          <p:cNvSpPr/>
          <p:nvPr/>
        </p:nvSpPr>
        <p:spPr>
          <a:xfrm>
            <a:off x="14685702" y="-1082990"/>
            <a:ext cx="4314432" cy="2534729"/>
          </a:xfrm>
          <a:custGeom>
            <a:avLst/>
            <a:gdLst/>
            <a:ahLst/>
            <a:cxnLst/>
            <a:rect l="l" t="t" r="r" b="b"/>
            <a:pathLst>
              <a:path w="4314432" h="2534729" extrusionOk="0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67"/>
          <p:cNvSpPr txBox="1">
            <a:spLocks noGrp="1"/>
          </p:cNvSpPr>
          <p:nvPr>
            <p:ph type="body" idx="1"/>
          </p:nvPr>
        </p:nvSpPr>
        <p:spPr>
          <a:xfrm>
            <a:off x="1045029" y="723900"/>
            <a:ext cx="16328571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9" name="Google Shape;79;p67" descr="A close up of a logo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59000" y="9278693"/>
            <a:ext cx="2794000" cy="6166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68"/>
          <p:cNvSpPr/>
          <p:nvPr/>
        </p:nvSpPr>
        <p:spPr>
          <a:xfrm>
            <a:off x="-76200" y="-19825"/>
            <a:ext cx="11868150" cy="2534730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68"/>
          <p:cNvSpPr>
            <a:spLocks noGrp="1"/>
          </p:cNvSpPr>
          <p:nvPr>
            <p:ph type="pic" idx="2"/>
          </p:nvPr>
        </p:nvSpPr>
        <p:spPr>
          <a:xfrm>
            <a:off x="11781494" y="-12700"/>
            <a:ext cx="6496050" cy="10299700"/>
          </a:xfrm>
          <a:prstGeom prst="rect">
            <a:avLst/>
          </a:prstGeom>
          <a:noFill/>
          <a:ln>
            <a:noFill/>
          </a:ln>
        </p:spPr>
      </p:sp>
      <p:sp>
        <p:nvSpPr>
          <p:cNvPr id="83" name="Google Shape;83;p68"/>
          <p:cNvSpPr/>
          <p:nvPr/>
        </p:nvSpPr>
        <p:spPr>
          <a:xfrm>
            <a:off x="14685702" y="-1082990"/>
            <a:ext cx="4314432" cy="2534729"/>
          </a:xfrm>
          <a:custGeom>
            <a:avLst/>
            <a:gdLst/>
            <a:ahLst/>
            <a:cxnLst/>
            <a:rect l="l" t="t" r="r" b="b"/>
            <a:pathLst>
              <a:path w="4314432" h="2534729" extrusionOk="0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 cstate="email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4" name="Google Shape;84;p68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85" name="Google Shape;85;p68"/>
            <p:cNvSpPr/>
            <p:nvPr/>
          </p:nvSpPr>
          <p:spPr>
            <a:xfrm>
              <a:off x="0" y="0"/>
              <a:ext cx="5185327" cy="13503"/>
            </a:xfrm>
            <a:custGeom>
              <a:avLst/>
              <a:gdLst/>
              <a:ahLst/>
              <a:cxnLst/>
              <a:rect l="l" t="t" r="r" b="b"/>
              <a:pathLst>
                <a:path w="5185327" h="13503" extrusionOk="0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68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75" tIns="81275" rIns="81275" bIns="81275" anchor="ctr" anchorCtr="0">
              <a:noAutofit/>
            </a:bodyPr>
            <a:lstStyle/>
            <a:p>
              <a:pPr marL="0" marR="0" lvl="0" indent="0" algn="ctr" rtl="0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7" name="Google Shape;87;p68"/>
          <p:cNvSpPr txBox="1">
            <a:spLocks noGrp="1"/>
          </p:cNvSpPr>
          <p:nvPr>
            <p:ph type="body" idx="1"/>
          </p:nvPr>
        </p:nvSpPr>
        <p:spPr>
          <a:xfrm>
            <a:off x="1045029" y="723900"/>
            <a:ext cx="16328571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68" descr="Text  Description automatically generated"/>
          <p:cNvSpPr/>
          <p:nvPr/>
        </p:nvSpPr>
        <p:spPr>
          <a:xfrm>
            <a:off x="1028700" y="9362807"/>
            <a:ext cx="3694092" cy="458683"/>
          </a:xfrm>
          <a:custGeom>
            <a:avLst/>
            <a:gdLst/>
            <a:ahLst/>
            <a:cxnLst/>
            <a:rect l="l" t="t" r="r" b="b"/>
            <a:pathLst>
              <a:path w="3694092" h="458683" extrusionOk="0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68"/>
          <p:cNvSpPr/>
          <p:nvPr/>
        </p:nvSpPr>
        <p:spPr>
          <a:xfrm>
            <a:off x="8522547" y="-420962"/>
            <a:ext cx="4314432" cy="2534729"/>
          </a:xfrm>
          <a:custGeom>
            <a:avLst/>
            <a:gdLst/>
            <a:ahLst/>
            <a:cxnLst/>
            <a:rect l="l" t="t" r="r" b="b"/>
            <a:pathLst>
              <a:path w="4314432" h="2534729" extrusionOk="0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 cstate="email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68"/>
          <p:cNvSpPr txBox="1">
            <a:spLocks noGrp="1"/>
          </p:cNvSpPr>
          <p:nvPr>
            <p:ph type="body" idx="3"/>
          </p:nvPr>
        </p:nvSpPr>
        <p:spPr>
          <a:xfrm>
            <a:off x="1045029" y="3390900"/>
            <a:ext cx="8915400" cy="521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4650" algn="l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41981"/>
              </a:buClr>
              <a:buSzPts val="2300"/>
              <a:buFont typeface="Arial"/>
              <a:buChar char="•"/>
              <a:defRPr sz="2300" b="1"/>
            </a:lvl1pPr>
            <a:lvl2pPr marL="914400" lvl="1" indent="-34290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E41981"/>
              </a:buClr>
              <a:buSzPts val="1800"/>
              <a:buFont typeface="Courier New"/>
              <a:buChar char="o"/>
              <a:defRPr sz="18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1" name="Google Shape;91;p68" descr="A close up of a logo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9216" y="9278693"/>
            <a:ext cx="2794000" cy="6166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6_Custom Layou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69"/>
          <p:cNvSpPr/>
          <p:nvPr/>
        </p:nvSpPr>
        <p:spPr>
          <a:xfrm>
            <a:off x="-152400" y="-114300"/>
            <a:ext cx="18546726" cy="105156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Quicksand"/>
              <a:buNone/>
              <a:defRPr sz="4400" b="1" i="0" u="none" strike="noStrike" cap="non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icksand"/>
              <a:buNone/>
              <a:defRPr sz="32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6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6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youtube.com/watch?v=y7-AixD0vYc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jpe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jpe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png"/><Relationship Id="rId5" Type="http://schemas.openxmlformats.org/officeDocument/2006/relationships/hyperlink" Target="https://www.youtube.com/watch?v=y7-AixD0vYc" TargetMode="External"/><Relationship Id="rId4" Type="http://schemas.openxmlformats.org/officeDocument/2006/relationships/hyperlink" Target="https://www.youtube.com/watch?v=EhqPj-CjvQ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2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1.jpeg"/><Relationship Id="rId7" Type="http://schemas.openxmlformats.org/officeDocument/2006/relationships/image" Target="../media/image102.jpeg"/><Relationship Id="rId12" Type="http://schemas.openxmlformats.org/officeDocument/2006/relationships/image" Target="../media/image10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11" Type="http://schemas.openxmlformats.org/officeDocument/2006/relationships/image" Target="../media/image106.jpeg"/><Relationship Id="rId5" Type="http://schemas.openxmlformats.org/officeDocument/2006/relationships/image" Target="../media/image100.jpeg"/><Relationship Id="rId10" Type="http://schemas.openxmlformats.org/officeDocument/2006/relationships/image" Target="../media/image105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jpeg"/><Relationship Id="rId4" Type="http://schemas.openxmlformats.org/officeDocument/2006/relationships/image" Target="../media/image1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.jpe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5.jpe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4848" y="-2648"/>
            <a:ext cx="12344400" cy="10289648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"/>
          <p:cNvSpPr/>
          <p:nvPr/>
        </p:nvSpPr>
        <p:spPr>
          <a:xfrm rot="5400000">
            <a:off x="876301" y="-1028700"/>
            <a:ext cx="10286999" cy="12344401"/>
          </a:xfrm>
          <a:custGeom>
            <a:avLst/>
            <a:gdLst/>
            <a:ahLst/>
            <a:cxnLst/>
            <a:rect l="l" t="t" r="r" b="b"/>
            <a:pathLst>
              <a:path w="3130550" h="3504621" extrusionOk="0">
                <a:moveTo>
                  <a:pt x="0" y="1123950"/>
                </a:moveTo>
                <a:lnTo>
                  <a:pt x="0" y="3504621"/>
                </a:lnTo>
                <a:lnTo>
                  <a:pt x="3130550" y="3504621"/>
                </a:lnTo>
                <a:lnTo>
                  <a:pt x="3130550" y="0"/>
                </a:lnTo>
                <a:close/>
              </a:path>
            </a:pathLst>
          </a:custGeom>
          <a:solidFill>
            <a:srgbClr val="18518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8" name="Google Shape;268;p1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400" y="8420100"/>
            <a:ext cx="12420601" cy="142239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1"/>
          <p:cNvSpPr txBox="1"/>
          <p:nvPr/>
        </p:nvSpPr>
        <p:spPr>
          <a:xfrm>
            <a:off x="1598610" y="3192532"/>
            <a:ext cx="6633396" cy="2832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401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80"/>
              <a:buFont typeface="Arial"/>
              <a:buNone/>
            </a:pPr>
            <a:r>
              <a:rPr lang="en-GB" sz="6080" b="1" i="0" u="none" strike="noStrike" cap="non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School Safety &amp; Communication Continuity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1" descr="Text  Description automatically generated"/>
          <p:cNvSpPr/>
          <p:nvPr/>
        </p:nvSpPr>
        <p:spPr>
          <a:xfrm>
            <a:off x="1186380" y="8801100"/>
            <a:ext cx="5449361" cy="676629"/>
          </a:xfrm>
          <a:custGeom>
            <a:avLst/>
            <a:gdLst/>
            <a:ahLst/>
            <a:cxnLst/>
            <a:rect l="l" t="t" r="r" b="b"/>
            <a:pathLst>
              <a:path w="5449361" h="676629" extrusionOk="0">
                <a:moveTo>
                  <a:pt x="0" y="0"/>
                </a:moveTo>
                <a:lnTo>
                  <a:pt x="5449361" y="0"/>
                </a:lnTo>
                <a:lnTo>
                  <a:pt x="5449361" y="676629"/>
                </a:lnTo>
                <a:lnTo>
                  <a:pt x="0" y="6766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1" descr="Shape  Description automatically generated with medium confidence"/>
          <p:cNvSpPr/>
          <p:nvPr/>
        </p:nvSpPr>
        <p:spPr>
          <a:xfrm>
            <a:off x="8232005" y="8709146"/>
            <a:ext cx="2866796" cy="1016294"/>
          </a:xfrm>
          <a:custGeom>
            <a:avLst/>
            <a:gdLst/>
            <a:ahLst/>
            <a:cxnLst/>
            <a:rect l="l" t="t" r="r" b="b"/>
            <a:pathLst>
              <a:path w="2866796" h="1016294" extrusionOk="0">
                <a:moveTo>
                  <a:pt x="0" y="0"/>
                </a:moveTo>
                <a:lnTo>
                  <a:pt x="2866796" y="0"/>
                </a:lnTo>
                <a:lnTo>
                  <a:pt x="2866796" y="1016294"/>
                </a:lnTo>
                <a:lnTo>
                  <a:pt x="0" y="10162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1"/>
          <p:cNvSpPr/>
          <p:nvPr/>
        </p:nvSpPr>
        <p:spPr>
          <a:xfrm>
            <a:off x="-1293667" y="-548300"/>
            <a:ext cx="7257122" cy="4177379"/>
          </a:xfrm>
          <a:custGeom>
            <a:avLst/>
            <a:gdLst/>
            <a:ahLst/>
            <a:cxnLst/>
            <a:rect l="l" t="t" r="r" b="b"/>
            <a:pathLst>
              <a:path w="7257122" h="4177379" extrusionOk="0">
                <a:moveTo>
                  <a:pt x="0" y="0"/>
                </a:moveTo>
                <a:lnTo>
                  <a:pt x="7257121" y="0"/>
                </a:lnTo>
                <a:lnTo>
                  <a:pt x="7257121" y="4177379"/>
                </a:lnTo>
                <a:lnTo>
                  <a:pt x="0" y="41773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 cstate="email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" name="Google Shape;370;p10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371" name="Google Shape;371;p10"/>
            <p:cNvSpPr/>
            <p:nvPr/>
          </p:nvSpPr>
          <p:spPr>
            <a:xfrm>
              <a:off x="0" y="0"/>
              <a:ext cx="5185327" cy="13503"/>
            </a:xfrm>
            <a:custGeom>
              <a:avLst/>
              <a:gdLst/>
              <a:ahLst/>
              <a:cxnLst/>
              <a:rect l="l" t="t" r="r" b="b"/>
              <a:pathLst>
                <a:path w="5185327" h="13503" extrusionOk="0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10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75" tIns="81275" rIns="81275" bIns="81275" anchor="ctr" anchorCtr="0">
              <a:noAutofit/>
            </a:bodyPr>
            <a:lstStyle/>
            <a:p>
              <a:pPr marL="0" marR="0" lvl="0" indent="0" algn="ctr" rtl="0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3" name="Google Shape;373;p10" descr="Text  Description automatically generated"/>
          <p:cNvSpPr/>
          <p:nvPr/>
        </p:nvSpPr>
        <p:spPr>
          <a:xfrm>
            <a:off x="1028700" y="9362807"/>
            <a:ext cx="3694092" cy="458683"/>
          </a:xfrm>
          <a:custGeom>
            <a:avLst/>
            <a:gdLst/>
            <a:ahLst/>
            <a:cxnLst/>
            <a:rect l="l" t="t" r="r" b="b"/>
            <a:pathLst>
              <a:path w="3694092" h="458683" extrusionOk="0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10"/>
          <p:cNvSpPr/>
          <p:nvPr/>
        </p:nvSpPr>
        <p:spPr>
          <a:xfrm>
            <a:off x="14685702" y="-1082990"/>
            <a:ext cx="4314432" cy="2534729"/>
          </a:xfrm>
          <a:custGeom>
            <a:avLst/>
            <a:gdLst/>
            <a:ahLst/>
            <a:cxnLst/>
            <a:rect l="l" t="t" r="r" b="b"/>
            <a:pathLst>
              <a:path w="4314432" h="2534729" extrusionOk="0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10"/>
          <p:cNvSpPr txBox="1">
            <a:spLocks noGrp="1"/>
          </p:cNvSpPr>
          <p:nvPr>
            <p:ph type="body" idx="1"/>
          </p:nvPr>
        </p:nvSpPr>
        <p:spPr>
          <a:xfrm>
            <a:off x="1143000" y="723900"/>
            <a:ext cx="4314432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Quicksand"/>
              <a:buNone/>
            </a:pPr>
            <a:r>
              <a:rPr lang="en-GB" b="1" i="0">
                <a:solidFill>
                  <a:srgbClr val="FFFFFF"/>
                </a:solidFill>
              </a:rPr>
              <a:t>DETECTION</a:t>
            </a:r>
            <a:endParaRPr/>
          </a:p>
        </p:txBody>
      </p:sp>
      <p:sp>
        <p:nvSpPr>
          <p:cNvPr id="376" name="Google Shape;376;p10"/>
          <p:cNvSpPr txBox="1"/>
          <p:nvPr/>
        </p:nvSpPr>
        <p:spPr>
          <a:xfrm>
            <a:off x="6950051" y="723900"/>
            <a:ext cx="4314432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Quicksand"/>
              <a:buNone/>
            </a:pPr>
            <a:r>
              <a:rPr lang="en-GB" sz="4500" b="1" i="0" u="none" strike="noStrike" cap="non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VERIFICATION</a:t>
            </a:r>
            <a:endParaRPr sz="4500" b="1" i="0" u="none" strike="noStrike" cap="none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77" name="Google Shape;377;p10"/>
          <p:cNvSpPr txBox="1"/>
          <p:nvPr/>
        </p:nvSpPr>
        <p:spPr>
          <a:xfrm>
            <a:off x="12631434" y="723900"/>
            <a:ext cx="4314432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Quicksand"/>
              <a:buNone/>
            </a:pPr>
            <a:r>
              <a:rPr lang="en-GB" sz="4500" b="1" i="0" u="none" strike="noStrike" cap="non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ALERT</a:t>
            </a:r>
            <a:endParaRPr sz="4500" b="1" i="0" u="none" strike="noStrike" cap="none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378" name="Google Shape;378;p10" descr="object 3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0733" y="3754925"/>
            <a:ext cx="4209926" cy="3452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10" descr="object 4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15800" y="3386717"/>
            <a:ext cx="5648086" cy="3790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10" descr="object 15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5718" y="3627320"/>
            <a:ext cx="5263236" cy="3961704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10"/>
          <p:cNvSpPr txBox="1"/>
          <p:nvPr/>
        </p:nvSpPr>
        <p:spPr>
          <a:xfrm>
            <a:off x="617718" y="9828300"/>
            <a:ext cx="56280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100" b="0" i="0" u="none" strike="noStrike" cap="none" dirty="0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endParaRPr sz="1100" b="0" i="0" u="none" strike="noStrike" cap="none" dirty="0">
              <a:solidFill>
                <a:srgbClr val="17365D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1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4248" y="2705100"/>
            <a:ext cx="14036488" cy="47648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7" name="Google Shape;387;p11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388" name="Google Shape;388;p11"/>
            <p:cNvSpPr/>
            <p:nvPr/>
          </p:nvSpPr>
          <p:spPr>
            <a:xfrm>
              <a:off x="0" y="0"/>
              <a:ext cx="5185327" cy="13503"/>
            </a:xfrm>
            <a:custGeom>
              <a:avLst/>
              <a:gdLst/>
              <a:ahLst/>
              <a:cxnLst/>
              <a:rect l="l" t="t" r="r" b="b"/>
              <a:pathLst>
                <a:path w="5185327" h="13503" extrusionOk="0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11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75" tIns="81275" rIns="81275" bIns="81275" anchor="ctr" anchorCtr="0">
              <a:noAutofit/>
            </a:bodyPr>
            <a:lstStyle/>
            <a:p>
              <a:pPr marL="0" marR="0" lvl="0" indent="0" algn="ctr" rtl="0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0" name="Google Shape;390;p11"/>
          <p:cNvGrpSpPr/>
          <p:nvPr/>
        </p:nvGrpSpPr>
        <p:grpSpPr>
          <a:xfrm>
            <a:off x="6722733" y="7893815"/>
            <a:ext cx="4684007" cy="624065"/>
            <a:chOff x="12649200" y="7553736"/>
            <a:chExt cx="4684007" cy="624065"/>
          </a:xfrm>
        </p:grpSpPr>
        <p:sp>
          <p:nvSpPr>
            <p:cNvPr id="391" name="Google Shape;391;p11"/>
            <p:cNvSpPr/>
            <p:nvPr/>
          </p:nvSpPr>
          <p:spPr>
            <a:xfrm>
              <a:off x="12649200" y="7553736"/>
              <a:ext cx="4684007" cy="624065"/>
            </a:xfrm>
            <a:prstGeom prst="roundRect">
              <a:avLst>
                <a:gd name="adj" fmla="val 50000"/>
              </a:avLst>
            </a:prstGeom>
            <a:solidFill>
              <a:srgbClr val="E419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11">
              <a:hlinkClick r:id="rId4"/>
            </p:cNvPr>
            <p:cNvSpPr txBox="1"/>
            <p:nvPr/>
          </p:nvSpPr>
          <p:spPr>
            <a:xfrm>
              <a:off x="13066007" y="7629937"/>
              <a:ext cx="3913221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GB" sz="2400" b="1" i="0" u="none" strike="noStrike" cap="none">
                  <a:solidFill>
                    <a:schemeClr val="lt1"/>
                  </a:solidFill>
                  <a:latin typeface="Quicksand"/>
                  <a:ea typeface="Quicksand"/>
                  <a:cs typeface="Quicksand"/>
                  <a:sym typeface="Quicksand"/>
                </a:rPr>
                <a:t>WATCH ON YOUTUBE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3" name="Google Shape;393;p11"/>
          <p:cNvSpPr txBox="1">
            <a:spLocks noGrp="1"/>
          </p:cNvSpPr>
          <p:nvPr>
            <p:ph type="body" idx="1"/>
          </p:nvPr>
        </p:nvSpPr>
        <p:spPr>
          <a:xfrm>
            <a:off x="762001" y="723900"/>
            <a:ext cx="16920982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Quicksand"/>
              <a:buNone/>
            </a:pPr>
            <a:r>
              <a:rPr lang="en-GB" sz="44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ZeroEyes Gun Shot Detection</a:t>
            </a:r>
            <a:endParaRPr/>
          </a:p>
        </p:txBody>
      </p:sp>
      <p:sp>
        <p:nvSpPr>
          <p:cNvPr id="2" name="Google Shape;381;p10">
            <a:extLst>
              <a:ext uri="{FF2B5EF4-FFF2-40B4-BE49-F238E27FC236}">
                <a16:creationId xmlns:a16="http://schemas.microsoft.com/office/drawing/2014/main" id="{1E08CBB4-E933-3DBE-C25E-09E80303D0C5}"/>
              </a:ext>
            </a:extLst>
          </p:cNvPr>
          <p:cNvSpPr txBox="1"/>
          <p:nvPr/>
        </p:nvSpPr>
        <p:spPr>
          <a:xfrm>
            <a:off x="617718" y="9828300"/>
            <a:ext cx="56280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100" b="0" i="0" u="none" strike="noStrike" cap="none" dirty="0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endParaRPr sz="1100" b="0" i="0" u="none" strike="noStrike" cap="none" dirty="0">
              <a:solidFill>
                <a:srgbClr val="17365D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12" descr="Google Shape;322;p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71700"/>
            <a:ext cx="1828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12"/>
          <p:cNvSpPr/>
          <p:nvPr/>
        </p:nvSpPr>
        <p:spPr>
          <a:xfrm>
            <a:off x="13208521" y="3467100"/>
            <a:ext cx="4088879" cy="3772356"/>
          </a:xfrm>
          <a:prstGeom prst="roundRect">
            <a:avLst>
              <a:gd name="adj" fmla="val 3600"/>
            </a:avLst>
          </a:prstGeom>
          <a:solidFill>
            <a:srgbClr val="FFFFFF"/>
          </a:solidFill>
          <a:ln>
            <a:noFill/>
          </a:ln>
          <a:effectLst>
            <a:outerShdw blurRad="63500" dist="127816" dir="2700000">
              <a:srgbClr val="000000">
                <a:alpha val="23137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2638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12"/>
          <p:cNvSpPr/>
          <p:nvPr/>
        </p:nvSpPr>
        <p:spPr>
          <a:xfrm>
            <a:off x="8597003" y="3467100"/>
            <a:ext cx="3251802" cy="3772356"/>
          </a:xfrm>
          <a:prstGeom prst="roundRect">
            <a:avLst>
              <a:gd name="adj" fmla="val 3600"/>
            </a:avLst>
          </a:prstGeom>
          <a:solidFill>
            <a:srgbClr val="FFFFFF"/>
          </a:solidFill>
          <a:ln>
            <a:noFill/>
          </a:ln>
          <a:effectLst>
            <a:outerShdw blurRad="63500" dist="127816" dir="2700000">
              <a:srgbClr val="000000">
                <a:alpha val="23137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2638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12"/>
          <p:cNvSpPr txBox="1">
            <a:spLocks noGrp="1"/>
          </p:cNvSpPr>
          <p:nvPr>
            <p:ph type="body" idx="1"/>
          </p:nvPr>
        </p:nvSpPr>
        <p:spPr>
          <a:xfrm>
            <a:off x="1045029" y="723900"/>
            <a:ext cx="16328571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rPr lang="en-GB"/>
              <a:t>The ZeroEyes Story</a:t>
            </a:r>
            <a:endParaRPr/>
          </a:p>
        </p:txBody>
      </p:sp>
      <p:sp>
        <p:nvSpPr>
          <p:cNvPr id="403" name="Google Shape;403;p12"/>
          <p:cNvSpPr/>
          <p:nvPr/>
        </p:nvSpPr>
        <p:spPr>
          <a:xfrm>
            <a:off x="7466518" y="4991100"/>
            <a:ext cx="868362" cy="461962"/>
          </a:xfrm>
          <a:prstGeom prst="rightArrow">
            <a:avLst>
              <a:gd name="adj1" fmla="val 15855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2638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12"/>
          <p:cNvSpPr/>
          <p:nvPr/>
        </p:nvSpPr>
        <p:spPr>
          <a:xfrm>
            <a:off x="1143000" y="3467100"/>
            <a:ext cx="6083098" cy="3772356"/>
          </a:xfrm>
          <a:prstGeom prst="roundRect">
            <a:avLst>
              <a:gd name="adj" fmla="val 3600"/>
            </a:avLst>
          </a:prstGeom>
          <a:solidFill>
            <a:srgbClr val="FFFFFF"/>
          </a:solidFill>
          <a:ln>
            <a:noFill/>
          </a:ln>
          <a:effectLst>
            <a:outerShdw blurRad="63500" dist="127816" dir="2700000">
              <a:srgbClr val="000000">
                <a:alpha val="23137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2638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5" name="Google Shape;405;p12"/>
          <p:cNvGrpSpPr/>
          <p:nvPr/>
        </p:nvGrpSpPr>
        <p:grpSpPr>
          <a:xfrm>
            <a:off x="1645961" y="3807863"/>
            <a:ext cx="5077180" cy="3090829"/>
            <a:chOff x="0" y="-1"/>
            <a:chExt cx="2895095" cy="1763100"/>
          </a:xfrm>
        </p:grpSpPr>
        <p:pic>
          <p:nvPicPr>
            <p:cNvPr id="406" name="Google Shape;406;p12" descr="Google Shape;329;p5"/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1902" y="144257"/>
              <a:ext cx="1011290" cy="566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7" name="Google Shape;407;p12" descr="Google Shape;330;p5"/>
            <p:cNvPicPr preferRelativeResize="0"/>
            <p:nvPr/>
          </p:nvPicPr>
          <p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40026" y="-1"/>
              <a:ext cx="855069" cy="8550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8" name="Google Shape;408;p12" descr="Google Shape;331;p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-1"/>
              <a:ext cx="855069" cy="8550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9" name="Google Shape;409;p12" descr="Google Shape;332;p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922" y="921777"/>
              <a:ext cx="835224" cy="841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0" name="Google Shape;410;p12" descr="Google Shape;333;p5"/>
            <p:cNvPicPr preferRelativeResize="0"/>
            <p:nvPr/>
          </p:nvPicPr>
          <p:blipFill rotWithShape="1">
            <a:blip r:embed="rId8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5668" y="899117"/>
              <a:ext cx="863982" cy="8639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1" name="Google Shape;411;p12" descr="Google Shape;334;p5"/>
            <p:cNvPicPr preferRelativeResize="0"/>
            <p:nvPr/>
          </p:nvPicPr>
          <p:blipFill rotWithShape="1">
            <a:blip r:embed="rId9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124" y="967590"/>
              <a:ext cx="427535" cy="72161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2" name="Google Shape;412;p12" descr="Google Shape;337;p5"/>
          <p:cNvPicPr preferRelativeResize="0"/>
          <p:nvPr/>
        </p:nvPicPr>
        <p:blipFill rotWithShape="1"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7704" y="4660876"/>
            <a:ext cx="916041" cy="916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12" descr="Google Shape;338;p5"/>
          <p:cNvPicPr preferRelativeResize="0"/>
          <p:nvPr/>
        </p:nvPicPr>
        <p:blipFill rotWithShape="1">
          <a:blip r:embed="rId11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9249" y="5733914"/>
            <a:ext cx="1405673" cy="485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12" descr="Google Shape;339;p5"/>
          <p:cNvPicPr preferRelativeResize="0"/>
          <p:nvPr/>
        </p:nvPicPr>
        <p:blipFill rotWithShape="1">
          <a:blip r:embed="rId1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21952" y="4720160"/>
            <a:ext cx="832976" cy="687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12" descr="Google Shape;340;p5"/>
          <p:cNvPicPr preferRelativeResize="0"/>
          <p:nvPr/>
        </p:nvPicPr>
        <p:blipFill rotWithShape="1">
          <a:blip r:embed="rId1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95278" y="3806947"/>
            <a:ext cx="580023" cy="580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12" descr="Google Shape;341;p5"/>
          <p:cNvPicPr preferRelativeResize="0"/>
          <p:nvPr/>
        </p:nvPicPr>
        <p:blipFill rotWithShape="1">
          <a:blip r:embed="rId1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6726" y="3738958"/>
            <a:ext cx="745049" cy="745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12" descr="Google Shape;342;p5"/>
          <p:cNvPicPr preferRelativeResize="0"/>
          <p:nvPr/>
        </p:nvPicPr>
        <p:blipFill rotWithShape="1">
          <a:blip r:embed="rId1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5058" y="6486559"/>
            <a:ext cx="1188383" cy="412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12" descr="Google Shape;343;p5"/>
          <p:cNvPicPr preferRelativeResize="0"/>
          <p:nvPr/>
        </p:nvPicPr>
        <p:blipFill rotWithShape="1">
          <a:blip r:embed="rId1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4960" y="6425768"/>
            <a:ext cx="949609" cy="533714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12"/>
          <p:cNvSpPr/>
          <p:nvPr/>
        </p:nvSpPr>
        <p:spPr>
          <a:xfrm>
            <a:off x="12078035" y="4991100"/>
            <a:ext cx="868362" cy="461962"/>
          </a:xfrm>
          <a:prstGeom prst="rightArrow">
            <a:avLst>
              <a:gd name="adj1" fmla="val 15855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2638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12"/>
          <p:cNvSpPr txBox="1"/>
          <p:nvPr/>
        </p:nvSpPr>
        <p:spPr>
          <a:xfrm>
            <a:off x="13754413" y="4783956"/>
            <a:ext cx="3076576" cy="1200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en-GB" sz="2400" b="1" i="0" u="none" strike="noStrike" cap="none">
                <a:solidFill>
                  <a:srgbClr val="18518E"/>
                </a:solidFill>
                <a:latin typeface="Quicksand"/>
                <a:ea typeface="Quicksand"/>
                <a:cs typeface="Quicksand"/>
                <a:sym typeface="Quicksand"/>
              </a:rPr>
              <a:t>Launched April 2018 following Parkland, FL shooting</a:t>
            </a:r>
            <a:endParaRPr sz="2400" b="1" i="0" u="none" strike="noStrike" cap="none">
              <a:solidFill>
                <a:srgbClr val="18518E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21" name="Google Shape;421;p12"/>
          <p:cNvSpPr txBox="1"/>
          <p:nvPr/>
        </p:nvSpPr>
        <p:spPr>
          <a:xfrm>
            <a:off x="8839200" y="7503681"/>
            <a:ext cx="2757985" cy="830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-GB" sz="1600" b="1" i="0" u="none" strike="noStrike" cap="non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Ivy League MBAs + Fortune 500 Corporate Experience</a:t>
            </a:r>
            <a:endParaRPr sz="1800" b="1" i="0" u="none" strike="noStrike" cap="non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" name="Google Shape;381;p10">
            <a:extLst>
              <a:ext uri="{FF2B5EF4-FFF2-40B4-BE49-F238E27FC236}">
                <a16:creationId xmlns:a16="http://schemas.microsoft.com/office/drawing/2014/main" id="{428846AF-5A08-782C-65B8-AB3610E4E2B2}"/>
              </a:ext>
            </a:extLst>
          </p:cNvPr>
          <p:cNvSpPr txBox="1"/>
          <p:nvPr/>
        </p:nvSpPr>
        <p:spPr>
          <a:xfrm>
            <a:off x="617718" y="9828300"/>
            <a:ext cx="56280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100" b="0" i="0" u="none" strike="noStrike" cap="none" dirty="0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endParaRPr sz="1100" b="0" i="0" u="none" strike="noStrike" cap="none" dirty="0">
              <a:solidFill>
                <a:srgbClr val="17365D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3"/>
          <p:cNvSpPr/>
          <p:nvPr/>
        </p:nvSpPr>
        <p:spPr>
          <a:xfrm>
            <a:off x="7496174" y="3314700"/>
            <a:ext cx="2995613" cy="4343400"/>
          </a:xfrm>
          <a:prstGeom prst="roundRect">
            <a:avLst>
              <a:gd name="adj" fmla="val 3600"/>
            </a:avLst>
          </a:prstGeom>
          <a:solidFill>
            <a:schemeClr val="lt1"/>
          </a:solidFill>
          <a:ln>
            <a:noFill/>
          </a:ln>
          <a:effectLst>
            <a:outerShdw blurRad="63500" dist="127816" dir="2700000">
              <a:srgbClr val="000000">
                <a:alpha val="23137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2638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13"/>
          <p:cNvSpPr/>
          <p:nvPr/>
        </p:nvSpPr>
        <p:spPr>
          <a:xfrm>
            <a:off x="7890811" y="5919701"/>
            <a:ext cx="766857" cy="914400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13"/>
          <p:cNvSpPr/>
          <p:nvPr/>
        </p:nvSpPr>
        <p:spPr>
          <a:xfrm>
            <a:off x="8903174" y="5919701"/>
            <a:ext cx="1283813" cy="914400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13"/>
          <p:cNvSpPr txBox="1">
            <a:spLocks noGrp="1"/>
          </p:cNvSpPr>
          <p:nvPr>
            <p:ph type="body" idx="1"/>
          </p:nvPr>
        </p:nvSpPr>
        <p:spPr>
          <a:xfrm>
            <a:off x="1045029" y="723900"/>
            <a:ext cx="16328571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rPr lang="en-GB"/>
              <a:t>The ZeroEyes Story</a:t>
            </a:r>
            <a:endParaRPr/>
          </a:p>
        </p:txBody>
      </p:sp>
      <p:sp>
        <p:nvSpPr>
          <p:cNvPr id="431" name="Google Shape;431;p13"/>
          <p:cNvSpPr txBox="1"/>
          <p:nvPr/>
        </p:nvSpPr>
        <p:spPr>
          <a:xfrm>
            <a:off x="7572374" y="3786426"/>
            <a:ext cx="2919413" cy="461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en-GB" sz="2400" b="1" i="0" u="none" strike="noStrike" cap="none">
                <a:solidFill>
                  <a:srgbClr val="18518E"/>
                </a:solidFill>
                <a:latin typeface="Quicksand"/>
                <a:ea typeface="Quicksand"/>
                <a:cs typeface="Quicksand"/>
                <a:sym typeface="Quicksand"/>
              </a:rPr>
              <a:t>Education</a:t>
            </a:r>
            <a:endParaRPr sz="2400" b="1" i="0" u="none" strike="noStrike" cap="none">
              <a:solidFill>
                <a:srgbClr val="18518E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32" name="Google Shape;432;p13"/>
          <p:cNvSpPr/>
          <p:nvPr/>
        </p:nvSpPr>
        <p:spPr>
          <a:xfrm>
            <a:off x="10925174" y="3314700"/>
            <a:ext cx="2995613" cy="4343400"/>
          </a:xfrm>
          <a:prstGeom prst="roundRect">
            <a:avLst>
              <a:gd name="adj" fmla="val 3600"/>
            </a:avLst>
          </a:prstGeom>
          <a:solidFill>
            <a:schemeClr val="lt1"/>
          </a:solidFill>
          <a:ln>
            <a:noFill/>
          </a:ln>
          <a:effectLst>
            <a:outerShdw blurRad="63500" dist="127816" dir="2700000">
              <a:srgbClr val="000000">
                <a:alpha val="23137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2638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13"/>
          <p:cNvSpPr txBox="1"/>
          <p:nvPr/>
        </p:nvSpPr>
        <p:spPr>
          <a:xfrm>
            <a:off x="11001374" y="3786426"/>
            <a:ext cx="2919413" cy="461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en-GB" sz="2400" b="1" i="0" u="none" strike="noStrike" cap="none">
                <a:solidFill>
                  <a:srgbClr val="18518E"/>
                </a:solidFill>
                <a:latin typeface="Quicksand"/>
                <a:ea typeface="Quicksand"/>
                <a:cs typeface="Quicksand"/>
                <a:sym typeface="Quicksand"/>
              </a:rPr>
              <a:t>Commercial</a:t>
            </a:r>
            <a:endParaRPr sz="2400" b="1" i="0" u="none" strike="noStrike" cap="none">
              <a:solidFill>
                <a:srgbClr val="18518E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34" name="Google Shape;434;p13"/>
          <p:cNvSpPr/>
          <p:nvPr/>
        </p:nvSpPr>
        <p:spPr>
          <a:xfrm>
            <a:off x="14377987" y="3314700"/>
            <a:ext cx="2995613" cy="4343400"/>
          </a:xfrm>
          <a:prstGeom prst="roundRect">
            <a:avLst>
              <a:gd name="adj" fmla="val 3600"/>
            </a:avLst>
          </a:prstGeom>
          <a:solidFill>
            <a:schemeClr val="lt1"/>
          </a:solidFill>
          <a:ln>
            <a:noFill/>
          </a:ln>
          <a:effectLst>
            <a:outerShdw blurRad="63500" dist="127816" dir="2700000">
              <a:srgbClr val="000000">
                <a:alpha val="23137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2638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13"/>
          <p:cNvSpPr txBox="1"/>
          <p:nvPr/>
        </p:nvSpPr>
        <p:spPr>
          <a:xfrm>
            <a:off x="14454187" y="3786426"/>
            <a:ext cx="2919413" cy="461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en-GB" sz="2400" b="1" i="0" u="none" strike="noStrike" cap="none">
                <a:solidFill>
                  <a:srgbClr val="18518E"/>
                </a:solidFill>
                <a:latin typeface="Quicksand"/>
                <a:ea typeface="Quicksand"/>
                <a:cs typeface="Quicksand"/>
                <a:sym typeface="Quicksand"/>
              </a:rPr>
              <a:t>Government</a:t>
            </a:r>
            <a:endParaRPr sz="2400" b="1" i="0" u="none" strike="noStrike" cap="none">
              <a:solidFill>
                <a:srgbClr val="18518E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436" name="Google Shape;436;p1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9799" y="7277100"/>
            <a:ext cx="1011716" cy="952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13" descr="FERPA Compliance &amp; How to Obtain It - Security Boulevard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7069111"/>
            <a:ext cx="2506956" cy="1259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13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0800" y="6858456"/>
            <a:ext cx="1645260" cy="1645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13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8403" y="4569627"/>
            <a:ext cx="1691396" cy="1584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13" descr="Denton Independent School District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1130" y="6152813"/>
            <a:ext cx="994167" cy="566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13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4209" y="4626169"/>
            <a:ext cx="910227" cy="775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13"/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7012" y="5980562"/>
            <a:ext cx="690656" cy="727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13" descr="The Home Depot - Wikipedia"/>
          <p:cNvPicPr preferRelativeResize="0"/>
          <p:nvPr/>
        </p:nvPicPr>
        <p:blipFill rotWithShape="1"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48424" y="5542650"/>
            <a:ext cx="693482" cy="696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13" descr="https://lh6.googleusercontent.com/GUaS6LDfQO3sgUYqJVZ6YMfu9I5qd-nG7oJWn2MN6PypPRYuacDqM2gimNrbDj0_---76233hzV9xgBP5BJLCo8f4GjTm0-NAYD4Tjqc67nuJsOqMGY21tTmuDlbQwauljZXkW7UZ5c=s0"/>
          <p:cNvPicPr preferRelativeResize="0"/>
          <p:nvPr/>
        </p:nvPicPr>
        <p:blipFill rotWithShape="1">
          <a:blip r:embed="rId11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42078" y="4684095"/>
            <a:ext cx="840138" cy="633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13" descr="https://lh3.googleusercontent.com/zMAuk25Ct7Khx_n3XJu2ulDtJLCEpwQPzuAiIBE-GIddVSm5v40Pyo9J_wdc7lwnx0cVHxhYolXwI5fSCcruEV43p5jxPbkrhbbyVufWOf_qJwp78OQjhU5l36WtmmWvm0mlbGL4f0w=s0"/>
          <p:cNvPicPr preferRelativeResize="0"/>
          <p:nvPr/>
        </p:nvPicPr>
        <p:blipFill rotWithShape="1">
          <a:blip r:embed="rId1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42078" y="5575881"/>
            <a:ext cx="879220" cy="695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13" descr="https://lh5.googleusercontent.com/ID056IxbXhWLnaCIS1BhIeZNqUB4WlR8Ti-sRxn4ekg2Zj028pehGz61GWuIRNG7IWYsQAFPWOGcXvYyEi8fkDc7lFN9wJQP-IWfTcUoxqT_vqnt6x5YHeOF7bxHsr_-ByZ7o5g_jIk=s0"/>
          <p:cNvPicPr preferRelativeResize="0"/>
          <p:nvPr/>
        </p:nvPicPr>
        <p:blipFill rotWithShape="1">
          <a:blip r:embed="rId1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75120" y="4742202"/>
            <a:ext cx="886829" cy="51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13"/>
          <p:cNvPicPr preferRelativeResize="0"/>
          <p:nvPr/>
        </p:nvPicPr>
        <p:blipFill rotWithShape="1">
          <a:blip r:embed="rId1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38844" y="6443202"/>
            <a:ext cx="923015" cy="553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13" descr="https://lh6.googleusercontent.com/EzSrpOaFF_ayV3a1cYhzdv7PrJs1xlyt5kYzzoifsW_IRxRmYt-YAXwh7P7YJ26uS4J3ckaiz2m0tAx7zPbFFoq9gNYF-fnWpwuKedG_JwoqxwrKeFaz59BszkgcThtvLhIj7C65gg8=s0"/>
          <p:cNvPicPr preferRelativeResize="0"/>
          <p:nvPr/>
        </p:nvPicPr>
        <p:blipFill rotWithShape="1">
          <a:blip r:embed="rId1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93210" y="5957469"/>
            <a:ext cx="872734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13" descr="https://lh5.googleusercontent.com/BljVGr7VgW4RzV8Y33asma21q5M-unh9cGGUpAgVOXuFL41GKrgFyLLrM3_OoStD2jIsZea-OLim8U4I1j7manun_6-m3bua4UpZ08SKfcPu4Anz7GH8yz60x8QwWmWvDWjoobExTxY=s0"/>
          <p:cNvPicPr preferRelativeResize="0"/>
          <p:nvPr/>
        </p:nvPicPr>
        <p:blipFill rotWithShape="1">
          <a:blip r:embed="rId1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81967" y="6210300"/>
            <a:ext cx="848041" cy="516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13" descr="https://lh6.googleusercontent.com/syV-FnbCzF8X8C9W-_wTSa7fktIn6S272MpgxJUKlrYK1jsRxUKI4S0cBAAfu-B3IQ9gN-vt3EwQrptegrcqBemM7SFNpLAeOLGfikm0nd2SGVmk-KNL3ustPQXWiHg1ZuLcpB_Cc7M=s0"/>
          <p:cNvPicPr preferRelativeResize="0"/>
          <p:nvPr/>
        </p:nvPicPr>
        <p:blipFill rotWithShape="1">
          <a:blip r:embed="rId1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34747" y="4912611"/>
            <a:ext cx="864643" cy="864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13" descr="https://lh4.googleusercontent.com/-Q9dQWI9Sooj9zzA3M6-AXctlcg_IJ2osU_amI4sx6lpWDak4bSiz5jFrGuf-6nxNer-Q8SID2C-oIm3SC8ZIqXW7Ubhx9osqOyqokxXB8LCyGVuVICZMD4OuWdDwWfW3PBZPGq4xiE=s0"/>
          <p:cNvPicPr preferRelativeResize="0"/>
          <p:nvPr/>
        </p:nvPicPr>
        <p:blipFill rotWithShape="1">
          <a:blip r:embed="rId1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7056" y="4972652"/>
            <a:ext cx="858558" cy="858558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13"/>
          <p:cNvSpPr txBox="1"/>
          <p:nvPr/>
        </p:nvSpPr>
        <p:spPr>
          <a:xfrm>
            <a:off x="1152367" y="3664236"/>
            <a:ext cx="4789857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Arial"/>
              <a:buChar char="•"/>
            </a:pPr>
            <a:r>
              <a:rPr lang="en-GB" sz="23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45 States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Arial"/>
              <a:buChar char="•"/>
            </a:pPr>
            <a:r>
              <a:rPr lang="en-GB" sz="23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3 Countries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Arial"/>
              <a:buChar char="•"/>
            </a:pPr>
            <a:r>
              <a:rPr lang="en-GB" sz="23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450 Schools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Arial"/>
              <a:buChar char="•"/>
            </a:pPr>
            <a:r>
              <a:rPr lang="en-GB" sz="23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Dozens of Industries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Arial"/>
              <a:buChar char="•"/>
            </a:pPr>
            <a:r>
              <a:rPr lang="en-GB" sz="23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Thousands of Buildings</a:t>
            </a:r>
            <a:endParaRPr sz="2300" b="1" i="0" u="none" strike="noStrike" cap="non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53" name="Google Shape;453;p13"/>
          <p:cNvSpPr txBox="1"/>
          <p:nvPr/>
        </p:nvSpPr>
        <p:spPr>
          <a:xfrm>
            <a:off x="1184291" y="3029584"/>
            <a:ext cx="9442450" cy="360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l" rtl="0">
              <a:lnSpc>
                <a:spcPct val="72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GB" sz="3600" b="1" i="0" u="none" strike="noStrike" cap="none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Reach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381;p10">
            <a:extLst>
              <a:ext uri="{FF2B5EF4-FFF2-40B4-BE49-F238E27FC236}">
                <a16:creationId xmlns:a16="http://schemas.microsoft.com/office/drawing/2014/main" id="{DDD874A4-F389-6046-A94E-99B2C0820C13}"/>
              </a:ext>
            </a:extLst>
          </p:cNvPr>
          <p:cNvSpPr txBox="1"/>
          <p:nvPr/>
        </p:nvSpPr>
        <p:spPr>
          <a:xfrm>
            <a:off x="617718" y="9828300"/>
            <a:ext cx="56280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100" b="0" i="0" u="none" strike="noStrike" cap="none" dirty="0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endParaRPr sz="1100" b="0" i="0" u="none" strike="noStrike" cap="none" dirty="0">
              <a:solidFill>
                <a:srgbClr val="17365D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4"/>
          <p:cNvSpPr/>
          <p:nvPr/>
        </p:nvSpPr>
        <p:spPr>
          <a:xfrm>
            <a:off x="6438900" y="3695700"/>
            <a:ext cx="5410200" cy="4724400"/>
          </a:xfrm>
          <a:prstGeom prst="roundRect">
            <a:avLst>
              <a:gd name="adj" fmla="val 3600"/>
            </a:avLst>
          </a:prstGeom>
          <a:solidFill>
            <a:srgbClr val="F2F2F2"/>
          </a:solidFill>
          <a:ln>
            <a:noFill/>
          </a:ln>
          <a:effectLst>
            <a:outerShdw blurRad="63500" dist="127816" dir="2700000">
              <a:srgbClr val="000000">
                <a:alpha val="23137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2638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14"/>
          <p:cNvSpPr/>
          <p:nvPr/>
        </p:nvSpPr>
        <p:spPr>
          <a:xfrm>
            <a:off x="6781800" y="7968113"/>
            <a:ext cx="4841081" cy="762000"/>
          </a:xfrm>
          <a:prstGeom prst="roundRect">
            <a:avLst>
              <a:gd name="adj" fmla="val 15376"/>
            </a:avLst>
          </a:prstGeom>
          <a:solidFill>
            <a:srgbClr val="95373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95373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14"/>
          <p:cNvSpPr/>
          <p:nvPr/>
        </p:nvSpPr>
        <p:spPr>
          <a:xfrm>
            <a:off x="823911" y="2552700"/>
            <a:ext cx="5386389" cy="914400"/>
          </a:xfrm>
          <a:prstGeom prst="chevron">
            <a:avLst>
              <a:gd name="adj" fmla="val 50000"/>
            </a:avLst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14"/>
          <p:cNvSpPr/>
          <p:nvPr/>
        </p:nvSpPr>
        <p:spPr>
          <a:xfrm>
            <a:off x="5943600" y="2552700"/>
            <a:ext cx="2162175" cy="914400"/>
          </a:xfrm>
          <a:prstGeom prst="chevron">
            <a:avLst>
              <a:gd name="adj" fmla="val 50000"/>
            </a:avLst>
          </a:prstGeom>
          <a:solidFill>
            <a:srgbClr val="D9959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14"/>
          <p:cNvSpPr/>
          <p:nvPr/>
        </p:nvSpPr>
        <p:spPr>
          <a:xfrm>
            <a:off x="7808120" y="2552700"/>
            <a:ext cx="2197891" cy="914400"/>
          </a:xfrm>
          <a:prstGeom prst="chevron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14"/>
          <p:cNvSpPr/>
          <p:nvPr/>
        </p:nvSpPr>
        <p:spPr>
          <a:xfrm>
            <a:off x="9703595" y="2552700"/>
            <a:ext cx="2162175" cy="914400"/>
          </a:xfrm>
          <a:prstGeom prst="chevron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14"/>
          <p:cNvSpPr/>
          <p:nvPr/>
        </p:nvSpPr>
        <p:spPr>
          <a:xfrm>
            <a:off x="11551445" y="2552700"/>
            <a:ext cx="2162175" cy="914400"/>
          </a:xfrm>
          <a:prstGeom prst="chevron">
            <a:avLst>
              <a:gd name="adj" fmla="val 50000"/>
            </a:avLst>
          </a:prstGeom>
          <a:solidFill>
            <a:srgbClr val="93B3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14"/>
          <p:cNvSpPr/>
          <p:nvPr/>
        </p:nvSpPr>
        <p:spPr>
          <a:xfrm>
            <a:off x="13399295" y="2552700"/>
            <a:ext cx="2162175" cy="914400"/>
          </a:xfrm>
          <a:prstGeom prst="chevron">
            <a:avLst>
              <a:gd name="adj" fmla="val 50000"/>
            </a:avLst>
          </a:prstGeom>
          <a:solidFill>
            <a:srgbClr val="538C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14"/>
          <p:cNvSpPr/>
          <p:nvPr/>
        </p:nvSpPr>
        <p:spPr>
          <a:xfrm>
            <a:off x="15247145" y="2552700"/>
            <a:ext cx="2162175" cy="914400"/>
          </a:xfrm>
          <a:prstGeom prst="chevron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14"/>
          <p:cNvSpPr txBox="1">
            <a:spLocks noGrp="1"/>
          </p:cNvSpPr>
          <p:nvPr>
            <p:ph type="body" idx="1"/>
          </p:nvPr>
        </p:nvSpPr>
        <p:spPr>
          <a:xfrm>
            <a:off x="1045029" y="495300"/>
            <a:ext cx="16328571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rPr lang="en-GB"/>
              <a:t>PARKLAND, FL SCHOOL SHOOTING</a:t>
            </a:r>
            <a:endParaRPr/>
          </a:p>
        </p:txBody>
      </p:sp>
      <p:sp>
        <p:nvSpPr>
          <p:cNvPr id="469" name="Google Shape;469;p14"/>
          <p:cNvSpPr txBox="1"/>
          <p:nvPr/>
        </p:nvSpPr>
        <p:spPr>
          <a:xfrm>
            <a:off x="1045029" y="1333500"/>
            <a:ext cx="16328571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Quicksand"/>
              <a:buNone/>
            </a:pPr>
            <a:r>
              <a:rPr lang="en-GB" sz="2400" b="1" i="0" u="none" strike="noStrike" cap="non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34 PEOPLE SHOT, 17 KILLED &amp; 17 SERIOUSLY INJURED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14"/>
          <p:cNvSpPr/>
          <p:nvPr/>
        </p:nvSpPr>
        <p:spPr>
          <a:xfrm>
            <a:off x="800100" y="3695700"/>
            <a:ext cx="5410200" cy="4724400"/>
          </a:xfrm>
          <a:prstGeom prst="roundRect">
            <a:avLst>
              <a:gd name="adj" fmla="val 3600"/>
            </a:avLst>
          </a:prstGeom>
          <a:solidFill>
            <a:srgbClr val="F2F2F2"/>
          </a:solidFill>
          <a:ln>
            <a:noFill/>
          </a:ln>
          <a:effectLst>
            <a:outerShdw blurRad="63500" dist="127816" dir="2700000">
              <a:srgbClr val="000000">
                <a:alpha val="23137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2638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14"/>
          <p:cNvSpPr/>
          <p:nvPr/>
        </p:nvSpPr>
        <p:spPr>
          <a:xfrm>
            <a:off x="12091987" y="3695700"/>
            <a:ext cx="5317333" cy="4724400"/>
          </a:xfrm>
          <a:prstGeom prst="roundRect">
            <a:avLst>
              <a:gd name="adj" fmla="val 3600"/>
            </a:avLst>
          </a:prstGeom>
          <a:solidFill>
            <a:srgbClr val="F2F2F2"/>
          </a:solidFill>
          <a:ln>
            <a:noFill/>
          </a:ln>
          <a:effectLst>
            <a:outerShdw blurRad="63500" dist="127816" dir="2700000">
              <a:srgbClr val="000000">
                <a:alpha val="23137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2638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14"/>
          <p:cNvSpPr/>
          <p:nvPr/>
        </p:nvSpPr>
        <p:spPr>
          <a:xfrm>
            <a:off x="5183981" y="2621756"/>
            <a:ext cx="838200" cy="762000"/>
          </a:xfrm>
          <a:prstGeom prst="irregularSeal1">
            <a:avLst/>
          </a:prstGeom>
          <a:solidFill>
            <a:srgbClr val="FFC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14"/>
          <p:cNvSpPr txBox="1"/>
          <p:nvPr/>
        </p:nvSpPr>
        <p:spPr>
          <a:xfrm>
            <a:off x="10008394" y="2705100"/>
            <a:ext cx="169545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Quicksand"/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INNACURATE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Quicksand"/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REPORTS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14"/>
          <p:cNvSpPr txBox="1"/>
          <p:nvPr/>
        </p:nvSpPr>
        <p:spPr>
          <a:xfrm>
            <a:off x="11811000" y="2705100"/>
            <a:ext cx="169545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Quicksand"/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POLICE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Quicksand"/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ARRIVE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14"/>
          <p:cNvSpPr txBox="1"/>
          <p:nvPr/>
        </p:nvSpPr>
        <p:spPr>
          <a:xfrm>
            <a:off x="13720764" y="2705100"/>
            <a:ext cx="169545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Quicksand"/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WAIT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Quicksand"/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&amp; HOLD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14"/>
          <p:cNvSpPr txBox="1"/>
          <p:nvPr/>
        </p:nvSpPr>
        <p:spPr>
          <a:xfrm>
            <a:off x="15468600" y="2705100"/>
            <a:ext cx="169545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Quicksand"/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MAKE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Quicksand"/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ENTRY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14"/>
          <p:cNvSpPr txBox="1"/>
          <p:nvPr/>
        </p:nvSpPr>
        <p:spPr>
          <a:xfrm>
            <a:off x="8167688" y="2857500"/>
            <a:ext cx="169545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Quicksand"/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CHAOS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14"/>
          <p:cNvSpPr txBox="1"/>
          <p:nvPr/>
        </p:nvSpPr>
        <p:spPr>
          <a:xfrm>
            <a:off x="6172200" y="2705100"/>
            <a:ext cx="169545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Quicksand"/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FIRST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Quicksand"/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SHOTS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14"/>
          <p:cNvSpPr txBox="1"/>
          <p:nvPr/>
        </p:nvSpPr>
        <p:spPr>
          <a:xfrm>
            <a:off x="823911" y="2857500"/>
            <a:ext cx="4614863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Quicksand"/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STAGING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14"/>
          <p:cNvSpPr txBox="1"/>
          <p:nvPr/>
        </p:nvSpPr>
        <p:spPr>
          <a:xfrm>
            <a:off x="823911" y="3867488"/>
            <a:ext cx="5386389" cy="461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>
                <a:solidFill>
                  <a:srgbClr val="18518E"/>
                </a:solidFill>
                <a:latin typeface="Quicksand"/>
                <a:ea typeface="Quicksand"/>
                <a:cs typeface="Quicksand"/>
                <a:sym typeface="Quicksand"/>
              </a:rPr>
              <a:t>3 min (Parking Lot &amp; Stairwell)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14"/>
          <p:cNvSpPr txBox="1"/>
          <p:nvPr/>
        </p:nvSpPr>
        <p:spPr>
          <a:xfrm>
            <a:off x="6460331" y="3867488"/>
            <a:ext cx="5386389" cy="461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en-GB" sz="2400" b="1" i="0" u="none" strike="noStrike" cap="none">
                <a:solidFill>
                  <a:srgbClr val="18518E"/>
                </a:solidFill>
                <a:latin typeface="Quicksand"/>
                <a:ea typeface="Quicksand"/>
                <a:cs typeface="Quicksand"/>
                <a:sym typeface="Quicksand"/>
              </a:rPr>
              <a:t>5 min</a:t>
            </a:r>
            <a:endParaRPr sz="2400" b="1" i="0" u="none" strike="noStrike" cap="none">
              <a:solidFill>
                <a:srgbClr val="18518E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82" name="Google Shape;482;p14"/>
          <p:cNvSpPr txBox="1"/>
          <p:nvPr/>
        </p:nvSpPr>
        <p:spPr>
          <a:xfrm>
            <a:off x="12057458" y="3867488"/>
            <a:ext cx="5386389" cy="461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en-GB" sz="2400" b="1" i="0" u="none" strike="noStrike" cap="none">
                <a:solidFill>
                  <a:srgbClr val="18518E"/>
                </a:solidFill>
                <a:latin typeface="Quicksand"/>
                <a:ea typeface="Quicksand"/>
                <a:cs typeface="Quicksand"/>
                <a:sym typeface="Quicksand"/>
              </a:rPr>
              <a:t>16 min</a:t>
            </a:r>
            <a:endParaRPr sz="2400" b="1" i="0" u="none" strike="noStrike" cap="none">
              <a:solidFill>
                <a:srgbClr val="18518E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483" name="Google Shape;483;p1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2600" y="4610100"/>
            <a:ext cx="3230949" cy="185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14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7145" y="4605337"/>
            <a:ext cx="3241343" cy="1862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14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58800" y="4614085"/>
            <a:ext cx="3140389" cy="1853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14" descr="A red and white sign with white text&#10;&#10;AI-generated content may be incorrect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20008" y="4709360"/>
            <a:ext cx="1761558" cy="1740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14" descr="A blue triangle with white text and a police badge&#10;&#10;AI-generated content may be incorrect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117379" y="4709360"/>
            <a:ext cx="1706329" cy="1673089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14"/>
          <p:cNvSpPr/>
          <p:nvPr/>
        </p:nvSpPr>
        <p:spPr>
          <a:xfrm>
            <a:off x="1751185" y="4508095"/>
            <a:ext cx="3232364" cy="483006"/>
          </a:xfrm>
          <a:prstGeom prst="roundRect">
            <a:avLst>
              <a:gd name="adj" fmla="val 3600"/>
            </a:avLst>
          </a:prstGeom>
          <a:solidFill>
            <a:srgbClr val="A5A5A5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2638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14"/>
          <p:cNvSpPr txBox="1"/>
          <p:nvPr/>
        </p:nvSpPr>
        <p:spPr>
          <a:xfrm>
            <a:off x="1804135" y="4584658"/>
            <a:ext cx="3179414" cy="369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en-GB" sz="1800" b="1" i="0" u="none" strike="noStrike" cap="non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PREP STAGE</a:t>
            </a:r>
            <a:endParaRPr sz="1800" b="1" i="0" u="none" strike="noStrike" cap="none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90" name="Google Shape;490;p14"/>
          <p:cNvSpPr/>
          <p:nvPr/>
        </p:nvSpPr>
        <p:spPr>
          <a:xfrm>
            <a:off x="7515730" y="4508095"/>
            <a:ext cx="3241343" cy="483006"/>
          </a:xfrm>
          <a:prstGeom prst="roundRect">
            <a:avLst>
              <a:gd name="adj" fmla="val 36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2638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14"/>
          <p:cNvSpPr txBox="1"/>
          <p:nvPr/>
        </p:nvSpPr>
        <p:spPr>
          <a:xfrm>
            <a:off x="7577660" y="4584658"/>
            <a:ext cx="3179414" cy="369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en-GB" sz="1800" b="1" i="0" u="none" strike="noStrike" cap="non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ACTIVE STAGE</a:t>
            </a:r>
            <a:endParaRPr sz="1800" b="1" i="0" u="none" strike="noStrike" cap="none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92" name="Google Shape;492;p14"/>
          <p:cNvSpPr/>
          <p:nvPr/>
        </p:nvSpPr>
        <p:spPr>
          <a:xfrm>
            <a:off x="13258800" y="4508095"/>
            <a:ext cx="3140390" cy="483006"/>
          </a:xfrm>
          <a:prstGeom prst="roundRect">
            <a:avLst>
              <a:gd name="adj" fmla="val 3600"/>
            </a:avLst>
          </a:prstGeom>
          <a:solidFill>
            <a:srgbClr val="17365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2638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14"/>
          <p:cNvSpPr txBox="1"/>
          <p:nvPr/>
        </p:nvSpPr>
        <p:spPr>
          <a:xfrm>
            <a:off x="13304451" y="4584658"/>
            <a:ext cx="3179414" cy="369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en-GB" sz="1800" b="1" i="0" u="none" strike="noStrike" cap="non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RESPONSE STAGE</a:t>
            </a:r>
            <a:endParaRPr sz="1800" b="1" i="0" u="none" strike="noStrike" cap="none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94" name="Google Shape;494;p14"/>
          <p:cNvSpPr txBox="1"/>
          <p:nvPr/>
        </p:nvSpPr>
        <p:spPr>
          <a:xfrm>
            <a:off x="1152367" y="6667500"/>
            <a:ext cx="478985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0A8E"/>
              </a:buClr>
              <a:buSzPts val="1400"/>
              <a:buFont typeface="Arial"/>
              <a:buChar char="•"/>
            </a:pPr>
            <a:r>
              <a:rPr lang="en-GB" sz="14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~20 seconds, shooter loading AR15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EA0A8E"/>
              </a:buClr>
              <a:buSzPts val="1400"/>
              <a:buFont typeface="Arial"/>
              <a:buChar char="•"/>
            </a:pPr>
            <a:r>
              <a:rPr lang="en-GB" sz="14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Shows assault rifle in front of several cameras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EA0A8E"/>
              </a:buClr>
              <a:buSzPts val="1400"/>
              <a:buFont typeface="Arial"/>
              <a:buChar char="•"/>
            </a:pPr>
            <a:r>
              <a:rPr lang="en-GB" sz="14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Nobody alerts the police!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14"/>
          <p:cNvSpPr txBox="1"/>
          <p:nvPr/>
        </p:nvSpPr>
        <p:spPr>
          <a:xfrm>
            <a:off x="6725869" y="6667500"/>
            <a:ext cx="478985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0A8E"/>
              </a:buClr>
              <a:buSzPct val="100000"/>
              <a:buFont typeface="Arial"/>
              <a:buChar char="•"/>
            </a:pPr>
            <a:r>
              <a:rPr lang="en-GB" sz="14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Inaccurate Data / Unknowns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259"/>
              </a:spcBef>
              <a:spcAft>
                <a:spcPts val="0"/>
              </a:spcAft>
              <a:buClr>
                <a:srgbClr val="EA0A8E"/>
              </a:buClr>
              <a:buSzPct val="100000"/>
              <a:buFont typeface="Arial"/>
              <a:buChar char="•"/>
            </a:pPr>
            <a:r>
              <a:rPr lang="en-GB" sz="14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“Fog of War”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259"/>
              </a:spcBef>
              <a:spcAft>
                <a:spcPts val="0"/>
              </a:spcAft>
              <a:buClr>
                <a:srgbClr val="EA0A8E"/>
              </a:buClr>
              <a:buSzPct val="100000"/>
              <a:buFont typeface="Arial"/>
              <a:buChar char="•"/>
            </a:pPr>
            <a:r>
              <a:rPr lang="en-GB" sz="14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Thought noise from firecrackers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259"/>
              </a:spcBef>
              <a:spcAft>
                <a:spcPts val="0"/>
              </a:spcAft>
              <a:buClr>
                <a:srgbClr val="EA0A8E"/>
              </a:buClr>
              <a:buSzPct val="100000"/>
              <a:buFont typeface="Arial"/>
              <a:buChar char="•"/>
            </a:pPr>
            <a:r>
              <a:rPr lang="en-GB" sz="1400" b="1" i="0" u="none" strike="noStrike" cap="none">
                <a:solidFill>
                  <a:srgbClr val="FF0000"/>
                </a:solidFill>
                <a:latin typeface="Quicksand"/>
                <a:ea typeface="Quicksand"/>
                <a:cs typeface="Quicksand"/>
                <a:sym typeface="Quicksand"/>
              </a:rPr>
              <a:t>No Situational Awareness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259"/>
              </a:spcBef>
              <a:spcAft>
                <a:spcPts val="0"/>
              </a:spcAft>
              <a:buClr>
                <a:srgbClr val="EA0A8E"/>
              </a:buClr>
              <a:buSzPct val="100000"/>
              <a:buFont typeface="Arial"/>
              <a:buChar char="•"/>
            </a:pPr>
            <a:r>
              <a:rPr lang="en-GB" sz="14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Precious time wasted to stop threat &amp; treat injured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14"/>
          <p:cNvSpPr txBox="1"/>
          <p:nvPr/>
        </p:nvSpPr>
        <p:spPr>
          <a:xfrm>
            <a:off x="12364669" y="6667500"/>
            <a:ext cx="478985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0A8E"/>
              </a:buClr>
              <a:buSzPct val="100000"/>
              <a:buFont typeface="Arial"/>
              <a:buChar char="•"/>
            </a:pPr>
            <a:r>
              <a:rPr lang="en-GB" sz="14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No geo-coordinates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259"/>
              </a:spcBef>
              <a:spcAft>
                <a:spcPts val="0"/>
              </a:spcAft>
              <a:buClr>
                <a:srgbClr val="EA0A8E"/>
              </a:buClr>
              <a:buSzPct val="100000"/>
              <a:buFont typeface="Arial"/>
              <a:buChar char="•"/>
            </a:pPr>
            <a:r>
              <a:rPr lang="en-GB" sz="14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Radio comms only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259"/>
              </a:spcBef>
              <a:spcAft>
                <a:spcPts val="0"/>
              </a:spcAft>
              <a:buClr>
                <a:srgbClr val="EA0A8E"/>
              </a:buClr>
              <a:buSzPct val="100000"/>
              <a:buFont typeface="Arial"/>
              <a:buChar char="•"/>
            </a:pPr>
            <a:r>
              <a:rPr lang="en-GB" sz="14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No Situational Awareness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259"/>
              </a:spcBef>
              <a:spcAft>
                <a:spcPts val="0"/>
              </a:spcAft>
              <a:buClr>
                <a:srgbClr val="EA0A8E"/>
              </a:buClr>
              <a:buSzPct val="100000"/>
              <a:buFont typeface="Arial"/>
              <a:buChar char="•"/>
            </a:pPr>
            <a:r>
              <a:rPr lang="en-GB" sz="14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Shooter escapes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259"/>
              </a:spcBef>
              <a:spcAft>
                <a:spcPts val="0"/>
              </a:spcAft>
              <a:buClr>
                <a:srgbClr val="EA0A8E"/>
              </a:buClr>
              <a:buSzPct val="100000"/>
              <a:buFont typeface="Arial"/>
              <a:buChar char="•"/>
            </a:pPr>
            <a:r>
              <a:rPr lang="en-GB" sz="14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Victims bleed out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14"/>
          <p:cNvSpPr txBox="1"/>
          <p:nvPr/>
        </p:nvSpPr>
        <p:spPr>
          <a:xfrm>
            <a:off x="6959965" y="8028435"/>
            <a:ext cx="4512795" cy="584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Over One Hundred and Thirty 9-1-1 Calls w/ Conflicting - Inaccurate Info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381;p10">
            <a:extLst>
              <a:ext uri="{FF2B5EF4-FFF2-40B4-BE49-F238E27FC236}">
                <a16:creationId xmlns:a16="http://schemas.microsoft.com/office/drawing/2014/main" id="{12D309B9-CCB6-81EB-9F4A-9286C3BCAD62}"/>
              </a:ext>
            </a:extLst>
          </p:cNvPr>
          <p:cNvSpPr txBox="1"/>
          <p:nvPr/>
        </p:nvSpPr>
        <p:spPr>
          <a:xfrm>
            <a:off x="617718" y="9828300"/>
            <a:ext cx="56280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100" b="0" i="0" u="none" strike="noStrike" cap="none" dirty="0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endParaRPr sz="1100" b="0" i="0" u="none" strike="noStrike" cap="none" dirty="0">
              <a:solidFill>
                <a:srgbClr val="17365D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15"/>
          <p:cNvSpPr/>
          <p:nvPr/>
        </p:nvSpPr>
        <p:spPr>
          <a:xfrm>
            <a:off x="895508" y="3081664"/>
            <a:ext cx="10039348" cy="4776747"/>
          </a:xfrm>
          <a:prstGeom prst="roundRect">
            <a:avLst>
              <a:gd name="adj" fmla="val 3600"/>
            </a:avLst>
          </a:prstGeom>
          <a:solidFill>
            <a:srgbClr val="F2F2F2"/>
          </a:solidFill>
          <a:ln>
            <a:noFill/>
          </a:ln>
          <a:effectLst>
            <a:outerShdw blurRad="63500" dist="127816" dir="2700000">
              <a:srgbClr val="000000">
                <a:alpha val="23137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2638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5" name="Google Shape;505;p15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506" name="Google Shape;506;p15"/>
            <p:cNvSpPr/>
            <p:nvPr/>
          </p:nvSpPr>
          <p:spPr>
            <a:xfrm>
              <a:off x="0" y="0"/>
              <a:ext cx="5185327" cy="13503"/>
            </a:xfrm>
            <a:custGeom>
              <a:avLst/>
              <a:gdLst/>
              <a:ahLst/>
              <a:cxnLst/>
              <a:rect l="l" t="t" r="r" b="b"/>
              <a:pathLst>
                <a:path w="5185327" h="13503" extrusionOk="0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15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75" tIns="81275" rIns="81275" bIns="81275" anchor="ctr" anchorCtr="0">
              <a:noAutofit/>
            </a:bodyPr>
            <a:lstStyle/>
            <a:p>
              <a:pPr marL="0" marR="0" lvl="0" indent="0" algn="ctr" rtl="0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08" name="Google Shape;508;p1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81494" y="-19051"/>
            <a:ext cx="6506506" cy="10306052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15"/>
          <p:cNvSpPr txBox="1">
            <a:spLocks noGrp="1"/>
          </p:cNvSpPr>
          <p:nvPr>
            <p:ph type="body" idx="3"/>
          </p:nvPr>
        </p:nvSpPr>
        <p:spPr>
          <a:xfrm>
            <a:off x="2036967" y="3683979"/>
            <a:ext cx="8074060" cy="3550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GB" dirty="0">
                <a:solidFill>
                  <a:srgbClr val="000000"/>
                </a:solidFill>
              </a:rPr>
              <a:t>Schools nationwide have been on alert over TikTok challenge encouraging kids to bring weapons to school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300"/>
              <a:buNone/>
            </a:pP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300"/>
              <a:buNone/>
            </a:pPr>
            <a:r>
              <a:rPr lang="en-GB" dirty="0">
                <a:solidFill>
                  <a:srgbClr val="000000"/>
                </a:solidFill>
              </a:rPr>
              <a:t>A female student in New Mexico took part in the TikTok Challenge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300"/>
              <a:buNone/>
            </a:pP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300"/>
              <a:buNone/>
            </a:pPr>
            <a:r>
              <a:rPr lang="en-GB" dirty="0">
                <a:solidFill>
                  <a:srgbClr val="000000"/>
                </a:solidFill>
              </a:rPr>
              <a:t>She was apprehended by police in 15 seconds as a result of </a:t>
            </a:r>
            <a:r>
              <a:rPr lang="en-GB" dirty="0" err="1">
                <a:solidFill>
                  <a:srgbClr val="000000"/>
                </a:solidFill>
              </a:rPr>
              <a:t>ZeroEyes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510" name="Google Shape;510;p15"/>
          <p:cNvSpPr txBox="1">
            <a:spLocks noGrp="1"/>
          </p:cNvSpPr>
          <p:nvPr>
            <p:ph type="body" idx="1"/>
          </p:nvPr>
        </p:nvSpPr>
        <p:spPr>
          <a:xfrm>
            <a:off x="1045029" y="495300"/>
            <a:ext cx="1003934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rPr lang="en-GB"/>
              <a:t>Actual Gun Detection,</a:t>
            </a:r>
            <a:endParaRPr/>
          </a:p>
        </p:txBody>
      </p:sp>
      <p:sp>
        <p:nvSpPr>
          <p:cNvPr id="511" name="Google Shape;511;p15"/>
          <p:cNvSpPr txBox="1"/>
          <p:nvPr/>
        </p:nvSpPr>
        <p:spPr>
          <a:xfrm>
            <a:off x="838201" y="1370448"/>
            <a:ext cx="1003934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Quicksand"/>
              <a:buNone/>
            </a:pPr>
            <a:r>
              <a:rPr lang="en-GB" sz="3600" b="1" i="0" u="none" strike="noStrike" cap="none" dirty="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POLICE NOTIFIED WITHIN 4 SECONDS</a:t>
            </a: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15">
            <a:hlinkClick r:id="rId4"/>
          </p:cNvPr>
          <p:cNvSpPr/>
          <p:nvPr/>
        </p:nvSpPr>
        <p:spPr>
          <a:xfrm>
            <a:off x="5562600" y="7589755"/>
            <a:ext cx="4684007" cy="624065"/>
          </a:xfrm>
          <a:prstGeom prst="roundRect">
            <a:avLst>
              <a:gd name="adj" fmla="val 50000"/>
            </a:avLst>
          </a:prstGeom>
          <a:solidFill>
            <a:srgbClr val="E419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15">
            <a:hlinkClick r:id="rId5"/>
          </p:cNvPr>
          <p:cNvSpPr txBox="1"/>
          <p:nvPr/>
        </p:nvSpPr>
        <p:spPr>
          <a:xfrm>
            <a:off x="5979407" y="7665956"/>
            <a:ext cx="391322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 dirty="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WATCH ON YOUTUBE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5"/>
          <p:cNvSpPr/>
          <p:nvPr/>
        </p:nvSpPr>
        <p:spPr>
          <a:xfrm>
            <a:off x="1422459" y="3783460"/>
            <a:ext cx="400050" cy="400050"/>
          </a:xfrm>
          <a:custGeom>
            <a:avLst/>
            <a:gdLst/>
            <a:ahLst/>
            <a:cxnLst/>
            <a:rect l="l" t="t" r="r" b="b"/>
            <a:pathLst>
              <a:path w="547482" h="547482" extrusionOk="0">
                <a:moveTo>
                  <a:pt x="0" y="0"/>
                </a:moveTo>
                <a:lnTo>
                  <a:pt x="547483" y="0"/>
                </a:lnTo>
                <a:lnTo>
                  <a:pt x="547483" y="547483"/>
                </a:lnTo>
                <a:lnTo>
                  <a:pt x="0" y="5474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15"/>
          <p:cNvSpPr/>
          <p:nvPr/>
        </p:nvSpPr>
        <p:spPr>
          <a:xfrm>
            <a:off x="1422459" y="4939447"/>
            <a:ext cx="400050" cy="400050"/>
          </a:xfrm>
          <a:custGeom>
            <a:avLst/>
            <a:gdLst/>
            <a:ahLst/>
            <a:cxnLst/>
            <a:rect l="l" t="t" r="r" b="b"/>
            <a:pathLst>
              <a:path w="547482" h="547482" extrusionOk="0">
                <a:moveTo>
                  <a:pt x="0" y="0"/>
                </a:moveTo>
                <a:lnTo>
                  <a:pt x="547483" y="0"/>
                </a:lnTo>
                <a:lnTo>
                  <a:pt x="547483" y="547483"/>
                </a:lnTo>
                <a:lnTo>
                  <a:pt x="0" y="5474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15"/>
          <p:cNvSpPr/>
          <p:nvPr/>
        </p:nvSpPr>
        <p:spPr>
          <a:xfrm>
            <a:off x="1422459" y="6095434"/>
            <a:ext cx="400050" cy="400050"/>
          </a:xfrm>
          <a:custGeom>
            <a:avLst/>
            <a:gdLst/>
            <a:ahLst/>
            <a:cxnLst/>
            <a:rect l="l" t="t" r="r" b="b"/>
            <a:pathLst>
              <a:path w="547482" h="547482" extrusionOk="0">
                <a:moveTo>
                  <a:pt x="0" y="0"/>
                </a:moveTo>
                <a:lnTo>
                  <a:pt x="547483" y="0"/>
                </a:lnTo>
                <a:lnTo>
                  <a:pt x="547483" y="547483"/>
                </a:lnTo>
                <a:lnTo>
                  <a:pt x="0" y="5474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381;p10">
            <a:extLst>
              <a:ext uri="{FF2B5EF4-FFF2-40B4-BE49-F238E27FC236}">
                <a16:creationId xmlns:a16="http://schemas.microsoft.com/office/drawing/2014/main" id="{8B0A058A-442E-6251-0FB3-7A5174FD0407}"/>
              </a:ext>
            </a:extLst>
          </p:cNvPr>
          <p:cNvSpPr txBox="1"/>
          <p:nvPr/>
        </p:nvSpPr>
        <p:spPr>
          <a:xfrm>
            <a:off x="617718" y="9828300"/>
            <a:ext cx="56280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100" b="0" i="0" u="none" strike="noStrike" cap="none" dirty="0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endParaRPr sz="1100" b="0" i="0" u="none" strike="noStrike" cap="none" dirty="0">
              <a:solidFill>
                <a:srgbClr val="17365D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16"/>
          <p:cNvSpPr/>
          <p:nvPr/>
        </p:nvSpPr>
        <p:spPr>
          <a:xfrm>
            <a:off x="895508" y="3467100"/>
            <a:ext cx="10039348" cy="4385940"/>
          </a:xfrm>
          <a:prstGeom prst="roundRect">
            <a:avLst>
              <a:gd name="adj" fmla="val 3600"/>
            </a:avLst>
          </a:prstGeom>
          <a:solidFill>
            <a:srgbClr val="F2F2F2"/>
          </a:solidFill>
          <a:ln>
            <a:noFill/>
          </a:ln>
          <a:effectLst>
            <a:outerShdw blurRad="63500" dist="127816" dir="2700000">
              <a:srgbClr val="000000">
                <a:alpha val="23137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2638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4" name="Google Shape;524;p16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525" name="Google Shape;525;p16"/>
            <p:cNvSpPr/>
            <p:nvPr/>
          </p:nvSpPr>
          <p:spPr>
            <a:xfrm>
              <a:off x="0" y="0"/>
              <a:ext cx="5185327" cy="13503"/>
            </a:xfrm>
            <a:custGeom>
              <a:avLst/>
              <a:gdLst/>
              <a:ahLst/>
              <a:cxnLst/>
              <a:rect l="l" t="t" r="r" b="b"/>
              <a:pathLst>
                <a:path w="5185327" h="13503" extrusionOk="0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526;p16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75" tIns="81275" rIns="81275" bIns="81275" anchor="ctr" anchorCtr="0">
              <a:noAutofit/>
            </a:bodyPr>
            <a:lstStyle/>
            <a:p>
              <a:pPr marL="0" marR="0" lvl="0" indent="0" algn="ctr" rtl="0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27" name="Google Shape;527;p1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81494" y="-19051"/>
            <a:ext cx="6506506" cy="10306052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16"/>
          <p:cNvSpPr txBox="1">
            <a:spLocks noGrp="1"/>
          </p:cNvSpPr>
          <p:nvPr>
            <p:ph type="body" idx="3"/>
          </p:nvPr>
        </p:nvSpPr>
        <p:spPr>
          <a:xfrm>
            <a:off x="1610860" y="6288969"/>
            <a:ext cx="8651471" cy="1289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GB" dirty="0">
                <a:solidFill>
                  <a:srgbClr val="000000"/>
                </a:solidFill>
              </a:rPr>
              <a:t>The district would have had NO idea this event occurred without the </a:t>
            </a:r>
            <a:r>
              <a:rPr lang="en-GB" dirty="0" err="1">
                <a:solidFill>
                  <a:srgbClr val="000000"/>
                </a:solidFill>
              </a:rPr>
              <a:t>ZeroEyes</a:t>
            </a:r>
            <a:r>
              <a:rPr lang="en-GB" dirty="0">
                <a:solidFill>
                  <a:srgbClr val="000000"/>
                </a:solidFill>
              </a:rPr>
              <a:t> notification. </a:t>
            </a:r>
            <a:endParaRPr dirty="0"/>
          </a:p>
        </p:txBody>
      </p:sp>
      <p:sp>
        <p:nvSpPr>
          <p:cNvPr id="529" name="Google Shape;529;p16"/>
          <p:cNvSpPr txBox="1">
            <a:spLocks noGrp="1"/>
          </p:cNvSpPr>
          <p:nvPr>
            <p:ph type="body" idx="1"/>
          </p:nvPr>
        </p:nvSpPr>
        <p:spPr>
          <a:xfrm>
            <a:off x="1045029" y="876300"/>
            <a:ext cx="1003934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rPr lang="en-GB"/>
              <a:t>Police Notified in Seconds</a:t>
            </a:r>
            <a:endParaRPr/>
          </a:p>
        </p:txBody>
      </p:sp>
      <p:sp>
        <p:nvSpPr>
          <p:cNvPr id="530" name="Google Shape;530;p16"/>
          <p:cNvSpPr txBox="1"/>
          <p:nvPr/>
        </p:nvSpPr>
        <p:spPr>
          <a:xfrm>
            <a:off x="1615997" y="4843135"/>
            <a:ext cx="5972803" cy="131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Arial"/>
              <a:buChar char="•"/>
            </a:pPr>
            <a:r>
              <a:rPr lang="en-GB" sz="2300" b="1" i="0" u="none" strike="noStrike" cap="none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Juvenile Males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Arial"/>
              <a:buChar char="•"/>
            </a:pPr>
            <a:r>
              <a:rPr lang="en-GB" sz="2300" b="1" i="0" u="none" strike="noStrike" cap="none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Texas School District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Arial"/>
              <a:buChar char="•"/>
            </a:pPr>
            <a:r>
              <a:rPr lang="en-GB" sz="2300" b="1" dirty="0">
                <a:latin typeface="Quicksand"/>
                <a:sym typeface="Quicksand"/>
              </a:rPr>
              <a:t>Brought weapons to hide on a Saturday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16"/>
          <p:cNvSpPr txBox="1"/>
          <p:nvPr/>
        </p:nvSpPr>
        <p:spPr>
          <a:xfrm>
            <a:off x="1647921" y="4208483"/>
            <a:ext cx="9442450" cy="360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l" rtl="0">
              <a:lnSpc>
                <a:spcPct val="72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GB" sz="3600" b="1" i="0" u="none" strike="noStrike" cap="none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Perpetrator: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381;p10">
            <a:extLst>
              <a:ext uri="{FF2B5EF4-FFF2-40B4-BE49-F238E27FC236}">
                <a16:creationId xmlns:a16="http://schemas.microsoft.com/office/drawing/2014/main" id="{75A4C6CA-53FA-914E-CAC8-1F5EC294E8A1}"/>
              </a:ext>
            </a:extLst>
          </p:cNvPr>
          <p:cNvSpPr txBox="1"/>
          <p:nvPr/>
        </p:nvSpPr>
        <p:spPr>
          <a:xfrm>
            <a:off x="617718" y="9828300"/>
            <a:ext cx="56280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100" b="0" i="0" u="none" strike="noStrike" cap="none" dirty="0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endParaRPr sz="1100" b="0" i="0" u="none" strike="noStrike" cap="none" dirty="0">
              <a:solidFill>
                <a:srgbClr val="17365D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body" idx="1"/>
          </p:nvPr>
        </p:nvSpPr>
        <p:spPr>
          <a:xfrm>
            <a:off x="1045029" y="419100"/>
            <a:ext cx="16328571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rPr lang="en-GB"/>
              <a:t>ZeroEyes Technology Creates Proprietary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rPr lang="en-GB"/>
              <a:t>Reality-Based Dataset </a:t>
            </a:r>
            <a:endParaRPr/>
          </a:p>
        </p:txBody>
      </p:sp>
      <p:pic>
        <p:nvPicPr>
          <p:cNvPr id="538" name="Google Shape;538;p19" descr="Google Shape;938;g137e2c56c8e_0_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029" y="2552700"/>
            <a:ext cx="16287108" cy="3325285"/>
          </a:xfrm>
          <a:prstGeom prst="roundRect">
            <a:avLst>
              <a:gd name="adj" fmla="val 3215"/>
            </a:avLst>
          </a:prstGeom>
          <a:noFill/>
          <a:ln>
            <a:noFill/>
          </a:ln>
        </p:spPr>
      </p:pic>
      <p:pic>
        <p:nvPicPr>
          <p:cNvPr id="539" name="Google Shape;539;p19" descr="Google Shape;939;g137e2c56c8e_0_3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683" b="9158"/>
          <a:stretch/>
        </p:blipFill>
        <p:spPr>
          <a:xfrm>
            <a:off x="359229" y="6111462"/>
            <a:ext cx="17588989" cy="2459508"/>
          </a:xfrm>
          <a:prstGeom prst="roundRect">
            <a:avLst>
              <a:gd name="adj" fmla="val 3215"/>
            </a:avLst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8BE4E7-5907-0B43-045E-386F7A1F7EC4}"/>
              </a:ext>
            </a:extLst>
          </p:cNvPr>
          <p:cNvSpPr txBox="1"/>
          <p:nvPr/>
        </p:nvSpPr>
        <p:spPr>
          <a:xfrm>
            <a:off x="1940915" y="9850912"/>
            <a:ext cx="305625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000">
                <a:solidFill>
                  <a:srgbClr val="17365D"/>
                </a:solidFill>
                <a:latin typeface="Quicksand"/>
              </a:rPr>
              <a:t>© 2025 Premier Wireless. All rights reserved.</a:t>
            </a:r>
            <a:r>
              <a:rPr lang="en-US" sz="1000">
                <a:latin typeface="Quicksand"/>
              </a:rPr>
              <a:t>​</a:t>
            </a:r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20"/>
          <p:cNvSpPr txBox="1">
            <a:spLocks noGrp="1"/>
          </p:cNvSpPr>
          <p:nvPr>
            <p:ph type="body" idx="1"/>
          </p:nvPr>
        </p:nvSpPr>
        <p:spPr>
          <a:xfrm>
            <a:off x="1045029" y="723900"/>
            <a:ext cx="16328571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rPr lang="en-GB"/>
              <a:t>Certifications &amp; Strategic Partnerships</a:t>
            </a:r>
            <a:endParaRPr/>
          </a:p>
        </p:txBody>
      </p:sp>
      <p:sp>
        <p:nvSpPr>
          <p:cNvPr id="546" name="Google Shape;546;p20"/>
          <p:cNvSpPr/>
          <p:nvPr/>
        </p:nvSpPr>
        <p:spPr>
          <a:xfrm>
            <a:off x="895508" y="5670590"/>
            <a:ext cx="8096408" cy="2052310"/>
          </a:xfrm>
          <a:prstGeom prst="roundRect">
            <a:avLst>
              <a:gd name="adj" fmla="val 3600"/>
            </a:avLst>
          </a:prstGeom>
          <a:solidFill>
            <a:srgbClr val="F2F2F2"/>
          </a:solidFill>
          <a:ln>
            <a:noFill/>
          </a:ln>
          <a:effectLst>
            <a:outerShdw blurRad="63500" dist="127816" dir="2700000">
              <a:srgbClr val="000000">
                <a:alpha val="23137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2638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20"/>
          <p:cNvSpPr/>
          <p:nvPr/>
        </p:nvSpPr>
        <p:spPr>
          <a:xfrm>
            <a:off x="9448800" y="5670590"/>
            <a:ext cx="8096408" cy="2052310"/>
          </a:xfrm>
          <a:prstGeom prst="roundRect">
            <a:avLst>
              <a:gd name="adj" fmla="val 3600"/>
            </a:avLst>
          </a:prstGeom>
          <a:solidFill>
            <a:srgbClr val="F2F2F2"/>
          </a:solidFill>
          <a:ln>
            <a:noFill/>
          </a:ln>
          <a:effectLst>
            <a:outerShdw blurRad="63500" dist="127816" dir="2700000">
              <a:srgbClr val="000000">
                <a:alpha val="23137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2638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20"/>
          <p:cNvSpPr/>
          <p:nvPr/>
        </p:nvSpPr>
        <p:spPr>
          <a:xfrm>
            <a:off x="895508" y="3379500"/>
            <a:ext cx="8096408" cy="2052310"/>
          </a:xfrm>
          <a:prstGeom prst="roundRect">
            <a:avLst>
              <a:gd name="adj" fmla="val 3600"/>
            </a:avLst>
          </a:prstGeom>
          <a:solidFill>
            <a:srgbClr val="F2F2F2"/>
          </a:solidFill>
          <a:ln>
            <a:noFill/>
          </a:ln>
          <a:effectLst>
            <a:outerShdw blurRad="63500" dist="127816" dir="2700000">
              <a:srgbClr val="000000">
                <a:alpha val="23137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2638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20"/>
          <p:cNvSpPr/>
          <p:nvPr/>
        </p:nvSpPr>
        <p:spPr>
          <a:xfrm>
            <a:off x="9448800" y="3379500"/>
            <a:ext cx="8096408" cy="2052310"/>
          </a:xfrm>
          <a:prstGeom prst="roundRect">
            <a:avLst>
              <a:gd name="adj" fmla="val 3600"/>
            </a:avLst>
          </a:prstGeom>
          <a:solidFill>
            <a:srgbClr val="F2F2F2"/>
          </a:solidFill>
          <a:ln>
            <a:noFill/>
          </a:ln>
          <a:effectLst>
            <a:outerShdw blurRad="63500" dist="127816" dir="2700000">
              <a:srgbClr val="000000">
                <a:alpha val="23137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2638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1" name="Google Shape;551;p20" descr="Picture 1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367" y="3649429"/>
            <a:ext cx="1762125" cy="1449334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20"/>
          <p:cNvSpPr txBox="1"/>
          <p:nvPr/>
        </p:nvSpPr>
        <p:spPr>
          <a:xfrm>
            <a:off x="3198019" y="4031963"/>
            <a:ext cx="548878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0A8E"/>
              </a:buClr>
              <a:buSzPts val="1400"/>
              <a:buFont typeface="Arial"/>
              <a:buNone/>
            </a:pPr>
            <a:r>
              <a:rPr lang="en-GB" sz="1400" b="1" i="1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".... claims may not be brought against the buyers, buyers’ contractors, or downstream users...“</a:t>
            </a:r>
            <a:br>
              <a:rPr lang="en-GB" sz="1400" b="1" i="1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</a:br>
            <a:endParaRPr sz="1400" b="1" i="1" u="none" strike="noStrike" cap="non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EA0A8E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ZeroEyes is the ONLY video analytic gun detection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EA0A8E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platform to achieve Safety Act Designation.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EA0A8E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EA0A8E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53" name="Google Shape;553;p20"/>
          <p:cNvSpPr txBox="1"/>
          <p:nvPr/>
        </p:nvSpPr>
        <p:spPr>
          <a:xfrm>
            <a:off x="3207030" y="3606777"/>
            <a:ext cx="4859428" cy="318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0A8E"/>
              </a:buClr>
              <a:buSzPts val="1600"/>
              <a:buFont typeface="Arial"/>
              <a:buNone/>
            </a:pPr>
            <a:r>
              <a:rPr lang="en-GB" sz="1600" b="1" i="0" u="none" strike="noStrike" cap="none">
                <a:solidFill>
                  <a:srgbClr val="18518E"/>
                </a:solidFill>
                <a:latin typeface="Quicksand"/>
                <a:ea typeface="Quicksand"/>
                <a:cs typeface="Quicksand"/>
                <a:sym typeface="Quicksand"/>
              </a:rPr>
              <a:t>DHS Safety Act DT&amp;E Designated Platform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EA0A8E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554" name="Google Shape;554;p20" descr="object 13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6342" y="3704987"/>
            <a:ext cx="1095058" cy="1401336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20"/>
          <p:cNvSpPr txBox="1"/>
          <p:nvPr/>
        </p:nvSpPr>
        <p:spPr>
          <a:xfrm>
            <a:off x="11725433" y="4155453"/>
            <a:ext cx="5410200" cy="792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0A8E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SOC 2 suitability of design &amp; effectiveness of its controls relevant to security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20"/>
          <p:cNvSpPr txBox="1"/>
          <p:nvPr/>
        </p:nvSpPr>
        <p:spPr>
          <a:xfrm>
            <a:off x="11725433" y="6300349"/>
            <a:ext cx="5410200" cy="792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0A8E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RapidSoS link critical data directly to emergency services: Dispatched emergency services get to the right location for better outcomes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20"/>
          <p:cNvSpPr txBox="1"/>
          <p:nvPr/>
        </p:nvSpPr>
        <p:spPr>
          <a:xfrm>
            <a:off x="3207029" y="6370222"/>
            <a:ext cx="5401189" cy="792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0A8E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ISO 27001 Certiﬁed, Integrity of Information Security Management System (ISMS)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8" name="Google Shape;558;p20" descr="object 9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2025" y="6281299"/>
            <a:ext cx="1706562" cy="719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20" descr="object 8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6342" y="5954864"/>
            <a:ext cx="1259884" cy="136223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81;p10">
            <a:extLst>
              <a:ext uri="{FF2B5EF4-FFF2-40B4-BE49-F238E27FC236}">
                <a16:creationId xmlns:a16="http://schemas.microsoft.com/office/drawing/2014/main" id="{56E25E74-BF0A-631A-E0A4-5659D70093BA}"/>
              </a:ext>
            </a:extLst>
          </p:cNvPr>
          <p:cNvSpPr txBox="1"/>
          <p:nvPr/>
        </p:nvSpPr>
        <p:spPr>
          <a:xfrm>
            <a:off x="617718" y="9828300"/>
            <a:ext cx="56280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100" b="0" i="0" u="none" strike="noStrike" cap="none" dirty="0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endParaRPr sz="1100" b="0" i="0" u="none" strike="noStrike" cap="none" dirty="0">
              <a:solidFill>
                <a:srgbClr val="17365D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6" name="Google Shape;566;p21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567" name="Google Shape;567;p21"/>
            <p:cNvSpPr/>
            <p:nvPr/>
          </p:nvSpPr>
          <p:spPr>
            <a:xfrm>
              <a:off x="0" y="0"/>
              <a:ext cx="5185327" cy="13503"/>
            </a:xfrm>
            <a:custGeom>
              <a:avLst/>
              <a:gdLst/>
              <a:ahLst/>
              <a:cxnLst/>
              <a:rect l="l" t="t" r="r" b="b"/>
              <a:pathLst>
                <a:path w="5185327" h="13503" extrusionOk="0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21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75" tIns="81275" rIns="81275" bIns="81275" anchor="ctr" anchorCtr="0">
              <a:noAutofit/>
            </a:bodyPr>
            <a:lstStyle/>
            <a:p>
              <a:pPr marL="0" marR="0" lvl="0" indent="0" algn="ctr" rtl="0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9" name="Google Shape;569;p21"/>
          <p:cNvSpPr txBox="1">
            <a:spLocks noGrp="1"/>
          </p:cNvSpPr>
          <p:nvPr>
            <p:ph type="body" idx="1"/>
          </p:nvPr>
        </p:nvSpPr>
        <p:spPr>
          <a:xfrm>
            <a:off x="7092950" y="876300"/>
            <a:ext cx="10134600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Quicksand"/>
              <a:buNone/>
            </a:pPr>
            <a:r>
              <a:rPr lang="en-GB" sz="48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Voice &amp; Data Communication</a:t>
            </a:r>
            <a:endParaRPr/>
          </a:p>
        </p:txBody>
      </p:sp>
      <p:sp>
        <p:nvSpPr>
          <p:cNvPr id="570" name="Google Shape;570;p21"/>
          <p:cNvSpPr txBox="1">
            <a:spLocks noGrp="1"/>
          </p:cNvSpPr>
          <p:nvPr>
            <p:ph type="body" idx="3"/>
          </p:nvPr>
        </p:nvSpPr>
        <p:spPr>
          <a:xfrm>
            <a:off x="7058026" y="5473276"/>
            <a:ext cx="5133974" cy="1727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 sz="1800">
                <a:solidFill>
                  <a:srgbClr val="000000"/>
                </a:solidFill>
              </a:rPr>
              <a:t>District Administrators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-GB" sz="1800">
                <a:solidFill>
                  <a:srgbClr val="000000"/>
                </a:solidFill>
              </a:rPr>
              <a:t>School Resource Officers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-GB" sz="1800">
                <a:solidFill>
                  <a:srgbClr val="000000"/>
                </a:solidFill>
              </a:rPr>
              <a:t>Principals/Assistant Principals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-GB" sz="1800">
                <a:solidFill>
                  <a:srgbClr val="000000"/>
                </a:solidFill>
              </a:rPr>
              <a:t>School Nurse &amp; Counselors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571" name="Google Shape;571;p21"/>
          <p:cNvSpPr txBox="1"/>
          <p:nvPr/>
        </p:nvSpPr>
        <p:spPr>
          <a:xfrm>
            <a:off x="7058025" y="4877223"/>
            <a:ext cx="9241971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Right Devices For The Right Person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21"/>
          <p:cNvSpPr txBox="1"/>
          <p:nvPr/>
        </p:nvSpPr>
        <p:spPr>
          <a:xfrm>
            <a:off x="11996737" y="5473276"/>
            <a:ext cx="6291263" cy="1727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1981"/>
              </a:buClr>
              <a:buSzPts val="1800"/>
              <a:buFont typeface="Arial"/>
              <a:buChar char="•"/>
            </a:pPr>
            <a:r>
              <a:rPr lang="en-GB" sz="18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Teachers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E41981"/>
              </a:buClr>
              <a:buSzPts val="1800"/>
              <a:buFont typeface="Arial"/>
              <a:buChar char="•"/>
            </a:pPr>
            <a:r>
              <a:rPr lang="en-GB" sz="18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Facilities - Technology – Warehouse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E41981"/>
              </a:buClr>
              <a:buSzPts val="1800"/>
              <a:buFont typeface="Arial"/>
              <a:buChar char="•"/>
            </a:pPr>
            <a:r>
              <a:rPr lang="en-GB" sz="18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Food &amp; Nutrition – Landscaping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E41981"/>
              </a:buClr>
              <a:buSzPts val="1800"/>
              <a:buFont typeface="Arial"/>
              <a:buChar char="•"/>
            </a:pPr>
            <a:r>
              <a:rPr lang="en-GB" sz="18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Transportation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21"/>
          <p:cNvSpPr txBox="1"/>
          <p:nvPr/>
        </p:nvSpPr>
        <p:spPr>
          <a:xfrm>
            <a:off x="7058026" y="3500108"/>
            <a:ext cx="7870371" cy="1295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1981"/>
              </a:buClr>
              <a:buSzPts val="1800"/>
              <a:buFont typeface="Arial"/>
              <a:buChar char="•"/>
            </a:pPr>
            <a:r>
              <a:rPr lang="en-GB" sz="18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UCaaS</a:t>
            </a:r>
            <a:endParaRPr sz="1800" b="1" i="0" u="none" strike="noStrike" cap="non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E41981"/>
              </a:buClr>
              <a:buSzPts val="1800"/>
              <a:buFont typeface="Arial"/>
              <a:buChar char="•"/>
            </a:pPr>
            <a:r>
              <a:rPr lang="en-GB" sz="18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Desk Phones &amp; Cell Phones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E41981"/>
              </a:buClr>
              <a:buSzPts val="1800"/>
              <a:buFont typeface="Arial"/>
              <a:buChar char="•"/>
            </a:pPr>
            <a:r>
              <a:rPr lang="en-GB" sz="18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Laptops &amp; Tablets</a:t>
            </a:r>
            <a:endParaRPr sz="1800" b="1" i="0" u="none" strike="noStrike" cap="non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74" name="Google Shape;574;p21"/>
          <p:cNvSpPr txBox="1"/>
          <p:nvPr/>
        </p:nvSpPr>
        <p:spPr>
          <a:xfrm>
            <a:off x="7058025" y="2932986"/>
            <a:ext cx="106680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Desk Phones – Smart Phones – Basic Phones &amp; Radios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6" name="Google Shape;576;p2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7655" y="7046133"/>
            <a:ext cx="1883523" cy="1727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21" descr="A black walkie talkie&#10;&#10;Description automatically generated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34555" y="6821460"/>
            <a:ext cx="1919421" cy="1808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21" descr="A black cell phone with a multicolored design&#10;&#10;Description automatically generated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86252">
            <a:off x="14128893" y="7157969"/>
            <a:ext cx="1314154" cy="1464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2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700"/>
            <a:ext cx="6496050" cy="102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680FA7-C0F3-0DC5-CA66-F37A99097678}"/>
              </a:ext>
            </a:extLst>
          </p:cNvPr>
          <p:cNvSpPr txBox="1"/>
          <p:nvPr/>
        </p:nvSpPr>
        <p:spPr>
          <a:xfrm>
            <a:off x="8311137" y="9872753"/>
            <a:ext cx="305625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000">
                <a:solidFill>
                  <a:srgbClr val="17365D"/>
                </a:solidFill>
                <a:latin typeface="Quicksand"/>
              </a:rPr>
              <a:t>© 2025 Premier Wireless. All rights reserved.</a:t>
            </a:r>
            <a:r>
              <a:rPr lang="en-US" sz="1000">
                <a:latin typeface="Quicksand"/>
              </a:rPr>
              <a:t>​</a:t>
            </a:r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73d8d94324_0_67"/>
          <p:cNvSpPr txBox="1">
            <a:spLocks noGrp="1"/>
          </p:cNvSpPr>
          <p:nvPr>
            <p:ph type="body" idx="1"/>
          </p:nvPr>
        </p:nvSpPr>
        <p:spPr>
          <a:xfrm>
            <a:off x="7467600" y="876300"/>
            <a:ext cx="9144000" cy="15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rPr lang="en-GB"/>
              <a:t>Agenda</a:t>
            </a:r>
            <a:endParaRPr/>
          </a:p>
        </p:txBody>
      </p:sp>
      <p:sp>
        <p:nvSpPr>
          <p:cNvPr id="278" name="Google Shape;278;g373d8d94324_0_67"/>
          <p:cNvSpPr txBox="1"/>
          <p:nvPr/>
        </p:nvSpPr>
        <p:spPr>
          <a:xfrm>
            <a:off x="7613584" y="9774660"/>
            <a:ext cx="4217100" cy="7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endParaRPr lang="en-GB" sz="1000">
              <a:latin typeface="Quicksand"/>
              <a:ea typeface="Quicksand"/>
              <a:cs typeface="Quicksand"/>
              <a:sym typeface="Quicksand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endParaRPr lang="en-GB" sz="1600" b="0" i="0" u="none" strike="noStrike" cap="none">
              <a:solidFill>
                <a:srgbClr val="17365D"/>
              </a:solidFill>
              <a:latin typeface="Quicksand"/>
              <a:ea typeface="Quicksand"/>
              <a:cs typeface="Quicksand"/>
            </a:endParaRPr>
          </a:p>
        </p:txBody>
      </p:sp>
      <p:sp>
        <p:nvSpPr>
          <p:cNvPr id="279" name="Google Shape;279;g373d8d94324_0_67"/>
          <p:cNvSpPr txBox="1">
            <a:spLocks noGrp="1"/>
          </p:cNvSpPr>
          <p:nvPr>
            <p:ph type="body" idx="3"/>
          </p:nvPr>
        </p:nvSpPr>
        <p:spPr>
          <a:xfrm>
            <a:off x="7250650" y="3211750"/>
            <a:ext cx="10142400" cy="45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457200" marR="0" lvl="0" indent="-40894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Quicksand"/>
              <a:buChar char="•"/>
            </a:pPr>
            <a:r>
              <a:rPr lang="en-GB" sz="4050"/>
              <a:t>Current Challenges in School Safety &amp; Communication</a:t>
            </a:r>
            <a:endParaRPr lang="en-US" sz="4050"/>
          </a:p>
          <a:p>
            <a:pPr indent="-408940">
              <a:spcBef>
                <a:spcPts val="0"/>
              </a:spcBef>
              <a:buSzPct val="100000"/>
              <a:buFont typeface="Quicksand"/>
              <a:buChar char="•"/>
            </a:pPr>
            <a:r>
              <a:rPr lang="en-GB" sz="4000"/>
              <a:t>High Speed Internet &amp; Failover Solutions</a:t>
            </a:r>
            <a:endParaRPr lang="en-GB" sz="4050"/>
          </a:p>
          <a:p>
            <a:pPr indent="-408940">
              <a:spcBef>
                <a:spcPts val="0"/>
              </a:spcBef>
              <a:buSzPct val="100000"/>
              <a:buFont typeface="Quicksand"/>
              <a:buChar char="•"/>
            </a:pPr>
            <a:r>
              <a:rPr lang="en-GB" sz="4050"/>
              <a:t>AI Based Gun Detection Technology Overview</a:t>
            </a:r>
            <a:endParaRPr sz="4050"/>
          </a:p>
          <a:p>
            <a:pPr marL="457200" marR="0" lvl="0" indent="-40894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Quicksand"/>
              <a:buChar char="•"/>
            </a:pPr>
            <a:r>
              <a:rPr lang="en-GB" sz="4050"/>
              <a:t>Unified Communication Tools</a:t>
            </a:r>
            <a:endParaRPr sz="4050"/>
          </a:p>
          <a:p>
            <a:pPr indent="-408940">
              <a:spcBef>
                <a:spcPts val="0"/>
              </a:spcBef>
              <a:buSzPct val="100000"/>
              <a:buFont typeface="Quicksand"/>
              <a:buChar char="•"/>
            </a:pPr>
            <a:r>
              <a:rPr lang="en-GB" sz="4050"/>
              <a:t>Smart Transportation Technology</a:t>
            </a:r>
          </a:p>
          <a:p>
            <a:pPr indent="-408940">
              <a:spcBef>
                <a:spcPts val="0"/>
              </a:spcBef>
              <a:buSzPct val="100000"/>
              <a:buFont typeface="Quicksand"/>
              <a:buChar char="•"/>
            </a:pPr>
            <a:r>
              <a:rPr lang="en-GB" sz="4050"/>
              <a:t>Critical Communication Modernization</a:t>
            </a:r>
          </a:p>
          <a:p>
            <a:pPr indent="-408940">
              <a:spcBef>
                <a:spcPts val="0"/>
              </a:spcBef>
              <a:buSzPct val="100000"/>
              <a:buFont typeface="Quicksand"/>
              <a:buChar char="•"/>
            </a:pPr>
            <a:r>
              <a:rPr lang="en-GB" sz="4050"/>
              <a:t>Network &amp; Wireless Priority Access</a:t>
            </a:r>
          </a:p>
          <a:p>
            <a:pPr marL="457200" marR="0" lvl="0" indent="-40894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Quicksand"/>
              <a:buChar char="•"/>
            </a:pPr>
            <a:r>
              <a:rPr lang="en-GB" sz="4050"/>
              <a:t>Q&amp;A and Next Steps</a:t>
            </a:r>
            <a:endParaRPr sz="4050"/>
          </a:p>
        </p:txBody>
      </p:sp>
      <p:pic>
        <p:nvPicPr>
          <p:cNvPr id="280" name="Google Shape;280;g373d8d94324_0_67" title="AdobeStock_890547510.jpe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991200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22"/>
          <p:cNvSpPr txBox="1">
            <a:spLocks noGrp="1"/>
          </p:cNvSpPr>
          <p:nvPr>
            <p:ph type="body" idx="1"/>
          </p:nvPr>
        </p:nvSpPr>
        <p:spPr>
          <a:xfrm>
            <a:off x="762001" y="424379"/>
            <a:ext cx="16920982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rPr lang="en-GB"/>
              <a:t>CPR</a:t>
            </a:r>
            <a:r>
              <a:rPr lang="en-GB" baseline="30000"/>
              <a:t>3</a:t>
            </a:r>
            <a:r>
              <a:rPr lang="en-GB"/>
              <a:t> – SmartPhones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rPr lang="en-GB"/>
              <a:t>Connecting People To Resources</a:t>
            </a:r>
            <a:endParaRPr/>
          </a:p>
        </p:txBody>
      </p:sp>
      <p:pic>
        <p:nvPicPr>
          <p:cNvPr id="586" name="Google Shape;586;p2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7800" y="3086100"/>
            <a:ext cx="8763000" cy="474716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sp>
        <p:nvSpPr>
          <p:cNvPr id="587" name="Google Shape;587;p22"/>
          <p:cNvSpPr/>
          <p:nvPr/>
        </p:nvSpPr>
        <p:spPr>
          <a:xfrm>
            <a:off x="11582400" y="3344300"/>
            <a:ext cx="4902294" cy="4230760"/>
          </a:xfrm>
          <a:custGeom>
            <a:avLst/>
            <a:gdLst/>
            <a:ahLst/>
            <a:cxnLst/>
            <a:rect l="l" t="t" r="r" b="b"/>
            <a:pathLst>
              <a:path w="3314701" h="2819029" extrusionOk="0">
                <a:moveTo>
                  <a:pt x="163993" y="0"/>
                </a:moveTo>
                <a:lnTo>
                  <a:pt x="1017605" y="0"/>
                </a:lnTo>
                <a:cubicBezTo>
                  <a:pt x="1040248" y="0"/>
                  <a:pt x="1061819" y="4589"/>
                  <a:pt x="1081438" y="12887"/>
                </a:cubicBezTo>
                <a:lnTo>
                  <a:pt x="1108043" y="30825"/>
                </a:lnTo>
                <a:lnTo>
                  <a:pt x="1108043" y="25810"/>
                </a:lnTo>
                <a:lnTo>
                  <a:pt x="1125813" y="42805"/>
                </a:lnTo>
                <a:lnTo>
                  <a:pt x="1133566" y="48033"/>
                </a:lnTo>
                <a:lnTo>
                  <a:pt x="1137719" y="54193"/>
                </a:lnTo>
                <a:lnTo>
                  <a:pt x="1587426" y="484300"/>
                </a:lnTo>
                <a:lnTo>
                  <a:pt x="2925572" y="484300"/>
                </a:lnTo>
                <a:cubicBezTo>
                  <a:pt x="3140482" y="484300"/>
                  <a:pt x="3314701" y="658519"/>
                  <a:pt x="3314701" y="873429"/>
                </a:cubicBezTo>
                <a:lnTo>
                  <a:pt x="3314701" y="2429900"/>
                </a:lnTo>
                <a:cubicBezTo>
                  <a:pt x="3314701" y="2644810"/>
                  <a:pt x="3140482" y="2819029"/>
                  <a:pt x="2925572" y="2819029"/>
                </a:cubicBezTo>
                <a:lnTo>
                  <a:pt x="389129" y="2819029"/>
                </a:lnTo>
                <a:cubicBezTo>
                  <a:pt x="174219" y="2819029"/>
                  <a:pt x="0" y="2644810"/>
                  <a:pt x="0" y="2429900"/>
                </a:cubicBezTo>
                <a:lnTo>
                  <a:pt x="0" y="873429"/>
                </a:lnTo>
                <a:lnTo>
                  <a:pt x="3596" y="837759"/>
                </a:lnTo>
                <a:lnTo>
                  <a:pt x="0" y="819948"/>
                </a:lnTo>
                <a:lnTo>
                  <a:pt x="0" y="163993"/>
                </a:lnTo>
                <a:cubicBezTo>
                  <a:pt x="0" y="73422"/>
                  <a:pt x="73422" y="0"/>
                  <a:pt x="163993" y="0"/>
                </a:cubicBezTo>
                <a:close/>
              </a:path>
            </a:pathLst>
          </a:custGeom>
          <a:solidFill>
            <a:schemeClr val="lt1"/>
          </a:solidFill>
          <a:ln w="28575" cap="flat" cmpd="sng">
            <a:solidFill>
              <a:srgbClr val="FDD70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Google Shape;588;p22"/>
          <p:cNvSpPr txBox="1"/>
          <p:nvPr/>
        </p:nvSpPr>
        <p:spPr>
          <a:xfrm>
            <a:off x="12065000" y="4615202"/>
            <a:ext cx="4497152" cy="87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1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3"/>
              <a:buFont typeface="Arial"/>
              <a:buNone/>
            </a:pPr>
            <a:r>
              <a:rPr lang="en-GB" sz="2553" b="1" i="0" u="none" strike="noStrike" cap="none" dirty="0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rPr>
              <a:t>Customized with resources for each </a:t>
            </a:r>
            <a:r>
              <a:rPr lang="en-GB" sz="2553" b="1" dirty="0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rPr>
              <a:t>d</a:t>
            </a:r>
            <a:r>
              <a:rPr lang="en-GB" sz="2553" b="1" i="0" u="none" strike="noStrike" cap="none" dirty="0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rPr>
              <a:t>epartment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22"/>
          <p:cNvSpPr txBox="1"/>
          <p:nvPr/>
        </p:nvSpPr>
        <p:spPr>
          <a:xfrm>
            <a:off x="12039600" y="5559364"/>
            <a:ext cx="4285034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1981"/>
              </a:buClr>
              <a:buSzPts val="1800"/>
              <a:buFont typeface="Arial"/>
              <a:buChar char="•"/>
            </a:pPr>
            <a:r>
              <a:rPr lang="en-GB" sz="1800" b="1" i="0" u="none" strike="noStrike" cap="none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Principals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1981"/>
              </a:buClr>
              <a:buSzPts val="1800"/>
              <a:buFont typeface="Arial"/>
              <a:buChar char="•"/>
            </a:pPr>
            <a:r>
              <a:rPr lang="en-GB" sz="1800" b="1" i="0" u="none" strike="noStrike" cap="none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Facilities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1981"/>
              </a:buClr>
              <a:buSzPts val="1800"/>
              <a:buFont typeface="Arial"/>
              <a:buChar char="•"/>
            </a:pPr>
            <a:r>
              <a:rPr lang="en-GB" sz="1800" b="1" i="0" u="none" strike="noStrike" cap="none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Landscaping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1981"/>
              </a:buClr>
              <a:buSzPts val="1800"/>
              <a:buFont typeface="Arial"/>
              <a:buChar char="•"/>
            </a:pPr>
            <a:r>
              <a:rPr lang="en-GB" sz="1800" b="1" i="0" u="none" strike="noStrike" cap="none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Food &amp; Nutrition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1981"/>
              </a:buClr>
              <a:buSzPts val="1800"/>
              <a:buFont typeface="Arial"/>
              <a:buChar char="•"/>
            </a:pPr>
            <a:r>
              <a:rPr lang="en-GB" sz="1800" b="1" i="0" u="none" strike="noStrike" cap="none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Technology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1981"/>
              </a:buClr>
              <a:buSzPts val="1800"/>
              <a:buFont typeface="Arial"/>
              <a:buChar char="•"/>
            </a:pPr>
            <a:r>
              <a:rPr lang="en-GB" sz="1800" b="1" i="0" u="none" strike="noStrike" cap="none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School Resource Officers</a:t>
            </a:r>
            <a:endParaRPr sz="1800" b="1" i="0" u="none" strike="noStrike" cap="none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590" name="Google Shape;590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39600" y="3609254"/>
            <a:ext cx="838200" cy="851095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22"/>
          <p:cNvSpPr/>
          <p:nvPr/>
        </p:nvSpPr>
        <p:spPr>
          <a:xfrm>
            <a:off x="2133599" y="3390900"/>
            <a:ext cx="2021203" cy="2021203"/>
          </a:xfrm>
          <a:prstGeom prst="ellipse">
            <a:avLst/>
          </a:prstGeom>
          <a:noFill/>
          <a:ln w="57150" cap="flat" cmpd="sng">
            <a:solidFill>
              <a:srgbClr val="E4198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92" name="Google Shape;592;p22"/>
          <p:cNvCxnSpPr/>
          <p:nvPr/>
        </p:nvCxnSpPr>
        <p:spPr>
          <a:xfrm>
            <a:off x="4038600" y="4866738"/>
            <a:ext cx="7772400" cy="0"/>
          </a:xfrm>
          <a:prstGeom prst="straightConnector1">
            <a:avLst/>
          </a:prstGeom>
          <a:noFill/>
          <a:ln w="57150" cap="flat" cmpd="sng">
            <a:solidFill>
              <a:srgbClr val="E4198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806498A-07D1-057B-0D29-66C303EC6C82}"/>
              </a:ext>
            </a:extLst>
          </p:cNvPr>
          <p:cNvSpPr txBox="1"/>
          <p:nvPr/>
        </p:nvSpPr>
        <p:spPr>
          <a:xfrm>
            <a:off x="1940915" y="9850912"/>
            <a:ext cx="305625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000">
                <a:solidFill>
                  <a:srgbClr val="17365D"/>
                </a:solidFill>
                <a:latin typeface="Quicksand"/>
              </a:rPr>
              <a:t>© 2025 Premier Wireless. All rights reserved.</a:t>
            </a:r>
            <a:r>
              <a:rPr lang="en-US" sz="1000">
                <a:latin typeface="Quicksand"/>
              </a:rPr>
              <a:t>​</a:t>
            </a:r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23"/>
          <p:cNvSpPr/>
          <p:nvPr/>
        </p:nvSpPr>
        <p:spPr>
          <a:xfrm>
            <a:off x="974419" y="3390900"/>
            <a:ext cx="8013878" cy="1503583"/>
          </a:xfrm>
          <a:prstGeom prst="roundRect">
            <a:avLst>
              <a:gd name="adj" fmla="val 10780"/>
            </a:avLst>
          </a:prstGeom>
          <a:solidFill>
            <a:schemeClr val="lt1"/>
          </a:solidFill>
          <a:ln>
            <a:noFill/>
          </a:ln>
          <a:effectLst>
            <a:outerShdw blurRad="63500" dist="127816" dir="2700000">
              <a:srgbClr val="000000">
                <a:alpha val="23137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2638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23"/>
          <p:cNvSpPr/>
          <p:nvPr/>
        </p:nvSpPr>
        <p:spPr>
          <a:xfrm>
            <a:off x="974419" y="5176499"/>
            <a:ext cx="8013878" cy="1503583"/>
          </a:xfrm>
          <a:prstGeom prst="roundRect">
            <a:avLst>
              <a:gd name="adj" fmla="val 7823"/>
            </a:avLst>
          </a:prstGeom>
          <a:solidFill>
            <a:schemeClr val="lt1"/>
          </a:solidFill>
          <a:ln>
            <a:noFill/>
          </a:ln>
          <a:effectLst>
            <a:outerShdw blurRad="63500" dist="127816" dir="2700000">
              <a:srgbClr val="000000">
                <a:alpha val="23137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2638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23"/>
          <p:cNvSpPr/>
          <p:nvPr/>
        </p:nvSpPr>
        <p:spPr>
          <a:xfrm>
            <a:off x="974419" y="6964769"/>
            <a:ext cx="8013878" cy="1503583"/>
          </a:xfrm>
          <a:prstGeom prst="roundRect">
            <a:avLst>
              <a:gd name="adj" fmla="val 9513"/>
            </a:avLst>
          </a:prstGeom>
          <a:solidFill>
            <a:schemeClr val="lt1"/>
          </a:solidFill>
          <a:ln>
            <a:noFill/>
          </a:ln>
          <a:effectLst>
            <a:outerShdw blurRad="63500" dist="127816" dir="2700000">
              <a:srgbClr val="000000">
                <a:alpha val="23137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2638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23"/>
          <p:cNvSpPr/>
          <p:nvPr/>
        </p:nvSpPr>
        <p:spPr>
          <a:xfrm>
            <a:off x="9359722" y="3390900"/>
            <a:ext cx="8013878" cy="1503583"/>
          </a:xfrm>
          <a:prstGeom prst="roundRect">
            <a:avLst>
              <a:gd name="adj" fmla="val 8246"/>
            </a:avLst>
          </a:prstGeom>
          <a:solidFill>
            <a:schemeClr val="lt1"/>
          </a:solidFill>
          <a:ln>
            <a:noFill/>
          </a:ln>
          <a:effectLst>
            <a:outerShdw blurRad="63500" dist="127816" dir="2700000">
              <a:srgbClr val="000000">
                <a:alpha val="23137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2638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23"/>
          <p:cNvSpPr/>
          <p:nvPr/>
        </p:nvSpPr>
        <p:spPr>
          <a:xfrm>
            <a:off x="9359722" y="5176499"/>
            <a:ext cx="8013878" cy="1503583"/>
          </a:xfrm>
          <a:prstGeom prst="roundRect">
            <a:avLst>
              <a:gd name="adj" fmla="val 9513"/>
            </a:avLst>
          </a:prstGeom>
          <a:solidFill>
            <a:schemeClr val="lt1"/>
          </a:solidFill>
          <a:ln>
            <a:noFill/>
          </a:ln>
          <a:effectLst>
            <a:outerShdw blurRad="63500" dist="127816" dir="2700000">
              <a:srgbClr val="000000">
                <a:alpha val="23137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2638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23"/>
          <p:cNvSpPr/>
          <p:nvPr/>
        </p:nvSpPr>
        <p:spPr>
          <a:xfrm>
            <a:off x="9359722" y="6964769"/>
            <a:ext cx="8013878" cy="1503583"/>
          </a:xfrm>
          <a:prstGeom prst="roundRect">
            <a:avLst>
              <a:gd name="adj" fmla="val 10357"/>
            </a:avLst>
          </a:prstGeom>
          <a:solidFill>
            <a:schemeClr val="lt1"/>
          </a:solidFill>
          <a:ln>
            <a:noFill/>
          </a:ln>
          <a:effectLst>
            <a:outerShdw blurRad="63500" dist="127816" dir="2700000">
              <a:srgbClr val="000000">
                <a:alpha val="23137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2638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23"/>
          <p:cNvSpPr txBox="1">
            <a:spLocks noGrp="1"/>
          </p:cNvSpPr>
          <p:nvPr>
            <p:ph type="body" idx="1"/>
          </p:nvPr>
        </p:nvSpPr>
        <p:spPr>
          <a:xfrm>
            <a:off x="990600" y="723900"/>
            <a:ext cx="16920982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rPr lang="en-GB"/>
              <a:t>T-Mobile Direct Connect PTT</a:t>
            </a:r>
            <a:endParaRPr/>
          </a:p>
        </p:txBody>
      </p:sp>
      <p:pic>
        <p:nvPicPr>
          <p:cNvPr id="605" name="Google Shape;605;p2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11000" y="233378"/>
            <a:ext cx="5638800" cy="287144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sp>
        <p:nvSpPr>
          <p:cNvPr id="606" name="Google Shape;606;p23"/>
          <p:cNvSpPr/>
          <p:nvPr/>
        </p:nvSpPr>
        <p:spPr>
          <a:xfrm>
            <a:off x="14020800" y="437826"/>
            <a:ext cx="1154591" cy="1153548"/>
          </a:xfrm>
          <a:prstGeom prst="ellipse">
            <a:avLst/>
          </a:prstGeom>
          <a:noFill/>
          <a:ln w="57150" cap="flat" cmpd="sng">
            <a:solidFill>
              <a:srgbClr val="E4198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7" name="Google Shape;607;p23"/>
          <p:cNvSpPr txBox="1"/>
          <p:nvPr/>
        </p:nvSpPr>
        <p:spPr>
          <a:xfrm>
            <a:off x="11022882" y="7242374"/>
            <a:ext cx="601956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074"/>
              </a:buClr>
              <a:buSzPts val="1800"/>
              <a:buFont typeface="Noto Sans Symbols"/>
              <a:buNone/>
            </a:pPr>
            <a:r>
              <a:rPr lang="en-GB" sz="18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Allows supervisors to centrally manage contacts, Talk groups, and settings with the Corporate Administration Tool (CAT)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8" name="Google Shape;608;p23"/>
          <p:cNvGrpSpPr/>
          <p:nvPr/>
        </p:nvGrpSpPr>
        <p:grpSpPr>
          <a:xfrm>
            <a:off x="9624382" y="7166842"/>
            <a:ext cx="1084895" cy="1084895"/>
            <a:chOff x="6364687" y="4887150"/>
            <a:chExt cx="818298" cy="818298"/>
          </a:xfrm>
        </p:grpSpPr>
        <p:sp>
          <p:nvSpPr>
            <p:cNvPr id="609" name="Google Shape;609;p23"/>
            <p:cNvSpPr/>
            <p:nvPr/>
          </p:nvSpPr>
          <p:spPr>
            <a:xfrm>
              <a:off x="6364687" y="4887150"/>
              <a:ext cx="818298" cy="818298"/>
            </a:xfrm>
            <a:custGeom>
              <a:avLst/>
              <a:gdLst/>
              <a:ahLst/>
              <a:cxnLst/>
              <a:rect l="l" t="t" r="r" b="b"/>
              <a:pathLst>
                <a:path w="672375" h="672375" extrusionOk="0">
                  <a:moveTo>
                    <a:pt x="651367" y="336898"/>
                  </a:moveTo>
                  <a:cubicBezTo>
                    <a:pt x="659771" y="502891"/>
                    <a:pt x="507086" y="652074"/>
                    <a:pt x="335490" y="651374"/>
                  </a:cubicBezTo>
                  <a:cubicBezTo>
                    <a:pt x="169497" y="650673"/>
                    <a:pt x="20314" y="504291"/>
                    <a:pt x="21014" y="334096"/>
                  </a:cubicBezTo>
                  <a:cubicBezTo>
                    <a:pt x="21715" y="171606"/>
                    <a:pt x="165295" y="19621"/>
                    <a:pt x="339692" y="21021"/>
                  </a:cubicBezTo>
                  <a:cubicBezTo>
                    <a:pt x="501483" y="22422"/>
                    <a:pt x="659771" y="164602"/>
                    <a:pt x="651367" y="336898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E2007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10" name="Google Shape;610;p23"/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58086" y="5070727"/>
              <a:ext cx="451143" cy="45114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11" name="Google Shape;611;p23"/>
          <p:cNvSpPr txBox="1"/>
          <p:nvPr/>
        </p:nvSpPr>
        <p:spPr>
          <a:xfrm>
            <a:off x="2626987" y="7254894"/>
            <a:ext cx="569944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074"/>
              </a:buClr>
              <a:buSzPts val="1800"/>
              <a:buFont typeface="Noto Sans Symbols"/>
              <a:buNone/>
            </a:pPr>
            <a:r>
              <a:rPr lang="en-GB" sz="18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Offers broad device support from rugged PTT devices to conventional smartphones and tablets (iOS and Android)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2" name="Google Shape;612;p23"/>
          <p:cNvGrpSpPr/>
          <p:nvPr/>
        </p:nvGrpSpPr>
        <p:grpSpPr>
          <a:xfrm>
            <a:off x="1182983" y="7174112"/>
            <a:ext cx="1084895" cy="1084895"/>
            <a:chOff x="847499" y="4887150"/>
            <a:chExt cx="818298" cy="818298"/>
          </a:xfrm>
        </p:grpSpPr>
        <p:sp>
          <p:nvSpPr>
            <p:cNvPr id="613" name="Google Shape;613;p23"/>
            <p:cNvSpPr/>
            <p:nvPr/>
          </p:nvSpPr>
          <p:spPr>
            <a:xfrm>
              <a:off x="847499" y="4887150"/>
              <a:ext cx="818298" cy="818298"/>
            </a:xfrm>
            <a:custGeom>
              <a:avLst/>
              <a:gdLst/>
              <a:ahLst/>
              <a:cxnLst/>
              <a:rect l="l" t="t" r="r" b="b"/>
              <a:pathLst>
                <a:path w="672375" h="672375" extrusionOk="0">
                  <a:moveTo>
                    <a:pt x="651367" y="336898"/>
                  </a:moveTo>
                  <a:cubicBezTo>
                    <a:pt x="659771" y="502891"/>
                    <a:pt x="507086" y="652074"/>
                    <a:pt x="335490" y="651374"/>
                  </a:cubicBezTo>
                  <a:cubicBezTo>
                    <a:pt x="169497" y="650673"/>
                    <a:pt x="20314" y="504291"/>
                    <a:pt x="21014" y="334096"/>
                  </a:cubicBezTo>
                  <a:cubicBezTo>
                    <a:pt x="21715" y="171606"/>
                    <a:pt x="165295" y="19621"/>
                    <a:pt x="339692" y="21021"/>
                  </a:cubicBezTo>
                  <a:cubicBezTo>
                    <a:pt x="501483" y="22422"/>
                    <a:pt x="659771" y="164602"/>
                    <a:pt x="651367" y="336898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E2007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14" name="Google Shape;614;p23"/>
            <p:cNvPicPr preferRelativeResize="0"/>
            <p:nvPr/>
          </p:nvPicPr>
          <p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2083" y="5063135"/>
              <a:ext cx="451143" cy="45114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15" name="Google Shape;615;p23"/>
          <p:cNvSpPr txBox="1"/>
          <p:nvPr/>
        </p:nvSpPr>
        <p:spPr>
          <a:xfrm>
            <a:off x="11022882" y="5574634"/>
            <a:ext cx="558575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074"/>
              </a:buClr>
              <a:buSzPts val="1800"/>
              <a:buFont typeface="Noto Sans Symbols"/>
              <a:buNone/>
            </a:pPr>
            <a:r>
              <a:rPr lang="en-GB" sz="18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Gives ability to augment your Land Mobile Radio (LMR) network with T-Mobile devices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6" name="Google Shape;616;p23"/>
          <p:cNvGrpSpPr/>
          <p:nvPr/>
        </p:nvGrpSpPr>
        <p:grpSpPr>
          <a:xfrm>
            <a:off x="9618032" y="5380199"/>
            <a:ext cx="1084895" cy="1084895"/>
            <a:chOff x="6364687" y="3674078"/>
            <a:chExt cx="818298" cy="818298"/>
          </a:xfrm>
        </p:grpSpPr>
        <p:sp>
          <p:nvSpPr>
            <p:cNvPr id="617" name="Google Shape;617;p23"/>
            <p:cNvSpPr/>
            <p:nvPr/>
          </p:nvSpPr>
          <p:spPr>
            <a:xfrm>
              <a:off x="6364687" y="3674078"/>
              <a:ext cx="818298" cy="818298"/>
            </a:xfrm>
            <a:custGeom>
              <a:avLst/>
              <a:gdLst/>
              <a:ahLst/>
              <a:cxnLst/>
              <a:rect l="l" t="t" r="r" b="b"/>
              <a:pathLst>
                <a:path w="672375" h="672375" extrusionOk="0">
                  <a:moveTo>
                    <a:pt x="651367" y="336898"/>
                  </a:moveTo>
                  <a:cubicBezTo>
                    <a:pt x="659771" y="502891"/>
                    <a:pt x="507086" y="652074"/>
                    <a:pt x="335490" y="651374"/>
                  </a:cubicBezTo>
                  <a:cubicBezTo>
                    <a:pt x="169497" y="650673"/>
                    <a:pt x="20314" y="504291"/>
                    <a:pt x="21014" y="334096"/>
                  </a:cubicBezTo>
                  <a:cubicBezTo>
                    <a:pt x="21715" y="171606"/>
                    <a:pt x="165295" y="19621"/>
                    <a:pt x="339692" y="21021"/>
                  </a:cubicBezTo>
                  <a:cubicBezTo>
                    <a:pt x="501483" y="22422"/>
                    <a:pt x="659771" y="164602"/>
                    <a:pt x="651367" y="336898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E2007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18" name="Google Shape;618;p23"/>
            <p:cNvPicPr preferRelativeResize="0"/>
            <p:nvPr/>
          </p:nvPicPr>
          <p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98563" y="3807954"/>
              <a:ext cx="550546" cy="5505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19" name="Google Shape;619;p23"/>
          <p:cNvSpPr txBox="1"/>
          <p:nvPr/>
        </p:nvSpPr>
        <p:spPr>
          <a:xfrm>
            <a:off x="2663339" y="3715718"/>
            <a:ext cx="585042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074"/>
              </a:buClr>
              <a:buSzPts val="1800"/>
              <a:buFont typeface="Noto Sans Symbols"/>
              <a:buNone/>
            </a:pPr>
            <a:r>
              <a:rPr lang="en-GB" sz="18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Provides messaging between individuals or groups with support for images, videos, audio, and location sharing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0" name="Google Shape;620;p23"/>
          <p:cNvGrpSpPr/>
          <p:nvPr/>
        </p:nvGrpSpPr>
        <p:grpSpPr>
          <a:xfrm>
            <a:off x="1187969" y="3634936"/>
            <a:ext cx="1084895" cy="1084895"/>
            <a:chOff x="847499" y="2458663"/>
            <a:chExt cx="818298" cy="818298"/>
          </a:xfrm>
        </p:grpSpPr>
        <p:pic>
          <p:nvPicPr>
            <p:cNvPr id="621" name="Google Shape;621;p23"/>
            <p:cNvPicPr preferRelativeResize="0"/>
            <p:nvPr/>
          </p:nvPicPr>
          <p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2083" y="2598980"/>
              <a:ext cx="451143" cy="4511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2" name="Google Shape;622;p23"/>
            <p:cNvSpPr/>
            <p:nvPr/>
          </p:nvSpPr>
          <p:spPr>
            <a:xfrm>
              <a:off x="847499" y="2458663"/>
              <a:ext cx="818298" cy="818298"/>
            </a:xfrm>
            <a:custGeom>
              <a:avLst/>
              <a:gdLst/>
              <a:ahLst/>
              <a:cxnLst/>
              <a:rect l="l" t="t" r="r" b="b"/>
              <a:pathLst>
                <a:path w="672375" h="672375" extrusionOk="0">
                  <a:moveTo>
                    <a:pt x="651367" y="336898"/>
                  </a:moveTo>
                  <a:cubicBezTo>
                    <a:pt x="659771" y="502891"/>
                    <a:pt x="507086" y="652074"/>
                    <a:pt x="335490" y="651374"/>
                  </a:cubicBezTo>
                  <a:cubicBezTo>
                    <a:pt x="169497" y="650673"/>
                    <a:pt x="20314" y="504291"/>
                    <a:pt x="21014" y="334096"/>
                  </a:cubicBezTo>
                  <a:cubicBezTo>
                    <a:pt x="21715" y="171606"/>
                    <a:pt x="165295" y="19621"/>
                    <a:pt x="339692" y="21021"/>
                  </a:cubicBezTo>
                  <a:cubicBezTo>
                    <a:pt x="501483" y="22422"/>
                    <a:pt x="659771" y="164602"/>
                    <a:pt x="651367" y="336898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E2007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3" name="Google Shape;623;p23"/>
          <p:cNvSpPr txBox="1"/>
          <p:nvPr/>
        </p:nvSpPr>
        <p:spPr>
          <a:xfrm>
            <a:off x="2631173" y="5460981"/>
            <a:ext cx="573597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074"/>
              </a:buClr>
              <a:buSzPts val="1800"/>
              <a:buFont typeface="Noto Sans Symbols"/>
              <a:buNone/>
            </a:pPr>
            <a:r>
              <a:rPr lang="en-GB" sz="18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Supports devices with Push-to-Talk button hardware to help reduce call origination time with One-Touch calling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4" name="Google Shape;624;p23"/>
          <p:cNvGrpSpPr/>
          <p:nvPr/>
        </p:nvGrpSpPr>
        <p:grpSpPr>
          <a:xfrm>
            <a:off x="1192976" y="5383418"/>
            <a:ext cx="1084895" cy="1084895"/>
            <a:chOff x="847499" y="3674078"/>
            <a:chExt cx="818298" cy="818298"/>
          </a:xfrm>
        </p:grpSpPr>
        <p:sp>
          <p:nvSpPr>
            <p:cNvPr id="625" name="Google Shape;625;p23"/>
            <p:cNvSpPr/>
            <p:nvPr/>
          </p:nvSpPr>
          <p:spPr>
            <a:xfrm>
              <a:off x="847499" y="3674078"/>
              <a:ext cx="818298" cy="818298"/>
            </a:xfrm>
            <a:custGeom>
              <a:avLst/>
              <a:gdLst/>
              <a:ahLst/>
              <a:cxnLst/>
              <a:rect l="l" t="t" r="r" b="b"/>
              <a:pathLst>
                <a:path w="672375" h="672375" extrusionOk="0">
                  <a:moveTo>
                    <a:pt x="651367" y="336898"/>
                  </a:moveTo>
                  <a:cubicBezTo>
                    <a:pt x="659771" y="502891"/>
                    <a:pt x="507086" y="652074"/>
                    <a:pt x="335490" y="651374"/>
                  </a:cubicBezTo>
                  <a:cubicBezTo>
                    <a:pt x="169497" y="650673"/>
                    <a:pt x="20314" y="504291"/>
                    <a:pt x="21014" y="334096"/>
                  </a:cubicBezTo>
                  <a:cubicBezTo>
                    <a:pt x="21715" y="171606"/>
                    <a:pt x="165295" y="19621"/>
                    <a:pt x="339692" y="21021"/>
                  </a:cubicBezTo>
                  <a:cubicBezTo>
                    <a:pt x="501483" y="22422"/>
                    <a:pt x="659771" y="164602"/>
                    <a:pt x="651367" y="336898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E2007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26" name="Google Shape;626;p23"/>
            <p:cNvGrpSpPr/>
            <p:nvPr/>
          </p:nvGrpSpPr>
          <p:grpSpPr>
            <a:xfrm>
              <a:off x="1009858" y="3849123"/>
              <a:ext cx="390947" cy="440774"/>
              <a:chOff x="1032083" y="4433257"/>
              <a:chExt cx="390947" cy="440774"/>
            </a:xfrm>
          </p:grpSpPr>
          <p:sp>
            <p:nvSpPr>
              <p:cNvPr id="627" name="Google Shape;627;p23"/>
              <p:cNvSpPr/>
              <p:nvPr/>
            </p:nvSpPr>
            <p:spPr>
              <a:xfrm>
                <a:off x="1154733" y="4433257"/>
                <a:ext cx="268297" cy="440774"/>
              </a:xfrm>
              <a:custGeom>
                <a:avLst/>
                <a:gdLst/>
                <a:ahLst/>
                <a:cxnLst/>
                <a:rect l="l" t="t" r="r" b="b"/>
                <a:pathLst>
                  <a:path w="268297" h="440774" extrusionOk="0">
                    <a:moveTo>
                      <a:pt x="268298" y="383283"/>
                    </a:moveTo>
                    <a:cubicBezTo>
                      <a:pt x="268298" y="415862"/>
                      <a:pt x="243384" y="440775"/>
                      <a:pt x="210805" y="440775"/>
                    </a:cubicBezTo>
                    <a:lnTo>
                      <a:pt x="57492" y="440775"/>
                    </a:lnTo>
                    <a:cubicBezTo>
                      <a:pt x="24913" y="440775"/>
                      <a:pt x="0" y="415862"/>
                      <a:pt x="0" y="383283"/>
                    </a:cubicBezTo>
                    <a:lnTo>
                      <a:pt x="0" y="76657"/>
                    </a:lnTo>
                    <a:cubicBezTo>
                      <a:pt x="0" y="34495"/>
                      <a:pt x="34495" y="0"/>
                      <a:pt x="76657" y="0"/>
                    </a:cubicBezTo>
                    <a:lnTo>
                      <a:pt x="191641" y="0"/>
                    </a:lnTo>
                    <a:cubicBezTo>
                      <a:pt x="233802" y="0"/>
                      <a:pt x="268298" y="34495"/>
                      <a:pt x="268298" y="76657"/>
                    </a:cubicBezTo>
                    <a:lnTo>
                      <a:pt x="268298" y="383283"/>
                    </a:lnTo>
                    <a:close/>
                  </a:path>
                </a:pathLst>
              </a:custGeom>
              <a:noFill/>
              <a:ln w="22225" cap="rnd" cmpd="sng">
                <a:solidFill>
                  <a:srgbClr val="EA0A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23"/>
              <p:cNvSpPr/>
              <p:nvPr/>
            </p:nvSpPr>
            <p:spPr>
              <a:xfrm>
                <a:off x="1193061" y="4509913"/>
                <a:ext cx="191641" cy="297037"/>
              </a:xfrm>
              <a:custGeom>
                <a:avLst/>
                <a:gdLst/>
                <a:ahLst/>
                <a:cxnLst/>
                <a:rect l="l" t="t" r="r" b="b"/>
                <a:pathLst>
                  <a:path w="191641" h="203139" extrusionOk="0">
                    <a:moveTo>
                      <a:pt x="0" y="0"/>
                    </a:moveTo>
                    <a:lnTo>
                      <a:pt x="191641" y="0"/>
                    </a:lnTo>
                    <a:lnTo>
                      <a:pt x="191641" y="203140"/>
                    </a:lnTo>
                    <a:lnTo>
                      <a:pt x="0" y="203140"/>
                    </a:lnTo>
                    <a:close/>
                  </a:path>
                </a:pathLst>
              </a:custGeom>
              <a:noFill/>
              <a:ln w="22225" cap="rnd" cmpd="sng">
                <a:solidFill>
                  <a:srgbClr val="EA0A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3"/>
              <p:cNvSpPr/>
              <p:nvPr/>
            </p:nvSpPr>
            <p:spPr>
              <a:xfrm>
                <a:off x="1250554" y="4471585"/>
                <a:ext cx="76656" cy="19164"/>
              </a:xfrm>
              <a:custGeom>
                <a:avLst/>
                <a:gdLst/>
                <a:ahLst/>
                <a:cxnLst/>
                <a:rect l="l" t="t" r="r" b="b"/>
                <a:pathLst>
                  <a:path w="76656" h="19164" extrusionOk="0">
                    <a:moveTo>
                      <a:pt x="0" y="0"/>
                    </a:moveTo>
                    <a:lnTo>
                      <a:pt x="76657" y="0"/>
                    </a:lnTo>
                  </a:path>
                </a:pathLst>
              </a:custGeom>
              <a:noFill/>
              <a:ln w="22225" cap="rnd" cmpd="sng">
                <a:solidFill>
                  <a:srgbClr val="EA0A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3"/>
              <p:cNvSpPr/>
              <p:nvPr/>
            </p:nvSpPr>
            <p:spPr>
              <a:xfrm>
                <a:off x="1032083" y="4530994"/>
                <a:ext cx="61325" cy="126483"/>
              </a:xfrm>
              <a:custGeom>
                <a:avLst/>
                <a:gdLst/>
                <a:ahLst/>
                <a:cxnLst/>
                <a:rect l="l" t="t" r="r" b="b"/>
                <a:pathLst>
                  <a:path w="61325" h="126483" extrusionOk="0">
                    <a:moveTo>
                      <a:pt x="0" y="0"/>
                    </a:moveTo>
                    <a:lnTo>
                      <a:pt x="61325" y="63242"/>
                    </a:lnTo>
                    <a:lnTo>
                      <a:pt x="0" y="126483"/>
                    </a:lnTo>
                  </a:path>
                </a:pathLst>
              </a:custGeom>
              <a:solidFill>
                <a:srgbClr val="FFFFFF"/>
              </a:solidFill>
              <a:ln w="22225" cap="rnd" cmpd="sng">
                <a:solidFill>
                  <a:srgbClr val="EA0A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23"/>
              <p:cNvSpPr/>
              <p:nvPr/>
            </p:nvSpPr>
            <p:spPr>
              <a:xfrm>
                <a:off x="1127903" y="4538659"/>
                <a:ext cx="26829" cy="107319"/>
              </a:xfrm>
              <a:custGeom>
                <a:avLst/>
                <a:gdLst/>
                <a:ahLst/>
                <a:cxnLst/>
                <a:rect l="l" t="t" r="r" b="b"/>
                <a:pathLst>
                  <a:path w="26829" h="107319" extrusionOk="0">
                    <a:moveTo>
                      <a:pt x="0" y="0"/>
                    </a:moveTo>
                    <a:lnTo>
                      <a:pt x="26830" y="0"/>
                    </a:lnTo>
                    <a:lnTo>
                      <a:pt x="26830" y="107319"/>
                    </a:lnTo>
                    <a:lnTo>
                      <a:pt x="0" y="107319"/>
                    </a:lnTo>
                    <a:close/>
                  </a:path>
                </a:pathLst>
              </a:custGeom>
              <a:noFill/>
              <a:ln w="22225" cap="rnd" cmpd="sng">
                <a:solidFill>
                  <a:srgbClr val="EA0A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32" name="Google Shape;632;p23"/>
          <p:cNvSpPr txBox="1"/>
          <p:nvPr/>
        </p:nvSpPr>
        <p:spPr>
          <a:xfrm>
            <a:off x="11022882" y="3815091"/>
            <a:ext cx="580601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074"/>
              </a:buClr>
              <a:buSzPts val="1800"/>
              <a:buFont typeface="Noto Sans Symbols"/>
              <a:buNone/>
            </a:pPr>
            <a:r>
              <a:rPr lang="en-GB" sz="18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Provides location sharing and tracking capabilities for precise coordination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3" name="Google Shape;633;p23"/>
          <p:cNvGrpSpPr/>
          <p:nvPr/>
        </p:nvGrpSpPr>
        <p:grpSpPr>
          <a:xfrm>
            <a:off x="9592941" y="3606184"/>
            <a:ext cx="1084895" cy="1084895"/>
            <a:chOff x="6364687" y="2458663"/>
            <a:chExt cx="818298" cy="818298"/>
          </a:xfrm>
        </p:grpSpPr>
        <p:sp>
          <p:nvSpPr>
            <p:cNvPr id="634" name="Google Shape;634;p23"/>
            <p:cNvSpPr/>
            <p:nvPr/>
          </p:nvSpPr>
          <p:spPr>
            <a:xfrm>
              <a:off x="6364687" y="2458663"/>
              <a:ext cx="818298" cy="818298"/>
            </a:xfrm>
            <a:custGeom>
              <a:avLst/>
              <a:gdLst/>
              <a:ahLst/>
              <a:cxnLst/>
              <a:rect l="l" t="t" r="r" b="b"/>
              <a:pathLst>
                <a:path w="672375" h="672375" extrusionOk="0">
                  <a:moveTo>
                    <a:pt x="651367" y="336898"/>
                  </a:moveTo>
                  <a:cubicBezTo>
                    <a:pt x="659771" y="502891"/>
                    <a:pt x="507086" y="652074"/>
                    <a:pt x="335490" y="651374"/>
                  </a:cubicBezTo>
                  <a:cubicBezTo>
                    <a:pt x="169497" y="650673"/>
                    <a:pt x="20314" y="504291"/>
                    <a:pt x="21014" y="334096"/>
                  </a:cubicBezTo>
                  <a:cubicBezTo>
                    <a:pt x="21715" y="171606"/>
                    <a:pt x="165295" y="19621"/>
                    <a:pt x="339692" y="21021"/>
                  </a:cubicBezTo>
                  <a:cubicBezTo>
                    <a:pt x="501483" y="22422"/>
                    <a:pt x="659771" y="164602"/>
                    <a:pt x="651367" y="336898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E2007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35" name="Google Shape;635;p23"/>
            <p:cNvGrpSpPr/>
            <p:nvPr/>
          </p:nvGrpSpPr>
          <p:grpSpPr>
            <a:xfrm>
              <a:off x="6517678" y="2675583"/>
              <a:ext cx="530603" cy="375228"/>
              <a:chOff x="5991645" y="3403932"/>
              <a:chExt cx="530603" cy="375228"/>
            </a:xfrm>
          </p:grpSpPr>
          <p:sp>
            <p:nvSpPr>
              <p:cNvPr id="636" name="Google Shape;636;p23"/>
              <p:cNvSpPr/>
              <p:nvPr/>
            </p:nvSpPr>
            <p:spPr>
              <a:xfrm>
                <a:off x="5991645" y="3403932"/>
                <a:ext cx="77698" cy="375228"/>
              </a:xfrm>
              <a:custGeom>
                <a:avLst/>
                <a:gdLst/>
                <a:ahLst/>
                <a:cxnLst/>
                <a:rect l="l" t="t" r="r" b="b"/>
                <a:pathLst>
                  <a:path w="77698" h="375228" extrusionOk="0">
                    <a:moveTo>
                      <a:pt x="77699" y="0"/>
                    </a:moveTo>
                    <a:cubicBezTo>
                      <a:pt x="29691" y="48008"/>
                      <a:pt x="0" y="114333"/>
                      <a:pt x="0" y="187603"/>
                    </a:cubicBezTo>
                    <a:cubicBezTo>
                      <a:pt x="0" y="260872"/>
                      <a:pt x="29691" y="327198"/>
                      <a:pt x="77699" y="375229"/>
                    </a:cubicBezTo>
                  </a:path>
                </a:pathLst>
              </a:custGeom>
              <a:noFill/>
              <a:ln w="22225" cap="rnd" cmpd="sng">
                <a:solidFill>
                  <a:srgbClr val="EA0A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23"/>
              <p:cNvSpPr/>
              <p:nvPr/>
            </p:nvSpPr>
            <p:spPr>
              <a:xfrm>
                <a:off x="6083924" y="3469196"/>
                <a:ext cx="50661" cy="244700"/>
              </a:xfrm>
              <a:custGeom>
                <a:avLst/>
                <a:gdLst/>
                <a:ahLst/>
                <a:cxnLst/>
                <a:rect l="l" t="t" r="r" b="b"/>
                <a:pathLst>
                  <a:path w="50661" h="244700" extrusionOk="0">
                    <a:moveTo>
                      <a:pt x="50661" y="0"/>
                    </a:moveTo>
                    <a:cubicBezTo>
                      <a:pt x="19379" y="31329"/>
                      <a:pt x="0" y="74584"/>
                      <a:pt x="0" y="122339"/>
                    </a:cubicBezTo>
                    <a:cubicBezTo>
                      <a:pt x="0" y="170116"/>
                      <a:pt x="19379" y="213349"/>
                      <a:pt x="50661" y="244700"/>
                    </a:cubicBezTo>
                  </a:path>
                </a:pathLst>
              </a:custGeom>
              <a:noFill/>
              <a:ln w="22225" cap="rnd" cmpd="sng">
                <a:solidFill>
                  <a:srgbClr val="EA0A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23"/>
              <p:cNvSpPr/>
              <p:nvPr/>
            </p:nvSpPr>
            <p:spPr>
              <a:xfrm>
                <a:off x="6176203" y="3534437"/>
                <a:ext cx="23646" cy="114195"/>
              </a:xfrm>
              <a:custGeom>
                <a:avLst/>
                <a:gdLst/>
                <a:ahLst/>
                <a:cxnLst/>
                <a:rect l="l" t="t" r="r" b="b"/>
                <a:pathLst>
                  <a:path w="23646" h="114195" extrusionOk="0">
                    <a:moveTo>
                      <a:pt x="23646" y="0"/>
                    </a:moveTo>
                    <a:cubicBezTo>
                      <a:pt x="9043" y="14603"/>
                      <a:pt x="0" y="34789"/>
                      <a:pt x="0" y="57098"/>
                    </a:cubicBezTo>
                    <a:cubicBezTo>
                      <a:pt x="0" y="79406"/>
                      <a:pt x="9043" y="99592"/>
                      <a:pt x="23646" y="114195"/>
                    </a:cubicBezTo>
                  </a:path>
                </a:pathLst>
              </a:custGeom>
              <a:noFill/>
              <a:ln w="22225" cap="rnd" cmpd="sng">
                <a:solidFill>
                  <a:srgbClr val="EA0A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" name="Google Shape;639;p23"/>
              <p:cNvSpPr/>
              <p:nvPr/>
            </p:nvSpPr>
            <p:spPr>
              <a:xfrm>
                <a:off x="6444550" y="3403932"/>
                <a:ext cx="77698" cy="375228"/>
              </a:xfrm>
              <a:custGeom>
                <a:avLst/>
                <a:gdLst/>
                <a:ahLst/>
                <a:cxnLst/>
                <a:rect l="l" t="t" r="r" b="b"/>
                <a:pathLst>
                  <a:path w="77698" h="375228" extrusionOk="0">
                    <a:moveTo>
                      <a:pt x="0" y="0"/>
                    </a:moveTo>
                    <a:cubicBezTo>
                      <a:pt x="48008" y="48008"/>
                      <a:pt x="77699" y="114333"/>
                      <a:pt x="77699" y="187603"/>
                    </a:cubicBezTo>
                    <a:cubicBezTo>
                      <a:pt x="77699" y="260872"/>
                      <a:pt x="48008" y="327198"/>
                      <a:pt x="0" y="375229"/>
                    </a:cubicBezTo>
                  </a:path>
                </a:pathLst>
              </a:custGeom>
              <a:noFill/>
              <a:ln w="22225" cap="rnd" cmpd="sng">
                <a:solidFill>
                  <a:srgbClr val="EA0A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0" name="Google Shape;640;p23"/>
              <p:cNvSpPr/>
              <p:nvPr/>
            </p:nvSpPr>
            <p:spPr>
              <a:xfrm>
                <a:off x="6379309" y="3469196"/>
                <a:ext cx="50661" cy="244700"/>
              </a:xfrm>
              <a:custGeom>
                <a:avLst/>
                <a:gdLst/>
                <a:ahLst/>
                <a:cxnLst/>
                <a:rect l="l" t="t" r="r" b="b"/>
                <a:pathLst>
                  <a:path w="50661" h="244700" extrusionOk="0">
                    <a:moveTo>
                      <a:pt x="0" y="0"/>
                    </a:moveTo>
                    <a:cubicBezTo>
                      <a:pt x="31283" y="31329"/>
                      <a:pt x="50661" y="74584"/>
                      <a:pt x="50661" y="122339"/>
                    </a:cubicBezTo>
                    <a:cubicBezTo>
                      <a:pt x="50661" y="170116"/>
                      <a:pt x="31283" y="213349"/>
                      <a:pt x="0" y="244700"/>
                    </a:cubicBezTo>
                  </a:path>
                </a:pathLst>
              </a:custGeom>
              <a:noFill/>
              <a:ln w="22225" cap="rnd" cmpd="sng">
                <a:solidFill>
                  <a:srgbClr val="EA0A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" name="Google Shape;641;p23"/>
              <p:cNvSpPr/>
              <p:nvPr/>
            </p:nvSpPr>
            <p:spPr>
              <a:xfrm>
                <a:off x="6314045" y="3534437"/>
                <a:ext cx="23646" cy="114195"/>
              </a:xfrm>
              <a:custGeom>
                <a:avLst/>
                <a:gdLst/>
                <a:ahLst/>
                <a:cxnLst/>
                <a:rect l="l" t="t" r="r" b="b"/>
                <a:pathLst>
                  <a:path w="23646" h="114195" extrusionOk="0">
                    <a:moveTo>
                      <a:pt x="0" y="0"/>
                    </a:moveTo>
                    <a:cubicBezTo>
                      <a:pt x="14603" y="14603"/>
                      <a:pt x="23646" y="34789"/>
                      <a:pt x="23646" y="57098"/>
                    </a:cubicBezTo>
                    <a:cubicBezTo>
                      <a:pt x="23646" y="79406"/>
                      <a:pt x="14603" y="99592"/>
                      <a:pt x="0" y="114195"/>
                    </a:cubicBezTo>
                  </a:path>
                </a:pathLst>
              </a:custGeom>
              <a:noFill/>
              <a:ln w="22225" cap="rnd" cmpd="sng">
                <a:solidFill>
                  <a:srgbClr val="EA0A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" name="Google Shape;642;p23"/>
              <p:cNvSpPr/>
              <p:nvPr/>
            </p:nvSpPr>
            <p:spPr>
              <a:xfrm>
                <a:off x="6245412" y="3580000"/>
                <a:ext cx="23069" cy="23069"/>
              </a:xfrm>
              <a:custGeom>
                <a:avLst/>
                <a:gdLst/>
                <a:ahLst/>
                <a:cxnLst/>
                <a:rect l="l" t="t" r="r" b="b"/>
                <a:pathLst>
                  <a:path w="23069" h="23069" extrusionOk="0">
                    <a:moveTo>
                      <a:pt x="23070" y="11535"/>
                    </a:moveTo>
                    <a:cubicBezTo>
                      <a:pt x="23070" y="17905"/>
                      <a:pt x="17905" y="23070"/>
                      <a:pt x="11535" y="23070"/>
                    </a:cubicBezTo>
                    <a:cubicBezTo>
                      <a:pt x="5164" y="23070"/>
                      <a:pt x="0" y="17905"/>
                      <a:pt x="0" y="11535"/>
                    </a:cubicBezTo>
                    <a:cubicBezTo>
                      <a:pt x="0" y="5164"/>
                      <a:pt x="5164" y="0"/>
                      <a:pt x="11535" y="0"/>
                    </a:cubicBezTo>
                    <a:cubicBezTo>
                      <a:pt x="17905" y="0"/>
                      <a:pt x="23070" y="5164"/>
                      <a:pt x="23070" y="11535"/>
                    </a:cubicBezTo>
                    <a:close/>
                  </a:path>
                </a:pathLst>
              </a:custGeom>
              <a:noFill/>
              <a:ln w="22225" cap="flat" cmpd="sng">
                <a:solidFill>
                  <a:srgbClr val="EA0A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584EC9B-C782-ED3C-BEFA-0AACE769DDED}"/>
              </a:ext>
            </a:extLst>
          </p:cNvPr>
          <p:cNvSpPr txBox="1"/>
          <p:nvPr/>
        </p:nvSpPr>
        <p:spPr>
          <a:xfrm>
            <a:off x="1940915" y="9850912"/>
            <a:ext cx="305625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000">
                <a:solidFill>
                  <a:srgbClr val="17365D"/>
                </a:solidFill>
                <a:latin typeface="Quicksand"/>
              </a:rPr>
              <a:t>© 2025 Premier Wireless. All rights reserved.</a:t>
            </a:r>
            <a:r>
              <a:rPr lang="en-US" sz="1000">
                <a:latin typeface="Quicksand"/>
              </a:rPr>
              <a:t>​</a:t>
            </a:r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" name="Google Shape;648;p2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71700"/>
            <a:ext cx="18288000" cy="6810005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24"/>
          <p:cNvSpPr txBox="1">
            <a:spLocks noGrp="1"/>
          </p:cNvSpPr>
          <p:nvPr>
            <p:ph type="body" idx="1"/>
          </p:nvPr>
        </p:nvSpPr>
        <p:spPr>
          <a:xfrm>
            <a:off x="762001" y="723900"/>
            <a:ext cx="16920982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rPr lang="en-GB"/>
              <a:t>Purpose Driven &amp; Poised for Emergency Response</a:t>
            </a:r>
            <a:endParaRPr/>
          </a:p>
        </p:txBody>
      </p:sp>
      <p:pic>
        <p:nvPicPr>
          <p:cNvPr id="650" name="Google Shape;650;p24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7392" y="2232210"/>
            <a:ext cx="11510200" cy="649541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DDF06C-FF7F-0A44-4BF5-7925A86112AC}"/>
              </a:ext>
            </a:extLst>
          </p:cNvPr>
          <p:cNvSpPr txBox="1"/>
          <p:nvPr/>
        </p:nvSpPr>
        <p:spPr>
          <a:xfrm>
            <a:off x="1940915" y="9850912"/>
            <a:ext cx="305625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000">
                <a:solidFill>
                  <a:srgbClr val="17365D"/>
                </a:solidFill>
                <a:latin typeface="Quicksand"/>
              </a:rPr>
              <a:t>© 2025 Premier Wireless. All rights reserved.</a:t>
            </a:r>
            <a:r>
              <a:rPr lang="en-US" sz="1000">
                <a:latin typeface="Quicksand"/>
              </a:rPr>
              <a:t>​</a:t>
            </a:r>
            <a:endParaRPr lang="en-US"/>
          </a:p>
        </p:txBody>
      </p:sp>
      <p:pic>
        <p:nvPicPr>
          <p:cNvPr id="4" name="Picture 3" descr="A group of icons with text&#10;&#10;AI-generated content may be incorrect.">
            <a:extLst>
              <a:ext uri="{FF2B5EF4-FFF2-40B4-BE49-F238E27FC236}">
                <a16:creationId xmlns:a16="http://schemas.microsoft.com/office/drawing/2014/main" id="{EB679626-E32C-DB26-3DC5-45C2AC5B46F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38" y="3378304"/>
            <a:ext cx="8587014" cy="4060087"/>
          </a:xfrm>
          <a:prstGeom prst="rect">
            <a:avLst/>
          </a:prstGeom>
        </p:spPr>
      </p:pic>
      <p:sp>
        <p:nvSpPr>
          <p:cNvPr id="651" name="Google Shape;651;p24"/>
          <p:cNvSpPr/>
          <p:nvPr/>
        </p:nvSpPr>
        <p:spPr>
          <a:xfrm>
            <a:off x="10426791" y="3493139"/>
            <a:ext cx="1677498" cy="1828800"/>
          </a:xfrm>
          <a:prstGeom prst="ellipse">
            <a:avLst/>
          </a:prstGeom>
          <a:noFill/>
          <a:ln w="57150" cap="flat" cmpd="sng">
            <a:solidFill>
              <a:srgbClr val="EA0A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660;g373d8d94324_0_51" title="AdobeStock_1416869809.png">
            <a:extLst>
              <a:ext uri="{FF2B5EF4-FFF2-40B4-BE49-F238E27FC236}">
                <a16:creationId xmlns:a16="http://schemas.microsoft.com/office/drawing/2014/main" id="{BD44EA78-0EB9-A549-8D0C-ADA42632737E}"/>
              </a:ext>
            </a:extLst>
          </p:cNvPr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7050" y="2258038"/>
            <a:ext cx="10160241" cy="677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6C9DF12-9FA1-A772-25E0-998F5742A02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7347" y="3336623"/>
            <a:ext cx="7139738" cy="4738385"/>
          </a:xfrm>
          <a:prstGeom prst="rect">
            <a:avLst/>
          </a:prstGeom>
        </p:spPr>
      </p:pic>
      <p:sp>
        <p:nvSpPr>
          <p:cNvPr id="658" name="Google Shape;658;g373d8d94324_0_51"/>
          <p:cNvSpPr txBox="1">
            <a:spLocks noGrp="1"/>
          </p:cNvSpPr>
          <p:nvPr>
            <p:ph type="body" idx="1"/>
          </p:nvPr>
        </p:nvSpPr>
        <p:spPr>
          <a:xfrm>
            <a:off x="1045029" y="398993"/>
            <a:ext cx="16328571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rPr lang="en-GB" dirty="0"/>
              <a:t>Enhancing Communication, Compliance,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rPr lang="en-GB" dirty="0"/>
              <a:t> &amp; Emergency Response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D64C37-D767-8D2C-C5FD-807BDE32BD8F}"/>
              </a:ext>
            </a:extLst>
          </p:cNvPr>
          <p:cNvSpPr txBox="1"/>
          <p:nvPr/>
        </p:nvSpPr>
        <p:spPr>
          <a:xfrm>
            <a:off x="1940915" y="9850912"/>
            <a:ext cx="305625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000">
                <a:solidFill>
                  <a:srgbClr val="17365D"/>
                </a:solidFill>
                <a:latin typeface="Quicksand"/>
              </a:rPr>
              <a:t>© 2025 Premier Wireless. All rights reserved.</a:t>
            </a:r>
            <a:r>
              <a:rPr lang="en-US" sz="1000">
                <a:latin typeface="Quicksand"/>
              </a:rPr>
              <a:t>​</a:t>
            </a:r>
            <a:endParaRPr lang="en-US"/>
          </a:p>
        </p:txBody>
      </p:sp>
      <p:sp>
        <p:nvSpPr>
          <p:cNvPr id="4" name="Google Shape;331;p7">
            <a:extLst>
              <a:ext uri="{FF2B5EF4-FFF2-40B4-BE49-F238E27FC236}">
                <a16:creationId xmlns:a16="http://schemas.microsoft.com/office/drawing/2014/main" id="{B4FB7125-6964-1C1D-DA67-672AF8956468}"/>
              </a:ext>
            </a:extLst>
          </p:cNvPr>
          <p:cNvSpPr/>
          <p:nvPr/>
        </p:nvSpPr>
        <p:spPr>
          <a:xfrm>
            <a:off x="1028700" y="3180425"/>
            <a:ext cx="6942025" cy="4741144"/>
          </a:xfrm>
          <a:prstGeom prst="roundRect">
            <a:avLst>
              <a:gd name="adj" fmla="val 5324"/>
            </a:avLst>
          </a:prstGeom>
          <a:solidFill>
            <a:srgbClr val="EDEDED">
              <a:alpha val="54509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665;g373d8d94324_0_51">
            <a:extLst>
              <a:ext uri="{FF2B5EF4-FFF2-40B4-BE49-F238E27FC236}">
                <a16:creationId xmlns:a16="http://schemas.microsoft.com/office/drawing/2014/main" id="{0F4A09DD-AFD5-2D25-2987-F804C711C04C}"/>
              </a:ext>
            </a:extLst>
          </p:cNvPr>
          <p:cNvSpPr/>
          <p:nvPr/>
        </p:nvSpPr>
        <p:spPr>
          <a:xfrm>
            <a:off x="14724122" y="6176726"/>
            <a:ext cx="1527712" cy="1578888"/>
          </a:xfrm>
          <a:prstGeom prst="ellipse">
            <a:avLst/>
          </a:prstGeom>
          <a:noFill/>
          <a:ln w="57150" cap="flat" cmpd="sng">
            <a:solidFill>
              <a:srgbClr val="EA0A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666;g373d8d94324_0_51">
            <a:extLst>
              <a:ext uri="{FF2B5EF4-FFF2-40B4-BE49-F238E27FC236}">
                <a16:creationId xmlns:a16="http://schemas.microsoft.com/office/drawing/2014/main" id="{57B34B25-8FC5-4066-1391-046D8D03C85A}"/>
              </a:ext>
            </a:extLst>
          </p:cNvPr>
          <p:cNvSpPr txBox="1"/>
          <p:nvPr/>
        </p:nvSpPr>
        <p:spPr>
          <a:xfrm>
            <a:off x="1522825" y="3868789"/>
            <a:ext cx="6717900" cy="35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lnSpc>
                <a:spcPct val="150000"/>
              </a:lnSpc>
              <a:spcBef>
                <a:spcPts val="340"/>
              </a:spcBef>
              <a:buClr>
                <a:srgbClr val="E41981"/>
              </a:buClr>
              <a:buSzPts val="1700"/>
              <a:buFont typeface="Quicksand"/>
              <a:buChar char="•"/>
            </a:pPr>
            <a:r>
              <a:rPr lang="en-GB" sz="2100" b="1" dirty="0">
                <a:latin typeface="Quicksand"/>
                <a:sym typeface="Quicksand"/>
              </a:rPr>
              <a:t>Enables secure, recorded communication </a:t>
            </a:r>
          </a:p>
          <a:p>
            <a:pPr marL="342900" indent="-342900">
              <a:lnSpc>
                <a:spcPct val="150000"/>
              </a:lnSpc>
              <a:spcBef>
                <a:spcPts val="340"/>
              </a:spcBef>
              <a:buClr>
                <a:srgbClr val="E41981"/>
              </a:buClr>
              <a:buSzPts val="1700"/>
              <a:buFont typeface="Quicksand"/>
              <a:buChar char="•"/>
            </a:pPr>
            <a:r>
              <a:rPr lang="en-GB" sz="2100" b="1" dirty="0">
                <a:latin typeface="Quicksand"/>
                <a:sym typeface="Quicksand"/>
              </a:rPr>
              <a:t>Provides instant, reliable contact </a:t>
            </a:r>
          </a:p>
          <a:p>
            <a:pPr marL="342900" indent="-342900">
              <a:lnSpc>
                <a:spcPct val="150000"/>
              </a:lnSpc>
              <a:spcBef>
                <a:spcPts val="340"/>
              </a:spcBef>
              <a:buClr>
                <a:srgbClr val="E41981"/>
              </a:buClr>
              <a:buSzPts val="1700"/>
              <a:buFont typeface="Quicksand"/>
              <a:buChar char="•"/>
            </a:pPr>
            <a:r>
              <a:rPr lang="en-GB" sz="2100" b="1" dirty="0">
                <a:latin typeface="Quicksand"/>
                <a:sym typeface="Quicksand"/>
              </a:rPr>
              <a:t>Supports audit trails and documentation </a:t>
            </a:r>
          </a:p>
          <a:p>
            <a:pPr marL="342900" indent="-342900">
              <a:lnSpc>
                <a:spcPct val="150000"/>
              </a:lnSpc>
              <a:spcBef>
                <a:spcPts val="340"/>
              </a:spcBef>
              <a:buClr>
                <a:srgbClr val="E41981"/>
              </a:buClr>
              <a:buSzPts val="1700"/>
              <a:buFont typeface="Quicksand"/>
              <a:buChar char="•"/>
            </a:pPr>
            <a:r>
              <a:rPr lang="en-GB" sz="2100" b="1" dirty="0">
                <a:latin typeface="Quicksand"/>
                <a:sym typeface="Quicksand"/>
              </a:rPr>
              <a:t>Enables coordinated response and mass messaging</a:t>
            </a:r>
          </a:p>
          <a:p>
            <a:pPr marL="342900" indent="-342900">
              <a:lnSpc>
                <a:spcPct val="150000"/>
              </a:lnSpc>
              <a:spcBef>
                <a:spcPts val="340"/>
              </a:spcBef>
              <a:buClr>
                <a:srgbClr val="E41981"/>
              </a:buClr>
              <a:buSzPts val="1700"/>
              <a:buFont typeface="Quicksand"/>
              <a:buChar char="•"/>
            </a:pPr>
            <a:r>
              <a:rPr lang="en-GB" sz="2100" b="1" dirty="0">
                <a:latin typeface="Quicksand"/>
                <a:sym typeface="Quicksand"/>
              </a:rPr>
              <a:t>Supports audit trails and documentation</a:t>
            </a:r>
            <a:endParaRPr sz="2100" b="1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25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673" name="Google Shape;673;p25"/>
            <p:cNvSpPr/>
            <p:nvPr/>
          </p:nvSpPr>
          <p:spPr>
            <a:xfrm>
              <a:off x="0" y="0"/>
              <a:ext cx="5185327" cy="13503"/>
            </a:xfrm>
            <a:custGeom>
              <a:avLst/>
              <a:gdLst/>
              <a:ahLst/>
              <a:cxnLst/>
              <a:rect l="l" t="t" r="r" b="b"/>
              <a:pathLst>
                <a:path w="5185327" h="13503" extrusionOk="0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25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75" tIns="81275" rIns="81275" bIns="81275" anchor="ctr" anchorCtr="0">
              <a:noAutofit/>
            </a:bodyPr>
            <a:lstStyle/>
            <a:p>
              <a:pPr marL="0" marR="0" lvl="0" indent="0" algn="ctr" rtl="0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5" name="Google Shape;675;p25"/>
          <p:cNvSpPr/>
          <p:nvPr/>
        </p:nvSpPr>
        <p:spPr>
          <a:xfrm>
            <a:off x="4583" y="-12890"/>
            <a:ext cx="18288000" cy="2241742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6" name="Google Shape;676;p25"/>
          <p:cNvSpPr/>
          <p:nvPr/>
        </p:nvSpPr>
        <p:spPr>
          <a:xfrm>
            <a:off x="14685702" y="-1082990"/>
            <a:ext cx="4314432" cy="2534729"/>
          </a:xfrm>
          <a:custGeom>
            <a:avLst/>
            <a:gdLst/>
            <a:ahLst/>
            <a:cxnLst/>
            <a:rect l="l" t="t" r="r" b="b"/>
            <a:pathLst>
              <a:path w="4314432" h="2534729" extrusionOk="0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7" name="Google Shape;677;p25"/>
          <p:cNvSpPr/>
          <p:nvPr/>
        </p:nvSpPr>
        <p:spPr>
          <a:xfrm>
            <a:off x="-152400" y="-78941"/>
            <a:ext cx="10896600" cy="10480241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8" name="Google Shape;678;p25" descr="A map of a building with a danger area&#10;&#10;Description automatically generated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69951" y="2651505"/>
            <a:ext cx="4644428" cy="2451228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25"/>
          <p:cNvSpPr/>
          <p:nvPr/>
        </p:nvSpPr>
        <p:spPr>
          <a:xfrm>
            <a:off x="4282375" y="3523922"/>
            <a:ext cx="5867400" cy="4160923"/>
          </a:xfrm>
          <a:prstGeom prst="roundRect">
            <a:avLst>
              <a:gd name="adj" fmla="val 3600"/>
            </a:avLst>
          </a:prstGeom>
          <a:solidFill>
            <a:srgbClr val="1B568D"/>
          </a:solidFill>
          <a:ln>
            <a:noFill/>
          </a:ln>
          <a:effectLst>
            <a:outerShdw blurRad="63500" dist="127816" dir="2700000">
              <a:srgbClr val="000000">
                <a:alpha val="23137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2638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0" name="Google Shape;680;p25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97880" y="5451784"/>
            <a:ext cx="5279957" cy="2986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25" descr="Register Your Cell Phone To Receive Emergency Notification Alerts | City of  Florence Oregon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3164" y="681698"/>
            <a:ext cx="1566202" cy="1566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25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5233" y="8105932"/>
            <a:ext cx="1362064" cy="1530655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25"/>
          <p:cNvSpPr txBox="1">
            <a:spLocks noGrp="1"/>
          </p:cNvSpPr>
          <p:nvPr>
            <p:ph type="body" idx="4294967295"/>
          </p:nvPr>
        </p:nvSpPr>
        <p:spPr>
          <a:xfrm>
            <a:off x="1958975" y="723900"/>
            <a:ext cx="16329025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icksand"/>
              <a:buNone/>
            </a:pPr>
            <a:r>
              <a:rPr lang="en-GB" sz="2400">
                <a:solidFill>
                  <a:schemeClr val="dk1"/>
                </a:solidFill>
              </a:rPr>
              <a:t>Awareness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84" name="Google Shape;684;p25"/>
          <p:cNvSpPr/>
          <p:nvPr/>
        </p:nvSpPr>
        <p:spPr>
          <a:xfrm flipH="1">
            <a:off x="1526651" y="5451784"/>
            <a:ext cx="618169" cy="369039"/>
          </a:xfrm>
          <a:prstGeom prst="leftArrow">
            <a:avLst>
              <a:gd name="adj1" fmla="val 0"/>
              <a:gd name="adj2" fmla="val 50000"/>
            </a:avLst>
          </a:prstGeom>
          <a:solidFill>
            <a:srgbClr val="1B568D"/>
          </a:solidFill>
          <a:ln w="57150" cap="flat" cmpd="sng">
            <a:solidFill>
              <a:srgbClr val="1B568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5" name="Google Shape;685;p25"/>
          <p:cNvSpPr txBox="1"/>
          <p:nvPr/>
        </p:nvSpPr>
        <p:spPr>
          <a:xfrm>
            <a:off x="956473" y="7230117"/>
            <a:ext cx="3539327" cy="593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icksand"/>
              <a:buNone/>
            </a:pPr>
            <a:r>
              <a:rPr lang="en-GB" sz="24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Coordination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25"/>
          <p:cNvSpPr/>
          <p:nvPr/>
        </p:nvSpPr>
        <p:spPr>
          <a:xfrm flipH="1">
            <a:off x="5428783" y="2282466"/>
            <a:ext cx="618169" cy="369039"/>
          </a:xfrm>
          <a:prstGeom prst="leftArrow">
            <a:avLst>
              <a:gd name="adj1" fmla="val 0"/>
              <a:gd name="adj2" fmla="val 50000"/>
            </a:avLst>
          </a:prstGeom>
          <a:solidFill>
            <a:srgbClr val="1B568D"/>
          </a:solidFill>
          <a:ln w="57150" cap="flat" cmpd="sng">
            <a:solidFill>
              <a:srgbClr val="1B568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7" name="Google Shape;687;p25"/>
          <p:cNvSpPr/>
          <p:nvPr/>
        </p:nvSpPr>
        <p:spPr>
          <a:xfrm flipH="1">
            <a:off x="5408608" y="8648700"/>
            <a:ext cx="618169" cy="369039"/>
          </a:xfrm>
          <a:prstGeom prst="leftArrow">
            <a:avLst>
              <a:gd name="adj1" fmla="val 0"/>
              <a:gd name="adj2" fmla="val 50000"/>
            </a:avLst>
          </a:prstGeom>
          <a:solidFill>
            <a:srgbClr val="1B568D"/>
          </a:solidFill>
          <a:ln w="57150" cap="flat" cmpd="sng">
            <a:solidFill>
              <a:srgbClr val="1B568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8" name="Google Shape;688;p25"/>
          <p:cNvSpPr/>
          <p:nvPr/>
        </p:nvSpPr>
        <p:spPr>
          <a:xfrm rot="-5400000" flipH="1">
            <a:off x="2933950" y="4043924"/>
            <a:ext cx="1116399" cy="342939"/>
          </a:xfrm>
          <a:prstGeom prst="leftArrow">
            <a:avLst>
              <a:gd name="adj1" fmla="val 0"/>
              <a:gd name="adj2" fmla="val 50000"/>
            </a:avLst>
          </a:prstGeom>
          <a:solidFill>
            <a:srgbClr val="1B568D"/>
          </a:solidFill>
          <a:ln w="57150" cap="flat" cmpd="sng">
            <a:solidFill>
              <a:srgbClr val="1B568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9" name="Google Shape;689;p25"/>
          <p:cNvSpPr/>
          <p:nvPr/>
        </p:nvSpPr>
        <p:spPr>
          <a:xfrm rot="5400000" flipH="1">
            <a:off x="3196115" y="6596877"/>
            <a:ext cx="618169" cy="369039"/>
          </a:xfrm>
          <a:prstGeom prst="leftArrow">
            <a:avLst>
              <a:gd name="adj1" fmla="val 0"/>
              <a:gd name="adj2" fmla="val 50000"/>
            </a:avLst>
          </a:prstGeom>
          <a:solidFill>
            <a:srgbClr val="1B568D"/>
          </a:solidFill>
          <a:ln w="57150" cap="flat" cmpd="sng">
            <a:solidFill>
              <a:srgbClr val="1B568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0" name="Google Shape;690;p25"/>
          <p:cNvSpPr txBox="1"/>
          <p:nvPr/>
        </p:nvSpPr>
        <p:spPr>
          <a:xfrm>
            <a:off x="6247091" y="1975551"/>
            <a:ext cx="428503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GB" sz="18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PARENTS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GB" sz="18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GUARDIANS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GB" sz="18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COMMUNITY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25"/>
          <p:cNvSpPr txBox="1"/>
          <p:nvPr/>
        </p:nvSpPr>
        <p:spPr>
          <a:xfrm>
            <a:off x="6247091" y="8204940"/>
            <a:ext cx="327062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GB" sz="18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TEACHERS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GB" sz="18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STAFF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GB" sz="18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POLICE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GB" sz="18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FIRE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GB" sz="18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ISD ADMINS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2" name="Google Shape;692;p25" descr="Related image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665" y="5200650"/>
            <a:ext cx="884608" cy="884608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25"/>
          <p:cNvSpPr/>
          <p:nvPr/>
        </p:nvSpPr>
        <p:spPr>
          <a:xfrm>
            <a:off x="1066800" y="1544026"/>
            <a:ext cx="4361500" cy="1670154"/>
          </a:xfrm>
          <a:prstGeom prst="roundRect">
            <a:avLst>
              <a:gd name="adj" fmla="val 3600"/>
            </a:avLst>
          </a:prstGeom>
          <a:solidFill>
            <a:schemeClr val="lt1"/>
          </a:solidFill>
          <a:ln>
            <a:noFill/>
          </a:ln>
          <a:effectLst>
            <a:outerShdw blurRad="63500" dist="127816" dir="2700000">
              <a:srgbClr val="000000">
                <a:alpha val="23137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2638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25"/>
          <p:cNvSpPr/>
          <p:nvPr/>
        </p:nvSpPr>
        <p:spPr>
          <a:xfrm>
            <a:off x="2362199" y="4726112"/>
            <a:ext cx="2514601" cy="1705868"/>
          </a:xfrm>
          <a:prstGeom prst="roundRect">
            <a:avLst>
              <a:gd name="adj" fmla="val 3600"/>
            </a:avLst>
          </a:prstGeom>
          <a:solidFill>
            <a:schemeClr val="lt1"/>
          </a:solidFill>
          <a:ln>
            <a:noFill/>
          </a:ln>
          <a:effectLst>
            <a:outerShdw blurRad="63500" dist="127816" dir="2700000">
              <a:srgbClr val="000000">
                <a:alpha val="23137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2638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25"/>
          <p:cNvSpPr/>
          <p:nvPr/>
        </p:nvSpPr>
        <p:spPr>
          <a:xfrm>
            <a:off x="918001" y="7992243"/>
            <a:ext cx="4495800" cy="1705868"/>
          </a:xfrm>
          <a:prstGeom prst="roundRect">
            <a:avLst>
              <a:gd name="adj" fmla="val 3600"/>
            </a:avLst>
          </a:prstGeom>
          <a:solidFill>
            <a:schemeClr val="lt1"/>
          </a:solidFill>
          <a:ln>
            <a:noFill/>
          </a:ln>
          <a:effectLst>
            <a:outerShdw blurRad="63500" dist="127816" dir="2700000">
              <a:srgbClr val="000000">
                <a:alpha val="23137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2638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6" name="Google Shape;696;p25"/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5800" y="2060872"/>
            <a:ext cx="614183" cy="614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25"/>
          <p:cNvPicPr preferRelativeResize="0"/>
          <p:nvPr/>
        </p:nvPicPr>
        <p:blipFill rotWithShape="1"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5255" y="8490756"/>
            <a:ext cx="731304" cy="731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25"/>
          <p:cNvPicPr preferRelativeResize="0"/>
          <p:nvPr/>
        </p:nvPicPr>
        <p:blipFill rotWithShape="1">
          <a:blip r:embed="rId11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0771" y="3828046"/>
            <a:ext cx="5201724" cy="3472903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25"/>
          <p:cNvSpPr txBox="1"/>
          <p:nvPr/>
        </p:nvSpPr>
        <p:spPr>
          <a:xfrm>
            <a:off x="1396237" y="2178110"/>
            <a:ext cx="3539327" cy="1012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MASS NOTIFICATION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</a:pPr>
            <a:endParaRPr sz="2000" b="1" i="0" u="none" strike="noStrike" cap="non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700" name="Google Shape;700;p25"/>
          <p:cNvSpPr txBox="1"/>
          <p:nvPr/>
        </p:nvSpPr>
        <p:spPr>
          <a:xfrm>
            <a:off x="2785102" y="5022146"/>
            <a:ext cx="2309078" cy="1012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Emergency Response ACTIVATION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25"/>
          <p:cNvSpPr txBox="1"/>
          <p:nvPr/>
        </p:nvSpPr>
        <p:spPr>
          <a:xfrm>
            <a:off x="1396237" y="8491062"/>
            <a:ext cx="3539327" cy="1012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INCIDENT RESPONSE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SYSTEM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25"/>
          <p:cNvSpPr txBox="1"/>
          <p:nvPr/>
        </p:nvSpPr>
        <p:spPr>
          <a:xfrm>
            <a:off x="11562992" y="329312"/>
            <a:ext cx="5879610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icksand"/>
              <a:buNone/>
            </a:pPr>
            <a:r>
              <a:rPr lang="en-GB" sz="4500" b="1" i="0" u="none" strike="noStrike" cap="non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Emergency Response Plan</a:t>
            </a:r>
            <a:endParaRPr sz="4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7E593B-C6E5-AC58-F63F-37C4EA08E4A8}"/>
              </a:ext>
            </a:extLst>
          </p:cNvPr>
          <p:cNvSpPr txBox="1"/>
          <p:nvPr/>
        </p:nvSpPr>
        <p:spPr>
          <a:xfrm>
            <a:off x="11339724" y="9865473"/>
            <a:ext cx="305625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000">
                <a:solidFill>
                  <a:srgbClr val="17365D"/>
                </a:solidFill>
                <a:latin typeface="Quicksand"/>
              </a:rPr>
              <a:t>© 2025 Premier Wireless. All rights reserved.</a:t>
            </a:r>
            <a:r>
              <a:rPr lang="en-US" sz="1000">
                <a:latin typeface="Quicksand"/>
              </a:rPr>
              <a:t>​</a:t>
            </a:r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26"/>
          <p:cNvSpPr txBox="1">
            <a:spLocks noGrp="1"/>
          </p:cNvSpPr>
          <p:nvPr>
            <p:ph type="body" idx="1"/>
          </p:nvPr>
        </p:nvSpPr>
        <p:spPr>
          <a:xfrm>
            <a:off x="1045029" y="848178"/>
            <a:ext cx="16328571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rPr lang="en-GB" dirty="0"/>
              <a:t>Cellular-Based Panic Buttons</a:t>
            </a:r>
            <a:endParaRPr dirty="0"/>
          </a:p>
        </p:txBody>
      </p:sp>
      <p:sp>
        <p:nvSpPr>
          <p:cNvPr id="713" name="Google Shape;713;p26"/>
          <p:cNvSpPr/>
          <p:nvPr/>
        </p:nvSpPr>
        <p:spPr>
          <a:xfrm>
            <a:off x="1028701" y="7810500"/>
            <a:ext cx="2237113" cy="774948"/>
          </a:xfrm>
          <a:prstGeom prst="roundRect">
            <a:avLst>
              <a:gd name="adj" fmla="val 23216"/>
            </a:avLst>
          </a:prstGeom>
          <a:noFill/>
          <a:ln w="28575" cap="flat" cmpd="sng">
            <a:solidFill>
              <a:srgbClr val="FDD70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4" name="Google Shape;714;p26"/>
          <p:cNvSpPr txBox="1"/>
          <p:nvPr/>
        </p:nvSpPr>
        <p:spPr>
          <a:xfrm>
            <a:off x="1676400" y="7991743"/>
            <a:ext cx="3449171" cy="286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277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Push Button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26"/>
          <p:cNvSpPr txBox="1"/>
          <p:nvPr/>
        </p:nvSpPr>
        <p:spPr>
          <a:xfrm>
            <a:off x="1288482" y="7963638"/>
            <a:ext cx="2286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1.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26"/>
          <p:cNvSpPr/>
          <p:nvPr/>
        </p:nvSpPr>
        <p:spPr>
          <a:xfrm>
            <a:off x="3425133" y="7810500"/>
            <a:ext cx="3280468" cy="774948"/>
          </a:xfrm>
          <a:prstGeom prst="roundRect">
            <a:avLst>
              <a:gd name="adj" fmla="val 23216"/>
            </a:avLst>
          </a:prstGeom>
          <a:noFill/>
          <a:ln w="28575" cap="flat" cmpd="sng">
            <a:solidFill>
              <a:srgbClr val="FDD70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7" name="Google Shape;717;p26"/>
          <p:cNvSpPr txBox="1"/>
          <p:nvPr/>
        </p:nvSpPr>
        <p:spPr>
          <a:xfrm>
            <a:off x="4072833" y="7991743"/>
            <a:ext cx="3449171" cy="286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277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Distress Call Located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26"/>
          <p:cNvSpPr txBox="1"/>
          <p:nvPr/>
        </p:nvSpPr>
        <p:spPr>
          <a:xfrm>
            <a:off x="3684915" y="7963638"/>
            <a:ext cx="38791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2.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26"/>
          <p:cNvSpPr/>
          <p:nvPr/>
        </p:nvSpPr>
        <p:spPr>
          <a:xfrm>
            <a:off x="6864920" y="7810500"/>
            <a:ext cx="4262102" cy="774948"/>
          </a:xfrm>
          <a:prstGeom prst="roundRect">
            <a:avLst>
              <a:gd name="adj" fmla="val 23216"/>
            </a:avLst>
          </a:prstGeom>
          <a:noFill/>
          <a:ln w="28575" cap="flat" cmpd="sng">
            <a:solidFill>
              <a:srgbClr val="FDD70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0" name="Google Shape;720;p26"/>
          <p:cNvSpPr txBox="1"/>
          <p:nvPr/>
        </p:nvSpPr>
        <p:spPr>
          <a:xfrm>
            <a:off x="7456976" y="7991743"/>
            <a:ext cx="4037900" cy="286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277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Incident Report Generated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26"/>
          <p:cNvSpPr txBox="1"/>
          <p:nvPr/>
        </p:nvSpPr>
        <p:spPr>
          <a:xfrm>
            <a:off x="7127836" y="7963638"/>
            <a:ext cx="38791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3.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2" name="Google Shape;722;p26" descr="A white rectangular object with a red circle and green lights&#10;&#10;AI-generated content may be incorrect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362" b="10362"/>
          <a:stretch/>
        </p:blipFill>
        <p:spPr>
          <a:xfrm>
            <a:off x="11781494" y="-12700"/>
            <a:ext cx="6496050" cy="102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2ADFDF-BF58-7B16-DD66-25C728DBEDBA}"/>
              </a:ext>
            </a:extLst>
          </p:cNvPr>
          <p:cNvSpPr txBox="1"/>
          <p:nvPr/>
        </p:nvSpPr>
        <p:spPr>
          <a:xfrm>
            <a:off x="1940915" y="9850912"/>
            <a:ext cx="305625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000">
                <a:solidFill>
                  <a:srgbClr val="17365D"/>
                </a:solidFill>
                <a:latin typeface="Quicksand"/>
              </a:rPr>
              <a:t>© 2025 Premier Wireless. All rights reserved.</a:t>
            </a:r>
            <a:r>
              <a:rPr lang="en-US" sz="1000">
                <a:latin typeface="Quicksand"/>
              </a:rPr>
              <a:t>​</a:t>
            </a:r>
            <a:endParaRPr lang="en-US"/>
          </a:p>
        </p:txBody>
      </p:sp>
      <p:sp>
        <p:nvSpPr>
          <p:cNvPr id="2" name="Google Shape;709;p26">
            <a:extLst>
              <a:ext uri="{FF2B5EF4-FFF2-40B4-BE49-F238E27FC236}">
                <a16:creationId xmlns:a16="http://schemas.microsoft.com/office/drawing/2014/main" id="{7F56723F-FBB4-545F-462B-B6237C991DBC}"/>
              </a:ext>
            </a:extLst>
          </p:cNvPr>
          <p:cNvSpPr txBox="1"/>
          <p:nvPr/>
        </p:nvSpPr>
        <p:spPr>
          <a:xfrm>
            <a:off x="1143001" y="5606572"/>
            <a:ext cx="9448798" cy="1727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>
              <a:buClr>
                <a:srgbClr val="E41981"/>
              </a:buClr>
              <a:buSzPts val="1700"/>
              <a:buFont typeface="Arial"/>
              <a:buChar char="•"/>
            </a:pPr>
            <a:r>
              <a:rPr lang="en-GB" sz="1600" b="1" dirty="0">
                <a:latin typeface="Quicksand"/>
                <a:ea typeface="Quicksand"/>
                <a:cs typeface="Quicksand"/>
                <a:sym typeface="Quicksand"/>
              </a:rPr>
              <a:t>Indoors, outdoors, on and off-campus: Coverage follows staff and students everywhere.</a:t>
            </a:r>
          </a:p>
          <a:p>
            <a:pPr marL="342900" lvl="0" indent="-342900">
              <a:buClr>
                <a:srgbClr val="E41981"/>
              </a:buClr>
              <a:buSzPts val="1700"/>
              <a:buFont typeface="Arial"/>
              <a:buChar char="•"/>
            </a:pPr>
            <a:r>
              <a:rPr lang="en-GB" sz="1600" b="1" dirty="0" err="1">
                <a:latin typeface="Quicksand"/>
                <a:ea typeface="Quicksand"/>
                <a:cs typeface="Quicksand"/>
                <a:sym typeface="Quicksand"/>
              </a:rPr>
              <a:t>WiFi</a:t>
            </a:r>
            <a:r>
              <a:rPr lang="en-GB" sz="1600" b="1" dirty="0">
                <a:latin typeface="Quicksand"/>
                <a:ea typeface="Quicksand"/>
                <a:cs typeface="Quicksand"/>
                <a:sym typeface="Quicksand"/>
              </a:rPr>
              <a:t> alone isn’t enough: Outages and range limitations can delay help.</a:t>
            </a:r>
          </a:p>
          <a:p>
            <a:pPr marL="342900" lvl="0" indent="-342900">
              <a:buClr>
                <a:srgbClr val="E41981"/>
              </a:buClr>
              <a:buSzPts val="1700"/>
              <a:buFont typeface="Arial"/>
              <a:buChar char="•"/>
            </a:pPr>
            <a:r>
              <a:rPr lang="en-GB" sz="1600" b="1" dirty="0">
                <a:latin typeface="Quicksand"/>
                <a:ea typeface="Quicksand"/>
                <a:cs typeface="Quicksand"/>
                <a:sym typeface="Quicksand"/>
              </a:rPr>
              <a:t>Peace of mind in every touch: Simple, reliable alerts instil staff confidence.</a:t>
            </a:r>
          </a:p>
        </p:txBody>
      </p:sp>
      <p:sp>
        <p:nvSpPr>
          <p:cNvPr id="4" name="Google Shape;710;p26">
            <a:extLst>
              <a:ext uri="{FF2B5EF4-FFF2-40B4-BE49-F238E27FC236}">
                <a16:creationId xmlns:a16="http://schemas.microsoft.com/office/drawing/2014/main" id="{425133BA-42F3-7A1C-4317-3872E0474E35}"/>
              </a:ext>
            </a:extLst>
          </p:cNvPr>
          <p:cNvSpPr txBox="1"/>
          <p:nvPr/>
        </p:nvSpPr>
        <p:spPr>
          <a:xfrm>
            <a:off x="1143000" y="5109189"/>
            <a:ext cx="924197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1">
              <a:buSzPts val="2800"/>
            </a:pPr>
            <a:r>
              <a:rPr lang="nb-NO" sz="2400" b="1" dirty="0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WiFi + SIM + BLE = Complete Safety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711;p26">
            <a:extLst>
              <a:ext uri="{FF2B5EF4-FFF2-40B4-BE49-F238E27FC236}">
                <a16:creationId xmlns:a16="http://schemas.microsoft.com/office/drawing/2014/main" id="{AB56E4C5-BA19-1A7C-F647-4A0CE7A21D3D}"/>
              </a:ext>
            </a:extLst>
          </p:cNvPr>
          <p:cNvSpPr txBox="1"/>
          <p:nvPr/>
        </p:nvSpPr>
        <p:spPr>
          <a:xfrm>
            <a:off x="1143000" y="3485502"/>
            <a:ext cx="9984022" cy="1727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>
              <a:buClr>
                <a:srgbClr val="E41981"/>
              </a:buClr>
              <a:buSzPts val="1700"/>
              <a:buFont typeface="Quicksand"/>
              <a:buChar char="•"/>
            </a:pPr>
            <a:r>
              <a:rPr lang="en-GB" sz="1600" b="1" dirty="0">
                <a:latin typeface="Quicksand"/>
                <a:ea typeface="Quicksand"/>
                <a:cs typeface="Quicksand"/>
                <a:sym typeface="Quicksand"/>
              </a:rPr>
              <a:t>Multiple alert options: 1 click notifies the front office; multiple clicks reach 911 instantly.</a:t>
            </a:r>
          </a:p>
          <a:p>
            <a:pPr marL="342900" lvl="0" indent="-342900">
              <a:buClr>
                <a:srgbClr val="E41981"/>
              </a:buClr>
              <a:buSzPts val="1700"/>
              <a:buFont typeface="Quicksand"/>
              <a:buChar char="•"/>
            </a:pPr>
            <a:r>
              <a:rPr lang="en-GB" sz="1600" b="1" dirty="0">
                <a:latin typeface="Quicksand"/>
                <a:ea typeface="Quicksand"/>
                <a:cs typeface="Quicksand"/>
                <a:sym typeface="Quicksand"/>
              </a:rPr>
              <a:t>Precise indoors: BLE beacons identify exact rooms or hallways.</a:t>
            </a:r>
          </a:p>
          <a:p>
            <a:pPr marL="342900" lvl="0" indent="-342900">
              <a:buClr>
                <a:srgbClr val="E41981"/>
              </a:buClr>
              <a:buSzPts val="1700"/>
              <a:buFont typeface="Quicksand"/>
              <a:buChar char="•"/>
            </a:pPr>
            <a:r>
              <a:rPr lang="en-GB" sz="1600" b="1" dirty="0">
                <a:latin typeface="Quicksand"/>
                <a:ea typeface="Quicksand"/>
                <a:cs typeface="Quicksand"/>
                <a:sym typeface="Quicksand"/>
              </a:rPr>
              <a:t>Outdoors &amp; off-campus coverage: Extends protection to playgrounds, buses, and field trips with GPS location.</a:t>
            </a:r>
          </a:p>
          <a:p>
            <a:pPr marL="342900" lvl="0" indent="-342900">
              <a:buClr>
                <a:srgbClr val="E41981"/>
              </a:buClr>
              <a:buSzPts val="1700"/>
              <a:buFont typeface="Quicksand"/>
              <a:buChar char="•"/>
            </a:pPr>
            <a:r>
              <a:rPr lang="en-GB" sz="1600" b="1" dirty="0">
                <a:latin typeface="Quicksand"/>
                <a:ea typeface="Quicksand"/>
                <a:cs typeface="Quicksand"/>
                <a:sym typeface="Quicksand"/>
              </a:rPr>
              <a:t>Dependable connectivity: Cellular ensures alerts send even if </a:t>
            </a:r>
            <a:r>
              <a:rPr lang="en-GB" sz="1600" b="1" dirty="0" err="1">
                <a:latin typeface="Quicksand"/>
                <a:ea typeface="Quicksand"/>
                <a:cs typeface="Quicksand"/>
                <a:sym typeface="Quicksand"/>
              </a:rPr>
              <a:t>WiFi</a:t>
            </a:r>
            <a:r>
              <a:rPr lang="en-GB" sz="1600" b="1" dirty="0">
                <a:latin typeface="Quicksand"/>
                <a:ea typeface="Quicksand"/>
                <a:cs typeface="Quicksand"/>
                <a:sym typeface="Quicksand"/>
              </a:rPr>
              <a:t> is down.</a:t>
            </a:r>
          </a:p>
        </p:txBody>
      </p:sp>
      <p:sp>
        <p:nvSpPr>
          <p:cNvPr id="6" name="Google Shape;712;p26">
            <a:extLst>
              <a:ext uri="{FF2B5EF4-FFF2-40B4-BE49-F238E27FC236}">
                <a16:creationId xmlns:a16="http://schemas.microsoft.com/office/drawing/2014/main" id="{19417A27-76B2-6306-E273-426352EE188C}"/>
              </a:ext>
            </a:extLst>
          </p:cNvPr>
          <p:cNvSpPr txBox="1"/>
          <p:nvPr/>
        </p:nvSpPr>
        <p:spPr>
          <a:xfrm>
            <a:off x="1143000" y="2988119"/>
            <a:ext cx="924197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1">
              <a:buSzPts val="2800"/>
            </a:pPr>
            <a:r>
              <a:rPr lang="en-GB" sz="2400" b="1" dirty="0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Reliable Alerts When and Where They’re Needed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10;p26">
            <a:extLst>
              <a:ext uri="{FF2B5EF4-FFF2-40B4-BE49-F238E27FC236}">
                <a16:creationId xmlns:a16="http://schemas.microsoft.com/office/drawing/2014/main" id="{51F4364E-3514-DF1C-AFA3-36F35BC3FEC8}"/>
              </a:ext>
            </a:extLst>
          </p:cNvPr>
          <p:cNvSpPr txBox="1"/>
          <p:nvPr/>
        </p:nvSpPr>
        <p:spPr>
          <a:xfrm>
            <a:off x="1143000" y="6858565"/>
            <a:ext cx="998402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1">
              <a:buSzPts val="2800"/>
            </a:pPr>
            <a:r>
              <a:rPr lang="en-GB" sz="1800" b="1" i="1" dirty="0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Supports Alyssa’s Law compliance by enabling direct, location-enabled alerts to local 911.</a:t>
            </a:r>
            <a:endParaRPr sz="18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" name="Google Shape;762;p4" descr="A computer screen and a computer with images of people&#10;&#10;AI-generated content may be incorrect.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1492" y="2919084"/>
            <a:ext cx="10695507" cy="5398547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Google Shape;763;p4" descr="Text  Description automatically generated"/>
          <p:cNvSpPr/>
          <p:nvPr/>
        </p:nvSpPr>
        <p:spPr>
          <a:xfrm>
            <a:off x="1028700" y="9362807"/>
            <a:ext cx="3694092" cy="458683"/>
          </a:xfrm>
          <a:custGeom>
            <a:avLst/>
            <a:gdLst/>
            <a:ahLst/>
            <a:cxnLst/>
            <a:rect l="l" t="t" r="r" b="b"/>
            <a:pathLst>
              <a:path w="3694092" h="458683" extrusionOk="0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5" name="Google Shape;765;p4"/>
          <p:cNvSpPr txBox="1"/>
          <p:nvPr/>
        </p:nvSpPr>
        <p:spPr>
          <a:xfrm>
            <a:off x="577753" y="717260"/>
            <a:ext cx="17132400" cy="16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500" b="1" i="0" u="none" strike="noStrike" cap="non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Simplify Student Reunification</a:t>
            </a:r>
            <a:endParaRPr sz="4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4"/>
          <p:cNvSpPr/>
          <p:nvPr/>
        </p:nvSpPr>
        <p:spPr>
          <a:xfrm>
            <a:off x="7597441" y="5135549"/>
            <a:ext cx="1638502" cy="1638502"/>
          </a:xfrm>
          <a:prstGeom prst="ellipse">
            <a:avLst/>
          </a:prstGeom>
          <a:solidFill>
            <a:srgbClr val="1B568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4"/>
          <p:cNvSpPr txBox="1"/>
          <p:nvPr/>
        </p:nvSpPr>
        <p:spPr>
          <a:xfrm>
            <a:off x="7674108" y="5686807"/>
            <a:ext cx="1485167" cy="535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Reunification Hub</a:t>
            </a:r>
            <a:endParaRPr/>
          </a:p>
        </p:txBody>
      </p:sp>
      <p:sp>
        <p:nvSpPr>
          <p:cNvPr id="768" name="Google Shape;768;p4"/>
          <p:cNvSpPr txBox="1"/>
          <p:nvPr/>
        </p:nvSpPr>
        <p:spPr>
          <a:xfrm>
            <a:off x="1770159" y="4342758"/>
            <a:ext cx="2582872" cy="792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rgbClr val="18518E"/>
                </a:solidFill>
                <a:latin typeface="Quicksand"/>
                <a:ea typeface="Quicksand"/>
                <a:cs typeface="Quicksand"/>
                <a:sym typeface="Quicksand"/>
              </a:rPr>
              <a:t>Step 1: Initiate Reunification Event</a:t>
            </a:r>
            <a:endParaRPr sz="1400" b="1" i="0" u="none" strike="noStrike" cap="non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769" name="Google Shape;769;p4"/>
          <p:cNvSpPr txBox="1"/>
          <p:nvPr/>
        </p:nvSpPr>
        <p:spPr>
          <a:xfrm>
            <a:off x="5455955" y="2592618"/>
            <a:ext cx="4859428" cy="318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rgbClr val="18518E"/>
                </a:solidFill>
                <a:latin typeface="Quicksand"/>
                <a:ea typeface="Quicksand"/>
                <a:cs typeface="Quicksand"/>
                <a:sym typeface="Quicksand"/>
              </a:rPr>
              <a:t>Step 2: Account for Students</a:t>
            </a:r>
            <a:endParaRPr sz="1400" b="1" i="0" u="none" strike="noStrike" cap="non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770" name="Google Shape;770;p4"/>
          <p:cNvSpPr txBox="1"/>
          <p:nvPr/>
        </p:nvSpPr>
        <p:spPr>
          <a:xfrm>
            <a:off x="5455956" y="2911019"/>
            <a:ext cx="3122302" cy="960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0A8E"/>
              </a:buClr>
              <a:buSzPts val="1400"/>
              <a:buFont typeface="Arial"/>
              <a:buChar char="•"/>
            </a:pPr>
            <a:r>
              <a:rPr lang="en-GB" sz="12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Students at the reunification site are accounted for by staff via the mobile tool or can self-scan into the kidhold.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4"/>
          <p:cNvSpPr txBox="1"/>
          <p:nvPr/>
        </p:nvSpPr>
        <p:spPr>
          <a:xfrm>
            <a:off x="9019190" y="2718928"/>
            <a:ext cx="4859428" cy="318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rgbClr val="18518E"/>
                </a:solidFill>
                <a:latin typeface="Quicksand"/>
                <a:ea typeface="Quicksand"/>
                <a:cs typeface="Quicksand"/>
                <a:sym typeface="Quicksand"/>
              </a:rPr>
              <a:t>Step 3: Notify Parents</a:t>
            </a:r>
            <a:endParaRPr sz="1400" b="1" i="0" u="none" strike="noStrike" cap="non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772" name="Google Shape;772;p4"/>
          <p:cNvSpPr txBox="1"/>
          <p:nvPr/>
        </p:nvSpPr>
        <p:spPr>
          <a:xfrm>
            <a:off x="9019191" y="3037329"/>
            <a:ext cx="3039050" cy="1222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0A8E"/>
              </a:buClr>
              <a:buSzPts val="1400"/>
              <a:buFont typeface="Arial"/>
              <a:buChar char="•"/>
            </a:pPr>
            <a:r>
              <a:rPr lang="en-GB" sz="12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Starting with parent communication.</a:t>
            </a:r>
            <a:endParaRPr/>
          </a:p>
          <a:p>
            <a:pPr marL="171450" marR="0" lvl="0" indent="-82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0A8E"/>
              </a:buClr>
              <a:buSzPts val="1400"/>
              <a:buFont typeface="Arial"/>
              <a:buNone/>
            </a:pPr>
            <a:endParaRPr sz="1200" b="1" i="0" u="none" strike="noStrike" cap="non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0A8E"/>
              </a:buClr>
              <a:buSzPts val="1400"/>
              <a:buFont typeface="Arial"/>
              <a:buChar char="•"/>
            </a:pPr>
            <a:r>
              <a:rPr lang="en-GB" sz="12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Parents receive guidance and a digital QR Code to pick up students at the designated reunification site.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4"/>
          <p:cNvSpPr txBox="1"/>
          <p:nvPr/>
        </p:nvSpPr>
        <p:spPr>
          <a:xfrm>
            <a:off x="13428572" y="3982907"/>
            <a:ext cx="4859428" cy="318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rgbClr val="18518E"/>
                </a:solidFill>
                <a:latin typeface="Quicksand"/>
                <a:ea typeface="Quicksand"/>
                <a:cs typeface="Quicksand"/>
                <a:sym typeface="Quicksand"/>
              </a:rPr>
              <a:t>Step 4: Greet Parents</a:t>
            </a:r>
            <a:endParaRPr sz="1400" b="1" i="0" u="none" strike="noStrike" cap="non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774" name="Google Shape;774;p4"/>
          <p:cNvSpPr txBox="1"/>
          <p:nvPr/>
        </p:nvSpPr>
        <p:spPr>
          <a:xfrm>
            <a:off x="13402261" y="4301309"/>
            <a:ext cx="3122302" cy="1040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0A8E"/>
              </a:buClr>
              <a:buSzPts val="1400"/>
              <a:buFont typeface="Arial"/>
              <a:buChar char="•"/>
            </a:pPr>
            <a:r>
              <a:rPr lang="en-GB" sz="12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At the reunification site, greeters scan the parent's digital ID and know which kid(s) to pick up via mobile phones, verifying the parent's identity.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4"/>
          <p:cNvSpPr txBox="1"/>
          <p:nvPr/>
        </p:nvSpPr>
        <p:spPr>
          <a:xfrm>
            <a:off x="13904930" y="6726680"/>
            <a:ext cx="4859428" cy="318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rgbClr val="18518E"/>
                </a:solidFill>
                <a:latin typeface="Quicksand"/>
                <a:ea typeface="Quicksand"/>
                <a:cs typeface="Quicksand"/>
                <a:sym typeface="Quicksand"/>
              </a:rPr>
              <a:t>Step 5: Reunify Parent &amp; Kids</a:t>
            </a:r>
            <a:endParaRPr sz="1400" b="1" i="0" u="none" strike="noStrike" cap="non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776" name="Google Shape;776;p4"/>
          <p:cNvSpPr txBox="1"/>
          <p:nvPr/>
        </p:nvSpPr>
        <p:spPr>
          <a:xfrm>
            <a:off x="13878619" y="7045082"/>
            <a:ext cx="3122302" cy="1013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0A8E"/>
              </a:buClr>
              <a:buSzPts val="1400"/>
              <a:buFont typeface="Arial"/>
              <a:buChar char="•"/>
            </a:pPr>
            <a:r>
              <a:rPr lang="en-GB" sz="12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After confirmation with the student, the parent signs a digital signature in the app, and then they will be free to leave.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4"/>
          <p:cNvSpPr txBox="1"/>
          <p:nvPr/>
        </p:nvSpPr>
        <p:spPr>
          <a:xfrm>
            <a:off x="9359245" y="7920418"/>
            <a:ext cx="4859428" cy="318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rgbClr val="18518E"/>
                </a:solidFill>
                <a:latin typeface="Quicksand"/>
                <a:ea typeface="Quicksand"/>
                <a:cs typeface="Quicksand"/>
                <a:sym typeface="Quicksand"/>
              </a:rPr>
              <a:t>School Admin Monitor Event Progress</a:t>
            </a:r>
            <a:endParaRPr sz="1400" b="1" i="0" u="none" strike="noStrike" cap="non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778" name="Google Shape;778;p4"/>
          <p:cNvSpPr txBox="1"/>
          <p:nvPr/>
        </p:nvSpPr>
        <p:spPr>
          <a:xfrm>
            <a:off x="9359246" y="8238820"/>
            <a:ext cx="4422540" cy="792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0A8E"/>
              </a:buClr>
              <a:buSzPts val="1400"/>
              <a:buFont typeface="Arial"/>
              <a:buChar char="•"/>
            </a:pPr>
            <a:r>
              <a:rPr lang="en-GB" sz="12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Administrators oversee event progress with real-time data, guide the team or communicate with parents.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4"/>
          <p:cNvSpPr txBox="1"/>
          <p:nvPr/>
        </p:nvSpPr>
        <p:spPr>
          <a:xfrm>
            <a:off x="1776739" y="6614850"/>
            <a:ext cx="2356053" cy="111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rgbClr val="18518E"/>
                </a:solidFill>
                <a:latin typeface="Quicksand"/>
                <a:ea typeface="Quicksand"/>
                <a:cs typeface="Quicksand"/>
                <a:sym typeface="Quicksand"/>
              </a:rPr>
              <a:t>(Optional) Sharing Event Data with First Responders</a:t>
            </a: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E5C84F-C449-A395-E4BE-AFA6DA990FCB}"/>
              </a:ext>
            </a:extLst>
          </p:cNvPr>
          <p:cNvSpPr txBox="1"/>
          <p:nvPr/>
        </p:nvSpPr>
        <p:spPr>
          <a:xfrm>
            <a:off x="1940915" y="9850912"/>
            <a:ext cx="305625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000">
                <a:solidFill>
                  <a:srgbClr val="17365D"/>
                </a:solidFill>
                <a:latin typeface="Quicksand"/>
              </a:rPr>
              <a:t>© 2025 Premier Wireless. All rights reserved.</a:t>
            </a:r>
            <a:r>
              <a:rPr lang="en-US" sz="1000">
                <a:latin typeface="Quicksand"/>
              </a:rPr>
              <a:t>​</a:t>
            </a:r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371f1f6b315_1_0" descr="Text  Description automatically generated"/>
          <p:cNvSpPr/>
          <p:nvPr/>
        </p:nvSpPr>
        <p:spPr>
          <a:xfrm>
            <a:off x="1028700" y="9362807"/>
            <a:ext cx="3694092" cy="458683"/>
          </a:xfrm>
          <a:custGeom>
            <a:avLst/>
            <a:gdLst/>
            <a:ahLst/>
            <a:cxnLst/>
            <a:rect l="l" t="t" r="r" b="b"/>
            <a:pathLst>
              <a:path w="3694092" h="458683" extrusionOk="0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0" name="Google Shape;730;g371f1f6b315_1_0"/>
          <p:cNvSpPr/>
          <p:nvPr/>
        </p:nvSpPr>
        <p:spPr>
          <a:xfrm>
            <a:off x="0" y="2229650"/>
            <a:ext cx="18288000" cy="6763222"/>
          </a:xfrm>
          <a:custGeom>
            <a:avLst/>
            <a:gdLst/>
            <a:ahLst/>
            <a:cxnLst/>
            <a:rect l="l" t="t" r="r" b="b"/>
            <a:pathLst>
              <a:path w="24688800" h="11970304" extrusionOk="0">
                <a:moveTo>
                  <a:pt x="0" y="0"/>
                </a:moveTo>
                <a:lnTo>
                  <a:pt x="24688800" y="0"/>
                </a:lnTo>
                <a:lnTo>
                  <a:pt x="24688800" y="11970304"/>
                </a:lnTo>
                <a:lnTo>
                  <a:pt x="0" y="11970304"/>
                </a:lnTo>
                <a:close/>
              </a:path>
            </a:pathLst>
          </a:custGeom>
          <a:solidFill>
            <a:srgbClr val="17365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g371f1f6b315_1_0"/>
          <p:cNvSpPr/>
          <p:nvPr/>
        </p:nvSpPr>
        <p:spPr>
          <a:xfrm>
            <a:off x="-47" y="2218344"/>
            <a:ext cx="18288000" cy="6758307"/>
          </a:xfrm>
          <a:custGeom>
            <a:avLst/>
            <a:gdLst/>
            <a:ahLst/>
            <a:cxnLst/>
            <a:rect l="l" t="t" r="r" b="b"/>
            <a:pathLst>
              <a:path w="18288000" h="6577428" extrusionOk="0">
                <a:moveTo>
                  <a:pt x="0" y="0"/>
                </a:moveTo>
                <a:lnTo>
                  <a:pt x="18288000" y="0"/>
                </a:lnTo>
                <a:lnTo>
                  <a:pt x="18288000" y="6577428"/>
                </a:lnTo>
                <a:lnTo>
                  <a:pt x="0" y="65774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 amt="1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g371f1f6b315_1_0"/>
          <p:cNvSpPr/>
          <p:nvPr/>
        </p:nvSpPr>
        <p:spPr>
          <a:xfrm>
            <a:off x="1247785" y="3034761"/>
            <a:ext cx="1302512" cy="130251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 cap="sq" cmpd="sng">
            <a:solidFill>
              <a:srgbClr val="FFD1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g371f1f6b315_1_0"/>
          <p:cNvSpPr/>
          <p:nvPr/>
        </p:nvSpPr>
        <p:spPr>
          <a:xfrm>
            <a:off x="8676569" y="3034761"/>
            <a:ext cx="1302512" cy="130251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 cap="sq" cmpd="sng">
            <a:solidFill>
              <a:srgbClr val="FFD1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g371f1f6b315_1_0"/>
          <p:cNvSpPr/>
          <p:nvPr/>
        </p:nvSpPr>
        <p:spPr>
          <a:xfrm>
            <a:off x="2550277" y="4337253"/>
            <a:ext cx="1302512" cy="130251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 cap="sq" cmpd="sng">
            <a:solidFill>
              <a:srgbClr val="FFD1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g371f1f6b315_1_0"/>
          <p:cNvSpPr/>
          <p:nvPr/>
        </p:nvSpPr>
        <p:spPr>
          <a:xfrm>
            <a:off x="9979061" y="4337253"/>
            <a:ext cx="1302512" cy="130251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8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 cap="sq" cmpd="sng">
            <a:solidFill>
              <a:srgbClr val="FFD1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g371f1f6b315_1_0"/>
          <p:cNvSpPr/>
          <p:nvPr/>
        </p:nvSpPr>
        <p:spPr>
          <a:xfrm>
            <a:off x="3852768" y="5639744"/>
            <a:ext cx="1302512" cy="130251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9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 cap="sq" cmpd="sng">
            <a:solidFill>
              <a:srgbClr val="FFD1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g371f1f6b315_1_0"/>
          <p:cNvSpPr/>
          <p:nvPr/>
        </p:nvSpPr>
        <p:spPr>
          <a:xfrm>
            <a:off x="11281552" y="5639744"/>
            <a:ext cx="1302512" cy="130251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10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 cap="sq" cmpd="sng">
            <a:solidFill>
              <a:srgbClr val="FFD1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g371f1f6b315_1_0"/>
          <p:cNvSpPr/>
          <p:nvPr/>
        </p:nvSpPr>
        <p:spPr>
          <a:xfrm>
            <a:off x="5155260" y="6942236"/>
            <a:ext cx="1302512" cy="130251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11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 cap="sq" cmpd="sng">
            <a:solidFill>
              <a:srgbClr val="FFD1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g371f1f6b315_1_0"/>
          <p:cNvSpPr/>
          <p:nvPr/>
        </p:nvSpPr>
        <p:spPr>
          <a:xfrm>
            <a:off x="12584044" y="6942236"/>
            <a:ext cx="1302512" cy="130251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1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 cap="sq" cmpd="sng">
            <a:solidFill>
              <a:srgbClr val="FFD1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g371f1f6b315_1_0"/>
          <p:cNvSpPr txBox="1"/>
          <p:nvPr/>
        </p:nvSpPr>
        <p:spPr>
          <a:xfrm>
            <a:off x="3556689" y="3427397"/>
            <a:ext cx="27144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1"/>
              <a:buFont typeface="Arial"/>
              <a:buNone/>
            </a:pPr>
            <a:r>
              <a:rPr lang="en-GB" sz="2401" b="1" i="0" u="none" strike="noStrike" cap="non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SCHOOL STAFF</a:t>
            </a:r>
            <a:endParaRPr sz="1400" b="1" i="0" u="none" strike="noStrike" cap="non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741" name="Google Shape;741;g371f1f6b315_1_0"/>
          <p:cNvSpPr txBox="1"/>
          <p:nvPr/>
        </p:nvSpPr>
        <p:spPr>
          <a:xfrm>
            <a:off x="10985473" y="3427397"/>
            <a:ext cx="46431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1"/>
              <a:buFont typeface="Arial"/>
              <a:buNone/>
            </a:pPr>
            <a:r>
              <a:rPr lang="en-GB" sz="2401" b="1" i="0" u="none" strike="noStrike" cap="non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SUPERINTENDENT, PRINCIPAL</a:t>
            </a:r>
            <a:endParaRPr sz="1400" b="1" i="0" u="none" strike="noStrike" cap="non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742" name="Google Shape;742;g371f1f6b315_1_0"/>
          <p:cNvSpPr txBox="1"/>
          <p:nvPr/>
        </p:nvSpPr>
        <p:spPr>
          <a:xfrm>
            <a:off x="4859181" y="4729889"/>
            <a:ext cx="27144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1"/>
              <a:buFont typeface="Arial"/>
              <a:buNone/>
            </a:pPr>
            <a:r>
              <a:rPr lang="en-GB" sz="2401" b="1" i="0" u="none" strike="noStrike" cap="non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TEACHER</a:t>
            </a:r>
            <a:endParaRPr sz="1400" b="1" i="0" u="none" strike="noStrike" cap="non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743" name="Google Shape;743;g371f1f6b315_1_0"/>
          <p:cNvSpPr txBox="1"/>
          <p:nvPr/>
        </p:nvSpPr>
        <p:spPr>
          <a:xfrm>
            <a:off x="12287965" y="4729889"/>
            <a:ext cx="36303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1"/>
              <a:buFont typeface="Arial"/>
              <a:buNone/>
            </a:pPr>
            <a:r>
              <a:rPr lang="en-GB" sz="2401" b="1" i="0" u="none" strike="noStrike" cap="non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911, FIRST RESPONDER</a:t>
            </a:r>
            <a:endParaRPr sz="1400" b="1" i="0" u="none" strike="noStrike" cap="non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744" name="Google Shape;744;g371f1f6b315_1_0"/>
          <p:cNvSpPr txBox="1"/>
          <p:nvPr/>
        </p:nvSpPr>
        <p:spPr>
          <a:xfrm>
            <a:off x="6161672" y="6032380"/>
            <a:ext cx="27144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1"/>
              <a:buFont typeface="Arial"/>
              <a:buNone/>
            </a:pPr>
            <a:r>
              <a:rPr lang="en-GB" sz="2401" b="1" i="0" u="none" strike="noStrike" cap="non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SAFETY TEAM</a:t>
            </a:r>
            <a:endParaRPr sz="1400" b="1" i="0" u="none" strike="noStrike" cap="non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745" name="Google Shape;745;g371f1f6b315_1_0"/>
          <p:cNvSpPr txBox="1"/>
          <p:nvPr/>
        </p:nvSpPr>
        <p:spPr>
          <a:xfrm>
            <a:off x="13590456" y="6032380"/>
            <a:ext cx="27144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1"/>
              <a:buFont typeface="Arial"/>
              <a:buNone/>
            </a:pPr>
            <a:r>
              <a:rPr lang="en-GB" sz="2401" b="1" i="0" u="none" strike="noStrike" cap="non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PARENT</a:t>
            </a:r>
            <a:endParaRPr sz="1400" b="1" i="0" u="none" strike="noStrike" cap="non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746" name="Google Shape;746;g371f1f6b315_1_0"/>
          <p:cNvSpPr txBox="1"/>
          <p:nvPr/>
        </p:nvSpPr>
        <p:spPr>
          <a:xfrm>
            <a:off x="7464164" y="7334872"/>
            <a:ext cx="27144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1"/>
              <a:buFont typeface="Arial"/>
              <a:buNone/>
            </a:pPr>
            <a:r>
              <a:rPr lang="en-GB" sz="2401" b="1" i="0" u="none" strike="noStrike" cap="non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STUDENT</a:t>
            </a:r>
            <a:endParaRPr sz="1400" b="1" i="0" u="none" strike="noStrike" cap="non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747" name="Google Shape;747;g371f1f6b315_1_0"/>
          <p:cNvSpPr txBox="1"/>
          <p:nvPr/>
        </p:nvSpPr>
        <p:spPr>
          <a:xfrm>
            <a:off x="14892948" y="7334872"/>
            <a:ext cx="27144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1"/>
              <a:buFont typeface="Arial"/>
              <a:buNone/>
            </a:pPr>
            <a:r>
              <a:rPr lang="en-GB" sz="2401" b="1" i="0" u="none" strike="noStrike" cap="non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COMMUNITY</a:t>
            </a:r>
            <a:endParaRPr sz="1400" b="1" i="0" u="none" strike="noStrike" cap="non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cxnSp>
        <p:nvCxnSpPr>
          <p:cNvPr id="748" name="Google Shape;748;g371f1f6b315_1_0"/>
          <p:cNvCxnSpPr/>
          <p:nvPr/>
        </p:nvCxnSpPr>
        <p:spPr>
          <a:xfrm>
            <a:off x="2550277" y="3705057"/>
            <a:ext cx="698100" cy="0"/>
          </a:xfrm>
          <a:prstGeom prst="straightConnector1">
            <a:avLst/>
          </a:prstGeom>
          <a:noFill/>
          <a:ln w="38100" cap="flat" cmpd="sng">
            <a:solidFill>
              <a:srgbClr val="FFD100"/>
            </a:solidFill>
            <a:prstDash val="solid"/>
            <a:round/>
            <a:headEnd type="none" w="sm" len="sm"/>
            <a:tailEnd type="oval" w="lg" len="lg"/>
          </a:ln>
        </p:spPr>
      </p:cxnSp>
      <p:cxnSp>
        <p:nvCxnSpPr>
          <p:cNvPr id="749" name="Google Shape;749;g371f1f6b315_1_0"/>
          <p:cNvCxnSpPr/>
          <p:nvPr/>
        </p:nvCxnSpPr>
        <p:spPr>
          <a:xfrm>
            <a:off x="9979061" y="3705057"/>
            <a:ext cx="698100" cy="0"/>
          </a:xfrm>
          <a:prstGeom prst="straightConnector1">
            <a:avLst/>
          </a:prstGeom>
          <a:noFill/>
          <a:ln w="38100" cap="flat" cmpd="sng">
            <a:solidFill>
              <a:srgbClr val="FFD100"/>
            </a:solidFill>
            <a:prstDash val="solid"/>
            <a:round/>
            <a:headEnd type="none" w="sm" len="sm"/>
            <a:tailEnd type="oval" w="lg" len="lg"/>
          </a:ln>
        </p:spPr>
      </p:cxnSp>
      <p:cxnSp>
        <p:nvCxnSpPr>
          <p:cNvPr id="750" name="Google Shape;750;g371f1f6b315_1_0"/>
          <p:cNvCxnSpPr/>
          <p:nvPr/>
        </p:nvCxnSpPr>
        <p:spPr>
          <a:xfrm>
            <a:off x="3852768" y="5007549"/>
            <a:ext cx="698100" cy="0"/>
          </a:xfrm>
          <a:prstGeom prst="straightConnector1">
            <a:avLst/>
          </a:prstGeom>
          <a:noFill/>
          <a:ln w="38100" cap="flat" cmpd="sng">
            <a:solidFill>
              <a:srgbClr val="FFD100"/>
            </a:solidFill>
            <a:prstDash val="solid"/>
            <a:round/>
            <a:headEnd type="none" w="sm" len="sm"/>
            <a:tailEnd type="oval" w="lg" len="lg"/>
          </a:ln>
        </p:spPr>
      </p:cxnSp>
      <p:cxnSp>
        <p:nvCxnSpPr>
          <p:cNvPr id="751" name="Google Shape;751;g371f1f6b315_1_0"/>
          <p:cNvCxnSpPr/>
          <p:nvPr/>
        </p:nvCxnSpPr>
        <p:spPr>
          <a:xfrm>
            <a:off x="11281552" y="5007549"/>
            <a:ext cx="698100" cy="0"/>
          </a:xfrm>
          <a:prstGeom prst="straightConnector1">
            <a:avLst/>
          </a:prstGeom>
          <a:noFill/>
          <a:ln w="38100" cap="flat" cmpd="sng">
            <a:solidFill>
              <a:srgbClr val="FFD100"/>
            </a:solidFill>
            <a:prstDash val="solid"/>
            <a:round/>
            <a:headEnd type="none" w="sm" len="sm"/>
            <a:tailEnd type="oval" w="lg" len="lg"/>
          </a:ln>
        </p:spPr>
      </p:cxnSp>
      <p:cxnSp>
        <p:nvCxnSpPr>
          <p:cNvPr id="752" name="Google Shape;752;g371f1f6b315_1_0"/>
          <p:cNvCxnSpPr/>
          <p:nvPr/>
        </p:nvCxnSpPr>
        <p:spPr>
          <a:xfrm>
            <a:off x="5155260" y="6310040"/>
            <a:ext cx="698100" cy="0"/>
          </a:xfrm>
          <a:prstGeom prst="straightConnector1">
            <a:avLst/>
          </a:prstGeom>
          <a:noFill/>
          <a:ln w="38100" cap="flat" cmpd="sng">
            <a:solidFill>
              <a:srgbClr val="FFD100"/>
            </a:solidFill>
            <a:prstDash val="solid"/>
            <a:round/>
            <a:headEnd type="none" w="sm" len="sm"/>
            <a:tailEnd type="oval" w="lg" len="lg"/>
          </a:ln>
        </p:spPr>
      </p:cxnSp>
      <p:cxnSp>
        <p:nvCxnSpPr>
          <p:cNvPr id="753" name="Google Shape;753;g371f1f6b315_1_0"/>
          <p:cNvCxnSpPr/>
          <p:nvPr/>
        </p:nvCxnSpPr>
        <p:spPr>
          <a:xfrm>
            <a:off x="12584044" y="6310040"/>
            <a:ext cx="698100" cy="0"/>
          </a:xfrm>
          <a:prstGeom prst="straightConnector1">
            <a:avLst/>
          </a:prstGeom>
          <a:noFill/>
          <a:ln w="38100" cap="flat" cmpd="sng">
            <a:solidFill>
              <a:srgbClr val="FFD100"/>
            </a:solidFill>
            <a:prstDash val="solid"/>
            <a:round/>
            <a:headEnd type="none" w="sm" len="sm"/>
            <a:tailEnd type="oval" w="lg" len="lg"/>
          </a:ln>
        </p:spPr>
      </p:cxnSp>
      <p:cxnSp>
        <p:nvCxnSpPr>
          <p:cNvPr id="754" name="Google Shape;754;g371f1f6b315_1_0"/>
          <p:cNvCxnSpPr/>
          <p:nvPr/>
        </p:nvCxnSpPr>
        <p:spPr>
          <a:xfrm>
            <a:off x="6457751" y="7612532"/>
            <a:ext cx="698100" cy="0"/>
          </a:xfrm>
          <a:prstGeom prst="straightConnector1">
            <a:avLst/>
          </a:prstGeom>
          <a:noFill/>
          <a:ln w="38100" cap="flat" cmpd="sng">
            <a:solidFill>
              <a:srgbClr val="FFD100"/>
            </a:solidFill>
            <a:prstDash val="solid"/>
            <a:round/>
            <a:headEnd type="none" w="sm" len="sm"/>
            <a:tailEnd type="oval" w="lg" len="lg"/>
          </a:ln>
        </p:spPr>
      </p:cxnSp>
      <p:cxnSp>
        <p:nvCxnSpPr>
          <p:cNvPr id="755" name="Google Shape;755;g371f1f6b315_1_0"/>
          <p:cNvCxnSpPr/>
          <p:nvPr/>
        </p:nvCxnSpPr>
        <p:spPr>
          <a:xfrm>
            <a:off x="13886535" y="7612532"/>
            <a:ext cx="698100" cy="0"/>
          </a:xfrm>
          <a:prstGeom prst="straightConnector1">
            <a:avLst/>
          </a:prstGeom>
          <a:noFill/>
          <a:ln w="38100" cap="flat" cmpd="sng">
            <a:solidFill>
              <a:srgbClr val="FFD100"/>
            </a:solidFill>
            <a:prstDash val="solid"/>
            <a:round/>
            <a:headEnd type="none" w="sm" len="sm"/>
            <a:tailEnd type="oval" w="lg" len="lg"/>
          </a:ln>
        </p:spPr>
      </p:cxnSp>
      <p:sp>
        <p:nvSpPr>
          <p:cNvPr id="756" name="Google Shape;756;g371f1f6b315_1_0"/>
          <p:cNvSpPr txBox="1"/>
          <p:nvPr/>
        </p:nvSpPr>
        <p:spPr>
          <a:xfrm>
            <a:off x="577753" y="362025"/>
            <a:ext cx="17132400" cy="16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 algn="ctr">
              <a:buClr>
                <a:schemeClr val="lt1"/>
              </a:buClr>
              <a:buSzPts val="4500"/>
            </a:pPr>
            <a:r>
              <a:rPr lang="en-GB" sz="4500" b="1" dirty="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Seamless Communication</a:t>
            </a:r>
          </a:p>
          <a:p>
            <a:pPr lvl="0" algn="ctr">
              <a:buClr>
                <a:schemeClr val="lt1"/>
              </a:buClr>
              <a:buSzPts val="4500"/>
            </a:pPr>
            <a:r>
              <a:rPr lang="en-GB" sz="3600" b="1" i="0" u="none" strike="noStrike" cap="none" dirty="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Uniting All Stakeholders for Student Safety</a:t>
            </a: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57" name="Google Shape;757;g371f1f6b315_1_0"/>
          <p:cNvCxnSpPr/>
          <p:nvPr/>
        </p:nvCxnSpPr>
        <p:spPr>
          <a:xfrm rot="10800000" flipH="1">
            <a:off x="3500" y="2212588"/>
            <a:ext cx="18284500" cy="12"/>
          </a:xfrm>
          <a:prstGeom prst="straightConnector1">
            <a:avLst/>
          </a:prstGeom>
          <a:noFill/>
          <a:ln w="28575" cap="flat" cmpd="sng">
            <a:solidFill>
              <a:srgbClr val="FFD1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1AAC150-B28E-3B46-A457-8CA1FD27EC63}"/>
              </a:ext>
            </a:extLst>
          </p:cNvPr>
          <p:cNvSpPr txBox="1"/>
          <p:nvPr/>
        </p:nvSpPr>
        <p:spPr>
          <a:xfrm>
            <a:off x="1940915" y="9850912"/>
            <a:ext cx="305625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000">
                <a:solidFill>
                  <a:srgbClr val="17365D"/>
                </a:solidFill>
                <a:latin typeface="Quicksand"/>
              </a:rPr>
              <a:t>© 2025 Premier Wireless. All rights reserved.</a:t>
            </a:r>
            <a:r>
              <a:rPr lang="en-US" sz="1000">
                <a:latin typeface="Quicksand"/>
              </a:rPr>
              <a:t>​</a:t>
            </a:r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32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786" name="Google Shape;786;p32"/>
            <p:cNvSpPr/>
            <p:nvPr/>
          </p:nvSpPr>
          <p:spPr>
            <a:xfrm>
              <a:off x="0" y="0"/>
              <a:ext cx="5185327" cy="13503"/>
            </a:xfrm>
            <a:custGeom>
              <a:avLst/>
              <a:gdLst/>
              <a:ahLst/>
              <a:cxnLst/>
              <a:rect l="l" t="t" r="r" b="b"/>
              <a:pathLst>
                <a:path w="5185327" h="13503" extrusionOk="0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32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75" tIns="81275" rIns="81275" bIns="81275" anchor="ctr" anchorCtr="0">
              <a:noAutofit/>
            </a:bodyPr>
            <a:lstStyle/>
            <a:p>
              <a:pPr marL="0" marR="0" lvl="0" indent="0" algn="ctr" rtl="0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88" name="Google Shape;788;p3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700"/>
            <a:ext cx="6496050" cy="102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789" name="Google Shape;789;p32"/>
          <p:cNvSpPr txBox="1">
            <a:spLocks noGrp="1"/>
          </p:cNvSpPr>
          <p:nvPr>
            <p:ph type="body" idx="1"/>
          </p:nvPr>
        </p:nvSpPr>
        <p:spPr>
          <a:xfrm>
            <a:off x="7315200" y="876300"/>
            <a:ext cx="10744200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700"/>
              <a:buFont typeface="Quicksand"/>
              <a:buNone/>
            </a:pPr>
            <a:r>
              <a:rPr lang="en-GB" sz="4700" b="1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Cellular-Based Radios</a:t>
            </a:r>
            <a:endParaRPr sz="4700" dirty="0"/>
          </a:p>
        </p:txBody>
      </p:sp>
      <p:sp>
        <p:nvSpPr>
          <p:cNvPr id="790" name="Google Shape;790;p32"/>
          <p:cNvSpPr txBox="1">
            <a:spLocks noGrp="1"/>
          </p:cNvSpPr>
          <p:nvPr>
            <p:ph type="body" idx="3"/>
          </p:nvPr>
        </p:nvSpPr>
        <p:spPr>
          <a:xfrm>
            <a:off x="7397750" y="3737340"/>
            <a:ext cx="9671100" cy="25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-GB">
                <a:solidFill>
                  <a:srgbClr val="000000"/>
                </a:solidFill>
              </a:rPr>
              <a:t>Nationwide coverage – operates on LTE networks, no range limits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425"/>
              </a:spcBef>
              <a:spcAft>
                <a:spcPts val="0"/>
              </a:spcAft>
              <a:buSzPts val="2300"/>
              <a:buChar char="•"/>
            </a:pPr>
            <a:r>
              <a:rPr lang="en-GB">
                <a:solidFill>
                  <a:srgbClr val="000000"/>
                </a:solidFill>
              </a:rPr>
              <a:t>Push-to-talk simplicity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425"/>
              </a:spcBef>
              <a:spcAft>
                <a:spcPts val="0"/>
              </a:spcAft>
              <a:buSzPts val="2300"/>
              <a:buChar char="•"/>
            </a:pPr>
            <a:r>
              <a:rPr lang="en-GB">
                <a:solidFill>
                  <a:srgbClr val="000000"/>
                </a:solidFill>
              </a:rPr>
              <a:t>One-to-one &amp; group calls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425"/>
              </a:spcBef>
              <a:spcAft>
                <a:spcPts val="0"/>
              </a:spcAft>
              <a:buSzPts val="2300"/>
              <a:buChar char="•"/>
            </a:pPr>
            <a:r>
              <a:rPr lang="en-GB">
                <a:solidFill>
                  <a:srgbClr val="000000"/>
                </a:solidFill>
              </a:rPr>
              <a:t>No dead zones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425"/>
              </a:spcBef>
              <a:spcAft>
                <a:spcPts val="0"/>
              </a:spcAft>
              <a:buSzPts val="2300"/>
              <a:buChar char="•"/>
            </a:pPr>
            <a:r>
              <a:rPr lang="en-GB">
                <a:solidFill>
                  <a:srgbClr val="000000"/>
                </a:solidFill>
              </a:rPr>
              <a:t>Rugged &amp; school-ready 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425"/>
              </a:spcBef>
              <a:spcAft>
                <a:spcPts val="0"/>
              </a:spcAft>
              <a:buSzPts val="2300"/>
              <a:buChar char="•"/>
            </a:pPr>
            <a:r>
              <a:rPr lang="en-GB">
                <a:solidFill>
                  <a:srgbClr val="000000"/>
                </a:solidFill>
              </a:rPr>
              <a:t>Secure &amp; encrypted </a:t>
            </a:r>
            <a:endParaRPr/>
          </a:p>
        </p:txBody>
      </p:sp>
      <p:sp>
        <p:nvSpPr>
          <p:cNvPr id="791" name="Google Shape;791;p32"/>
          <p:cNvSpPr txBox="1"/>
          <p:nvPr/>
        </p:nvSpPr>
        <p:spPr>
          <a:xfrm>
            <a:off x="7397750" y="3162300"/>
            <a:ext cx="9442450" cy="360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l" rtl="0">
              <a:lnSpc>
                <a:spcPct val="72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GB" sz="3600" b="1" i="0" u="none" strike="noStrike" cap="none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SD7: Cellular-based radio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" name="Google Shape;792;p32"/>
          <p:cNvSpPr txBox="1"/>
          <p:nvPr/>
        </p:nvSpPr>
        <p:spPr>
          <a:xfrm>
            <a:off x="7397750" y="7277100"/>
            <a:ext cx="5403850" cy="2239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lang="en-GB" sz="23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School resource officers</a:t>
            </a:r>
            <a:endParaRPr sz="1600" b="1" i="0" u="none" strike="noStrike" cap="non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342900" marR="0" lvl="0" indent="-3556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lang="en-GB" sz="23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Campus security</a:t>
            </a:r>
            <a:endParaRPr sz="1600" b="1" i="0" u="none" strike="noStrike" cap="non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342900" marR="0" lvl="0" indent="-3556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lang="en-GB" sz="23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Facilities &amp; transportation team</a:t>
            </a:r>
            <a:endParaRPr sz="1600" b="1" i="0" u="none" strike="noStrike" cap="non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793" name="Google Shape;793;p32"/>
          <p:cNvSpPr txBox="1"/>
          <p:nvPr/>
        </p:nvSpPr>
        <p:spPr>
          <a:xfrm>
            <a:off x="7397750" y="6754304"/>
            <a:ext cx="9442450" cy="360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l" rtl="0">
              <a:lnSpc>
                <a:spcPct val="72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GB" sz="3600" b="1" i="0" u="none" strike="noStrike" cap="none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Ideal for: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" name="Google Shape;794;p32"/>
          <p:cNvSpPr txBox="1"/>
          <p:nvPr/>
        </p:nvSpPr>
        <p:spPr>
          <a:xfrm>
            <a:off x="14839025" y="5888325"/>
            <a:ext cx="3080700" cy="18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en-GB" sz="2800" b="1" i="0" u="none" strike="noStrike" cap="none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Instant communication when seconds count.</a:t>
            </a:r>
            <a:endParaRPr sz="2800" b="1" i="0" u="none" strike="noStrike" cap="none">
              <a:solidFill>
                <a:srgbClr val="E4198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795" name="Google Shape;795;p32" descr="SD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16246" y="5035355"/>
            <a:ext cx="1428108" cy="336147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B3EB19-B9A5-B95B-5507-57C55295A859}"/>
              </a:ext>
            </a:extLst>
          </p:cNvPr>
          <p:cNvSpPr txBox="1"/>
          <p:nvPr/>
        </p:nvSpPr>
        <p:spPr>
          <a:xfrm>
            <a:off x="8332978" y="9887313"/>
            <a:ext cx="305625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000">
                <a:solidFill>
                  <a:srgbClr val="17365D"/>
                </a:solidFill>
                <a:latin typeface="Quicksand"/>
              </a:rPr>
              <a:t>© 2025 Premier Wireless. All rights reserved.</a:t>
            </a:r>
            <a:r>
              <a:rPr lang="en-US" sz="1000">
                <a:latin typeface="Quicksand"/>
              </a:rPr>
              <a:t>​</a:t>
            </a:r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2" name="Google Shape;802;p33" descr="VK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62150" y="7143455"/>
            <a:ext cx="3876435" cy="18364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3" name="Google Shape;803;p33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804" name="Google Shape;804;p33"/>
            <p:cNvSpPr/>
            <p:nvPr/>
          </p:nvSpPr>
          <p:spPr>
            <a:xfrm>
              <a:off x="0" y="0"/>
              <a:ext cx="5185327" cy="13503"/>
            </a:xfrm>
            <a:custGeom>
              <a:avLst/>
              <a:gdLst/>
              <a:ahLst/>
              <a:cxnLst/>
              <a:rect l="l" t="t" r="r" b="b"/>
              <a:pathLst>
                <a:path w="5185327" h="13503" extrusionOk="0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33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75" tIns="81275" rIns="81275" bIns="81275" anchor="ctr" anchorCtr="0">
              <a:noAutofit/>
            </a:bodyPr>
            <a:lstStyle/>
            <a:p>
              <a:pPr marL="0" marR="0" lvl="0" indent="0" algn="ctr" rtl="0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07" name="Google Shape;807;p33"/>
          <p:cNvSpPr txBox="1">
            <a:spLocks noGrp="1"/>
          </p:cNvSpPr>
          <p:nvPr>
            <p:ph type="body" idx="1"/>
          </p:nvPr>
        </p:nvSpPr>
        <p:spPr>
          <a:xfrm>
            <a:off x="7315200" y="876300"/>
            <a:ext cx="10744200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700"/>
              <a:buFont typeface="Quicksand"/>
              <a:buNone/>
            </a:pPr>
            <a:r>
              <a:rPr lang="en-GB" sz="4700">
                <a:solidFill>
                  <a:srgbClr val="FFFFFF"/>
                </a:solidFill>
              </a:rPr>
              <a:t>School Bus</a:t>
            </a:r>
            <a:r>
              <a:rPr lang="en-GB" sz="47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Radios</a:t>
            </a:r>
            <a:endParaRPr sz="4700"/>
          </a:p>
        </p:txBody>
      </p:sp>
      <p:sp>
        <p:nvSpPr>
          <p:cNvPr id="808" name="Google Shape;808;p33"/>
          <p:cNvSpPr txBox="1">
            <a:spLocks noGrp="1"/>
          </p:cNvSpPr>
          <p:nvPr>
            <p:ph type="body" idx="3"/>
          </p:nvPr>
        </p:nvSpPr>
        <p:spPr>
          <a:xfrm>
            <a:off x="7397749" y="3924374"/>
            <a:ext cx="9554432" cy="5486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76542" algn="l" rtl="0">
              <a:lnSpc>
                <a:spcPct val="150000"/>
              </a:lnSpc>
              <a:spcBef>
                <a:spcPts val="420"/>
              </a:spcBef>
              <a:spcAft>
                <a:spcPts val="0"/>
              </a:spcAft>
              <a:buSzPts val="1900"/>
              <a:buChar char="•"/>
            </a:pPr>
            <a:r>
              <a:rPr lang="en-GB" sz="1900"/>
              <a:t>Nationwide coverage using cellular networks, eliminating range limitations of traditional radios</a:t>
            </a:r>
            <a:endParaRPr sz="1900"/>
          </a:p>
          <a:p>
            <a:pPr marL="342900" lvl="0" indent="-276542" algn="l" rtl="0">
              <a:lnSpc>
                <a:spcPct val="150000"/>
              </a:lnSpc>
              <a:spcBef>
                <a:spcPts val="420"/>
              </a:spcBef>
              <a:spcAft>
                <a:spcPts val="0"/>
              </a:spcAft>
              <a:buSzPts val="1900"/>
              <a:buChar char="•"/>
            </a:pPr>
            <a:r>
              <a:rPr lang="en-GB" sz="1900"/>
              <a:t>Amplified external speaker ensures clear communication in noisy conditions</a:t>
            </a:r>
            <a:endParaRPr sz="1900"/>
          </a:p>
          <a:p>
            <a:pPr marL="342900" lvl="0" indent="-276542" algn="l" rtl="0">
              <a:lnSpc>
                <a:spcPct val="150000"/>
              </a:lnSpc>
              <a:spcBef>
                <a:spcPts val="420"/>
              </a:spcBef>
              <a:spcAft>
                <a:spcPts val="0"/>
              </a:spcAft>
              <a:buSzPts val="1900"/>
              <a:buChar char="•"/>
            </a:pPr>
            <a:r>
              <a:rPr lang="en-GB" sz="1900"/>
              <a:t>Rugged, durable design built to withstand daily school bus environments</a:t>
            </a:r>
            <a:endParaRPr sz="1900"/>
          </a:p>
          <a:p>
            <a:pPr marL="342900" lvl="0" indent="-276542" algn="l" rtl="0">
              <a:lnSpc>
                <a:spcPct val="150000"/>
              </a:lnSpc>
              <a:spcBef>
                <a:spcPts val="420"/>
              </a:spcBef>
              <a:spcAft>
                <a:spcPts val="0"/>
              </a:spcAft>
              <a:buSzPts val="1900"/>
              <a:buChar char="•"/>
            </a:pPr>
            <a:r>
              <a:rPr lang="en-GB" sz="1900"/>
              <a:t>Seamless slide-in/slide-out operation for instant in-vehicle and portable use</a:t>
            </a:r>
            <a:endParaRPr sz="1900"/>
          </a:p>
          <a:p>
            <a:pPr marL="342900" lvl="0" indent="-276542" algn="l" rtl="0">
              <a:lnSpc>
                <a:spcPct val="150000"/>
              </a:lnSpc>
              <a:spcBef>
                <a:spcPts val="420"/>
              </a:spcBef>
              <a:spcAft>
                <a:spcPts val="0"/>
              </a:spcAft>
              <a:buSzPts val="1900"/>
              <a:buChar char="•"/>
            </a:pPr>
            <a:r>
              <a:rPr lang="en-GB" sz="1900"/>
              <a:t>Dedicated SOS emergency button for rapid alerting and response during incidents</a:t>
            </a:r>
            <a:endParaRPr sz="2400"/>
          </a:p>
          <a:p>
            <a:pPr marL="342900" lvl="0" indent="-276542" algn="l" rtl="0">
              <a:lnSpc>
                <a:spcPct val="150000"/>
              </a:lnSpc>
              <a:spcBef>
                <a:spcPts val="420"/>
              </a:spcBef>
              <a:spcAft>
                <a:spcPts val="0"/>
              </a:spcAft>
              <a:buSzPts val="1900"/>
              <a:buChar char="•"/>
            </a:pPr>
            <a:r>
              <a:rPr lang="en-GB" sz="1900"/>
              <a:t>One-to-one or group conversation</a:t>
            </a:r>
            <a:endParaRPr sz="1900"/>
          </a:p>
        </p:txBody>
      </p:sp>
      <p:sp>
        <p:nvSpPr>
          <p:cNvPr id="809" name="Google Shape;809;p33"/>
          <p:cNvSpPr txBox="1"/>
          <p:nvPr/>
        </p:nvSpPr>
        <p:spPr>
          <a:xfrm>
            <a:off x="7397750" y="3273125"/>
            <a:ext cx="9442500" cy="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l" rtl="0">
              <a:lnSpc>
                <a:spcPct val="72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GB" sz="3600" b="1" i="0" u="none" strike="noStrike" cap="none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Siyata School Bus Radios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Placeholder 3" descr="A person in a safety vest holding a phone">
            <a:extLst>
              <a:ext uri="{FF2B5EF4-FFF2-40B4-BE49-F238E27FC236}">
                <a16:creationId xmlns:a16="http://schemas.microsoft.com/office/drawing/2014/main" id="{DB8C1F97-8450-7CE7-0145-23DE5F2B1F6D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14" t="1619" r="41641" b="-91"/>
          <a:stretch>
            <a:fillRect/>
          </a:stretch>
        </p:blipFill>
        <p:spPr>
          <a:xfrm>
            <a:off x="0" y="3091"/>
            <a:ext cx="6498775" cy="1031222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B8AC18-8B86-4FAE-FFD5-D3D0F136B2F7}"/>
              </a:ext>
            </a:extLst>
          </p:cNvPr>
          <p:cNvSpPr txBox="1"/>
          <p:nvPr/>
        </p:nvSpPr>
        <p:spPr>
          <a:xfrm>
            <a:off x="8311138" y="9865473"/>
            <a:ext cx="305625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000">
                <a:solidFill>
                  <a:srgbClr val="17365D"/>
                </a:solidFill>
                <a:latin typeface="Quicksand"/>
              </a:rPr>
              <a:t>© 2025 Premier Wireless. All rights reserved.</a:t>
            </a:r>
            <a:r>
              <a:rPr lang="en-US" sz="1000">
                <a:latin typeface="Quicksand"/>
              </a:rPr>
              <a:t>​</a:t>
            </a:r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"/>
          <p:cNvSpPr/>
          <p:nvPr/>
        </p:nvSpPr>
        <p:spPr>
          <a:xfrm>
            <a:off x="1045025" y="3679800"/>
            <a:ext cx="4670100" cy="2759100"/>
          </a:xfrm>
          <a:prstGeom prst="roundRect">
            <a:avLst>
              <a:gd name="adj" fmla="val 3600"/>
            </a:avLst>
          </a:prstGeom>
          <a:solidFill>
            <a:srgbClr val="F2F2F2"/>
          </a:solidFill>
          <a:ln>
            <a:noFill/>
          </a:ln>
          <a:effectLst>
            <a:outerShdw blurRad="63500" dist="127816" dir="2700000">
              <a:srgbClr val="000000">
                <a:alpha val="23137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2638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2"/>
          <p:cNvSpPr txBox="1">
            <a:spLocks noGrp="1"/>
          </p:cNvSpPr>
          <p:nvPr>
            <p:ph type="body" idx="1"/>
          </p:nvPr>
        </p:nvSpPr>
        <p:spPr>
          <a:xfrm>
            <a:off x="1045029" y="723900"/>
            <a:ext cx="16328571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rPr lang="en-GB" dirty="0"/>
              <a:t>K-12 Education Landscape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endParaRPr dirty="0"/>
          </a:p>
        </p:txBody>
      </p:sp>
      <p:sp>
        <p:nvSpPr>
          <p:cNvPr id="287" name="Google Shape;287;p2"/>
          <p:cNvSpPr/>
          <p:nvPr/>
        </p:nvSpPr>
        <p:spPr>
          <a:xfrm>
            <a:off x="6324600" y="2552700"/>
            <a:ext cx="11212286" cy="6051927"/>
          </a:xfrm>
          <a:prstGeom prst="roundRect">
            <a:avLst>
              <a:gd name="adj" fmla="val 5324"/>
            </a:avLst>
          </a:prstGeom>
          <a:noFill/>
          <a:ln w="28575" cap="flat" cmpd="sng">
            <a:solidFill>
              <a:srgbClr val="FDD70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8" name="Google Shape;288;p2"/>
          <p:cNvPicPr preferRelativeResize="0"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2068" y="2465765"/>
            <a:ext cx="10913532" cy="6138862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"/>
          <p:cNvSpPr txBox="1"/>
          <p:nvPr/>
        </p:nvSpPr>
        <p:spPr>
          <a:xfrm>
            <a:off x="1447800" y="4229100"/>
            <a:ext cx="39624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22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From front office to school bus, campuses rely on seamless safety and connectivity—not just classroom tech.</a:t>
            </a:r>
            <a:endParaRPr sz="2200" b="1" i="0" u="none" strike="noStrike" cap="non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90" name="Google Shape;290;p2"/>
          <p:cNvSpPr txBox="1"/>
          <p:nvPr/>
        </p:nvSpPr>
        <p:spPr>
          <a:xfrm>
            <a:off x="570225" y="9820000"/>
            <a:ext cx="56280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1000">
                <a:solidFill>
                  <a:srgbClr val="17365D"/>
                </a:solidFill>
                <a:latin typeface="Quicksand"/>
                <a:sym typeface="Quicksand"/>
              </a:rPr>
              <a:t>© 2025 Premier Wireless. All rights reserved.</a:t>
            </a:r>
            <a:r>
              <a:rPr lang="en-US" sz="1000">
                <a:latin typeface="Quicksand"/>
                <a:sym typeface="Quicksand"/>
              </a:rPr>
              <a:t> 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1FA7B4-E03A-F33E-2D64-1A4BDC739C6D}"/>
              </a:ext>
            </a:extLst>
          </p:cNvPr>
          <p:cNvSpPr txBox="1"/>
          <p:nvPr/>
        </p:nvSpPr>
        <p:spPr>
          <a:xfrm>
            <a:off x="8910159" y="8166296"/>
            <a:ext cx="603285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latin typeface="Quicksand"/>
              </a:rPr>
              <a:t>https://info.premierwireless.com/k-12-education-landscape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34"/>
          <p:cNvSpPr txBox="1">
            <a:spLocks noGrp="1"/>
          </p:cNvSpPr>
          <p:nvPr>
            <p:ph type="body" idx="1"/>
          </p:nvPr>
        </p:nvSpPr>
        <p:spPr>
          <a:xfrm>
            <a:off x="1045029" y="723900"/>
            <a:ext cx="16328571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rPr lang="en-GB"/>
              <a:t>Interoperability</a:t>
            </a:r>
            <a:endParaRPr/>
          </a:p>
        </p:txBody>
      </p:sp>
      <p:pic>
        <p:nvPicPr>
          <p:cNvPr id="817" name="Google Shape;817;p34" descr="A collage of people in different situations&#10;&#10;AI-generated content may be incorrect.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0557" y="2210451"/>
            <a:ext cx="11847443" cy="6769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34" descr="A close-up of a walkie talkie&#10;&#10;AI-generated content may be incorrect.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8239" y="736315"/>
            <a:ext cx="4204935" cy="4204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34" descr="A black box with buttons and switches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86110" y="6134100"/>
            <a:ext cx="3953110" cy="1471674"/>
          </a:xfrm>
          <a:prstGeom prst="rect">
            <a:avLst/>
          </a:prstGeom>
          <a:noFill/>
          <a:ln>
            <a:noFill/>
          </a:ln>
        </p:spPr>
      </p:pic>
      <p:sp>
        <p:nvSpPr>
          <p:cNvPr id="820" name="Google Shape;820;p34"/>
          <p:cNvSpPr txBox="1"/>
          <p:nvPr/>
        </p:nvSpPr>
        <p:spPr>
          <a:xfrm>
            <a:off x="2178355" y="5078002"/>
            <a:ext cx="2364701" cy="359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1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3"/>
              <a:buFont typeface="Arial"/>
              <a:buNone/>
            </a:pPr>
            <a:r>
              <a:rPr lang="en-GB" sz="2553" b="1" i="0" u="none" strike="noStrike" cap="none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rPr>
              <a:t>Donor Radio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1" name="Google Shape;821;p34"/>
          <p:cNvSpPr txBox="1"/>
          <p:nvPr/>
        </p:nvSpPr>
        <p:spPr>
          <a:xfrm>
            <a:off x="2178355" y="7936756"/>
            <a:ext cx="2364701" cy="362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1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3"/>
              <a:buFont typeface="Arial"/>
              <a:buNone/>
            </a:pPr>
            <a:r>
              <a:rPr lang="en-GB" sz="2553" b="1" i="0" u="none" strike="noStrike" cap="none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rPr>
              <a:t>ROIP Box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546C63-601F-FB4A-86A9-5539E7E4EE5B}"/>
              </a:ext>
            </a:extLst>
          </p:cNvPr>
          <p:cNvSpPr txBox="1"/>
          <p:nvPr/>
        </p:nvSpPr>
        <p:spPr>
          <a:xfrm>
            <a:off x="1940915" y="9850912"/>
            <a:ext cx="305625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000">
                <a:solidFill>
                  <a:srgbClr val="17365D"/>
                </a:solidFill>
                <a:latin typeface="Quicksand"/>
              </a:rPr>
              <a:t>© 2025 Premier Wireless. All rights reserved.</a:t>
            </a:r>
            <a:r>
              <a:rPr lang="en-US" sz="1000">
                <a:latin typeface="Quicksand"/>
              </a:rPr>
              <a:t>​</a:t>
            </a:r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8" name="Google Shape;828;p36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829" name="Google Shape;829;p36"/>
            <p:cNvSpPr/>
            <p:nvPr/>
          </p:nvSpPr>
          <p:spPr>
            <a:xfrm>
              <a:off x="0" y="0"/>
              <a:ext cx="5185327" cy="13503"/>
            </a:xfrm>
            <a:custGeom>
              <a:avLst/>
              <a:gdLst/>
              <a:ahLst/>
              <a:cxnLst/>
              <a:rect l="l" t="t" r="r" b="b"/>
              <a:pathLst>
                <a:path w="5185327" h="13503" extrusionOk="0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36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75" tIns="81275" rIns="81275" bIns="81275" anchor="ctr" anchorCtr="0">
              <a:noAutofit/>
            </a:bodyPr>
            <a:lstStyle/>
            <a:p>
              <a:pPr marL="0" marR="0" lvl="0" indent="0" algn="ctr" rtl="0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31" name="Google Shape;831;p3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700"/>
            <a:ext cx="6496050" cy="102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36"/>
          <p:cNvSpPr txBox="1">
            <a:spLocks noGrp="1"/>
          </p:cNvSpPr>
          <p:nvPr>
            <p:ph type="body" idx="1"/>
          </p:nvPr>
        </p:nvSpPr>
        <p:spPr>
          <a:xfrm>
            <a:off x="7315200" y="876300"/>
            <a:ext cx="10744200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spcBef>
                <a:spcPts val="0"/>
              </a:spcBef>
              <a:buClr>
                <a:srgbClr val="FFFFFF"/>
              </a:buClr>
              <a:buSzPts val="4700"/>
            </a:pPr>
            <a:r>
              <a:rPr lang="en-GB" sz="4700" dirty="0">
                <a:solidFill>
                  <a:srgbClr val="FFFFFF"/>
                </a:solidFill>
              </a:rPr>
              <a:t>5G School Bus Cameras</a:t>
            </a:r>
            <a:endParaRPr sz="4700" dirty="0"/>
          </a:p>
        </p:txBody>
      </p:sp>
      <p:sp>
        <p:nvSpPr>
          <p:cNvPr id="833" name="Google Shape;833;p36"/>
          <p:cNvSpPr txBox="1">
            <a:spLocks noGrp="1"/>
          </p:cNvSpPr>
          <p:nvPr>
            <p:ph type="body" idx="3"/>
          </p:nvPr>
        </p:nvSpPr>
        <p:spPr>
          <a:xfrm>
            <a:off x="7397750" y="3699581"/>
            <a:ext cx="45906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 sz="1800">
                <a:solidFill>
                  <a:srgbClr val="000000"/>
                </a:solidFill>
              </a:rPr>
              <a:t>AI-powered dual cameras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-GB" sz="1800">
                <a:solidFill>
                  <a:srgbClr val="000000"/>
                </a:solidFill>
              </a:rPr>
              <a:t>8-camera 360° school bus system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-GB" sz="1800">
                <a:solidFill>
                  <a:srgbClr val="000000"/>
                </a:solidFill>
              </a:rPr>
              <a:t>Secure cloud video storage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-GB" sz="1800">
                <a:solidFill>
                  <a:srgbClr val="000000"/>
                </a:solidFill>
              </a:rPr>
              <a:t>Onboard panic button</a:t>
            </a:r>
            <a:endParaRPr/>
          </a:p>
        </p:txBody>
      </p:sp>
      <p:sp>
        <p:nvSpPr>
          <p:cNvPr id="834" name="Google Shape;834;p36"/>
          <p:cNvSpPr txBox="1"/>
          <p:nvPr/>
        </p:nvSpPr>
        <p:spPr>
          <a:xfrm>
            <a:off x="7397750" y="3141144"/>
            <a:ext cx="10509250" cy="336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SafeSight cameras – Hardware &amp; connectivity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p36"/>
          <p:cNvSpPr txBox="1"/>
          <p:nvPr/>
        </p:nvSpPr>
        <p:spPr>
          <a:xfrm>
            <a:off x="7397750" y="5938847"/>
            <a:ext cx="5403850" cy="711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0A8E"/>
              </a:buClr>
              <a:buSzPts val="1800"/>
              <a:buFont typeface="Arial"/>
              <a:buChar char="•"/>
            </a:pPr>
            <a:r>
              <a:rPr lang="en-GB" sz="18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Real-time monitoring &amp; live alerts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EA0A8E"/>
              </a:buClr>
              <a:buSzPts val="1800"/>
              <a:buFont typeface="Arial"/>
              <a:buChar char="•"/>
            </a:pPr>
            <a:r>
              <a:rPr lang="en-GB" sz="18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Immediate response in emergencies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p36"/>
          <p:cNvSpPr txBox="1"/>
          <p:nvPr/>
        </p:nvSpPr>
        <p:spPr>
          <a:xfrm>
            <a:off x="7397749" y="5408545"/>
            <a:ext cx="9994500" cy="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Benefits of 5G cameras for school safety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p36"/>
          <p:cNvSpPr txBox="1"/>
          <p:nvPr/>
        </p:nvSpPr>
        <p:spPr>
          <a:xfrm>
            <a:off x="12622409" y="3699571"/>
            <a:ext cx="4769918" cy="174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0A8E"/>
              </a:buClr>
              <a:buSzPts val="1800"/>
              <a:buFont typeface="Arial"/>
              <a:buChar char="•"/>
            </a:pPr>
            <a:r>
              <a:rPr lang="en-GB" sz="18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Built-in mic &amp; loudspeaker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EA0A8E"/>
              </a:buClr>
              <a:buSzPts val="1800"/>
              <a:buFont typeface="Arial"/>
              <a:buChar char="•"/>
            </a:pPr>
            <a:r>
              <a:rPr lang="en-GB" sz="18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Unified command dashboard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EA0A8E"/>
              </a:buClr>
              <a:buSzPts val="1800"/>
              <a:buFont typeface="Arial"/>
              <a:buChar char="•"/>
            </a:pPr>
            <a:r>
              <a:rPr lang="en-GB" sz="18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Embedded 5G &amp; LTE connectivity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EA0A8E"/>
              </a:buClr>
              <a:buSzPts val="1800"/>
              <a:buFont typeface="Arial"/>
              <a:buChar char="•"/>
            </a:pPr>
            <a:r>
              <a:rPr lang="en-GB" sz="18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GPS tracking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36"/>
          <p:cNvSpPr txBox="1"/>
          <p:nvPr/>
        </p:nvSpPr>
        <p:spPr>
          <a:xfrm>
            <a:off x="7397749" y="6932545"/>
            <a:ext cx="9994500" cy="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Advanced features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36"/>
          <p:cNvSpPr txBox="1"/>
          <p:nvPr/>
        </p:nvSpPr>
        <p:spPr>
          <a:xfrm>
            <a:off x="7397750" y="7463045"/>
            <a:ext cx="48636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0A8E"/>
              </a:buClr>
              <a:buSzPts val="1800"/>
              <a:buFont typeface="Arial"/>
              <a:buChar char="•"/>
            </a:pPr>
            <a:r>
              <a:rPr lang="en-GB" sz="18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Stop-arm violation capture</a:t>
            </a:r>
            <a:endParaRPr sz="1800" b="1" i="0" u="none" strike="noStrike" cap="non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0A8E"/>
              </a:buClr>
              <a:buSzPts val="1800"/>
              <a:buFont typeface="Arial"/>
              <a:buChar char="•"/>
            </a:pPr>
            <a:r>
              <a:rPr lang="en-GB" sz="18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Driver rear view camera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EA0A8E"/>
              </a:buClr>
              <a:buSzPts val="1800"/>
              <a:buFont typeface="Arial"/>
              <a:buChar char="•"/>
            </a:pPr>
            <a:r>
              <a:rPr lang="en-GB" sz="18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Cloud storage &amp; remote video access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p36"/>
          <p:cNvSpPr txBox="1"/>
          <p:nvPr/>
        </p:nvSpPr>
        <p:spPr>
          <a:xfrm>
            <a:off x="12622409" y="7463039"/>
            <a:ext cx="4769918" cy="174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0A8E"/>
              </a:buClr>
              <a:buSzPts val="1800"/>
              <a:buFont typeface="Arial"/>
              <a:buChar char="•"/>
            </a:pPr>
            <a:r>
              <a:rPr lang="en-GB" sz="18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Driver coaching alerts</a:t>
            </a:r>
            <a:endParaRPr sz="1800" b="1" i="0" u="none" strike="noStrike" cap="non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0A8E"/>
              </a:buClr>
              <a:buSzPts val="1800"/>
              <a:buFont typeface="Arial"/>
              <a:buChar char="•"/>
            </a:pPr>
            <a:r>
              <a:rPr lang="en-GB" sz="18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Integrated GPS and route tracking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EA0A8E"/>
              </a:buClr>
              <a:buSzPts val="1800"/>
              <a:buFont typeface="Arial"/>
              <a:buChar char="•"/>
            </a:pPr>
            <a:r>
              <a:rPr lang="en-GB" sz="18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Rugged, school bus-ready design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3F3190-516E-59C4-A69D-48F46393DE83}"/>
              </a:ext>
            </a:extLst>
          </p:cNvPr>
          <p:cNvSpPr txBox="1"/>
          <p:nvPr/>
        </p:nvSpPr>
        <p:spPr>
          <a:xfrm>
            <a:off x="8303858" y="9850912"/>
            <a:ext cx="305625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000">
                <a:solidFill>
                  <a:srgbClr val="17365D"/>
                </a:solidFill>
                <a:latin typeface="Quicksand"/>
              </a:rPr>
              <a:t>© 2025 Premier Wireless. All rights reserved.</a:t>
            </a:r>
            <a:r>
              <a:rPr lang="en-US" sz="1000">
                <a:latin typeface="Quicksand"/>
              </a:rPr>
              <a:t>​</a:t>
            </a:r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7" name="Google Shape;847;p37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848" name="Google Shape;848;p37"/>
            <p:cNvSpPr/>
            <p:nvPr/>
          </p:nvSpPr>
          <p:spPr>
            <a:xfrm>
              <a:off x="0" y="0"/>
              <a:ext cx="5185327" cy="13503"/>
            </a:xfrm>
            <a:custGeom>
              <a:avLst/>
              <a:gdLst/>
              <a:ahLst/>
              <a:cxnLst/>
              <a:rect l="l" t="t" r="r" b="b"/>
              <a:pathLst>
                <a:path w="5185327" h="13503" extrusionOk="0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49;p37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75" tIns="81275" rIns="81275" bIns="81275" anchor="ctr" anchorCtr="0">
              <a:noAutofit/>
            </a:bodyPr>
            <a:lstStyle/>
            <a:p>
              <a:pPr marL="0" marR="0" lvl="0" indent="0" algn="ctr" rtl="0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50" name="Google Shape;850;p3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81494" y="-12700"/>
            <a:ext cx="6496050" cy="102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851" name="Google Shape;851;p37"/>
          <p:cNvSpPr txBox="1">
            <a:spLocks noGrp="1"/>
          </p:cNvSpPr>
          <p:nvPr>
            <p:ph type="body" idx="1"/>
          </p:nvPr>
        </p:nvSpPr>
        <p:spPr>
          <a:xfrm>
            <a:off x="1045029" y="875645"/>
            <a:ext cx="16328571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700"/>
              <a:buFont typeface="Quicksand"/>
              <a:buNone/>
            </a:pPr>
            <a:r>
              <a:rPr lang="en-GB" sz="47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ConnectED Bus </a:t>
            </a:r>
            <a:r>
              <a:rPr lang="en-GB" sz="4700">
                <a:solidFill>
                  <a:srgbClr val="FFFFFF"/>
                </a:solidFill>
              </a:rPr>
              <a:t>WiFi</a:t>
            </a:r>
            <a:endParaRPr sz="4000"/>
          </a:p>
        </p:txBody>
      </p:sp>
      <p:sp>
        <p:nvSpPr>
          <p:cNvPr id="852" name="Google Shape;852;p37"/>
          <p:cNvSpPr txBox="1"/>
          <p:nvPr/>
        </p:nvSpPr>
        <p:spPr>
          <a:xfrm>
            <a:off x="1168877" y="4805869"/>
            <a:ext cx="3140351" cy="1070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rgbClr val="002060"/>
                </a:solidFill>
                <a:latin typeface="Quicksand"/>
                <a:ea typeface="Quicksand"/>
                <a:cs typeface="Quicksand"/>
                <a:sym typeface="Quicksand"/>
              </a:rPr>
              <a:t>REAL-TIME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rgbClr val="002060"/>
                </a:solidFill>
                <a:latin typeface="Quicksand"/>
                <a:ea typeface="Quicksand"/>
                <a:cs typeface="Quicksand"/>
                <a:sym typeface="Quicksand"/>
              </a:rPr>
              <a:t>CAMERA ACCESS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3" name="Google Shape;853;p37" descr="A blue arrow with a black background&#10;&#10;Description automatically generated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894" y="3225954"/>
            <a:ext cx="1886319" cy="1197471"/>
          </a:xfrm>
          <a:prstGeom prst="rect">
            <a:avLst/>
          </a:prstGeom>
          <a:noFill/>
          <a:ln>
            <a:noFill/>
          </a:ln>
        </p:spPr>
      </p:pic>
      <p:sp>
        <p:nvSpPr>
          <p:cNvPr id="854" name="Google Shape;854;p37"/>
          <p:cNvSpPr txBox="1"/>
          <p:nvPr/>
        </p:nvSpPr>
        <p:spPr>
          <a:xfrm>
            <a:off x="4371467" y="4872316"/>
            <a:ext cx="3140351" cy="1070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GB" sz="1800" b="1" i="0" u="none" strike="noStrike" cap="none" dirty="0">
                <a:solidFill>
                  <a:srgbClr val="002060"/>
                </a:solidFill>
                <a:latin typeface="Quicksand"/>
                <a:ea typeface="Quicksand"/>
                <a:cs typeface="Quicksand"/>
                <a:sym typeface="Quicksand"/>
              </a:rPr>
              <a:t>W</a:t>
            </a:r>
            <a:r>
              <a:rPr lang="en-GB" sz="1800" b="1" dirty="0">
                <a:solidFill>
                  <a:srgbClr val="002060"/>
                </a:solidFill>
                <a:latin typeface="Quicksand"/>
                <a:ea typeface="Quicksand"/>
                <a:cs typeface="Quicksand"/>
                <a:sym typeface="Quicksand"/>
              </a:rPr>
              <a:t>IFI</a:t>
            </a:r>
            <a:r>
              <a:rPr lang="en-GB" sz="1800" b="1" i="0" u="none" strike="noStrike" cap="none" dirty="0">
                <a:solidFill>
                  <a:srgbClr val="002060"/>
                </a:solidFill>
                <a:latin typeface="Quicksand"/>
                <a:ea typeface="Quicksand"/>
                <a:cs typeface="Quicksand"/>
                <a:sym typeface="Quicksand"/>
              </a:rPr>
              <a:t> 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GB" sz="1800" b="1" i="0" u="none" strike="noStrike" cap="none" dirty="0">
                <a:solidFill>
                  <a:srgbClr val="002060"/>
                </a:solidFill>
                <a:latin typeface="Quicksand"/>
                <a:ea typeface="Quicksand"/>
                <a:cs typeface="Quicksand"/>
                <a:sym typeface="Quicksand"/>
              </a:rPr>
              <a:t>THE BUS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5" name="Google Shape;855;p37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8614" y="3086100"/>
            <a:ext cx="1686061" cy="1686061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Google Shape;856;p37"/>
          <p:cNvSpPr txBox="1"/>
          <p:nvPr/>
        </p:nvSpPr>
        <p:spPr>
          <a:xfrm>
            <a:off x="7868864" y="4850105"/>
            <a:ext cx="3140351" cy="1070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rgbClr val="002060"/>
                </a:solidFill>
                <a:latin typeface="Quicksand"/>
                <a:ea typeface="Quicksand"/>
                <a:cs typeface="Quicksand"/>
                <a:sym typeface="Quicksand"/>
              </a:rPr>
              <a:t>GPS</a:t>
            </a:r>
            <a:endParaRPr sz="1800" b="1" i="0" u="none" strike="noStrike" cap="none">
              <a:solidFill>
                <a:srgbClr val="00206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rgbClr val="002060"/>
                </a:solidFill>
                <a:latin typeface="Quicksand"/>
                <a:ea typeface="Quicksand"/>
                <a:cs typeface="Quicksand"/>
                <a:sym typeface="Quicksand"/>
              </a:rPr>
              <a:t>TRACKING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7" name="Google Shape;857;p37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96009" y="3086100"/>
            <a:ext cx="1686061" cy="1686060"/>
          </a:xfrm>
          <a:prstGeom prst="rect">
            <a:avLst/>
          </a:prstGeom>
          <a:noFill/>
          <a:ln>
            <a:noFill/>
          </a:ln>
        </p:spPr>
      </p:pic>
      <p:sp>
        <p:nvSpPr>
          <p:cNvPr id="858" name="Google Shape;858;p37"/>
          <p:cNvSpPr txBox="1"/>
          <p:nvPr/>
        </p:nvSpPr>
        <p:spPr>
          <a:xfrm>
            <a:off x="2886127" y="7654557"/>
            <a:ext cx="3140351" cy="1070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rgbClr val="002060"/>
                </a:solidFill>
                <a:latin typeface="Quicksand"/>
                <a:ea typeface="Quicksand"/>
                <a:cs typeface="Quicksand"/>
                <a:sym typeface="Quicksand"/>
              </a:rPr>
              <a:t>STUDENT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rgbClr val="002060"/>
                </a:solidFill>
                <a:latin typeface="Quicksand"/>
                <a:ea typeface="Quicksand"/>
                <a:cs typeface="Quicksand"/>
                <a:sym typeface="Quicksand"/>
              </a:rPr>
              <a:t>SIGN 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9" name="Google Shape;859;p37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3272" y="5938123"/>
            <a:ext cx="1686061" cy="1686060"/>
          </a:xfrm>
          <a:prstGeom prst="rect">
            <a:avLst/>
          </a:prstGeom>
          <a:noFill/>
          <a:ln>
            <a:noFill/>
          </a:ln>
        </p:spPr>
      </p:pic>
      <p:sp>
        <p:nvSpPr>
          <p:cNvPr id="860" name="Google Shape;860;p37"/>
          <p:cNvSpPr txBox="1"/>
          <p:nvPr/>
        </p:nvSpPr>
        <p:spPr>
          <a:xfrm>
            <a:off x="6088717" y="7631834"/>
            <a:ext cx="3140351" cy="1070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rgbClr val="002060"/>
                </a:solidFill>
                <a:latin typeface="Quicksand"/>
                <a:ea typeface="Quicksand"/>
                <a:cs typeface="Quicksand"/>
                <a:sym typeface="Quicksand"/>
              </a:rPr>
              <a:t>CLOUD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rgbClr val="002060"/>
                </a:solidFill>
                <a:latin typeface="Quicksand"/>
                <a:ea typeface="Quicksand"/>
                <a:cs typeface="Quicksand"/>
                <a:sym typeface="Quicksand"/>
              </a:rPr>
              <a:t>MANAGEMENT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1" name="Google Shape;861;p37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7627" y="5776791"/>
            <a:ext cx="2142532" cy="21425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D62373-6D28-1A89-001F-D4C8CA9AFBE5}"/>
              </a:ext>
            </a:extLst>
          </p:cNvPr>
          <p:cNvSpPr txBox="1"/>
          <p:nvPr/>
        </p:nvSpPr>
        <p:spPr>
          <a:xfrm>
            <a:off x="1940915" y="9850912"/>
            <a:ext cx="305625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000">
                <a:solidFill>
                  <a:srgbClr val="17365D"/>
                </a:solidFill>
                <a:latin typeface="Quicksand"/>
              </a:rPr>
              <a:t>© 2025 Premier Wireless. All rights reserved.</a:t>
            </a:r>
            <a:r>
              <a:rPr lang="en-US" sz="1000">
                <a:latin typeface="Quicksand"/>
              </a:rPr>
              <a:t>​</a:t>
            </a:r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8" name="Google Shape;868;p39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869" name="Google Shape;869;p39"/>
            <p:cNvSpPr/>
            <p:nvPr/>
          </p:nvSpPr>
          <p:spPr>
            <a:xfrm>
              <a:off x="0" y="0"/>
              <a:ext cx="5185327" cy="13503"/>
            </a:xfrm>
            <a:custGeom>
              <a:avLst/>
              <a:gdLst/>
              <a:ahLst/>
              <a:cxnLst/>
              <a:rect l="l" t="t" r="r" b="b"/>
              <a:pathLst>
                <a:path w="5185327" h="13503" extrusionOk="0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p39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75" tIns="81275" rIns="81275" bIns="81275" anchor="ctr" anchorCtr="0">
              <a:noAutofit/>
            </a:bodyPr>
            <a:lstStyle/>
            <a:p>
              <a:pPr marL="0" marR="0" lvl="0" indent="0" algn="ctr" rtl="0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71" name="Google Shape;871;p3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700"/>
            <a:ext cx="6496050" cy="102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872" name="Google Shape;872;p39"/>
          <p:cNvSpPr txBox="1">
            <a:spLocks noGrp="1"/>
          </p:cNvSpPr>
          <p:nvPr>
            <p:ph type="body" idx="1"/>
          </p:nvPr>
        </p:nvSpPr>
        <p:spPr>
          <a:xfrm>
            <a:off x="7315200" y="800100"/>
            <a:ext cx="9144000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700"/>
              <a:buFont typeface="Quicksand"/>
              <a:buNone/>
            </a:pPr>
            <a:r>
              <a:rPr lang="en-GB" sz="47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Crosswalk Student Ridership</a:t>
            </a:r>
            <a:endParaRPr sz="4000"/>
          </a:p>
        </p:txBody>
      </p:sp>
      <p:sp>
        <p:nvSpPr>
          <p:cNvPr id="873" name="Google Shape;873;p39"/>
          <p:cNvSpPr txBox="1"/>
          <p:nvPr/>
        </p:nvSpPr>
        <p:spPr>
          <a:xfrm>
            <a:off x="7543330" y="4817498"/>
            <a:ext cx="2947619" cy="935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rgbClr val="002060"/>
                </a:solidFill>
                <a:latin typeface="Quicksand"/>
                <a:ea typeface="Quicksand"/>
                <a:cs typeface="Quicksand"/>
                <a:sym typeface="Quicksand"/>
              </a:rPr>
              <a:t>STUDENT TRACKING &amp; PARENT APP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4" name="Google Shape;874;p39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0148" y="3111035"/>
            <a:ext cx="1555586" cy="1459141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p39"/>
          <p:cNvSpPr txBox="1"/>
          <p:nvPr/>
        </p:nvSpPr>
        <p:spPr>
          <a:xfrm>
            <a:off x="10924100" y="4817498"/>
            <a:ext cx="2947619" cy="935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rgbClr val="002060"/>
                </a:solidFill>
                <a:latin typeface="Quicksand"/>
                <a:ea typeface="Quicksand"/>
                <a:cs typeface="Quicksand"/>
                <a:sym typeface="Quicksand"/>
              </a:rPr>
              <a:t>GPS &amp;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rgbClr val="002060"/>
                </a:solidFill>
                <a:latin typeface="Quicksand"/>
                <a:ea typeface="Quicksand"/>
                <a:cs typeface="Quicksand"/>
                <a:sym typeface="Quicksand"/>
              </a:rPr>
              <a:t>ROUTING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6" name="Google Shape;876;p39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9708" y="3111035"/>
            <a:ext cx="1473810" cy="1473809"/>
          </a:xfrm>
          <a:prstGeom prst="rect">
            <a:avLst/>
          </a:prstGeom>
          <a:noFill/>
          <a:ln>
            <a:noFill/>
          </a:ln>
        </p:spPr>
      </p:pic>
      <p:sp>
        <p:nvSpPr>
          <p:cNvPr id="877" name="Google Shape;877;p39"/>
          <p:cNvSpPr txBox="1"/>
          <p:nvPr/>
        </p:nvSpPr>
        <p:spPr>
          <a:xfrm>
            <a:off x="14341686" y="4817498"/>
            <a:ext cx="2947619" cy="935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rgbClr val="002060"/>
                </a:solidFill>
                <a:latin typeface="Quicksand"/>
                <a:ea typeface="Quicksand"/>
                <a:cs typeface="Quicksand"/>
                <a:sym typeface="Quicksand"/>
              </a:rPr>
              <a:t>TURN-BY-TURN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rgbClr val="002060"/>
                </a:solidFill>
                <a:latin typeface="Quicksand"/>
                <a:ea typeface="Quicksand"/>
                <a:cs typeface="Quicksand"/>
                <a:sym typeface="Quicksand"/>
              </a:rPr>
              <a:t>DIRECTIONS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8" name="Google Shape;878;p39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77294" y="3111035"/>
            <a:ext cx="1473810" cy="1473809"/>
          </a:xfrm>
          <a:prstGeom prst="rect">
            <a:avLst/>
          </a:prstGeom>
          <a:noFill/>
          <a:ln>
            <a:noFill/>
          </a:ln>
        </p:spPr>
      </p:pic>
      <p:sp>
        <p:nvSpPr>
          <p:cNvPr id="879" name="Google Shape;879;p39"/>
          <p:cNvSpPr txBox="1"/>
          <p:nvPr/>
        </p:nvSpPr>
        <p:spPr>
          <a:xfrm>
            <a:off x="7545120" y="7713098"/>
            <a:ext cx="2947619" cy="935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rgbClr val="002060"/>
                </a:solidFill>
                <a:latin typeface="Quicksand"/>
                <a:ea typeface="Quicksand"/>
                <a:cs typeface="Quicksand"/>
                <a:sym typeface="Quicksand"/>
              </a:rPr>
              <a:t>FIELD TRIP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rgbClr val="002060"/>
                </a:solidFill>
                <a:latin typeface="Quicksand"/>
                <a:ea typeface="Quicksand"/>
                <a:cs typeface="Quicksand"/>
                <a:sym typeface="Quicksand"/>
              </a:rPr>
              <a:t>MANAGEMENT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0" name="Google Shape;880;p39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8490" y="5905500"/>
            <a:ext cx="1940879" cy="1401315"/>
          </a:xfrm>
          <a:prstGeom prst="rect">
            <a:avLst/>
          </a:prstGeom>
          <a:noFill/>
          <a:ln>
            <a:noFill/>
          </a:ln>
        </p:spPr>
      </p:pic>
      <p:sp>
        <p:nvSpPr>
          <p:cNvPr id="881" name="Google Shape;881;p39"/>
          <p:cNvSpPr txBox="1"/>
          <p:nvPr/>
        </p:nvSpPr>
        <p:spPr>
          <a:xfrm>
            <a:off x="10918693" y="7713098"/>
            <a:ext cx="2947619" cy="935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rgbClr val="002060"/>
                </a:solidFill>
                <a:latin typeface="Quicksand"/>
                <a:ea typeface="Quicksand"/>
                <a:cs typeface="Quicksand"/>
                <a:sym typeface="Quicksand"/>
              </a:rPr>
              <a:t>PRE &amp; POST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rgbClr val="002060"/>
                </a:solidFill>
                <a:latin typeface="Quicksand"/>
                <a:ea typeface="Quicksand"/>
                <a:cs typeface="Quicksand"/>
                <a:sym typeface="Quicksand"/>
              </a:rPr>
              <a:t>TRIP INSPECTIONS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2" name="Google Shape;882;p39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08875" y="5905500"/>
            <a:ext cx="1167256" cy="1473809"/>
          </a:xfrm>
          <a:prstGeom prst="rect">
            <a:avLst/>
          </a:prstGeom>
          <a:noFill/>
          <a:ln>
            <a:noFill/>
          </a:ln>
        </p:spPr>
      </p:pic>
      <p:sp>
        <p:nvSpPr>
          <p:cNvPr id="883" name="Google Shape;883;p39"/>
          <p:cNvSpPr txBox="1"/>
          <p:nvPr/>
        </p:nvSpPr>
        <p:spPr>
          <a:xfrm>
            <a:off x="14329082" y="7713098"/>
            <a:ext cx="2947619" cy="935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rgbClr val="002060"/>
                </a:solidFill>
                <a:latin typeface="Quicksand"/>
                <a:ea typeface="Quicksand"/>
                <a:cs typeface="Quicksand"/>
                <a:sym typeface="Quicksand"/>
              </a:rPr>
              <a:t>SCHOOL INFORMATION SYSTEM INTEGRATION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4" name="Google Shape;884;p39"/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08426" y="5905500"/>
            <a:ext cx="1588933" cy="149041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053AD1-57BF-2E3A-94C0-563CF0A387E8}"/>
              </a:ext>
            </a:extLst>
          </p:cNvPr>
          <p:cNvSpPr txBox="1"/>
          <p:nvPr/>
        </p:nvSpPr>
        <p:spPr>
          <a:xfrm>
            <a:off x="8362101" y="9872753"/>
            <a:ext cx="305625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000">
                <a:solidFill>
                  <a:srgbClr val="17365D"/>
                </a:solidFill>
                <a:latin typeface="Quicksand"/>
              </a:rPr>
              <a:t>© 2025 Premier Wireless. All rights reserved.</a:t>
            </a:r>
            <a:r>
              <a:rPr lang="en-US" sz="1000">
                <a:latin typeface="Quicksand"/>
              </a:rPr>
              <a:t>​</a:t>
            </a:r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1" name="Google Shape;891;p38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892" name="Google Shape;892;p38"/>
            <p:cNvSpPr/>
            <p:nvPr/>
          </p:nvSpPr>
          <p:spPr>
            <a:xfrm>
              <a:off x="0" y="0"/>
              <a:ext cx="5185327" cy="13503"/>
            </a:xfrm>
            <a:custGeom>
              <a:avLst/>
              <a:gdLst/>
              <a:ahLst/>
              <a:cxnLst/>
              <a:rect l="l" t="t" r="r" b="b"/>
              <a:pathLst>
                <a:path w="5185327" h="13503" extrusionOk="0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93;p38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75" tIns="81275" rIns="81275" bIns="81275" anchor="ctr" anchorCtr="0">
              <a:noAutofit/>
            </a:bodyPr>
            <a:lstStyle/>
            <a:p>
              <a:pPr marL="0" marR="0" lvl="0" indent="0" algn="ctr" rtl="0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94" name="Google Shape;894;p3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81494" y="-12700"/>
            <a:ext cx="6496050" cy="102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895" name="Google Shape;895;p38"/>
          <p:cNvSpPr txBox="1">
            <a:spLocks noGrp="1"/>
          </p:cNvSpPr>
          <p:nvPr>
            <p:ph type="body" idx="1"/>
          </p:nvPr>
        </p:nvSpPr>
        <p:spPr>
          <a:xfrm>
            <a:off x="1045029" y="523338"/>
            <a:ext cx="16328571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700"/>
              <a:buFont typeface="Quicksand"/>
              <a:buNone/>
            </a:pPr>
            <a:r>
              <a:rPr lang="en-GB" sz="4700" b="1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Automatic Vehicle Location (AVL)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Quicksand"/>
              <a:buNone/>
            </a:pPr>
            <a:r>
              <a:rPr lang="en-GB" sz="3600" b="1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Crosswalk Student Safety Solution</a:t>
            </a:r>
            <a:endParaRPr sz="3600" dirty="0"/>
          </a:p>
        </p:txBody>
      </p:sp>
      <p:sp>
        <p:nvSpPr>
          <p:cNvPr id="896" name="Google Shape;896;p38"/>
          <p:cNvSpPr txBox="1">
            <a:spLocks noGrp="1"/>
          </p:cNvSpPr>
          <p:nvPr>
            <p:ph type="body" idx="3"/>
          </p:nvPr>
        </p:nvSpPr>
        <p:spPr>
          <a:xfrm>
            <a:off x="1045025" y="3628012"/>
            <a:ext cx="5214300" cy="10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EA0A8E"/>
              </a:buClr>
              <a:buSzPts val="1600"/>
              <a:buChar char="•"/>
            </a:pPr>
            <a:r>
              <a:rPr lang="en-GB" sz="1600"/>
              <a:t>5-second GPS updates for real-time tracking</a:t>
            </a:r>
            <a:endParaRPr sz="1600"/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EA0A8E"/>
              </a:buClr>
              <a:buSzPts val="1600"/>
              <a:buChar char="•"/>
            </a:pPr>
            <a:r>
              <a:rPr lang="en-GB" sz="1600"/>
              <a:t>Smart ridership: RFID, barcode or touch screen</a:t>
            </a:r>
            <a:endParaRPr sz="1600"/>
          </a:p>
        </p:txBody>
      </p:sp>
      <p:sp>
        <p:nvSpPr>
          <p:cNvPr id="897" name="Google Shape;897;p38"/>
          <p:cNvSpPr txBox="1"/>
          <p:nvPr/>
        </p:nvSpPr>
        <p:spPr>
          <a:xfrm>
            <a:off x="1045029" y="3069581"/>
            <a:ext cx="10509250" cy="333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l" rtl="0">
              <a:lnSpc>
                <a:spcPct val="108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FEATURES: Powerful, real-time tracking &amp; student accountability</a:t>
            </a:r>
            <a:endParaRPr sz="2400" b="1" i="0" u="none" strike="noStrike" cap="none">
              <a:solidFill>
                <a:srgbClr val="E4198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898" name="Google Shape;898;p38"/>
          <p:cNvSpPr txBox="1"/>
          <p:nvPr/>
        </p:nvSpPr>
        <p:spPr>
          <a:xfrm>
            <a:off x="1045029" y="5370731"/>
            <a:ext cx="4060371" cy="1282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0A8E"/>
              </a:buClr>
              <a:buSzPts val="1600"/>
              <a:buFont typeface="Arial"/>
              <a:buChar char="•"/>
            </a:pPr>
            <a:r>
              <a:rPr lang="en-GB" sz="16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Turn-by-turn directions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EA0A8E"/>
              </a:buClr>
              <a:buSzPts val="1600"/>
              <a:buFont typeface="Arial"/>
              <a:buChar char="•"/>
            </a:pPr>
            <a:r>
              <a:rPr lang="en-GB" sz="16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Route planning &amp; optimization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EA0A8E"/>
              </a:buClr>
              <a:buSzPts val="1600"/>
              <a:buFont typeface="Arial"/>
              <a:buChar char="•"/>
            </a:pPr>
            <a:r>
              <a:rPr lang="en-GB" sz="16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Parent &amp; student app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9" name="Google Shape;899;p38"/>
          <p:cNvSpPr txBox="1"/>
          <p:nvPr/>
        </p:nvSpPr>
        <p:spPr>
          <a:xfrm>
            <a:off x="1045028" y="4840429"/>
            <a:ext cx="999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l" rtl="0">
              <a:lnSpc>
                <a:spcPct val="108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FUNCTIONALITY: Tools for drivers, admins, parents, and students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0" name="Google Shape;900;p38"/>
          <p:cNvSpPr txBox="1"/>
          <p:nvPr/>
        </p:nvSpPr>
        <p:spPr>
          <a:xfrm>
            <a:off x="6269700" y="3628015"/>
            <a:ext cx="4770000" cy="11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EA0A8E"/>
              </a:buClr>
              <a:buSzPts val="1600"/>
              <a:buFont typeface="Arial"/>
              <a:buChar char="•"/>
            </a:pPr>
            <a:r>
              <a:rPr lang="en-GB" sz="16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Real-time reports for administrators</a:t>
            </a:r>
            <a:endParaRPr sz="1600" b="1" i="0" u="none" strike="noStrike" cap="non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EA0A8E"/>
              </a:buClr>
              <a:buSzPts val="1600"/>
              <a:buFont typeface="Arial"/>
              <a:buChar char="•"/>
            </a:pPr>
            <a:r>
              <a:rPr lang="en-GB" sz="16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Supports commutes, trips, and events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1" name="Google Shape;901;p38"/>
          <p:cNvSpPr txBox="1"/>
          <p:nvPr/>
        </p:nvSpPr>
        <p:spPr>
          <a:xfrm>
            <a:off x="1045028" y="6730545"/>
            <a:ext cx="9994577" cy="333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l" rtl="0">
              <a:lnSpc>
                <a:spcPct val="108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BENEFITS: Smart technology for smarter, safer transportation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2" name="Google Shape;902;p38"/>
          <p:cNvSpPr txBox="1"/>
          <p:nvPr/>
        </p:nvSpPr>
        <p:spPr>
          <a:xfrm>
            <a:off x="1045029" y="7261039"/>
            <a:ext cx="4590727" cy="178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0A8E"/>
              </a:buClr>
              <a:buSzPts val="1600"/>
              <a:buFont typeface="Arial"/>
              <a:buChar char="•"/>
            </a:pPr>
            <a:r>
              <a:rPr lang="en-GB" sz="16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Improves safety for students &amp; drivers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EA0A8E"/>
              </a:buClr>
              <a:buSzPts val="1600"/>
              <a:buFont typeface="Arial"/>
              <a:buChar char="•"/>
            </a:pPr>
            <a:r>
              <a:rPr lang="en-GB" sz="16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Prevents missed pickups &amp; drop-off errors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EA0A8E"/>
              </a:buClr>
              <a:buSzPts val="1600"/>
              <a:buFont typeface="Arial"/>
              <a:buChar char="•"/>
            </a:pPr>
            <a:r>
              <a:rPr lang="en-GB" sz="16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Reduces route errors, fuel use &amp; labor</a:t>
            </a:r>
            <a:endParaRPr sz="1600" b="1" i="0" u="none" strike="noStrike" cap="non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903" name="Google Shape;903;p38"/>
          <p:cNvSpPr txBox="1"/>
          <p:nvPr/>
        </p:nvSpPr>
        <p:spPr>
          <a:xfrm>
            <a:off x="6269688" y="7261039"/>
            <a:ext cx="4769918" cy="2260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0A8E"/>
              </a:buClr>
              <a:buSzPts val="1600"/>
              <a:buFont typeface="Arial"/>
              <a:buChar char="•"/>
            </a:pPr>
            <a:r>
              <a:rPr lang="en-GB" sz="16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Builds parent trust with parent app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EA0A8E"/>
              </a:buClr>
              <a:buSzPts val="1600"/>
              <a:buFont typeface="Arial"/>
              <a:buChar char="•"/>
            </a:pPr>
            <a:r>
              <a:rPr lang="en-GB" sz="16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Streamlines inspections &amp; safety checks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EA0A8E"/>
              </a:buClr>
              <a:buSzPts val="1600"/>
              <a:buFont typeface="Arial"/>
              <a:buChar char="•"/>
            </a:pPr>
            <a:r>
              <a:rPr lang="en-GB" sz="16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Simplifies daily &amp; event coordination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4" name="Google Shape;904;p38"/>
          <p:cNvSpPr txBox="1"/>
          <p:nvPr/>
        </p:nvSpPr>
        <p:spPr>
          <a:xfrm>
            <a:off x="6299654" y="5370731"/>
            <a:ext cx="4060371" cy="1282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0A8E"/>
              </a:buClr>
              <a:buSzPts val="1600"/>
              <a:buFont typeface="Arial"/>
              <a:buChar char="•"/>
            </a:pPr>
            <a:r>
              <a:rPr lang="en-GB" sz="16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Field trip manager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EA0A8E"/>
              </a:buClr>
              <a:buSzPts val="1600"/>
              <a:buFont typeface="Arial"/>
              <a:buChar char="•"/>
            </a:pPr>
            <a:r>
              <a:rPr lang="en-GB" sz="16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Pre &amp; post trip inspections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EA0A8E"/>
              </a:buClr>
              <a:buSzPts val="1600"/>
              <a:buFont typeface="Arial"/>
              <a:buChar char="•"/>
            </a:pPr>
            <a:r>
              <a:rPr lang="en-GB" sz="16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SIS integration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AEC45F-4A89-F43E-EDEA-64DBC8A54A6B}"/>
              </a:ext>
            </a:extLst>
          </p:cNvPr>
          <p:cNvSpPr txBox="1"/>
          <p:nvPr/>
        </p:nvSpPr>
        <p:spPr>
          <a:xfrm>
            <a:off x="2006438" y="9872753"/>
            <a:ext cx="305625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000">
                <a:solidFill>
                  <a:srgbClr val="17365D"/>
                </a:solidFill>
                <a:latin typeface="Quicksand"/>
              </a:rPr>
              <a:t>© 2025 Premier Wireless. All rights reserved.</a:t>
            </a:r>
            <a:r>
              <a:rPr lang="en-US" sz="1000">
                <a:latin typeface="Quicksand"/>
              </a:rPr>
              <a:t>​</a:t>
            </a:r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" name="Google Shape;911;p40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912" name="Google Shape;912;p40"/>
            <p:cNvSpPr/>
            <p:nvPr/>
          </p:nvSpPr>
          <p:spPr>
            <a:xfrm>
              <a:off x="0" y="0"/>
              <a:ext cx="5185327" cy="13503"/>
            </a:xfrm>
            <a:custGeom>
              <a:avLst/>
              <a:gdLst/>
              <a:ahLst/>
              <a:cxnLst/>
              <a:rect l="l" t="t" r="r" b="b"/>
              <a:pathLst>
                <a:path w="5185327" h="13503" extrusionOk="0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3" name="Google Shape;913;p40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75" tIns="81275" rIns="81275" bIns="81275" anchor="ctr" anchorCtr="0">
              <a:noAutofit/>
            </a:bodyPr>
            <a:lstStyle/>
            <a:p>
              <a:pPr marL="0" marR="0" lvl="0" indent="0" algn="ctr" rtl="0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14" name="Google Shape;914;p4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700"/>
            <a:ext cx="6496050" cy="102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915" name="Google Shape;915;p40"/>
          <p:cNvSpPr txBox="1">
            <a:spLocks noGrp="1"/>
          </p:cNvSpPr>
          <p:nvPr>
            <p:ph type="body" idx="1"/>
          </p:nvPr>
        </p:nvSpPr>
        <p:spPr>
          <a:xfrm>
            <a:off x="7315200" y="630354"/>
            <a:ext cx="10744200" cy="1478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>
              <a:spcBef>
                <a:spcPts val="0"/>
              </a:spcBef>
              <a:buClr>
                <a:srgbClr val="FFFFFF"/>
              </a:buClr>
              <a:buSzPts val="4700"/>
            </a:pPr>
            <a:r>
              <a:rPr lang="en-GB" sz="4700" dirty="0">
                <a:solidFill>
                  <a:srgbClr val="FFFFFF"/>
                </a:solidFill>
              </a:rPr>
              <a:t>Technology Tools for </a:t>
            </a:r>
          </a:p>
          <a:p>
            <a:pPr marL="0" lvl="0" indent="0">
              <a:spcBef>
                <a:spcPts val="0"/>
              </a:spcBef>
              <a:buClr>
                <a:srgbClr val="FFFFFF"/>
              </a:buClr>
              <a:buSzPts val="4700"/>
            </a:pPr>
            <a:r>
              <a:rPr lang="en-GB" sz="4700" dirty="0">
                <a:solidFill>
                  <a:srgbClr val="FFFFFF"/>
                </a:solidFill>
              </a:rPr>
              <a:t>School Resource Officers</a:t>
            </a:r>
            <a:endParaRPr sz="4000" dirty="0"/>
          </a:p>
        </p:txBody>
      </p:sp>
      <p:sp>
        <p:nvSpPr>
          <p:cNvPr id="916" name="Google Shape;916;p40"/>
          <p:cNvSpPr txBox="1">
            <a:spLocks noGrp="1"/>
          </p:cNvSpPr>
          <p:nvPr>
            <p:ph type="body" idx="3"/>
          </p:nvPr>
        </p:nvSpPr>
        <p:spPr>
          <a:xfrm>
            <a:off x="7397750" y="4656836"/>
            <a:ext cx="8680450" cy="553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 sz="1800">
                <a:solidFill>
                  <a:srgbClr val="000000"/>
                </a:solidFill>
              </a:rPr>
              <a:t>In-vehicle access to dispatch, reports &amp; maps</a:t>
            </a:r>
            <a:endParaRPr/>
          </a:p>
        </p:txBody>
      </p:sp>
      <p:sp>
        <p:nvSpPr>
          <p:cNvPr id="917" name="Google Shape;917;p40"/>
          <p:cNvSpPr txBox="1"/>
          <p:nvPr/>
        </p:nvSpPr>
        <p:spPr>
          <a:xfrm>
            <a:off x="7397750" y="4216249"/>
            <a:ext cx="10509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l" rtl="0">
              <a:lnSpc>
                <a:spcPct val="108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Rugged Laptops (MDTs)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8" name="Google Shape;918;p40"/>
          <p:cNvSpPr txBox="1"/>
          <p:nvPr/>
        </p:nvSpPr>
        <p:spPr>
          <a:xfrm>
            <a:off x="7397750" y="2994627"/>
            <a:ext cx="8680500" cy="8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Arial"/>
              <a:buNone/>
            </a:pPr>
            <a:r>
              <a:rPr lang="en-GB" sz="23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Empower school-based officers with mobile tools for faster response, real-time coordination &amp; student protection.</a:t>
            </a:r>
            <a:endParaRPr sz="1800" b="1" i="0" u="none" strike="noStrike" cap="non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919" name="Google Shape;919;p40"/>
          <p:cNvSpPr txBox="1"/>
          <p:nvPr/>
        </p:nvSpPr>
        <p:spPr>
          <a:xfrm>
            <a:off x="7397750" y="6083043"/>
            <a:ext cx="8680450" cy="553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0A8E"/>
              </a:buClr>
              <a:buSzPts val="1800"/>
              <a:buFont typeface="Arial"/>
              <a:buChar char="•"/>
            </a:pPr>
            <a:r>
              <a:rPr lang="en-GB" sz="18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Secure, always-on connection for real-time school communication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0" name="Google Shape;920;p40"/>
          <p:cNvSpPr txBox="1"/>
          <p:nvPr/>
        </p:nvSpPr>
        <p:spPr>
          <a:xfrm>
            <a:off x="7397750" y="5642456"/>
            <a:ext cx="10509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l" rtl="0">
              <a:lnSpc>
                <a:spcPct val="108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5G In-Vehicle Routers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1" name="Google Shape;921;p40"/>
          <p:cNvSpPr txBox="1"/>
          <p:nvPr/>
        </p:nvSpPr>
        <p:spPr>
          <a:xfrm>
            <a:off x="7397750" y="7539760"/>
            <a:ext cx="8680450" cy="553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0A8E"/>
              </a:buClr>
              <a:buSzPts val="1800"/>
              <a:buFont typeface="Arial"/>
              <a:buChar char="•"/>
            </a:pPr>
            <a:r>
              <a:rPr lang="en-GB" sz="18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Live, GPS-tagged video for transparency &amp; rapid response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EA0A8E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922" name="Google Shape;922;p40"/>
          <p:cNvSpPr txBox="1"/>
          <p:nvPr/>
        </p:nvSpPr>
        <p:spPr>
          <a:xfrm>
            <a:off x="7397750" y="7099173"/>
            <a:ext cx="10509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l" rtl="0">
              <a:lnSpc>
                <a:spcPct val="108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Body Worn Cameras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DCAEB9-F1E3-7DEF-C9B8-CC1EED1A0756}"/>
              </a:ext>
            </a:extLst>
          </p:cNvPr>
          <p:cNvSpPr txBox="1"/>
          <p:nvPr/>
        </p:nvSpPr>
        <p:spPr>
          <a:xfrm>
            <a:off x="8383942" y="9872753"/>
            <a:ext cx="305625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000">
                <a:solidFill>
                  <a:srgbClr val="17365D"/>
                </a:solidFill>
                <a:latin typeface="Quicksand"/>
              </a:rPr>
              <a:t>© 2025 Premier Wireless. All rights reserved.</a:t>
            </a:r>
            <a:r>
              <a:rPr lang="en-US" sz="1000">
                <a:latin typeface="Quicksand"/>
              </a:rPr>
              <a:t>​</a:t>
            </a:r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41"/>
          <p:cNvSpPr txBox="1">
            <a:spLocks noGrp="1"/>
          </p:cNvSpPr>
          <p:nvPr>
            <p:ph type="body" idx="1"/>
          </p:nvPr>
        </p:nvSpPr>
        <p:spPr>
          <a:xfrm>
            <a:off x="7397750" y="275899"/>
            <a:ext cx="10199594" cy="1838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>
              <a:lnSpc>
                <a:spcPct val="120000"/>
              </a:lnSpc>
              <a:spcBef>
                <a:spcPts val="0"/>
              </a:spcBef>
            </a:pPr>
            <a:r>
              <a:rPr lang="en-GB" sz="5300" dirty="0"/>
              <a:t>POTS Line Replacement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</a:pPr>
            <a:r>
              <a:rPr lang="en-US" sz="3800" dirty="0"/>
              <a:t>Modern connectivity in minutes—no rewiring, 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</a:pPr>
            <a:r>
              <a:rPr lang="en-US" sz="3800" dirty="0"/>
              <a:t>no downtime.</a:t>
            </a:r>
            <a:endParaRPr lang="en-GB" sz="3800" dirty="0"/>
          </a:p>
        </p:txBody>
      </p:sp>
      <p:sp>
        <p:nvSpPr>
          <p:cNvPr id="929" name="Google Shape;929;p41"/>
          <p:cNvSpPr txBox="1">
            <a:spLocks noGrp="1"/>
          </p:cNvSpPr>
          <p:nvPr>
            <p:ph type="body" idx="3"/>
          </p:nvPr>
        </p:nvSpPr>
        <p:spPr>
          <a:xfrm>
            <a:off x="7397750" y="4217400"/>
            <a:ext cx="8680500" cy="15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3429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GB" dirty="0"/>
              <a:t>Reliable cellular connectivity</a:t>
            </a:r>
            <a:endParaRPr dirty="0"/>
          </a:p>
          <a:p>
            <a:pPr marL="342900" lvl="0" indent="-342900" algn="l" rtl="0">
              <a:lnSpc>
                <a:spcPct val="120000"/>
              </a:lnSpc>
              <a:spcBef>
                <a:spcPts val="322"/>
              </a:spcBef>
              <a:spcAft>
                <a:spcPts val="0"/>
              </a:spcAft>
              <a:buSzPct val="100000"/>
              <a:buChar char="•"/>
            </a:pPr>
            <a:r>
              <a:rPr lang="en-GB" dirty="0"/>
              <a:t>Easy deployment &amp; cost-effective</a:t>
            </a:r>
            <a:endParaRPr dirty="0"/>
          </a:p>
          <a:p>
            <a:pPr marL="342900" lvl="0" indent="-342900" algn="l" rtl="0">
              <a:lnSpc>
                <a:spcPct val="120000"/>
              </a:lnSpc>
              <a:spcBef>
                <a:spcPts val="322"/>
              </a:spcBef>
              <a:spcAft>
                <a:spcPts val="0"/>
              </a:spcAft>
              <a:buSzPct val="100000"/>
              <a:buChar char="•"/>
            </a:pPr>
            <a:r>
              <a:rPr lang="en-GB" dirty="0"/>
              <a:t>24/7 monitoring &amp; battery backup</a:t>
            </a:r>
            <a:endParaRPr dirty="0"/>
          </a:p>
          <a:p>
            <a:pPr marL="342900" lvl="0" indent="-342900" algn="l" rtl="0">
              <a:lnSpc>
                <a:spcPct val="120000"/>
              </a:lnSpc>
              <a:spcBef>
                <a:spcPts val="322"/>
              </a:spcBef>
              <a:spcAft>
                <a:spcPts val="0"/>
              </a:spcAft>
              <a:buSzPct val="100000"/>
              <a:buChar char="•"/>
            </a:pPr>
            <a:r>
              <a:rPr lang="en-GB" dirty="0"/>
              <a:t>Compliance-ready</a:t>
            </a:r>
            <a:endParaRPr dirty="0"/>
          </a:p>
          <a:p>
            <a:pPr marL="342900" lvl="0" indent="-342900" algn="l" rtl="0">
              <a:lnSpc>
                <a:spcPct val="120000"/>
              </a:lnSpc>
              <a:spcBef>
                <a:spcPts val="322"/>
              </a:spcBef>
              <a:spcAft>
                <a:spcPts val="0"/>
              </a:spcAft>
              <a:buSzPct val="100000"/>
              <a:buChar char="•"/>
            </a:pPr>
            <a:r>
              <a:rPr lang="en-GB" dirty="0"/>
              <a:t>E911</a:t>
            </a:r>
            <a:endParaRPr dirty="0"/>
          </a:p>
        </p:txBody>
      </p:sp>
      <p:sp>
        <p:nvSpPr>
          <p:cNvPr id="930" name="Google Shape;930;p41"/>
          <p:cNvSpPr txBox="1"/>
          <p:nvPr/>
        </p:nvSpPr>
        <p:spPr>
          <a:xfrm>
            <a:off x="7397750" y="3635925"/>
            <a:ext cx="8314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l" rtl="0">
              <a:lnSpc>
                <a:spcPct val="1302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Replace aging copper lines with reliable connectivity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p41"/>
          <p:cNvSpPr txBox="1"/>
          <p:nvPr/>
        </p:nvSpPr>
        <p:spPr>
          <a:xfrm>
            <a:off x="7451727" y="6621778"/>
            <a:ext cx="868045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0A8E"/>
              </a:buClr>
              <a:buSzPts val="1600"/>
              <a:buFont typeface="Arial"/>
              <a:buChar char="•"/>
            </a:pPr>
            <a:r>
              <a:rPr lang="en-GB" sz="1600" b="1" i="0" u="none" strike="noStrike" cap="none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Fire &amp; alarm panels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EA0A8E"/>
              </a:buClr>
              <a:buSzPts val="1600"/>
              <a:buFont typeface="Arial"/>
              <a:buChar char="•"/>
            </a:pPr>
            <a:r>
              <a:rPr lang="en-GB" sz="1600" b="1" i="0" u="none" strike="noStrike" cap="none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Elevators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EA0A8E"/>
              </a:buClr>
              <a:buSzPts val="1600"/>
              <a:buFont typeface="Arial"/>
              <a:buChar char="•"/>
            </a:pPr>
            <a:r>
              <a:rPr lang="en-GB" sz="1600" b="1" i="0" u="none" strike="noStrike" cap="none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Fax machines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EA0A8E"/>
              </a:buClr>
              <a:buSzPts val="1600"/>
              <a:buFont typeface="Arial"/>
              <a:buChar char="•"/>
            </a:pPr>
            <a:r>
              <a:rPr lang="en-GB" sz="1600" b="1" i="0" u="none" strike="noStrike" cap="none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Gate entry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EA0A8E"/>
              </a:buClr>
              <a:buSzPts val="1600"/>
              <a:buFont typeface="Arial"/>
              <a:buChar char="•"/>
            </a:pPr>
            <a:r>
              <a:rPr lang="en-GB" sz="1600" b="1" i="0" u="none" strike="noStrike" cap="none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Emergency phones</a:t>
            </a:r>
            <a:endParaRPr sz="1600" b="1" i="0" u="none" strike="noStrike" cap="none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EA0A8E"/>
              </a:buClr>
              <a:buSzPts val="1600"/>
              <a:buFont typeface="Arial"/>
              <a:buChar char="•"/>
            </a:pPr>
            <a:r>
              <a:rPr lang="en-GB" sz="1600" b="1" i="0" u="none" strike="noStrike" cap="none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Blue light boxes</a:t>
            </a:r>
            <a:endParaRPr sz="1600" b="1" i="0" u="none" strike="noStrike" cap="none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932" name="Google Shape;932;p41"/>
          <p:cNvSpPr txBox="1"/>
          <p:nvPr/>
        </p:nvSpPr>
        <p:spPr>
          <a:xfrm>
            <a:off x="7397750" y="6088378"/>
            <a:ext cx="8070900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l" rtl="0">
              <a:lnSpc>
                <a:spcPct val="108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Support Essential Systems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3" name="Google Shape;933;p41"/>
          <p:cNvSpPr txBox="1"/>
          <p:nvPr/>
        </p:nvSpPr>
        <p:spPr>
          <a:xfrm>
            <a:off x="7397750" y="3131143"/>
            <a:ext cx="8070900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l" rtl="0">
              <a:lnSpc>
                <a:spcPct val="108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 dirty="0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Modernize Critical Communications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4" name="Google Shape;934;p4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700"/>
            <a:ext cx="6496050" cy="102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935" name="Google Shape;935;p41"/>
          <p:cNvSpPr txBox="1"/>
          <p:nvPr/>
        </p:nvSpPr>
        <p:spPr>
          <a:xfrm>
            <a:off x="13083615" y="6621778"/>
            <a:ext cx="4664073" cy="23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0A8E"/>
              </a:buClr>
              <a:buSzPts val="1600"/>
              <a:buFont typeface="Arial"/>
              <a:buChar char="•"/>
            </a:pPr>
            <a:r>
              <a:rPr lang="en-GB" sz="16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Precise location data when 911 is dialed</a:t>
            </a:r>
            <a:endParaRPr sz="1600" b="1" i="0" u="none" strike="noStrike" cap="non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EA0A8E"/>
              </a:buClr>
              <a:buSzPts val="1600"/>
              <a:buFont typeface="Arial"/>
              <a:buChar char="•"/>
            </a:pPr>
            <a:r>
              <a:rPr lang="en-GB" sz="16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Faster emergency response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EA0A8E"/>
              </a:buClr>
              <a:buSzPts val="1600"/>
              <a:buFont typeface="Arial"/>
              <a:buChar char="•"/>
            </a:pPr>
            <a:r>
              <a:rPr lang="en-GB" sz="16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Direct routing to the nearest PSAP</a:t>
            </a: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EA0A8E"/>
              </a:buClr>
              <a:buSzPts val="1600"/>
              <a:buFont typeface="Arial"/>
              <a:buChar char="•"/>
            </a:pPr>
            <a:r>
              <a:rPr lang="en-GB" sz="16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Automatic location identification</a:t>
            </a:r>
            <a:endParaRPr sz="1600" b="1" i="0" u="none" strike="noStrike" cap="non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EA0A8E"/>
              </a:buClr>
              <a:buSzPts val="1600"/>
              <a:buFont typeface="Arial"/>
              <a:buChar char="•"/>
            </a:pPr>
            <a:r>
              <a:rPr lang="en-GB" sz="16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Supports Kari’s Law and Ray Baum’s Act</a:t>
            </a:r>
            <a:endParaRPr sz="1600" b="1" i="0" u="none" strike="noStrike" cap="non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936" name="Google Shape;936;p41"/>
          <p:cNvSpPr txBox="1"/>
          <p:nvPr/>
        </p:nvSpPr>
        <p:spPr>
          <a:xfrm>
            <a:off x="13112750" y="6088378"/>
            <a:ext cx="8070900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l" rtl="0">
              <a:lnSpc>
                <a:spcPct val="108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Enhanced 911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8" name="Google Shape;938;p41" descr="A white device with a sim card attached to it&#10;&#10;AI-generated content may be incorrect.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5664" y="3079241"/>
            <a:ext cx="3651512" cy="24328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80F278-9226-646D-301A-EB1DB28D2C40}"/>
              </a:ext>
            </a:extLst>
          </p:cNvPr>
          <p:cNvSpPr txBox="1"/>
          <p:nvPr/>
        </p:nvSpPr>
        <p:spPr>
          <a:xfrm>
            <a:off x="8383942" y="9872753"/>
            <a:ext cx="305625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000">
                <a:solidFill>
                  <a:srgbClr val="17365D"/>
                </a:solidFill>
                <a:latin typeface="Quicksand"/>
              </a:rPr>
              <a:t>© 2025 Premier Wireless. All rights reserved.</a:t>
            </a:r>
            <a:r>
              <a:rPr lang="en-US" sz="1000">
                <a:latin typeface="Quicksand"/>
              </a:rPr>
              <a:t>​</a:t>
            </a:r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43"/>
          <p:cNvSpPr txBox="1">
            <a:spLocks noGrp="1"/>
          </p:cNvSpPr>
          <p:nvPr>
            <p:ph type="body" idx="1"/>
          </p:nvPr>
        </p:nvSpPr>
        <p:spPr>
          <a:xfrm>
            <a:off x="1045025" y="406108"/>
            <a:ext cx="16328700" cy="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spcBef>
                <a:spcPts val="0"/>
              </a:spcBef>
            </a:pPr>
            <a:r>
              <a:rPr lang="en-GB" dirty="0"/>
              <a:t>Modern Emergency Phones:</a:t>
            </a:r>
            <a:endParaRPr dirty="0"/>
          </a:p>
        </p:txBody>
      </p:sp>
      <p:sp>
        <p:nvSpPr>
          <p:cNvPr id="944" name="Google Shape;944;p43"/>
          <p:cNvSpPr txBox="1"/>
          <p:nvPr/>
        </p:nvSpPr>
        <p:spPr>
          <a:xfrm>
            <a:off x="1127125" y="3593190"/>
            <a:ext cx="8680500" cy="47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rgbClr val="EA0A8E"/>
              </a:buClr>
              <a:buSzPts val="1800"/>
              <a:buFont typeface="Arial"/>
              <a:buChar char="•"/>
            </a:pPr>
            <a:r>
              <a:rPr lang="en-GB" sz="1800" b="1" i="0" u="none" strike="noStrike" cap="none" dirty="0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Native E911 support </a:t>
            </a:r>
            <a:r>
              <a:rPr lang="en-GB" sz="1800" b="1" i="0" u="none" strike="noStrike" cap="none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– Provides precise location data for compliance and faster emergency response.</a:t>
            </a:r>
            <a:endParaRPr sz="1800" b="1" i="0" u="none" strike="noStrike" cap="none" dirty="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342900" marR="0" lvl="0" indent="-342900" algn="l" rtl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rgbClr val="EA0A8E"/>
              </a:buClr>
              <a:buSzPts val="1800"/>
              <a:buFont typeface="Arial"/>
              <a:buChar char="•"/>
            </a:pPr>
            <a:r>
              <a:rPr lang="en-GB" sz="1800" b="1" i="0" u="none" strike="noStrike" cap="none" dirty="0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Built-in battery backup </a:t>
            </a:r>
            <a:r>
              <a:rPr lang="en-GB" sz="1800" b="1" i="0" u="none" strike="noStrike" cap="none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– Maintains phone operation during power outages, ensuring critical access.</a:t>
            </a:r>
            <a:endParaRPr sz="1800" b="1" i="0" u="none" strike="noStrike" cap="none" dirty="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342900" marR="0" lvl="0" indent="-342900" algn="l" rtl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rgbClr val="EA0A8E"/>
              </a:buClr>
              <a:buSzPts val="1800"/>
              <a:buFont typeface="Arial"/>
              <a:buChar char="•"/>
            </a:pPr>
            <a:r>
              <a:rPr lang="en-GB" sz="1800" b="1" i="0" u="none" strike="noStrike" cap="none" dirty="0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Reliable connectivity (Cellular, Wi-Fi &amp; Ethernet) </a:t>
            </a:r>
            <a:r>
              <a:rPr lang="en-GB" sz="1800" b="1" i="0" u="none" strike="noStrike" cap="none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– Dual network options keep lines active even if one fails.</a:t>
            </a:r>
            <a:endParaRPr sz="1800" b="1" i="0" u="none" strike="noStrike" cap="none" dirty="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342900" marR="0" lvl="0" indent="-342900" algn="l" rtl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rgbClr val="EA0A8E"/>
              </a:buClr>
              <a:buSzPts val="1800"/>
              <a:buFont typeface="Arial"/>
              <a:buChar char="•"/>
            </a:pPr>
            <a:r>
              <a:rPr lang="en-GB" sz="1800" b="1" i="0" u="none" strike="noStrike" cap="none" dirty="0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Touchscreen interface </a:t>
            </a:r>
            <a:r>
              <a:rPr lang="en-GB" sz="1800" b="1" i="0" u="none" strike="noStrike" cap="none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– Simplifies quick </a:t>
            </a:r>
            <a:r>
              <a:rPr lang="en-GB" sz="1800" b="1" i="0" u="none" strike="noStrike" cap="none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dialing</a:t>
            </a:r>
            <a:r>
              <a:rPr lang="en-GB" sz="1800" b="1" i="0" u="none" strike="noStrike" cap="none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and call handling in urgent situations.</a:t>
            </a:r>
            <a:endParaRPr sz="1800" b="1" i="0" u="none" strike="noStrike" cap="none" dirty="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342900" marR="0" lvl="0" indent="-342900" algn="l" rtl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rgbClr val="EA0A8E"/>
              </a:buClr>
              <a:buSzPts val="1800"/>
              <a:buFont typeface="Arial"/>
              <a:buChar char="•"/>
            </a:pPr>
            <a:r>
              <a:rPr lang="en-GB" sz="1800" b="1" i="0" u="none" strike="noStrike" cap="none" dirty="0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HD audio clarity </a:t>
            </a:r>
            <a:r>
              <a:rPr lang="en-GB" sz="1800" b="1" i="0" u="none" strike="noStrike" cap="none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– Crystal-clear calls ensure effective communication when every second counts.</a:t>
            </a:r>
            <a:endParaRPr sz="1800" b="1" i="0" u="none" strike="noStrike" cap="none" dirty="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342900" marR="0" lvl="0" indent="-342900" algn="l" rtl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rgbClr val="EA0A8E"/>
              </a:buClr>
              <a:buSzPts val="1800"/>
              <a:buFont typeface="Arial"/>
              <a:buChar char="•"/>
            </a:pPr>
            <a:r>
              <a:rPr lang="en-GB" sz="1800" b="1" i="0" u="none" strike="noStrike" cap="none" dirty="0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Email and text integration </a:t>
            </a:r>
            <a:r>
              <a:rPr lang="en-GB" sz="1800" b="1" i="0" u="none" strike="noStrike" cap="none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- Manage calls, texts, and emails from one device to streamline communication and response times.</a:t>
            </a:r>
            <a:endParaRPr sz="1800" b="1" i="0" u="none" strike="noStrike" cap="none" dirty="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342900" marR="0" lvl="0" indent="-342900" algn="l" rtl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rgbClr val="EA0A8E"/>
              </a:buClr>
              <a:buSzPts val="1800"/>
              <a:buFont typeface="Arial"/>
              <a:buChar char="•"/>
            </a:pPr>
            <a:r>
              <a:rPr lang="en-GB" sz="1800" b="1" i="0" u="none" strike="noStrike" cap="none" dirty="0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Integrated contact directory with sync </a:t>
            </a:r>
            <a:r>
              <a:rPr lang="en-GB" sz="1800" b="1" i="0" u="none" strike="noStrike" cap="none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- Access and update shared contacts instantly across all connected devices.</a:t>
            </a:r>
            <a:endParaRPr sz="1800" b="1" i="0" u="none" strike="noStrike" cap="none" dirty="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945" name="Google Shape;945;p43"/>
          <p:cNvSpPr txBox="1"/>
          <p:nvPr/>
        </p:nvSpPr>
        <p:spPr>
          <a:xfrm>
            <a:off x="1073150" y="2889190"/>
            <a:ext cx="8070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l" rtl="0">
              <a:lnSpc>
                <a:spcPct val="108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Key Features &amp; Benefits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6" name="Google Shape;946;p4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4200" y="2280473"/>
            <a:ext cx="7543800" cy="6692619"/>
          </a:xfrm>
          <a:prstGeom prst="rect">
            <a:avLst/>
          </a:prstGeom>
          <a:noFill/>
          <a:ln>
            <a:noFill/>
          </a:ln>
        </p:spPr>
      </p:pic>
      <p:sp>
        <p:nvSpPr>
          <p:cNvPr id="947" name="Google Shape;947;p43"/>
          <p:cNvSpPr txBox="1"/>
          <p:nvPr/>
        </p:nvSpPr>
        <p:spPr>
          <a:xfrm>
            <a:off x="4067311" y="1211858"/>
            <a:ext cx="10153378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SzPts val="1700"/>
            </a:pPr>
            <a:r>
              <a:rPr lang="en-GB" sz="3600" b="1" dirty="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Reliable POTS Replacement for Schools</a:t>
            </a:r>
            <a:endParaRPr sz="3600" b="1" i="0" u="none" strike="noStrike" cap="none" dirty="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31DBF8-2BAD-21FE-E143-BA2234F5D305}"/>
              </a:ext>
            </a:extLst>
          </p:cNvPr>
          <p:cNvSpPr txBox="1"/>
          <p:nvPr/>
        </p:nvSpPr>
        <p:spPr>
          <a:xfrm>
            <a:off x="2057401" y="9907922"/>
            <a:ext cx="305625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000">
                <a:solidFill>
                  <a:srgbClr val="17365D"/>
                </a:solidFill>
                <a:latin typeface="Quicksand"/>
              </a:rPr>
              <a:t>© 2025 Premier Wireless. All rights reserved.</a:t>
            </a:r>
            <a:r>
              <a:rPr lang="en-US" sz="1000">
                <a:latin typeface="Quicksand"/>
              </a:rPr>
              <a:t>​</a:t>
            </a:r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3" name="Google Shape;953;p4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700"/>
            <a:ext cx="6496050" cy="102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954" name="Google Shape;954;p44"/>
          <p:cNvSpPr txBox="1">
            <a:spLocks noGrp="1"/>
          </p:cNvSpPr>
          <p:nvPr>
            <p:ph type="body" idx="1"/>
          </p:nvPr>
        </p:nvSpPr>
        <p:spPr>
          <a:xfrm>
            <a:off x="7315200" y="869317"/>
            <a:ext cx="9144000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rPr lang="en-GB" dirty="0"/>
              <a:t>Door, Vape &amp; Smart Sensors</a:t>
            </a:r>
            <a:endParaRPr dirty="0"/>
          </a:p>
        </p:txBody>
      </p:sp>
      <p:sp>
        <p:nvSpPr>
          <p:cNvPr id="955" name="Google Shape;955;p44"/>
          <p:cNvSpPr txBox="1"/>
          <p:nvPr/>
        </p:nvSpPr>
        <p:spPr>
          <a:xfrm>
            <a:off x="7451726" y="4443745"/>
            <a:ext cx="9464673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0A8E"/>
              </a:buClr>
              <a:buSzPts val="1600"/>
              <a:buFont typeface="Quicksand"/>
              <a:buChar char="•"/>
            </a:pPr>
            <a:r>
              <a:rPr lang="en-GB" sz="1600" b="1" i="0" u="none" strike="noStrike" cap="none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Instantly identifies vaping in restrooms &amp; restricted areas</a:t>
            </a:r>
            <a:endParaRPr sz="1400" b="1" i="0" u="none" strike="noStrike" cap="none" dirty="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956" name="Google Shape;956;p44"/>
          <p:cNvSpPr txBox="1"/>
          <p:nvPr/>
        </p:nvSpPr>
        <p:spPr>
          <a:xfrm>
            <a:off x="7397750" y="3986545"/>
            <a:ext cx="8070850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l" rtl="0">
              <a:lnSpc>
                <a:spcPct val="108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 dirty="0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Vape Detection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7" name="Google Shape;957;p44"/>
          <p:cNvSpPr txBox="1"/>
          <p:nvPr/>
        </p:nvSpPr>
        <p:spPr>
          <a:xfrm>
            <a:off x="7451726" y="5446224"/>
            <a:ext cx="9464673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0A8E"/>
              </a:buClr>
              <a:buSzPts val="1600"/>
              <a:buFont typeface="Arial"/>
              <a:buChar char="•"/>
            </a:pPr>
            <a:r>
              <a:rPr lang="en-GB" sz="1600" b="1" i="0" u="none" strike="noStrike" cap="none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Sends immediate alerts to security teams for rapid response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8" name="Google Shape;958;p44"/>
          <p:cNvSpPr txBox="1"/>
          <p:nvPr/>
        </p:nvSpPr>
        <p:spPr>
          <a:xfrm>
            <a:off x="7397750" y="4989024"/>
            <a:ext cx="8070850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l" rtl="0">
              <a:lnSpc>
                <a:spcPct val="108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 dirty="0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Gunshot Detection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p44"/>
          <p:cNvSpPr txBox="1"/>
          <p:nvPr/>
        </p:nvSpPr>
        <p:spPr>
          <a:xfrm>
            <a:off x="7451726" y="6386801"/>
            <a:ext cx="9464673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0A8E"/>
              </a:buClr>
              <a:buSzPts val="1600"/>
              <a:buFont typeface="Arial"/>
              <a:buChar char="•"/>
            </a:pPr>
            <a:r>
              <a:rPr lang="en-GB" sz="16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Detects loud noises, shouting, or altercations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0" name="Google Shape;960;p44"/>
          <p:cNvSpPr txBox="1"/>
          <p:nvPr/>
        </p:nvSpPr>
        <p:spPr>
          <a:xfrm>
            <a:off x="7397750" y="5944999"/>
            <a:ext cx="8070850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l" rtl="0">
              <a:lnSpc>
                <a:spcPct val="108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 dirty="0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Bullying &amp; Aggression Monitoring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1" name="Google Shape;961;p44"/>
          <p:cNvSpPr txBox="1"/>
          <p:nvPr/>
        </p:nvSpPr>
        <p:spPr>
          <a:xfrm>
            <a:off x="7451726" y="7423129"/>
            <a:ext cx="9464673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0A8E"/>
              </a:buClr>
              <a:buSzPts val="1600"/>
              <a:buFont typeface="Arial"/>
              <a:buChar char="•"/>
            </a:pPr>
            <a:r>
              <a:rPr lang="en-GB" sz="1600" b="1" i="0" u="none" strike="noStrike" cap="none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Tracks restroom crowding &amp; unusual activity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2" name="Google Shape;962;p44"/>
          <p:cNvSpPr txBox="1"/>
          <p:nvPr/>
        </p:nvSpPr>
        <p:spPr>
          <a:xfrm>
            <a:off x="7397750" y="6965929"/>
            <a:ext cx="8070850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l" rtl="0">
              <a:lnSpc>
                <a:spcPct val="108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 dirty="0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Occupancy Monitoring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3" name="Google Shape;963;p44"/>
          <p:cNvSpPr txBox="1"/>
          <p:nvPr/>
        </p:nvSpPr>
        <p:spPr>
          <a:xfrm>
            <a:off x="7397749" y="8196745"/>
            <a:ext cx="9518650" cy="333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l" rtl="0">
              <a:lnSpc>
                <a:spcPct val="108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Connected sensors = faster response, safer campuses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3BE234-FB67-DC86-40DA-75282493959D}"/>
              </a:ext>
            </a:extLst>
          </p:cNvPr>
          <p:cNvSpPr txBox="1"/>
          <p:nvPr/>
        </p:nvSpPr>
        <p:spPr>
          <a:xfrm>
            <a:off x="8383942" y="9872753"/>
            <a:ext cx="305625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000" dirty="0">
                <a:solidFill>
                  <a:srgbClr val="17365D"/>
                </a:solidFill>
                <a:latin typeface="Quicksand"/>
              </a:rPr>
              <a:t>© 2025 Premier Wireless. All rights reserved.</a:t>
            </a:r>
            <a:r>
              <a:rPr lang="en-US" sz="1000" dirty="0">
                <a:latin typeface="Quicksand"/>
              </a:rPr>
              <a:t>​</a:t>
            </a:r>
            <a:endParaRPr lang="en-US" dirty="0"/>
          </a:p>
        </p:txBody>
      </p:sp>
      <p:sp>
        <p:nvSpPr>
          <p:cNvPr id="3" name="Google Shape;962;p44">
            <a:extLst>
              <a:ext uri="{FF2B5EF4-FFF2-40B4-BE49-F238E27FC236}">
                <a16:creationId xmlns:a16="http://schemas.microsoft.com/office/drawing/2014/main" id="{4627AB56-D2A0-ECB1-690A-E2927517F824}"/>
              </a:ext>
            </a:extLst>
          </p:cNvPr>
          <p:cNvSpPr txBox="1"/>
          <p:nvPr/>
        </p:nvSpPr>
        <p:spPr>
          <a:xfrm>
            <a:off x="7397749" y="2928671"/>
            <a:ext cx="8070850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l" rtl="0">
              <a:lnSpc>
                <a:spcPct val="108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 dirty="0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Door &amp; Window Sensors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961;p44">
            <a:extLst>
              <a:ext uri="{FF2B5EF4-FFF2-40B4-BE49-F238E27FC236}">
                <a16:creationId xmlns:a16="http://schemas.microsoft.com/office/drawing/2014/main" id="{63583447-604F-862A-C5B1-8F4F10EC9F7E}"/>
              </a:ext>
            </a:extLst>
          </p:cNvPr>
          <p:cNvSpPr txBox="1"/>
          <p:nvPr/>
        </p:nvSpPr>
        <p:spPr>
          <a:xfrm>
            <a:off x="7404949" y="3425206"/>
            <a:ext cx="9464673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indent="-342900">
              <a:buClr>
                <a:srgbClr val="EA0A8E"/>
              </a:buClr>
              <a:buSzPts val="1600"/>
              <a:buFont typeface="Arial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Quicksand"/>
              </a:rPr>
              <a:t>Monitors open &amp; close status</a:t>
            </a:r>
            <a:endParaRPr sz="1600" b="1" dirty="0">
              <a:solidFill>
                <a:schemeClr val="dk1"/>
              </a:solidFill>
              <a:latin typeface="Quicksand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373d8d94324_0_25"/>
          <p:cNvSpPr txBox="1">
            <a:spLocks noGrp="1"/>
          </p:cNvSpPr>
          <p:nvPr>
            <p:ph type="body" idx="1"/>
          </p:nvPr>
        </p:nvSpPr>
        <p:spPr>
          <a:xfrm>
            <a:off x="1045025" y="800100"/>
            <a:ext cx="16328700" cy="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50"/>
              <a:buFont typeface="Quicksand"/>
              <a:buNone/>
            </a:pPr>
            <a:r>
              <a:rPr lang="en-GB" sz="4550">
                <a:latin typeface="Quicksand"/>
                <a:ea typeface="Quicksand"/>
                <a:cs typeface="Quicksand"/>
                <a:sym typeface="Quicksand"/>
              </a:rPr>
              <a:t>We have a clear and demonstrable lead in 5G.</a:t>
            </a:r>
            <a:endParaRPr sz="455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50"/>
              <a:buFont typeface="Quicksand"/>
              <a:buNone/>
            </a:pPr>
            <a:endParaRPr sz="3150"/>
          </a:p>
        </p:txBody>
      </p:sp>
      <p:graphicFrame>
        <p:nvGraphicFramePr>
          <p:cNvPr id="971" name="Google Shape;971;g373d8d94324_0_25"/>
          <p:cNvGraphicFramePr/>
          <p:nvPr/>
        </p:nvGraphicFramePr>
        <p:xfrm>
          <a:off x="1939095" y="2537746"/>
          <a:ext cx="14662800" cy="5877250"/>
        </p:xfrm>
        <a:graphic>
          <a:graphicData uri="http://schemas.openxmlformats.org/drawingml/2006/table">
            <a:tbl>
              <a:tblPr firstRow="1" bandRow="1">
                <a:noFill/>
                <a:tableStyleId>{27B40484-252F-494B-A09A-05430BEFC179}</a:tableStyleId>
              </a:tblPr>
              <a:tblGrid>
                <a:gridCol w="1072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0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89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89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28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00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endParaRPr sz="16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00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endParaRPr sz="16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00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4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u="none" strike="noStrike" cap="none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0" marR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u="none" strike="noStrike" cap="none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0" marR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u="none" strike="noStrike" cap="none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Low-band</a:t>
                      </a:r>
                      <a:endParaRPr b="1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0" marR="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u="none" strike="noStrike" cap="none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Extended Range 5G:</a:t>
                      </a:r>
                      <a:endParaRPr sz="1200" b="1" u="none" strike="noStrike" cap="none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0" marR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>
                          <a:solidFill>
                            <a:srgbClr val="E4198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2.2M sq. miles</a:t>
                      </a:r>
                      <a:endParaRPr b="1">
                        <a:solidFill>
                          <a:srgbClr val="E4198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0" marR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b="1" u="none" strike="noStrike" cap="none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333M people covered</a:t>
                      </a:r>
                      <a:endParaRPr b="1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u="none" strike="noStrike" cap="none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5G Nationwide</a:t>
                      </a:r>
                      <a:endParaRPr b="1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0" marR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u="none" strike="noStrike" cap="none">
                          <a:solidFill>
                            <a:srgbClr val="C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0.85M sq. miles</a:t>
                      </a:r>
                      <a:endParaRPr b="1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0" marR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u="none" strike="noStrike" cap="none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293M people covered</a:t>
                      </a:r>
                      <a:endParaRPr b="1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u="none" strike="noStrike" cap="none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5G Nationwide</a:t>
                      </a:r>
                      <a:endParaRPr b="1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0" marR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u="none" strike="noStrike" cap="none">
                          <a:solidFill>
                            <a:srgbClr val="0070C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1.67M sq. miles</a:t>
                      </a:r>
                      <a:endParaRPr b="1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0" marR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u="none" strike="noStrike" cap="none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321M people covered</a:t>
                      </a:r>
                      <a:endParaRPr b="1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4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u="none" strike="noStrike" cap="none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0" marR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u="none" strike="noStrike" cap="none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Mid-band &amp; mmWave</a:t>
                      </a:r>
                      <a:endParaRPr b="1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0" marR="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u="none" strike="noStrike" cap="none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Ultra Capacity 5G:</a:t>
                      </a:r>
                      <a:br>
                        <a:rPr lang="en-GB" sz="1400" b="1" u="none" strike="noStrike" cap="none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</a:br>
                      <a:r>
                        <a:rPr lang="en-GB" sz="2400" b="1" u="none" strike="noStrike" cap="none">
                          <a:solidFill>
                            <a:srgbClr val="E4198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310M people covered</a:t>
                      </a:r>
                      <a:endParaRPr sz="1400" b="1" u="none" strike="noStrike" cap="none">
                        <a:solidFill>
                          <a:srgbClr val="E4198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u="none" strike="noStrike" cap="none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Ultra Wideband:</a:t>
                      </a:r>
                      <a:endParaRPr b="1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u="none" strike="noStrike" cap="none">
                          <a:solidFill>
                            <a:srgbClr val="C00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291M people covered</a:t>
                      </a:r>
                      <a:endParaRPr b="1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u="none" strike="noStrike" cap="none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5G Plus:</a:t>
                      </a:r>
                      <a:endParaRPr b="1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b="1" u="none" strike="noStrike" cap="none">
                          <a:solidFill>
                            <a:srgbClr val="0070C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-GB" sz="2400" b="1" u="none" strike="noStrike" cap="none">
                          <a:solidFill>
                            <a:srgbClr val="0070C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290M people covered</a:t>
                      </a:r>
                      <a:endParaRPr sz="2800" b="1" u="none" strike="noStrike" cap="none">
                        <a:solidFill>
                          <a:srgbClr val="0070C0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72" name="Google Shape;972;g373d8d94324_0_25" descr="Logo, company name&#10;&#10;Description automatically generated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0133" y="2949522"/>
            <a:ext cx="1371599" cy="423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g373d8d94324_0_25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8487" y="3044863"/>
            <a:ext cx="1038694" cy="232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Google Shape;974;g373d8d94324_0_25" descr="A picture containing text, clipart&#10;&#10;Description automatically generated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33307" y="2942424"/>
            <a:ext cx="1066318" cy="437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5" name="Google Shape;975;g373d8d94324_0_25" descr="A map of the united states&#10;&#10;AI-generated content may be incorrect.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7283" y="3603902"/>
            <a:ext cx="3188680" cy="200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6" name="Google Shape;976;g373d8d94324_0_25" descr="A map of the united states&#10;&#10;AI-generated content may be incorrect.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63262" y="3549750"/>
            <a:ext cx="3358800" cy="2114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Google Shape;977;g373d8d94324_0_25" descr="A map of the united states&#10;&#10;AI-generated content may be incorrect.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1199" y="3550376"/>
            <a:ext cx="3358800" cy="211295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997;p51">
            <a:extLst>
              <a:ext uri="{FF2B5EF4-FFF2-40B4-BE49-F238E27FC236}">
                <a16:creationId xmlns:a16="http://schemas.microsoft.com/office/drawing/2014/main" id="{8363E352-C0C9-6750-D8F1-234E685C734C}"/>
              </a:ext>
            </a:extLst>
          </p:cNvPr>
          <p:cNvSpPr txBox="1"/>
          <p:nvPr/>
        </p:nvSpPr>
        <p:spPr>
          <a:xfrm>
            <a:off x="1218498" y="9878375"/>
            <a:ext cx="4217100" cy="42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endParaRPr lang="en-GB" sz="1000">
              <a:latin typeface="Quicksand"/>
              <a:ea typeface="Quicksand"/>
              <a:cs typeface="Quicksand"/>
              <a:sym typeface="Quicksand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endParaRPr lang="en-GB" sz="1600" b="0" i="0" u="none" strike="noStrike" cap="none">
              <a:solidFill>
                <a:srgbClr val="17365D"/>
              </a:solidFill>
              <a:latin typeface="Quicksand"/>
              <a:ea typeface="Quicksand"/>
              <a:cs typeface="Quicksan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96;p3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297" name="Google Shape;297;p3"/>
            <p:cNvSpPr/>
            <p:nvPr/>
          </p:nvSpPr>
          <p:spPr>
            <a:xfrm>
              <a:off x="0" y="0"/>
              <a:ext cx="5185327" cy="13503"/>
            </a:xfrm>
            <a:custGeom>
              <a:avLst/>
              <a:gdLst/>
              <a:ahLst/>
              <a:cxnLst/>
              <a:rect l="l" t="t" r="r" b="b"/>
              <a:pathLst>
                <a:path w="5185327" h="13503" extrusionOk="0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3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75" tIns="81275" rIns="81275" bIns="81275" anchor="ctr" anchorCtr="0">
              <a:noAutofit/>
            </a:bodyPr>
            <a:lstStyle/>
            <a:p>
              <a:pPr marL="0" marR="0" lvl="0" indent="0" algn="ctr" rtl="0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9" name="Google Shape;299;p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700"/>
            <a:ext cx="6496050" cy="102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"/>
          <p:cNvSpPr txBox="1">
            <a:spLocks noGrp="1"/>
          </p:cNvSpPr>
          <p:nvPr>
            <p:ph type="body" idx="1"/>
          </p:nvPr>
        </p:nvSpPr>
        <p:spPr>
          <a:xfrm>
            <a:off x="7315200" y="876300"/>
            <a:ext cx="10134600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Quicksand"/>
              <a:buNone/>
            </a:pPr>
            <a:r>
              <a:rPr lang="en-GB" sz="48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Planning for the Unpredictable</a:t>
            </a:r>
            <a:endParaRPr/>
          </a:p>
        </p:txBody>
      </p:sp>
      <p:sp>
        <p:nvSpPr>
          <p:cNvPr id="301" name="Google Shape;301;p3"/>
          <p:cNvSpPr txBox="1">
            <a:spLocks noGrp="1"/>
          </p:cNvSpPr>
          <p:nvPr>
            <p:ph type="body" idx="3"/>
          </p:nvPr>
        </p:nvSpPr>
        <p:spPr>
          <a:xfrm>
            <a:off x="7397750" y="4133166"/>
            <a:ext cx="1005205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lang="en-GB">
                <a:solidFill>
                  <a:srgbClr val="000000"/>
                </a:solidFill>
              </a:rPr>
              <a:t>Power Outages</a:t>
            </a:r>
            <a:endParaRPr/>
          </a:p>
          <a:p>
            <a:pPr marL="342900" lvl="0" indent="-342900" algn="l" rtl="0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lang="en-GB">
                <a:solidFill>
                  <a:srgbClr val="000000"/>
                </a:solidFill>
              </a:rPr>
              <a:t>Weather Events</a:t>
            </a:r>
            <a:endParaRPr/>
          </a:p>
          <a:p>
            <a:pPr marL="342900" lvl="0" indent="-342900" algn="l" rtl="0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lang="en-GB">
                <a:solidFill>
                  <a:srgbClr val="000000"/>
                </a:solidFill>
              </a:rPr>
              <a:t>Natural Disasters</a:t>
            </a:r>
            <a:endParaRPr/>
          </a:p>
          <a:p>
            <a:pPr marL="342900" lvl="0" indent="-342900" algn="l" rtl="0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lang="en-GB">
                <a:solidFill>
                  <a:srgbClr val="000000"/>
                </a:solidFill>
              </a:rPr>
              <a:t>Medical Emergencies</a:t>
            </a:r>
            <a:endParaRPr/>
          </a:p>
          <a:p>
            <a:pPr marL="342900" lvl="0" indent="-342900" algn="l" rtl="0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lang="en-GB">
                <a:solidFill>
                  <a:srgbClr val="000000"/>
                </a:solidFill>
              </a:rPr>
              <a:t>Active Shooters</a:t>
            </a:r>
            <a:endParaRPr/>
          </a:p>
          <a:p>
            <a:pPr marL="342900" lvl="0" indent="-342900" algn="l" rtl="0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lang="en-GB">
                <a:solidFill>
                  <a:srgbClr val="000000"/>
                </a:solidFill>
              </a:rPr>
              <a:t>Pandemics</a:t>
            </a:r>
            <a:endParaRPr/>
          </a:p>
          <a:p>
            <a:pPr marL="342900" lvl="0" indent="-342900" algn="l" rtl="0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lang="en-GB">
                <a:solidFill>
                  <a:srgbClr val="000000"/>
                </a:solidFill>
              </a:rPr>
              <a:t>School Events</a:t>
            </a:r>
            <a:endParaRPr/>
          </a:p>
        </p:txBody>
      </p:sp>
      <p:sp>
        <p:nvSpPr>
          <p:cNvPr id="302" name="Google Shape;302;p3"/>
          <p:cNvSpPr txBox="1"/>
          <p:nvPr/>
        </p:nvSpPr>
        <p:spPr>
          <a:xfrm>
            <a:off x="7397750" y="3371166"/>
            <a:ext cx="7461250" cy="360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l" rtl="0">
              <a:lnSpc>
                <a:spcPct val="72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GB" sz="3600" b="1" i="0" u="none" strike="noStrike" cap="none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Preparing for the unexpected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3" name="Google Shape;303;p3" descr="5 PPRR Model as important aspects of emergency management | Download  Scientific Diagram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7400" y="4610100"/>
            <a:ext cx="3637671" cy="3665673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"/>
          <p:cNvSpPr txBox="1"/>
          <p:nvPr/>
        </p:nvSpPr>
        <p:spPr>
          <a:xfrm>
            <a:off x="7631169" y="9844998"/>
            <a:ext cx="4217100" cy="7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r>
              <a:rPr lang="en-US" sz="1000">
                <a:latin typeface="Quicksand"/>
                <a:ea typeface="Quicksand"/>
                <a:cs typeface="Quicksand"/>
                <a:sym typeface="Quicksand"/>
              </a:rPr>
              <a:t> </a:t>
            </a:r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49"/>
          <p:cNvSpPr txBox="1">
            <a:spLocks noGrp="1"/>
          </p:cNvSpPr>
          <p:nvPr>
            <p:ph type="body" idx="1"/>
          </p:nvPr>
        </p:nvSpPr>
        <p:spPr>
          <a:xfrm>
            <a:off x="1045029" y="800100"/>
            <a:ext cx="1632857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rPr lang="en-GB"/>
              <a:t>Wireless Priority Service (WPS)</a:t>
            </a:r>
            <a:endParaRPr/>
          </a:p>
        </p:txBody>
      </p:sp>
      <p:pic>
        <p:nvPicPr>
          <p:cNvPr id="983" name="Google Shape;983;p4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2400" y="2705100"/>
            <a:ext cx="8991600" cy="4495800"/>
          </a:xfrm>
          <a:prstGeom prst="rect">
            <a:avLst/>
          </a:prstGeom>
          <a:noFill/>
          <a:ln>
            <a:noFill/>
          </a:ln>
        </p:spPr>
      </p:pic>
      <p:sp>
        <p:nvSpPr>
          <p:cNvPr id="984" name="Google Shape;984;p49"/>
          <p:cNvSpPr txBox="1"/>
          <p:nvPr/>
        </p:nvSpPr>
        <p:spPr>
          <a:xfrm>
            <a:off x="1045029" y="6678273"/>
            <a:ext cx="3907971" cy="1665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None/>
            </a:pPr>
            <a:r>
              <a:rPr lang="en-GB" sz="2000" b="1" i="0" u="none" strike="noStrike" cap="none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Priority access</a:t>
            </a:r>
            <a:br>
              <a:rPr lang="en-GB" sz="2000" b="1" i="0" u="none" strike="noStrike" cap="none">
                <a:latin typeface="Quicksand"/>
                <a:ea typeface="Quicksand"/>
                <a:cs typeface="Quicksand"/>
              </a:rPr>
            </a:br>
            <a:r>
              <a:rPr lang="en-GB"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T-Mobile subscribers with WPS get moved to the front of the communication line.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5" name="Google Shape;985;p49"/>
          <p:cNvSpPr txBox="1"/>
          <p:nvPr/>
        </p:nvSpPr>
        <p:spPr>
          <a:xfrm>
            <a:off x="12573000" y="6678273"/>
            <a:ext cx="4800600" cy="1665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None/>
            </a:pPr>
            <a:r>
              <a:rPr lang="en-GB" sz="2000" b="1" i="0" u="none" strike="noStrike" cap="none" err="1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Preemption</a:t>
            </a:r>
            <a:br>
              <a:rPr lang="en-GB" sz="2000" b="1" i="0" u="none" strike="noStrike" cap="none">
                <a:latin typeface="Quicksand"/>
                <a:ea typeface="Quicksand"/>
                <a:cs typeface="Quicksand"/>
              </a:rPr>
            </a:br>
            <a:r>
              <a:rPr lang="en-GB"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If necessary, a customer without WPS will be dropped to make room for one with WPS.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6" name="Google Shape;986;p49"/>
          <p:cNvSpPr txBox="1"/>
          <p:nvPr/>
        </p:nvSpPr>
        <p:spPr>
          <a:xfrm>
            <a:off x="12573000" y="3120087"/>
            <a:ext cx="4669971" cy="2808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None/>
            </a:pPr>
            <a:r>
              <a:rPr lang="en-GB" sz="2000" b="1" i="0" u="none" strike="noStrike" cap="none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End-to-end prioritization</a:t>
            </a:r>
            <a:br>
              <a:rPr lang="en-GB" sz="2000" b="1" i="0" u="none" strike="noStrike" cap="none">
                <a:latin typeface="Quicksand"/>
                <a:ea typeface="Quicksand"/>
                <a:cs typeface="Quicksand"/>
              </a:rPr>
            </a:br>
            <a:r>
              <a:rPr lang="en-GB"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Using WPS by </a:t>
            </a:r>
            <a:r>
              <a:rPr lang="en-GB" sz="2000" b="1" i="0" u="none" strike="noStrike" cap="none" err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dialing</a:t>
            </a:r>
            <a:r>
              <a:rPr lang="en-GB"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*272 or the </a:t>
            </a:r>
            <a:br>
              <a:rPr lang="en-GB" sz="2000" b="1" i="0" u="none" strike="noStrike" cap="none">
                <a:latin typeface="Quicksand"/>
                <a:ea typeface="Quicksand"/>
                <a:cs typeface="Quicksand"/>
              </a:rPr>
            </a:br>
            <a:r>
              <a:rPr lang="en-GB"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PTS </a:t>
            </a:r>
            <a:r>
              <a:rPr lang="en-GB" sz="2000" b="1" i="0" u="none" strike="noStrike" cap="none" err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Dialer</a:t>
            </a:r>
            <a:r>
              <a:rPr lang="en-GB"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app ensures end-to-end prioritization, regardless of which </a:t>
            </a:r>
            <a:br>
              <a:rPr lang="en-GB" sz="2000" b="1" i="0" u="none" strike="noStrike" cap="none">
                <a:latin typeface="Quicksand"/>
                <a:ea typeface="Quicksand"/>
                <a:cs typeface="Quicksand"/>
              </a:rPr>
            </a:br>
            <a:r>
              <a:rPr lang="en-GB"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carrier is at the other end.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7" name="Google Shape;987;p49"/>
          <p:cNvSpPr txBox="1"/>
          <p:nvPr/>
        </p:nvSpPr>
        <p:spPr>
          <a:xfrm>
            <a:off x="6964594" y="7801869"/>
            <a:ext cx="4358700" cy="5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WPS functionality (including priority access and preemption) may not be available while roaming. Completion of calls not guaranteed. </a:t>
            </a:r>
            <a:endParaRPr sz="1400" b="1" i="0" u="none" strike="noStrike" cap="non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988" name="Google Shape;988;p49"/>
          <p:cNvSpPr txBox="1"/>
          <p:nvPr/>
        </p:nvSpPr>
        <p:spPr>
          <a:xfrm>
            <a:off x="1045028" y="3120087"/>
            <a:ext cx="5928793" cy="3558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DD704"/>
              </a:buClr>
              <a:buSzPts val="2000"/>
              <a:buFont typeface="Calibri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In an emergency, the wireless network may become severely congested and reach 100% of capacity. </a:t>
            </a:r>
            <a:r>
              <a:rPr lang="en-GB" sz="2000" b="1" i="0" u="none" strike="noStrike" cap="none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Priority Access and </a:t>
            </a:r>
            <a:r>
              <a:rPr lang="en-GB" sz="2000" b="1" i="0" u="none" strike="noStrike" cap="none" err="1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preemption</a:t>
            </a:r>
            <a:r>
              <a:rPr lang="en-GB" sz="2000" b="1" i="0" u="none" strike="noStrike" cap="none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 help ensure users with WPS still get through.</a:t>
            </a:r>
            <a:endParaRPr sz="1400" b="0" i="0" u="none" strike="noStrike" cap="none">
              <a:solidFill>
                <a:srgbClr val="E4198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997;p51">
            <a:extLst>
              <a:ext uri="{FF2B5EF4-FFF2-40B4-BE49-F238E27FC236}">
                <a16:creationId xmlns:a16="http://schemas.microsoft.com/office/drawing/2014/main" id="{D1BF5B3B-8490-7BDF-5A66-41BB0D9DA612}"/>
              </a:ext>
            </a:extLst>
          </p:cNvPr>
          <p:cNvSpPr txBox="1"/>
          <p:nvPr/>
        </p:nvSpPr>
        <p:spPr>
          <a:xfrm>
            <a:off x="1244802" y="9822022"/>
            <a:ext cx="4217100" cy="42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endParaRPr lang="en-GB" sz="1000">
              <a:latin typeface="Quicksand"/>
              <a:ea typeface="Quicksand"/>
              <a:cs typeface="Quicksand"/>
              <a:sym typeface="Quicksand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endParaRPr lang="en-GB" sz="1600" b="0" i="0" u="none" strike="noStrike" cap="none">
              <a:solidFill>
                <a:srgbClr val="17365D"/>
              </a:solidFill>
              <a:latin typeface="Quicksand"/>
              <a:ea typeface="Quicksand"/>
              <a:cs typeface="Quicksand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79B50C-5D4D-A50D-7010-188717049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001" y="638381"/>
            <a:ext cx="16689600" cy="1557338"/>
          </a:xfrm>
        </p:spPr>
        <p:txBody>
          <a:bodyPr>
            <a:normAutofit/>
          </a:bodyPr>
          <a:lstStyle/>
          <a:p>
            <a:r>
              <a:rPr lang="en-US" dirty="0"/>
              <a:t>One district. One network. Unified through T-Mobile’s 5G.</a:t>
            </a:r>
            <a:endParaRPr lang="en-GB" dirty="0"/>
          </a:p>
        </p:txBody>
      </p:sp>
      <p:pic>
        <p:nvPicPr>
          <p:cNvPr id="4" name="Picture 3" descr="A white building with people in the center&#10;&#10;AI-generated content may be incorrect.">
            <a:extLst>
              <a:ext uri="{FF2B5EF4-FFF2-40B4-BE49-F238E27FC236}">
                <a16:creationId xmlns:a16="http://schemas.microsoft.com/office/drawing/2014/main" id="{C9D2C5D7-F840-07EE-4760-1E127289F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9375" y="1417050"/>
            <a:ext cx="12138164" cy="8623577"/>
          </a:xfrm>
          <a:prstGeom prst="rect">
            <a:avLst/>
          </a:prstGeom>
        </p:spPr>
      </p:pic>
      <p:sp>
        <p:nvSpPr>
          <p:cNvPr id="3" name="Google Shape;285;p2">
            <a:extLst>
              <a:ext uri="{FF2B5EF4-FFF2-40B4-BE49-F238E27FC236}">
                <a16:creationId xmlns:a16="http://schemas.microsoft.com/office/drawing/2014/main" id="{09DA7628-1EE2-4E55-74C4-3EFB92B0D5E4}"/>
              </a:ext>
            </a:extLst>
          </p:cNvPr>
          <p:cNvSpPr/>
          <p:nvPr/>
        </p:nvSpPr>
        <p:spPr>
          <a:xfrm>
            <a:off x="936000" y="2404800"/>
            <a:ext cx="4495588" cy="6156000"/>
          </a:xfrm>
          <a:prstGeom prst="roundRect">
            <a:avLst>
              <a:gd name="adj" fmla="val 3600"/>
            </a:avLst>
          </a:prstGeom>
          <a:solidFill>
            <a:srgbClr val="F2F2F2"/>
          </a:solidFill>
          <a:ln>
            <a:noFill/>
          </a:ln>
          <a:effectLst>
            <a:outerShdw blurRad="63500" dist="127816" dir="2700000">
              <a:srgbClr val="000000">
                <a:alpha val="23137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2638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289;p2">
            <a:extLst>
              <a:ext uri="{FF2B5EF4-FFF2-40B4-BE49-F238E27FC236}">
                <a16:creationId xmlns:a16="http://schemas.microsoft.com/office/drawing/2014/main" id="{17B0D4AB-1A68-CAFE-E1F0-1A71F965E6C7}"/>
              </a:ext>
            </a:extLst>
          </p:cNvPr>
          <p:cNvSpPr txBox="1"/>
          <p:nvPr/>
        </p:nvSpPr>
        <p:spPr>
          <a:xfrm>
            <a:off x="1278088" y="2580543"/>
            <a:ext cx="3962400" cy="5847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1981"/>
              </a:buClr>
              <a:buSzPts val="1800"/>
            </a:pPr>
            <a:r>
              <a:rPr lang="en-GB" sz="2200" b="1" dirty="0">
                <a:latin typeface="Quicksand"/>
                <a:ea typeface="Quicksand"/>
                <a:cs typeface="Quicksand"/>
                <a:sym typeface="Quicksand"/>
              </a:rPr>
              <a:t>Campus </a:t>
            </a:r>
          </a:p>
          <a:p>
            <a:pPr lvl="2">
              <a:buSzPts val="1800"/>
            </a:pPr>
            <a:r>
              <a:rPr lang="en-GB" sz="2200" b="1" i="0" u="none" strike="noStrike" cap="none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	Principal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GB" sz="22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	Asst Principal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GB" sz="2200" b="1" i="0" u="none" strike="noStrike" cap="none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	Front Office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GB" sz="22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	Nurse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GB" sz="22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	Counsellors 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GB" sz="22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	Custodian</a:t>
            </a:r>
            <a:endParaRPr lang="en-GB" sz="2200" b="1" i="0" u="none" strike="noStrike" cap="none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GB" sz="22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	Food Service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GB" sz="22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	SRO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GB" sz="22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	Teachers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GB" sz="22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	Coaches</a:t>
            </a:r>
          </a:p>
          <a:p>
            <a:pPr>
              <a:buClr>
                <a:srgbClr val="E41981"/>
              </a:buClr>
              <a:buSzPts val="1800"/>
            </a:pPr>
            <a:r>
              <a:rPr lang="en-GB" sz="2200" b="1" dirty="0">
                <a:latin typeface="Quicksand"/>
                <a:ea typeface="Quicksand"/>
                <a:cs typeface="Quicksand"/>
                <a:sym typeface="Quicksand"/>
              </a:rPr>
              <a:t>Administration</a:t>
            </a:r>
            <a:endParaRPr lang="en-GB" sz="2200" b="1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1981"/>
              </a:buClr>
              <a:buSzPts val="1800"/>
            </a:pPr>
            <a:r>
              <a:rPr lang="en-GB" sz="22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Facilities &amp; Maintenance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1981"/>
              </a:buClr>
              <a:buSzPts val="1800"/>
            </a:pPr>
            <a:r>
              <a:rPr lang="en-GB" sz="22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Technology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1981"/>
              </a:buClr>
              <a:buSzPts val="1800"/>
            </a:pPr>
            <a:r>
              <a:rPr lang="en-GB" sz="22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Warehouse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1981"/>
              </a:buClr>
              <a:buSzPts val="1800"/>
            </a:pPr>
            <a:r>
              <a:rPr lang="en-GB" sz="22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Landscape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1981"/>
              </a:buClr>
              <a:buSzPts val="1800"/>
            </a:pPr>
            <a:r>
              <a:rPr lang="en-GB" sz="22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Transportation</a:t>
            </a:r>
          </a:p>
        </p:txBody>
      </p:sp>
    </p:spTree>
    <p:extLst>
      <p:ext uri="{BB962C8B-B14F-4D97-AF65-F5344CB8AC3E}">
        <p14:creationId xmlns:p14="http://schemas.microsoft.com/office/powerpoint/2010/main" val="11577081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4" name="Google Shape;994;p5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700"/>
            <a:ext cx="6496050" cy="102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995" name="Google Shape;995;p51"/>
          <p:cNvSpPr txBox="1">
            <a:spLocks noGrp="1"/>
          </p:cNvSpPr>
          <p:nvPr>
            <p:ph type="body" idx="1"/>
          </p:nvPr>
        </p:nvSpPr>
        <p:spPr>
          <a:xfrm>
            <a:off x="7467600" y="876300"/>
            <a:ext cx="9144000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rPr lang="en-GB"/>
              <a:t>Questions?</a:t>
            </a:r>
            <a:endParaRPr/>
          </a:p>
        </p:txBody>
      </p:sp>
      <p:sp>
        <p:nvSpPr>
          <p:cNvPr id="997" name="Google Shape;997;p51"/>
          <p:cNvSpPr txBox="1"/>
          <p:nvPr/>
        </p:nvSpPr>
        <p:spPr>
          <a:xfrm>
            <a:off x="7596000" y="9827413"/>
            <a:ext cx="4217100" cy="42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endParaRPr lang="en-GB" sz="1000">
              <a:latin typeface="Quicksand"/>
              <a:ea typeface="Quicksand"/>
              <a:cs typeface="Quicksand"/>
              <a:sym typeface="Quicksand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endParaRPr lang="en-GB" sz="1600" b="0" i="0" u="none" strike="noStrike" cap="none">
              <a:solidFill>
                <a:srgbClr val="17365D"/>
              </a:solidFill>
              <a:latin typeface="Quicksand"/>
              <a:ea typeface="Quicksand"/>
              <a:cs typeface="Quicksand"/>
            </a:endParaRPr>
          </a:p>
        </p:txBody>
      </p:sp>
      <p:sp>
        <p:nvSpPr>
          <p:cNvPr id="998" name="Google Shape;998;p51"/>
          <p:cNvSpPr txBox="1">
            <a:spLocks noGrp="1"/>
          </p:cNvSpPr>
          <p:nvPr>
            <p:ph type="body" idx="3"/>
          </p:nvPr>
        </p:nvSpPr>
        <p:spPr>
          <a:xfrm>
            <a:off x="7060030" y="3829153"/>
            <a:ext cx="10686942" cy="3608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342900" lvl="0" indent="-431165" algn="l" rtl="0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GB" sz="3000"/>
              <a:t>What’s the top priority for your campus?</a:t>
            </a:r>
            <a:endParaRPr lang="en-US" sz="3000"/>
          </a:p>
          <a:p>
            <a:pPr marL="342900" marR="0" lvl="0" indent="-431165" algn="l" rtl="0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GB" sz="3000"/>
              <a:t>What’s the best way to move forward from here?</a:t>
            </a:r>
            <a:endParaRPr lang="en-US" sz="3000"/>
          </a:p>
          <a:p>
            <a:pPr marL="342900" indent="-431165">
              <a:lnSpc>
                <a:spcPct val="220000"/>
              </a:lnSpc>
              <a:spcBef>
                <a:spcPts val="0"/>
              </a:spcBef>
              <a:buSzPts val="3000"/>
            </a:pPr>
            <a:r>
              <a:rPr lang="en-GB" sz="3000"/>
              <a:t>Who else would you like to bring to our next conversation?</a:t>
            </a:r>
            <a:endParaRPr lang="en-US" sz="30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C0906D-B30C-6DDC-D564-377C9060D2BC}"/>
              </a:ext>
            </a:extLst>
          </p:cNvPr>
          <p:cNvSpPr txBox="1"/>
          <p:nvPr/>
        </p:nvSpPr>
        <p:spPr>
          <a:xfrm>
            <a:off x="12168554" y="9434146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b="1">
                <a:latin typeface="Quicksand"/>
              </a:rPr>
              <a:t>(281) 667-0404</a:t>
            </a:r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81494" y="-12700"/>
            <a:ext cx="6496050" cy="102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5"/>
          <p:cNvSpPr txBox="1">
            <a:spLocks noGrp="1"/>
          </p:cNvSpPr>
          <p:nvPr>
            <p:ph type="body" idx="1"/>
          </p:nvPr>
        </p:nvSpPr>
        <p:spPr>
          <a:xfrm>
            <a:off x="1045029" y="876300"/>
            <a:ext cx="16328571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rPr lang="en-GB"/>
              <a:t>Campus &amp; In-building Coverage</a:t>
            </a:r>
            <a:endParaRPr/>
          </a:p>
        </p:txBody>
      </p:sp>
      <p:sp>
        <p:nvSpPr>
          <p:cNvPr id="311" name="Google Shape;311;p5"/>
          <p:cNvSpPr txBox="1">
            <a:spLocks noGrp="1"/>
          </p:cNvSpPr>
          <p:nvPr>
            <p:ph type="body" idx="3"/>
          </p:nvPr>
        </p:nvSpPr>
        <p:spPr>
          <a:xfrm>
            <a:off x="1045029" y="4000500"/>
            <a:ext cx="3145971" cy="2590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-GB">
                <a:solidFill>
                  <a:srgbClr val="000000"/>
                </a:solidFill>
              </a:rPr>
              <a:t>Hallway</a:t>
            </a:r>
            <a:endParaRPr>
              <a:solidFill>
                <a:srgbClr val="000000"/>
              </a:solidFill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300"/>
              <a:buChar char="•"/>
            </a:pPr>
            <a:r>
              <a:rPr lang="en-GB">
                <a:solidFill>
                  <a:srgbClr val="000000"/>
                </a:solidFill>
              </a:rPr>
              <a:t>Classrooms</a:t>
            </a:r>
            <a:endParaRPr>
              <a:solidFill>
                <a:srgbClr val="000000"/>
              </a:solidFill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300"/>
              <a:buChar char="•"/>
            </a:pPr>
            <a:r>
              <a:rPr lang="en-GB">
                <a:solidFill>
                  <a:srgbClr val="000000"/>
                </a:solidFill>
              </a:rPr>
              <a:t>Cafeteria</a:t>
            </a:r>
            <a:endParaRPr>
              <a:solidFill>
                <a:srgbClr val="000000"/>
              </a:solidFill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300"/>
              <a:buChar char="•"/>
            </a:pPr>
            <a:r>
              <a:rPr lang="en-GB">
                <a:solidFill>
                  <a:srgbClr val="000000"/>
                </a:solidFill>
              </a:rPr>
              <a:t>Gyms</a:t>
            </a:r>
            <a:endParaRPr>
              <a:solidFill>
                <a:srgbClr val="000000"/>
              </a:solidFill>
            </a:endParaRPr>
          </a:p>
          <a:p>
            <a:pPr marL="342900" lvl="0" indent="-196850" algn="l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300"/>
              <a:buNone/>
            </a:pPr>
            <a:endParaRPr/>
          </a:p>
        </p:txBody>
      </p:sp>
      <p:sp>
        <p:nvSpPr>
          <p:cNvPr id="312" name="Google Shape;312;p5"/>
          <p:cNvSpPr txBox="1"/>
          <p:nvPr/>
        </p:nvSpPr>
        <p:spPr>
          <a:xfrm>
            <a:off x="1045028" y="3162300"/>
            <a:ext cx="924197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GB" sz="3600" b="1" i="0" u="none" strike="noStrike" cap="none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Where are your coverage challenges?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5"/>
          <p:cNvSpPr txBox="1"/>
          <p:nvPr/>
        </p:nvSpPr>
        <p:spPr>
          <a:xfrm>
            <a:off x="4648200" y="4000500"/>
            <a:ext cx="4648200" cy="2590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1981"/>
              </a:buClr>
              <a:buSzPts val="2300"/>
              <a:buFont typeface="Arial"/>
              <a:buChar char="•"/>
            </a:pPr>
            <a:r>
              <a:rPr lang="en-GB" sz="23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Administration offices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E41981"/>
              </a:buClr>
              <a:buSzPts val="2300"/>
              <a:buFont typeface="Arial"/>
              <a:buChar char="•"/>
            </a:pPr>
            <a:r>
              <a:rPr lang="en-GB" sz="23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Playground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E41981"/>
              </a:buClr>
              <a:buSzPts val="2300"/>
              <a:buFont typeface="Arial"/>
              <a:buChar char="•"/>
            </a:pPr>
            <a:r>
              <a:rPr lang="en-GB" sz="23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Sporting fields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E41981"/>
              </a:buClr>
              <a:buSzPts val="2300"/>
              <a:buFont typeface="Arial"/>
              <a:buChar char="•"/>
            </a:pPr>
            <a:r>
              <a:rPr lang="en-GB" sz="23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Parking lots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5"/>
          <p:cNvSpPr txBox="1"/>
          <p:nvPr/>
        </p:nvSpPr>
        <p:spPr>
          <a:xfrm>
            <a:off x="1045029" y="7208104"/>
            <a:ext cx="7870371" cy="2590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1981"/>
              </a:buClr>
              <a:buSzPts val="2300"/>
              <a:buFont typeface="Arial"/>
              <a:buChar char="•"/>
            </a:pPr>
            <a:r>
              <a:rPr lang="en-GB" sz="23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T-Mobile Advanced Network Solutions (ANS)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E41981"/>
              </a:buClr>
              <a:buSzPts val="2300"/>
              <a:buFont typeface="Arial"/>
              <a:buChar char="•"/>
            </a:pPr>
            <a:r>
              <a:rPr lang="en-GB" sz="23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Distributed Antenna Systems (DAS)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5"/>
          <p:cNvSpPr txBox="1"/>
          <p:nvPr/>
        </p:nvSpPr>
        <p:spPr>
          <a:xfrm>
            <a:off x="1045028" y="6369904"/>
            <a:ext cx="924197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GB" sz="3600" b="1" i="0" u="none" strike="noStrike" cap="none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Cellular Coverage enhancements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5"/>
          <p:cNvSpPr txBox="1"/>
          <p:nvPr/>
        </p:nvSpPr>
        <p:spPr>
          <a:xfrm>
            <a:off x="1271509" y="9844998"/>
            <a:ext cx="4217100" cy="7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r>
              <a:rPr lang="en-US" sz="1000">
                <a:latin typeface="Quicksand"/>
                <a:ea typeface="Quicksand"/>
                <a:cs typeface="Quicksand"/>
                <a:sym typeface="Quicksand"/>
              </a:rPr>
              <a:t> </a:t>
            </a:r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81494" y="-12700"/>
            <a:ext cx="6496050" cy="102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6"/>
          <p:cNvSpPr txBox="1">
            <a:spLocks noGrp="1"/>
          </p:cNvSpPr>
          <p:nvPr>
            <p:ph type="body" idx="1"/>
          </p:nvPr>
        </p:nvSpPr>
        <p:spPr>
          <a:xfrm>
            <a:off x="1045029" y="876300"/>
            <a:ext cx="16328571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rPr lang="en-GB"/>
              <a:t>Built-in Redundancy</a:t>
            </a:r>
            <a:endParaRPr/>
          </a:p>
        </p:txBody>
      </p:sp>
      <p:sp>
        <p:nvSpPr>
          <p:cNvPr id="323" name="Google Shape;323;p6"/>
          <p:cNvSpPr txBox="1">
            <a:spLocks noGrp="1"/>
          </p:cNvSpPr>
          <p:nvPr>
            <p:ph type="body" idx="3"/>
          </p:nvPr>
        </p:nvSpPr>
        <p:spPr>
          <a:xfrm>
            <a:off x="1045029" y="3809726"/>
            <a:ext cx="9775371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Quicksand"/>
              <a:buChar char="•"/>
            </a:pPr>
            <a:r>
              <a:rPr lang="en-GB" dirty="0">
                <a:solidFill>
                  <a:srgbClr val="000000"/>
                </a:solidFill>
              </a:rPr>
              <a:t>Phones go down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300"/>
              <a:buFont typeface="Quicksand"/>
              <a:buChar char="•"/>
            </a:pPr>
            <a:r>
              <a:rPr lang="en-GB" dirty="0">
                <a:solidFill>
                  <a:srgbClr val="000000"/>
                </a:solidFill>
              </a:rPr>
              <a:t>Access control fails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300"/>
              <a:buFont typeface="Quicksand"/>
              <a:buChar char="•"/>
            </a:pPr>
            <a:r>
              <a:rPr lang="en-GB" dirty="0">
                <a:solidFill>
                  <a:srgbClr val="000000"/>
                </a:solidFill>
              </a:rPr>
              <a:t>Door Sensors and Alarms disabled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300"/>
              <a:buFont typeface="Quicksand"/>
              <a:buChar char="•"/>
            </a:pPr>
            <a:r>
              <a:rPr lang="en-GB" dirty="0">
                <a:solidFill>
                  <a:srgbClr val="000000"/>
                </a:solidFill>
              </a:rPr>
              <a:t>Security systems are compromised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300"/>
              <a:buFont typeface="Quicksand"/>
              <a:buChar char="•"/>
            </a:pPr>
            <a:r>
              <a:rPr lang="en-GB" dirty="0">
                <a:solidFill>
                  <a:srgbClr val="000000"/>
                </a:solidFill>
              </a:rPr>
              <a:t>Camera Access is lost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300"/>
              <a:buFont typeface="Quicksand"/>
              <a:buChar char="•"/>
            </a:pPr>
            <a:r>
              <a:rPr lang="en-GB" dirty="0">
                <a:solidFill>
                  <a:srgbClr val="000000"/>
                </a:solidFill>
              </a:rPr>
              <a:t>Emergency Alerts and PA systems cannot function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300"/>
              <a:buFont typeface="Quicksand"/>
              <a:buChar char="•"/>
            </a:pPr>
            <a:r>
              <a:rPr lang="en-GB" dirty="0">
                <a:solidFill>
                  <a:srgbClr val="000000"/>
                </a:solidFill>
              </a:rPr>
              <a:t>HVAC and Lighting Controls Impacted</a:t>
            </a:r>
            <a:endParaRPr dirty="0"/>
          </a:p>
        </p:txBody>
      </p:sp>
      <p:sp>
        <p:nvSpPr>
          <p:cNvPr id="324" name="Google Shape;324;p6"/>
          <p:cNvSpPr txBox="1"/>
          <p:nvPr/>
        </p:nvSpPr>
        <p:spPr>
          <a:xfrm>
            <a:off x="1045028" y="3039724"/>
            <a:ext cx="1046117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1" i="0" u="none" strike="noStrike" cap="none" dirty="0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What happens when your network goes down?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6"/>
          <p:cNvSpPr txBox="1"/>
          <p:nvPr/>
        </p:nvSpPr>
        <p:spPr>
          <a:xfrm>
            <a:off x="1045028" y="7036624"/>
            <a:ext cx="9861988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5400" i="0" u="none" strike="noStrike" cap="none" dirty="0">
                <a:solidFill>
                  <a:schemeClr val="dk1"/>
                </a:solidFill>
                <a:latin typeface="Fave Script Bold Pro"/>
                <a:ea typeface="Quicksand SemiBold"/>
                <a:cs typeface="Quicksand SemiBold"/>
                <a:sym typeface="Quicksand SemiBold"/>
              </a:rPr>
              <a:t>When all else fails… </a:t>
            </a:r>
            <a:r>
              <a:rPr lang="en-US" sz="5400" dirty="0">
                <a:solidFill>
                  <a:srgbClr val="E41981"/>
                </a:solidFill>
                <a:latin typeface="Fave Script Bold Pro"/>
                <a:sym typeface="Quicksand SemiBold"/>
              </a:rPr>
              <a:t>What is Plan B?</a:t>
            </a:r>
            <a:endParaRPr lang="en-US" sz="5400" dirty="0">
              <a:solidFill>
                <a:srgbClr val="E41981"/>
              </a:solidFill>
              <a:latin typeface="Fave Script Bold Pro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E41981"/>
                </a:solidFill>
                <a:latin typeface="Fave Script Bold Pro"/>
                <a:sym typeface="Quicksand SemiBold"/>
              </a:rPr>
              <a:t>Or Even Plan C? </a:t>
            </a:r>
            <a:endParaRPr lang="en-US" sz="5400" dirty="0">
              <a:solidFill>
                <a:srgbClr val="E41981"/>
              </a:solidFill>
              <a:latin typeface="Fave Script Bold Pro"/>
            </a:endParaRPr>
          </a:p>
        </p:txBody>
      </p:sp>
      <p:sp>
        <p:nvSpPr>
          <p:cNvPr id="326" name="Google Shape;326;p6"/>
          <p:cNvSpPr txBox="1"/>
          <p:nvPr/>
        </p:nvSpPr>
        <p:spPr>
          <a:xfrm>
            <a:off x="1253925" y="9827414"/>
            <a:ext cx="4217100" cy="7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r>
              <a:rPr lang="en-US" sz="1000">
                <a:latin typeface="Quicksand"/>
                <a:ea typeface="Quicksand"/>
                <a:cs typeface="Quicksand"/>
                <a:sym typeface="Quicksand"/>
              </a:rPr>
              <a:t> </a:t>
            </a:r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7"/>
          <p:cNvSpPr/>
          <p:nvPr/>
        </p:nvSpPr>
        <p:spPr>
          <a:xfrm>
            <a:off x="1028700" y="2679311"/>
            <a:ext cx="7662411" cy="3073789"/>
          </a:xfrm>
          <a:prstGeom prst="roundRect">
            <a:avLst>
              <a:gd name="adj" fmla="val 5324"/>
            </a:avLst>
          </a:prstGeom>
          <a:solidFill>
            <a:srgbClr val="EDEDED">
              <a:alpha val="54509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7"/>
          <p:cNvSpPr txBox="1">
            <a:spLocks noGrp="1"/>
          </p:cNvSpPr>
          <p:nvPr>
            <p:ph type="body" idx="1"/>
          </p:nvPr>
        </p:nvSpPr>
        <p:spPr>
          <a:xfrm>
            <a:off x="1045029" y="723900"/>
            <a:ext cx="16328571" cy="15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rPr lang="en-GB"/>
              <a:t>Redundant. Reliable. Ready to Learn.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endParaRPr/>
          </a:p>
          <a:p>
            <a:pPr marL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endParaRPr/>
          </a:p>
          <a:p>
            <a:pPr marL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endParaRPr/>
          </a:p>
          <a:p>
            <a:pPr marL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endParaRPr/>
          </a:p>
          <a:p>
            <a:pPr marL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endParaRPr/>
          </a:p>
          <a:p>
            <a:pPr marL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endParaRPr/>
          </a:p>
          <a:p>
            <a:pPr marL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endParaRPr/>
          </a:p>
          <a:p>
            <a:pPr marL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endParaRPr/>
          </a:p>
        </p:txBody>
      </p:sp>
      <p:sp>
        <p:nvSpPr>
          <p:cNvPr id="333" name="Google Shape;333;p7"/>
          <p:cNvSpPr txBox="1"/>
          <p:nvPr/>
        </p:nvSpPr>
        <p:spPr>
          <a:xfrm>
            <a:off x="9523904" y="2845457"/>
            <a:ext cx="753745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GB" sz="3600" b="1" i="0" u="none" strike="noStrike" cap="none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Key Features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7"/>
          <p:cNvSpPr txBox="1"/>
          <p:nvPr/>
        </p:nvSpPr>
        <p:spPr>
          <a:xfrm>
            <a:off x="9525000" y="3616267"/>
            <a:ext cx="6858000" cy="2471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A0A8E"/>
              </a:buClr>
              <a:buSzPts val="2000"/>
              <a:buFont typeface="Quicksand"/>
              <a:buChar char="•"/>
            </a:pPr>
            <a:r>
              <a:rPr lang="en-GB" sz="20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Multi-WAN redundancy – LTE, 5G, and fiber</a:t>
            </a:r>
            <a:endParaRPr sz="2000" b="1" i="0" u="none" strike="noStrike" cap="non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342900" marR="0" lvl="0" indent="-3429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EA0A8E"/>
              </a:buClr>
              <a:buSzPts val="2000"/>
              <a:buFont typeface="Quicksand"/>
              <a:buChar char="•"/>
            </a:pPr>
            <a:r>
              <a:rPr lang="en-GB" sz="20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Automatic failover for seamless uptime</a:t>
            </a:r>
            <a:endParaRPr sz="1400" b="1" i="0" u="none" strike="noStrike" cap="non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342900" marR="0" lvl="0" indent="-3429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EA0A8E"/>
              </a:buClr>
              <a:buSzPts val="2000"/>
              <a:buFont typeface="Quicksand"/>
              <a:buChar char="•"/>
            </a:pPr>
            <a:r>
              <a:rPr lang="en-GB" sz="20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SpeedFusion Bandwidth Bonding</a:t>
            </a:r>
            <a:endParaRPr sz="1400" b="1" i="0" u="none" strike="noStrike" cap="non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342900" marR="0" lvl="0" indent="-3429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EA0A8E"/>
              </a:buClr>
              <a:buSzPts val="2000"/>
              <a:buFont typeface="Quicksand"/>
              <a:buChar char="•"/>
            </a:pPr>
            <a:r>
              <a:rPr lang="en-GB" sz="20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Scalable, campus-wide coverage</a:t>
            </a:r>
            <a:endParaRPr sz="1400" b="1" i="0" u="none" strike="noStrike" cap="non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342900" marR="0" lvl="0" indent="-3429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EA0A8E"/>
              </a:buClr>
              <a:buSzPts val="2000"/>
              <a:buFont typeface="Quicksand"/>
              <a:buChar char="•"/>
            </a:pPr>
            <a:r>
              <a:rPr lang="en-GB" sz="20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Easy integration with existing networks</a:t>
            </a:r>
            <a:endParaRPr sz="1400" b="1" i="0" u="none" strike="noStrike" cap="non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35" name="Google Shape;335;p7"/>
          <p:cNvSpPr txBox="1"/>
          <p:nvPr/>
        </p:nvSpPr>
        <p:spPr>
          <a:xfrm>
            <a:off x="1676401" y="3149474"/>
            <a:ext cx="6629400" cy="2154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1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3"/>
              <a:buFont typeface="Arial"/>
              <a:buNone/>
            </a:pPr>
            <a:r>
              <a:rPr lang="en-GB" sz="2153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Premier EDU CampusLink delivers continuous, uninterrupted internet access with fast failover and SpeedFusion bonding to ensure a resilient and always-on network. CampusLink will ensure your students and teachers have the bandwidth and uptime they need to teach and learn.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1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3"/>
              <a:buFont typeface="Arial"/>
              <a:buNone/>
            </a:pPr>
            <a:endParaRPr sz="2153" b="1" i="0" u="none" strike="noStrike" cap="non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336" name="Google Shape;336;p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6500063"/>
            <a:ext cx="4425936" cy="1410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5505" y="6601480"/>
            <a:ext cx="4148206" cy="1224579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7"/>
          <p:cNvSpPr txBox="1"/>
          <p:nvPr/>
        </p:nvSpPr>
        <p:spPr>
          <a:xfrm>
            <a:off x="6252711" y="6986889"/>
            <a:ext cx="24384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1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3"/>
              <a:buFont typeface="Arial"/>
              <a:buNone/>
            </a:pPr>
            <a:r>
              <a:rPr lang="en-GB" sz="2153" b="1" i="0" u="none" strike="noStrike" cap="none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Peplink Balance 2500 EC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7"/>
          <p:cNvSpPr txBox="1"/>
          <p:nvPr/>
        </p:nvSpPr>
        <p:spPr>
          <a:xfrm>
            <a:off x="15087600" y="6986889"/>
            <a:ext cx="1911030" cy="110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1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3"/>
              <a:buFont typeface="Arial"/>
              <a:buNone/>
            </a:pPr>
            <a:r>
              <a:rPr lang="en-GB" sz="2153" b="1" i="0" u="none" strike="noStrike" cap="none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Peplink BR1 Pro 5G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1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3"/>
              <a:buFont typeface="Arial"/>
              <a:buNone/>
            </a:pPr>
            <a:endParaRPr sz="2153" b="1" i="0" u="none" strike="noStrike" cap="non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40" name="Google Shape;340;p7"/>
          <p:cNvSpPr/>
          <p:nvPr/>
        </p:nvSpPr>
        <p:spPr>
          <a:xfrm>
            <a:off x="1028700" y="6134100"/>
            <a:ext cx="7662411" cy="2219055"/>
          </a:xfrm>
          <a:prstGeom prst="roundRect">
            <a:avLst>
              <a:gd name="adj" fmla="val 5324"/>
            </a:avLst>
          </a:prstGeom>
          <a:noFill/>
          <a:ln w="28575" cap="flat" cmpd="sng">
            <a:solidFill>
              <a:srgbClr val="FDD70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7"/>
          <p:cNvSpPr/>
          <p:nvPr/>
        </p:nvSpPr>
        <p:spPr>
          <a:xfrm>
            <a:off x="9525000" y="6134100"/>
            <a:ext cx="7848600" cy="2219055"/>
          </a:xfrm>
          <a:prstGeom prst="roundRect">
            <a:avLst>
              <a:gd name="adj" fmla="val 5324"/>
            </a:avLst>
          </a:prstGeom>
          <a:noFill/>
          <a:ln w="28575" cap="flat" cmpd="sng">
            <a:solidFill>
              <a:srgbClr val="FDD70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7"/>
          <p:cNvSpPr txBox="1"/>
          <p:nvPr/>
        </p:nvSpPr>
        <p:spPr>
          <a:xfrm>
            <a:off x="552639" y="9802416"/>
            <a:ext cx="56280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1000" b="0" i="0" u="none" strike="noStrike" cap="non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r>
              <a:rPr lang="en-US" sz="1000">
                <a:latin typeface="Quicksand"/>
                <a:ea typeface="Quicksand"/>
                <a:cs typeface="Quicksand"/>
                <a:sym typeface="Quicksand"/>
              </a:rPr>
              <a:t> </a:t>
            </a:r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8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349" name="Google Shape;349;p8"/>
            <p:cNvSpPr/>
            <p:nvPr/>
          </p:nvSpPr>
          <p:spPr>
            <a:xfrm>
              <a:off x="0" y="0"/>
              <a:ext cx="5185327" cy="13503"/>
            </a:xfrm>
            <a:custGeom>
              <a:avLst/>
              <a:gdLst/>
              <a:ahLst/>
              <a:cxnLst/>
              <a:rect l="l" t="t" r="r" b="b"/>
              <a:pathLst>
                <a:path w="5185327" h="13503" extrusionOk="0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8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75" tIns="81275" rIns="81275" bIns="81275" anchor="ctr" anchorCtr="0">
              <a:noAutofit/>
            </a:bodyPr>
            <a:lstStyle/>
            <a:p>
              <a:pPr marL="0" marR="0" lvl="0" indent="0" algn="ctr" rtl="0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51" name="Google Shape;351;p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700"/>
            <a:ext cx="6496050" cy="102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8"/>
          <p:cNvSpPr txBox="1">
            <a:spLocks noGrp="1"/>
          </p:cNvSpPr>
          <p:nvPr>
            <p:ph type="body" idx="1"/>
          </p:nvPr>
        </p:nvSpPr>
        <p:spPr>
          <a:xfrm>
            <a:off x="7214400" y="854327"/>
            <a:ext cx="10235400" cy="1166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Quicksand"/>
              <a:buNone/>
            </a:pPr>
            <a:r>
              <a:rPr lang="en-GB" sz="4800" b="1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Portable Communication </a:t>
            </a:r>
            <a:r>
              <a:rPr lang="en-GB" sz="4800" b="1" dirty="0" err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Center</a:t>
            </a:r>
            <a:endParaRPr dirty="0"/>
          </a:p>
        </p:txBody>
      </p:sp>
      <p:sp>
        <p:nvSpPr>
          <p:cNvPr id="353" name="Google Shape;353;p8"/>
          <p:cNvSpPr txBox="1">
            <a:spLocks noGrp="1"/>
          </p:cNvSpPr>
          <p:nvPr>
            <p:ph type="body" idx="3"/>
          </p:nvPr>
        </p:nvSpPr>
        <p:spPr>
          <a:xfrm>
            <a:off x="7397750" y="4152900"/>
            <a:ext cx="1005205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</a:rPr>
              <a:t>Mobile Communication </a:t>
            </a:r>
            <a:r>
              <a:rPr lang="en-GB" dirty="0" err="1">
                <a:solidFill>
                  <a:srgbClr val="000000"/>
                </a:solidFill>
              </a:rPr>
              <a:t>Center</a:t>
            </a:r>
            <a:endParaRPr dirty="0">
              <a:solidFill>
                <a:srgbClr val="000000"/>
              </a:solidFill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</a:rPr>
              <a:t>50-100 (or more) Endpoints</a:t>
            </a:r>
            <a:endParaRPr dirty="0"/>
          </a:p>
          <a:p>
            <a:pPr marL="342900" lvl="0" indent="-342900" algn="l" rtl="0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</a:rPr>
              <a:t>Communication Continuity</a:t>
            </a:r>
            <a:endParaRPr dirty="0"/>
          </a:p>
          <a:p>
            <a:pPr marL="342900" lvl="0" indent="-342900" algn="l" rtl="0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</a:rPr>
              <a:t>Reunification Plans</a:t>
            </a:r>
            <a:endParaRPr dirty="0"/>
          </a:p>
          <a:p>
            <a:pPr marL="342900" lvl="0" indent="-342900" algn="l" rtl="0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</a:rPr>
              <a:t>Recovery Plans</a:t>
            </a:r>
            <a:endParaRPr dirty="0"/>
          </a:p>
          <a:p>
            <a:pPr marL="342900" lvl="0" indent="-342900" algn="l" rtl="0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</a:rPr>
              <a:t>IP54 Rated for Water &amp; Dust</a:t>
            </a:r>
            <a:endParaRPr dirty="0"/>
          </a:p>
        </p:txBody>
      </p:sp>
      <p:sp>
        <p:nvSpPr>
          <p:cNvPr id="354" name="Google Shape;354;p8"/>
          <p:cNvSpPr txBox="1"/>
          <p:nvPr/>
        </p:nvSpPr>
        <p:spPr>
          <a:xfrm>
            <a:off x="7397750" y="3390900"/>
            <a:ext cx="9442450" cy="360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l" rtl="0">
              <a:lnSpc>
                <a:spcPct val="72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GB" sz="3600" b="1" i="0" u="none" strike="noStrike" cap="none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Premier’s 5G mobile network-in-a-box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5" name="Google Shape;355;p8" descr="A black case with a rectangular object&#10;&#10;Description automatically generated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11200" y="4365805"/>
            <a:ext cx="3680184" cy="3900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9CF506-2927-4EA9-F0C0-A0FCBEB8EE1A}"/>
              </a:ext>
            </a:extLst>
          </p:cNvPr>
          <p:cNvSpPr txBox="1"/>
          <p:nvPr/>
        </p:nvSpPr>
        <p:spPr>
          <a:xfrm>
            <a:off x="8354819" y="9872753"/>
            <a:ext cx="305625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000">
                <a:solidFill>
                  <a:srgbClr val="17365D"/>
                </a:solidFill>
                <a:latin typeface="Quicksand"/>
              </a:rPr>
              <a:t>© 2025 Premier Wireless. All rights reserved.</a:t>
            </a:r>
            <a:r>
              <a:rPr lang="en-US" sz="1000">
                <a:latin typeface="Quicksand"/>
              </a:rPr>
              <a:t>​</a:t>
            </a:r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202" y="-24653"/>
            <a:ext cx="18440399" cy="10372724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9"/>
          <p:cNvSpPr txBox="1"/>
          <p:nvPr/>
        </p:nvSpPr>
        <p:spPr>
          <a:xfrm>
            <a:off x="5105400" y="2337507"/>
            <a:ext cx="8718175" cy="3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Quicksand"/>
              <a:buNone/>
            </a:pPr>
            <a:r>
              <a:rPr lang="en-GB" sz="9600" b="1" i="0" u="none" strike="noStrike" cap="non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SAVE TIME.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Quicksand"/>
              <a:buNone/>
            </a:pPr>
            <a:r>
              <a:rPr lang="en-GB" sz="9600" b="1" i="0" u="none" strike="noStrike" cap="non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SAVE LIVES.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9"/>
          <p:cNvSpPr txBox="1"/>
          <p:nvPr/>
        </p:nvSpPr>
        <p:spPr>
          <a:xfrm>
            <a:off x="4953000" y="6776010"/>
            <a:ext cx="8718175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Quicksand"/>
              <a:buNone/>
            </a:pPr>
            <a:r>
              <a:rPr lang="en-GB" sz="3200" b="1" i="0" u="none" strike="noStrike" cap="non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Weapons Detection. Human Verified.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9"/>
          <p:cNvSpPr/>
          <p:nvPr/>
        </p:nvSpPr>
        <p:spPr>
          <a:xfrm>
            <a:off x="4784911" y="6515100"/>
            <a:ext cx="8886264" cy="1143000"/>
          </a:xfrm>
          <a:prstGeom prst="roundRect">
            <a:avLst>
              <a:gd name="adj" fmla="val 5324"/>
            </a:avLst>
          </a:prstGeom>
          <a:noFill/>
          <a:ln w="28575" cap="flat" cmpd="sng">
            <a:solidFill>
              <a:srgbClr val="FDD70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2601</Words>
  <Application>Microsoft Office PowerPoint</Application>
  <PresentationFormat>Custom</PresentationFormat>
  <Paragraphs>493</Paragraphs>
  <Slides>42</Slides>
  <Notes>41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Noto Sans Symbols</vt:lpstr>
      <vt:lpstr>Quicksand</vt:lpstr>
      <vt:lpstr>Calibri</vt:lpstr>
      <vt:lpstr>Courier New</vt:lpstr>
      <vt:lpstr>Fave Script Bold Pro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Sammy McWilliams</dc:creator>
  <cp:lastModifiedBy>Monica Evans</cp:lastModifiedBy>
  <cp:revision>27</cp:revision>
  <dcterms:created xsi:type="dcterms:W3CDTF">2006-08-16T00:00:00Z</dcterms:created>
  <dcterms:modified xsi:type="dcterms:W3CDTF">2025-08-05T14:27:11Z</dcterms:modified>
</cp:coreProperties>
</file>