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  <p:sldMasterId id="2147483654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y="5143500" cx="9144000"/>
  <p:notesSz cx="6858000" cy="9144000"/>
  <p:embeddedFontLst>
    <p:embeddedFont>
      <p:font typeface="Quicksand"/>
      <p:regular r:id="rId16"/>
      <p:bold r:id="rId17"/>
    </p:embeddedFont>
    <p:embeddedFont>
      <p:font typeface="Quicksand SemiBold"/>
      <p:regular r:id="rId18"/>
      <p:bold r:id="rId19"/>
    </p:embeddedFont>
    <p:embeddedFont>
      <p:font typeface="Quicksand Medium"/>
      <p:regular r:id="rId20"/>
      <p:bold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22" roundtripDataSignature="AMtx7miVRqxDqNx3C1wWL4aqOKJmSGUMp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4EBAB6A-84FE-4C43-95A2-AE3631C211DA}">
  <a:tblStyle styleId="{54EBAB6A-84FE-4C43-95A2-AE3631C211DA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  <a:tblStyle styleId="{A4E45569-E8A5-4FDE-AE51-B8AE409F3E9D}" styleName="Table_1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F54B512D-9BC2-459F-B1EB-CD4FD984DBE3}" styleName="Table_2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QuicksandMedium-regular.fntdata"/><Relationship Id="rId11" Type="http://schemas.openxmlformats.org/officeDocument/2006/relationships/slide" Target="slides/slide4.xml"/><Relationship Id="rId22" Type="http://customschemas.google.com/relationships/presentationmetadata" Target="metadata"/><Relationship Id="rId10" Type="http://schemas.openxmlformats.org/officeDocument/2006/relationships/slide" Target="slides/slide3.xml"/><Relationship Id="rId21" Type="http://schemas.openxmlformats.org/officeDocument/2006/relationships/font" Target="fonts/QuicksandMedium-bold.fntdata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font" Target="fonts/Quicksand-bold.fntdata"/><Relationship Id="rId16" Type="http://schemas.openxmlformats.org/officeDocument/2006/relationships/font" Target="fonts/Quicksand-regular.fntdata"/><Relationship Id="rId5" Type="http://schemas.openxmlformats.org/officeDocument/2006/relationships/slideMaster" Target="slideMasters/slideMaster1.xml"/><Relationship Id="rId19" Type="http://schemas.openxmlformats.org/officeDocument/2006/relationships/font" Target="fonts/QuicksandSemiBold-bold.fntdata"/><Relationship Id="rId6" Type="http://schemas.openxmlformats.org/officeDocument/2006/relationships/slideMaster" Target="slideMasters/slideMaster2.xml"/><Relationship Id="rId18" Type="http://schemas.openxmlformats.org/officeDocument/2006/relationships/font" Target="fonts/QuicksandSemiBold-regular.fntdata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7" name="Google Shape;97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575" lIns="91225" spcFirstLastPara="1" rIns="91225" wrap="square" tIns="455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9" name="Google Shape;109;p2:notes"/>
          <p:cNvSpPr/>
          <p:nvPr>
            <p:ph idx="2" type="sldImg"/>
          </p:nvPr>
        </p:nvSpPr>
        <p:spPr>
          <a:xfrm>
            <a:off x="2290763" y="512763"/>
            <a:ext cx="4562475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8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575" lIns="91225" spcFirstLastPara="1" rIns="91225" wrap="square" tIns="455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2" name="Google Shape;162;p28:notes"/>
          <p:cNvSpPr/>
          <p:nvPr>
            <p:ph idx="2" type="sldImg"/>
          </p:nvPr>
        </p:nvSpPr>
        <p:spPr>
          <a:xfrm>
            <a:off x="2290763" y="512763"/>
            <a:ext cx="4562475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4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575" lIns="91225" spcFirstLastPara="1" rIns="91225" wrap="square" tIns="455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0" name="Google Shape;190;p4:notes"/>
          <p:cNvSpPr/>
          <p:nvPr>
            <p:ph idx="2" type="sldImg"/>
          </p:nvPr>
        </p:nvSpPr>
        <p:spPr>
          <a:xfrm>
            <a:off x="2290763" y="512763"/>
            <a:ext cx="4562475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5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575" lIns="91225" spcFirstLastPara="1" rIns="91225" wrap="square" tIns="455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9" name="Google Shape;219;p5:notes"/>
          <p:cNvSpPr/>
          <p:nvPr>
            <p:ph idx="2" type="sldImg"/>
          </p:nvPr>
        </p:nvSpPr>
        <p:spPr>
          <a:xfrm>
            <a:off x="2290763" y="512763"/>
            <a:ext cx="4562475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6:notes"/>
          <p:cNvSpPr/>
          <p:nvPr>
            <p:ph idx="2" type="sldImg"/>
          </p:nvPr>
        </p:nvSpPr>
        <p:spPr>
          <a:xfrm>
            <a:off x="2290763" y="512763"/>
            <a:ext cx="4562475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3" name="Google Shape;253;p6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575" lIns="91225" spcFirstLastPara="1" rIns="91225" wrap="square" tIns="45575">
            <a:noAutofit/>
          </a:bodyPr>
          <a:lstStyle/>
          <a:p>
            <a:pPr indent="-228600" lvl="0" marL="444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54" name="Google Shape;254;p6:notes"/>
          <p:cNvSpPr txBox="1"/>
          <p:nvPr>
            <p:ph idx="12" type="sldNum"/>
          </p:nvPr>
        </p:nvSpPr>
        <p:spPr>
          <a:xfrm>
            <a:off x="5180013" y="6502401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575" lIns="91225" spcFirstLastPara="1" rIns="91225" wrap="square" tIns="455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7:notes"/>
          <p:cNvSpPr/>
          <p:nvPr>
            <p:ph idx="2" type="sldImg"/>
          </p:nvPr>
        </p:nvSpPr>
        <p:spPr>
          <a:xfrm>
            <a:off x="2290763" y="512763"/>
            <a:ext cx="4562475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3" name="Google Shape;263;p7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575" lIns="91225" spcFirstLastPara="1" rIns="91225" wrap="square" tIns="45575">
            <a:noAutofit/>
          </a:bodyPr>
          <a:lstStyle/>
          <a:p>
            <a:pPr indent="-228600" lvl="0" marL="444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64" name="Google Shape;264;p7:notes"/>
          <p:cNvSpPr txBox="1"/>
          <p:nvPr>
            <p:ph idx="12" type="sldNum"/>
          </p:nvPr>
        </p:nvSpPr>
        <p:spPr>
          <a:xfrm>
            <a:off x="5180013" y="6502401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575" lIns="91225" spcFirstLastPara="1" rIns="91225" wrap="square" tIns="455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g3a13041b8aa_0_0:notes"/>
          <p:cNvSpPr/>
          <p:nvPr>
            <p:ph idx="2" type="sldImg"/>
          </p:nvPr>
        </p:nvSpPr>
        <p:spPr>
          <a:xfrm>
            <a:off x="2290763" y="512763"/>
            <a:ext cx="45624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3" name="Google Shape;273;g3a13041b8aa_0_0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575" lIns="91225" spcFirstLastPara="1" rIns="91225" wrap="square" tIns="45575">
            <a:noAutofit/>
          </a:bodyPr>
          <a:lstStyle/>
          <a:p>
            <a:pPr indent="-228600" lvl="0" marL="444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74" name="Google Shape;274;g3a13041b8aa_0_0:notes"/>
          <p:cNvSpPr txBox="1"/>
          <p:nvPr>
            <p:ph idx="12" type="sldNum"/>
          </p:nvPr>
        </p:nvSpPr>
        <p:spPr>
          <a:xfrm>
            <a:off x="5180013" y="6502401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575" lIns="91225" spcFirstLastPara="1" rIns="91225" wrap="square" tIns="455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showMasterSp="0" type="obj">
  <p:cSld name="OBJECT">
    <p:bg>
      <p:bgPr>
        <a:solidFill>
          <a:schemeClr val="lt1"/>
        </a:solid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9"/>
          <p:cNvSpPr txBox="1"/>
          <p:nvPr>
            <p:ph type="title"/>
          </p:nvPr>
        </p:nvSpPr>
        <p:spPr>
          <a:xfrm>
            <a:off x="363855" y="1365361"/>
            <a:ext cx="3090545" cy="36362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36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9"/>
          <p:cNvSpPr txBox="1"/>
          <p:nvPr>
            <p:ph idx="1" type="body"/>
          </p:nvPr>
        </p:nvSpPr>
        <p:spPr>
          <a:xfrm>
            <a:off x="4842637" y="1088804"/>
            <a:ext cx="405510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9"/>
          <p:cNvSpPr txBox="1"/>
          <p:nvPr>
            <p:ph idx="11" type="ftr"/>
          </p:nvPr>
        </p:nvSpPr>
        <p:spPr>
          <a:xfrm>
            <a:off x="6925692" y="4964031"/>
            <a:ext cx="157987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900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9"/>
          <p:cNvSpPr txBox="1"/>
          <p:nvPr>
            <p:ph idx="10" type="dt"/>
          </p:nvPr>
        </p:nvSpPr>
        <p:spPr>
          <a:xfrm>
            <a:off x="457200" y="4783455"/>
            <a:ext cx="210312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idx="12" type="sldNum"/>
          </p:nvPr>
        </p:nvSpPr>
        <p:spPr>
          <a:xfrm>
            <a:off x="8661019" y="4944266"/>
            <a:ext cx="16890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8575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8" name="Google Shape;68;p1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9" name="Google Shape;69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8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5" name="Google Shape;75;p18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6" name="Google Shape;76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2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83" name="Google Shape;83;p2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84" name="Google Shape;84;p20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85" name="Google Shape;85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88" name="Google Shape;88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2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1" name="Google Shape;91;p22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2" name="Google Shape;92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4"/>
          <p:cNvSpPr txBox="1"/>
          <p:nvPr>
            <p:ph type="ctrTitle"/>
          </p:nvPr>
        </p:nvSpPr>
        <p:spPr>
          <a:xfrm>
            <a:off x="685800" y="1594485"/>
            <a:ext cx="7772400" cy="36362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36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4"/>
          <p:cNvSpPr txBox="1"/>
          <p:nvPr>
            <p:ph idx="1" type="subTitle"/>
          </p:nvPr>
        </p:nvSpPr>
        <p:spPr>
          <a:xfrm>
            <a:off x="1371600" y="2880360"/>
            <a:ext cx="64008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4"/>
          <p:cNvSpPr txBox="1"/>
          <p:nvPr>
            <p:ph idx="11" type="ftr"/>
          </p:nvPr>
        </p:nvSpPr>
        <p:spPr>
          <a:xfrm>
            <a:off x="6925692" y="4964031"/>
            <a:ext cx="157987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900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4"/>
          <p:cNvSpPr txBox="1"/>
          <p:nvPr>
            <p:ph idx="10" type="dt"/>
          </p:nvPr>
        </p:nvSpPr>
        <p:spPr>
          <a:xfrm>
            <a:off x="457200" y="4783455"/>
            <a:ext cx="210312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4"/>
          <p:cNvSpPr txBox="1"/>
          <p:nvPr>
            <p:ph idx="12" type="sldNum"/>
          </p:nvPr>
        </p:nvSpPr>
        <p:spPr>
          <a:xfrm>
            <a:off x="8661019" y="4944266"/>
            <a:ext cx="16890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8575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5"/>
          <p:cNvSpPr txBox="1"/>
          <p:nvPr>
            <p:ph type="title"/>
          </p:nvPr>
        </p:nvSpPr>
        <p:spPr>
          <a:xfrm>
            <a:off x="363855" y="1365361"/>
            <a:ext cx="3090545" cy="36362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36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5"/>
          <p:cNvSpPr txBox="1"/>
          <p:nvPr>
            <p:ph idx="1" type="body"/>
          </p:nvPr>
        </p:nvSpPr>
        <p:spPr>
          <a:xfrm>
            <a:off x="457200" y="1183005"/>
            <a:ext cx="397764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5"/>
          <p:cNvSpPr txBox="1"/>
          <p:nvPr>
            <p:ph idx="2" type="body"/>
          </p:nvPr>
        </p:nvSpPr>
        <p:spPr>
          <a:xfrm>
            <a:off x="4709160" y="1183005"/>
            <a:ext cx="397764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5"/>
          <p:cNvSpPr txBox="1"/>
          <p:nvPr>
            <p:ph idx="11" type="ftr"/>
          </p:nvPr>
        </p:nvSpPr>
        <p:spPr>
          <a:xfrm>
            <a:off x="6925692" y="4964031"/>
            <a:ext cx="157987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900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5"/>
          <p:cNvSpPr txBox="1"/>
          <p:nvPr>
            <p:ph idx="10" type="dt"/>
          </p:nvPr>
        </p:nvSpPr>
        <p:spPr>
          <a:xfrm>
            <a:off x="457200" y="4783455"/>
            <a:ext cx="210312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5"/>
          <p:cNvSpPr txBox="1"/>
          <p:nvPr>
            <p:ph idx="12" type="sldNum"/>
          </p:nvPr>
        </p:nvSpPr>
        <p:spPr>
          <a:xfrm>
            <a:off x="8661019" y="4944266"/>
            <a:ext cx="16890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8575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6"/>
          <p:cNvSpPr txBox="1"/>
          <p:nvPr>
            <p:ph type="title"/>
          </p:nvPr>
        </p:nvSpPr>
        <p:spPr>
          <a:xfrm>
            <a:off x="363855" y="1365361"/>
            <a:ext cx="3090545" cy="36362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36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6"/>
          <p:cNvSpPr txBox="1"/>
          <p:nvPr>
            <p:ph idx="11" type="ftr"/>
          </p:nvPr>
        </p:nvSpPr>
        <p:spPr>
          <a:xfrm>
            <a:off x="6925692" y="4964031"/>
            <a:ext cx="157987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900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6"/>
          <p:cNvSpPr txBox="1"/>
          <p:nvPr>
            <p:ph idx="10" type="dt"/>
          </p:nvPr>
        </p:nvSpPr>
        <p:spPr>
          <a:xfrm>
            <a:off x="457200" y="4783455"/>
            <a:ext cx="210312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6"/>
          <p:cNvSpPr txBox="1"/>
          <p:nvPr>
            <p:ph idx="12" type="sldNum"/>
          </p:nvPr>
        </p:nvSpPr>
        <p:spPr>
          <a:xfrm>
            <a:off x="8661019" y="4944266"/>
            <a:ext cx="16890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8575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7"/>
          <p:cNvSpPr txBox="1"/>
          <p:nvPr>
            <p:ph idx="11" type="ftr"/>
          </p:nvPr>
        </p:nvSpPr>
        <p:spPr>
          <a:xfrm>
            <a:off x="6925692" y="4964031"/>
            <a:ext cx="157987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900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7"/>
          <p:cNvSpPr txBox="1"/>
          <p:nvPr>
            <p:ph idx="10" type="dt"/>
          </p:nvPr>
        </p:nvSpPr>
        <p:spPr>
          <a:xfrm>
            <a:off x="457200" y="4783455"/>
            <a:ext cx="210312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7"/>
          <p:cNvSpPr txBox="1"/>
          <p:nvPr>
            <p:ph idx="12" type="sldNum"/>
          </p:nvPr>
        </p:nvSpPr>
        <p:spPr>
          <a:xfrm>
            <a:off x="8661019" y="4944266"/>
            <a:ext cx="16890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8575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 showMasterSp="0" type="obj">
  <p:cSld name="OBJECT">
    <p:bg>
      <p:bgPr>
        <a:solidFill>
          <a:schemeClr val="lt1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b="0" i="0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28600" y="800100"/>
            <a:ext cx="4114800" cy="226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  <a:defRPr b="0" i="0">
                <a:solidFill>
                  <a:schemeClr val="dk1"/>
                </a:solidFill>
              </a:defRPr>
            </a:lvl1pPr>
            <a:lvl2pPr indent="-3175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Char char="–"/>
              <a:defRPr/>
            </a:lvl2pPr>
            <a:lvl3pPr indent="-3048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Char char="•"/>
              <a:defRPr/>
            </a:lvl3pPr>
            <a:lvl4pPr indent="-292100" lvl="3" marL="1828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Char char="–"/>
              <a:defRPr/>
            </a:lvl4pPr>
            <a:lvl5pPr indent="-292100" lvl="4" marL="22860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Char char="»"/>
              <a:defRPr/>
            </a:lvl5pPr>
            <a:lvl6pPr indent="-292100" lvl="5" marL="27432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Char char="•"/>
              <a:defRPr/>
            </a:lvl6pPr>
            <a:lvl7pPr indent="-292100" lvl="6" marL="3200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Char char="•"/>
              <a:defRPr/>
            </a:lvl7pPr>
            <a:lvl8pPr indent="-292100" lvl="7" marL="3657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Char char="•"/>
              <a:defRPr/>
            </a:lvl8pPr>
            <a:lvl9pPr indent="-292100" lvl="8" marL="4114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Char char="•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1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11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540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Blank">
  <p:cSld name="1_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1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2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540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56" name="Google Shape;56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6.xml"/><Relationship Id="rId2" Type="http://schemas.openxmlformats.org/officeDocument/2006/relationships/slideLayout" Target="../slideLayouts/slideLayout7.xml"/><Relationship Id="rId3" Type="http://schemas.openxmlformats.org/officeDocument/2006/relationships/slideLayout" Target="../slideLayouts/slideLayout8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2.xml"/><Relationship Id="rId8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363855" y="1365361"/>
            <a:ext cx="3090545" cy="48474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15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4842637" y="1088804"/>
            <a:ext cx="405510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1" type="ftr"/>
          </p:nvPr>
        </p:nvSpPr>
        <p:spPr>
          <a:xfrm>
            <a:off x="6925692" y="4964031"/>
            <a:ext cx="157987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8"/>
          <p:cNvSpPr txBox="1"/>
          <p:nvPr>
            <p:ph idx="10" type="dt"/>
          </p:nvPr>
        </p:nvSpPr>
        <p:spPr>
          <a:xfrm>
            <a:off x="457200" y="4783455"/>
            <a:ext cx="210312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8"/>
          <p:cNvSpPr txBox="1"/>
          <p:nvPr>
            <p:ph idx="12" type="sldNum"/>
          </p:nvPr>
        </p:nvSpPr>
        <p:spPr>
          <a:xfrm>
            <a:off x="8661019" y="4944266"/>
            <a:ext cx="16890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8575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1" name="Google Shape;11;p8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43701" y="4454620"/>
            <a:ext cx="1765426" cy="625853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5.png"/><Relationship Id="rId5" Type="http://schemas.openxmlformats.org/officeDocument/2006/relationships/image" Target="../media/image1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png"/><Relationship Id="rId4" Type="http://schemas.openxmlformats.org/officeDocument/2006/relationships/image" Target="../media/image7.png"/><Relationship Id="rId5" Type="http://schemas.openxmlformats.org/officeDocument/2006/relationships/image" Target="../media/image6.png"/><Relationship Id="rId6" Type="http://schemas.openxmlformats.org/officeDocument/2006/relationships/image" Target="../media/image12.png"/><Relationship Id="rId7" Type="http://schemas.openxmlformats.org/officeDocument/2006/relationships/image" Target="../media/image18.png"/><Relationship Id="rId8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5.png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3.png"/><Relationship Id="rId4" Type="http://schemas.openxmlformats.org/officeDocument/2006/relationships/image" Target="../media/image9.png"/><Relationship Id="rId5" Type="http://schemas.openxmlformats.org/officeDocument/2006/relationships/image" Target="../media/image1.png"/><Relationship Id="rId6" Type="http://schemas.openxmlformats.org/officeDocument/2006/relationships/image" Target="../media/image17.png"/><Relationship Id="rId7" Type="http://schemas.openxmlformats.org/officeDocument/2006/relationships/image" Target="../media/image20.png"/><Relationship Id="rId8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"/>
          <p:cNvSpPr/>
          <p:nvPr/>
        </p:nvSpPr>
        <p:spPr>
          <a:xfrm>
            <a:off x="-1" y="2740343"/>
            <a:ext cx="4731765" cy="2403157"/>
          </a:xfrm>
          <a:custGeom>
            <a:rect b="b" l="l" r="r" t="t"/>
            <a:pathLst>
              <a:path extrusionOk="0" h="3653790" w="4572000">
                <a:moveTo>
                  <a:pt x="0" y="3653790"/>
                </a:moveTo>
                <a:lnTo>
                  <a:pt x="4572000" y="3653790"/>
                </a:lnTo>
                <a:lnTo>
                  <a:pt x="4572000" y="0"/>
                </a:lnTo>
                <a:lnTo>
                  <a:pt x="0" y="0"/>
                </a:lnTo>
                <a:lnTo>
                  <a:pt x="0" y="3653790"/>
                </a:lnTo>
                <a:close/>
              </a:path>
            </a:pathLst>
          </a:custGeom>
          <a:solidFill>
            <a:srgbClr val="F8F8F8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/>
          <p:nvPr/>
        </p:nvSpPr>
        <p:spPr>
          <a:xfrm>
            <a:off x="-1" y="0"/>
            <a:ext cx="4731765" cy="2740343"/>
          </a:xfrm>
          <a:custGeom>
            <a:rect b="b" l="l" r="r" t="t"/>
            <a:pathLst>
              <a:path extrusionOk="0" h="3653790" w="4572000">
                <a:moveTo>
                  <a:pt x="0" y="3653790"/>
                </a:moveTo>
                <a:lnTo>
                  <a:pt x="4572000" y="3653790"/>
                </a:lnTo>
                <a:lnTo>
                  <a:pt x="4572000" y="0"/>
                </a:lnTo>
                <a:lnTo>
                  <a:pt x="0" y="0"/>
                </a:lnTo>
                <a:lnTo>
                  <a:pt x="0" y="365379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 txBox="1"/>
          <p:nvPr>
            <p:ph type="title"/>
          </p:nvPr>
        </p:nvSpPr>
        <p:spPr>
          <a:xfrm>
            <a:off x="452208" y="1068233"/>
            <a:ext cx="4119900" cy="138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375">
            <a:spAutoFit/>
          </a:bodyPr>
          <a:lstStyle/>
          <a:p>
            <a:pPr indent="0" lvl="0" marL="9525" rtl="0" algn="l">
              <a:lnSpc>
                <a:spcPct val="121304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300"/>
              <a:t>T-Mobile Certified Reolink Security Cameras</a:t>
            </a:r>
            <a:r>
              <a:rPr b="1" lang="en"/>
              <a:t>:  </a:t>
            </a:r>
            <a:br>
              <a:rPr b="1" lang="en"/>
            </a:br>
            <a:r>
              <a:rPr lang="en" sz="1460"/>
              <a:t>Plug-and-play security cameras that works anywhere T-Mobile has coverage.</a:t>
            </a:r>
            <a:endParaRPr sz="1460"/>
          </a:p>
        </p:txBody>
      </p:sp>
      <p:sp>
        <p:nvSpPr>
          <p:cNvPr id="102" name="Google Shape;102;p1"/>
          <p:cNvSpPr txBox="1"/>
          <p:nvPr/>
        </p:nvSpPr>
        <p:spPr>
          <a:xfrm>
            <a:off x="7657813" y="4916091"/>
            <a:ext cx="79058" cy="1481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525">
            <a:spAutoFit/>
          </a:bodyPr>
          <a:lstStyle/>
          <a:p>
            <a:pPr indent="0" lvl="0" marL="95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3" name="Google Shape;10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2103" y="348512"/>
            <a:ext cx="2333508" cy="27058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04" name="Google Shape;104;p1"/>
          <p:cNvGraphicFramePr/>
          <p:nvPr/>
        </p:nvGraphicFramePr>
        <p:xfrm>
          <a:off x="5423521" y="84727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{54EBAB6A-84FE-4C43-95A2-AE3631C211DA}</a:tableStyleId>
              </a:tblPr>
              <a:tblGrid>
                <a:gridCol w="2529850"/>
                <a:gridCol w="453875"/>
              </a:tblGrid>
              <a:tr h="262425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27222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" sz="1800" u="none" cap="none" strike="noStrike">
                          <a:solidFill>
                            <a:srgbClr val="E62689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Contents</a:t>
                      </a:r>
                      <a:endParaRPr sz="1800" u="none" cap="none" strike="noStrike">
                        <a:solidFill>
                          <a:srgbClr val="E62689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B cap="flat" cmpd="sng" w="12700">
                      <a:solidFill>
                        <a:srgbClr val="EA098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B cap="flat" cmpd="sng" w="12700">
                      <a:solidFill>
                        <a:srgbClr val="E22C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7650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Industry context &amp; S</a:t>
                      </a:r>
                      <a:r>
                        <a:rPr lang="en" sz="1400" u="none" cap="none" strike="noStrike"/>
                        <a:t>olution Overview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300" marB="0" marR="0" marL="0">
                    <a:lnT cap="flat" cmpd="sng" w="12700">
                      <a:solidFill>
                        <a:srgbClr val="EA098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300" marB="0" marR="0" marL="0">
                    <a:lnT cap="flat" cmpd="sng" w="12700">
                      <a:solidFill>
                        <a:srgbClr val="E22C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7650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Value Pillars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Segments and Verticals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25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25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7650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Buyer Concerns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25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25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7650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Top Reasons Customers Should Buy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72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72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7650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Elevator Pitch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620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3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620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Competitive Environment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620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620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7650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Advice from Sales Specialists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667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667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Conversation Starters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667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4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667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7650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Objection Handling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715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5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715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Phone &amp; Voicemail Script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762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6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762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Email Script</a:t>
                      </a:r>
                      <a:endParaRPr sz="1400" u="none" cap="none" strike="noStrike"/>
                    </a:p>
                  </a:txBody>
                  <a:tcPr marT="2762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7</a:t>
                      </a:r>
                      <a:endParaRPr sz="1400" u="none" cap="none" strike="noStrike"/>
                    </a:p>
                  </a:txBody>
                  <a:tcPr marT="2762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descr="A white camera with a black background&#10;&#10;AI-generated content may be incorrect." id="105" name="Google Shape;10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99941" y="2897974"/>
            <a:ext cx="2131880" cy="21318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" title="T-Mobile Business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292025" y="136500"/>
            <a:ext cx="1419049" cy="3613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"/>
          <p:cNvSpPr txBox="1"/>
          <p:nvPr/>
        </p:nvSpPr>
        <p:spPr>
          <a:xfrm>
            <a:off x="2538268" y="1895290"/>
            <a:ext cx="2799300" cy="22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525">
            <a:spAutoFit/>
          </a:bodyPr>
          <a:lstStyle/>
          <a:p>
            <a:pPr indent="-173038" lvl="0" marL="360363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AutoNum type="arabicPeriod"/>
            </a:pPr>
            <a:r>
              <a:rPr b="0" i="0" lang="en" sz="6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Avoids trenching, cabling, and ISP costs.</a:t>
            </a:r>
            <a:endParaRPr b="0" i="0" sz="63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0" marL="360363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AutoNum type="arabicPeriod"/>
            </a:pPr>
            <a:r>
              <a:rPr b="0" i="0" lang="en" sz="6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Rapid deployment reduces downtime and labor.</a:t>
            </a:r>
            <a:endParaRPr b="0" i="0" sz="63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2"/>
          <p:cNvSpPr txBox="1"/>
          <p:nvPr/>
        </p:nvSpPr>
        <p:spPr>
          <a:xfrm>
            <a:off x="300826" y="358212"/>
            <a:ext cx="1534935" cy="16051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5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6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Traditional Wi-Fi and wired security cameras leave gaps. Wi-Fi cameras fail beyond router range, while wired DVR/NVR systems require trenching, power, and expensive infrastructure. Meanwhile, organizations need continuous surveillance in outdoor spaces, remote areas, and locations where </a:t>
            </a:r>
            <a:r>
              <a:rPr b="0" i="0" lang="en" sz="63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traditional </a:t>
            </a:r>
            <a:r>
              <a:rPr b="0" i="0" lang="en" sz="6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connectivity is </a:t>
            </a:r>
            <a:r>
              <a:rPr b="0" i="0" lang="en" sz="63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unavailable or expensive</a:t>
            </a:r>
            <a:r>
              <a:rPr b="0" i="0" lang="en" sz="6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b="0" i="0" lang="en" sz="63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  We can solve this with Reolink cameras and T-Mobile’s network.</a:t>
            </a:r>
            <a:endParaRPr b="0" i="0" sz="630" u="none" cap="none" strike="noStrike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833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63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2"/>
          <p:cNvSpPr txBox="1"/>
          <p:nvPr/>
        </p:nvSpPr>
        <p:spPr>
          <a:xfrm>
            <a:off x="6565377" y="542852"/>
            <a:ext cx="2259000" cy="44378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7150">
            <a:spAutoFit/>
          </a:bodyPr>
          <a:lstStyle/>
          <a:p>
            <a:pPr indent="-173038" lvl="0" marL="36036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80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  <a:t>Enterprise &amp; Large Business</a:t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0" marL="360363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Char char="•"/>
            </a:pPr>
            <a:r>
              <a:rPr b="0" i="0" lang="en" sz="6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Secure warehouses, parking lots, logistics yards, and remote facilities.</a:t>
            </a:r>
            <a:endParaRPr b="1" i="0" sz="63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0" marL="360363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80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  <a:t>Small Business &amp; Retail</a:t>
            </a:r>
            <a:endParaRPr b="1" i="0" sz="8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0" marL="360363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22C91"/>
              </a:buClr>
              <a:buSzPts val="650"/>
              <a:buFont typeface="Arial"/>
              <a:buChar char="•"/>
            </a:pPr>
            <a:r>
              <a:rPr b="0" i="0" lang="en" sz="6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 affordable outdoor coverage where Wi-Fi is weak.</a:t>
            </a:r>
            <a:endParaRPr b="0" i="0" sz="63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0" marL="360363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80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  <a:t>Schools &amp; Universities</a:t>
            </a:r>
            <a:endParaRPr b="1" i="0" sz="8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0" marL="360363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Char char="•"/>
            </a:pPr>
            <a:r>
              <a:rPr b="0" i="0" lang="en" sz="6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Monitor perimeters, parking lots, playgrounds, athletic fields, Ag barns and other remote buildings.</a:t>
            </a:r>
            <a:endParaRPr b="0" i="0" sz="63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0" marL="360363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80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  <a:t>Property Managers</a:t>
            </a:r>
            <a:endParaRPr b="1" i="0" sz="8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0" marL="360363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Char char="•"/>
            </a:pPr>
            <a:r>
              <a:rPr b="0" i="0" lang="en" sz="6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Covered garages, parking lots, shared spaces, and high-rise exteriors.</a:t>
            </a:r>
            <a:endParaRPr b="0" i="0" sz="63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0" marL="360363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" sz="80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  <a:t>Utilities &amp; Industrial</a:t>
            </a:r>
            <a:endParaRPr b="1" i="0" sz="8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0" marL="360363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Char char="•"/>
            </a:pPr>
            <a:r>
              <a:rPr b="0" i="0" lang="en" sz="6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Monitor substations, water plants, oil/gas fields, and infrastructure far from wired networks.</a:t>
            </a:r>
            <a:endParaRPr b="0" i="0" sz="63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0" marL="360363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" sz="80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  <a:t>Executive Leadership</a:t>
            </a:r>
            <a:endParaRPr b="1" i="0" sz="8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0" marL="360363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Char char="•"/>
            </a:pPr>
            <a:r>
              <a:rPr b="1" i="0" lang="en" sz="6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CFO / Finance Leaders:</a:t>
            </a:r>
            <a:r>
              <a:rPr b="0" i="0" lang="en" sz="6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Reduce costs by eliminating trenching, wiring, and ISP fees.</a:t>
            </a:r>
            <a:endParaRPr b="0" i="0" sz="63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0" marL="36036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Char char="•"/>
            </a:pPr>
            <a:r>
              <a:rPr b="1" i="0" lang="en" sz="6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Facilities / Operations Leaders:</a:t>
            </a:r>
            <a:r>
              <a:rPr b="0" i="0" lang="en" sz="6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Expand surveillance to parking lots, outdoor facilities, and remote assets.</a:t>
            </a:r>
            <a:endParaRPr b="0" i="0" sz="63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0" marL="36036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Char char="•"/>
            </a:pPr>
            <a:r>
              <a:rPr b="1" i="0" lang="en" sz="6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IT Leaders:</a:t>
            </a:r>
            <a:r>
              <a:rPr b="0" i="0" lang="en" sz="6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Deploy quickly, manage remotely via app/cloud, and simplify networking.</a:t>
            </a:r>
            <a:endParaRPr b="0" i="0" sz="63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0" marL="36036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Char char="•"/>
            </a:pPr>
            <a:r>
              <a:rPr b="1" i="0" lang="en" sz="6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Risk &amp; Compliance Leaders:</a:t>
            </a:r>
            <a:r>
              <a:rPr b="0" i="0" lang="en" sz="6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Ensure continuous video coverage for liability, safety, and insurance compliance.</a:t>
            </a:r>
            <a:endParaRPr b="0" i="0" sz="63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0" marL="360363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630"/>
              <a:buFont typeface="Arial"/>
              <a:buNone/>
            </a:pPr>
            <a:r>
              <a:t/>
            </a:r>
            <a:endParaRPr b="1" i="0" sz="63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2"/>
          <p:cNvSpPr/>
          <p:nvPr/>
        </p:nvSpPr>
        <p:spPr>
          <a:xfrm flipH="1">
            <a:off x="5713686" y="202883"/>
            <a:ext cx="22860" cy="3418745"/>
          </a:xfrm>
          <a:custGeom>
            <a:rect b="b" l="l" r="r" t="t"/>
            <a:pathLst>
              <a:path extrusionOk="0" h="4715510" w="3810">
                <a:moveTo>
                  <a:pt x="3810" y="4715383"/>
                </a:moveTo>
                <a:lnTo>
                  <a:pt x="0" y="0"/>
                </a:lnTo>
              </a:path>
            </a:pathLst>
          </a:custGeom>
          <a:noFill/>
          <a:ln cap="flat" cmpd="sng" w="9525">
            <a:solidFill>
              <a:srgbClr val="EA098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2"/>
          <p:cNvSpPr/>
          <p:nvPr/>
        </p:nvSpPr>
        <p:spPr>
          <a:xfrm flipH="1">
            <a:off x="1970105" y="202883"/>
            <a:ext cx="22800" cy="3418745"/>
          </a:xfrm>
          <a:custGeom>
            <a:rect b="b" l="l" r="r" t="t"/>
            <a:pathLst>
              <a:path extrusionOk="0" h="4715510" w="120000">
                <a:moveTo>
                  <a:pt x="0" y="4715383"/>
                </a:moveTo>
                <a:lnTo>
                  <a:pt x="0" y="0"/>
                </a:lnTo>
              </a:path>
            </a:pathLst>
          </a:custGeom>
          <a:noFill/>
          <a:ln cap="flat" cmpd="sng" w="9525">
            <a:solidFill>
              <a:srgbClr val="EA098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2"/>
          <p:cNvSpPr txBox="1"/>
          <p:nvPr/>
        </p:nvSpPr>
        <p:spPr>
          <a:xfrm>
            <a:off x="2213012" y="146686"/>
            <a:ext cx="11946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Value Pillars</a:t>
            </a:r>
            <a:endParaRPr b="1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2"/>
          <p:cNvSpPr/>
          <p:nvPr/>
        </p:nvSpPr>
        <p:spPr>
          <a:xfrm>
            <a:off x="2208044" y="402907"/>
            <a:ext cx="1566386" cy="0"/>
          </a:xfrm>
          <a:custGeom>
            <a:rect b="b" l="l" r="r" t="t"/>
            <a:pathLst>
              <a:path extrusionOk="0" h="120000" w="2088514">
                <a:moveTo>
                  <a:pt x="0" y="0"/>
                </a:moveTo>
                <a:lnTo>
                  <a:pt x="2088261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2"/>
          <p:cNvSpPr txBox="1"/>
          <p:nvPr/>
        </p:nvSpPr>
        <p:spPr>
          <a:xfrm>
            <a:off x="5945299" y="146686"/>
            <a:ext cx="22590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Buyer Personas and Concerns </a:t>
            </a:r>
            <a:endParaRPr b="1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2"/>
          <p:cNvSpPr/>
          <p:nvPr/>
        </p:nvSpPr>
        <p:spPr>
          <a:xfrm>
            <a:off x="5936906" y="391477"/>
            <a:ext cx="2731294" cy="0"/>
          </a:xfrm>
          <a:custGeom>
            <a:rect b="b" l="l" r="r" t="t"/>
            <a:pathLst>
              <a:path extrusionOk="0" h="120000" w="3641725">
                <a:moveTo>
                  <a:pt x="0" y="0"/>
                </a:moveTo>
                <a:lnTo>
                  <a:pt x="3641598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2"/>
          <p:cNvSpPr txBox="1"/>
          <p:nvPr>
            <p:ph type="title"/>
          </p:nvPr>
        </p:nvSpPr>
        <p:spPr>
          <a:xfrm>
            <a:off x="296317" y="1754301"/>
            <a:ext cx="7671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114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2200"/>
              <a:buNone/>
            </a:pPr>
            <a:r>
              <a:rPr b="1" lang="en" sz="1200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Overview</a:t>
            </a:r>
            <a:endParaRPr b="1" sz="1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2"/>
          <p:cNvSpPr/>
          <p:nvPr/>
        </p:nvSpPr>
        <p:spPr>
          <a:xfrm>
            <a:off x="298092" y="402907"/>
            <a:ext cx="1449229" cy="0"/>
          </a:xfrm>
          <a:custGeom>
            <a:rect b="b" l="l" r="r" t="t"/>
            <a:pathLst>
              <a:path extrusionOk="0" h="120000" w="1932305">
                <a:moveTo>
                  <a:pt x="0" y="0"/>
                </a:moveTo>
                <a:lnTo>
                  <a:pt x="1932177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2"/>
          <p:cNvSpPr txBox="1"/>
          <p:nvPr/>
        </p:nvSpPr>
        <p:spPr>
          <a:xfrm>
            <a:off x="270707" y="162012"/>
            <a:ext cx="14733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Industry Context</a:t>
            </a:r>
            <a:endParaRPr b="1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2"/>
          <p:cNvSpPr/>
          <p:nvPr/>
        </p:nvSpPr>
        <p:spPr>
          <a:xfrm>
            <a:off x="296328" y="1963331"/>
            <a:ext cx="1449229" cy="0"/>
          </a:xfrm>
          <a:custGeom>
            <a:rect b="b" l="l" r="r" t="t"/>
            <a:pathLst>
              <a:path extrusionOk="0" h="120000" w="1932305">
                <a:moveTo>
                  <a:pt x="0" y="0"/>
                </a:moveTo>
                <a:lnTo>
                  <a:pt x="1932177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2"/>
          <p:cNvSpPr txBox="1"/>
          <p:nvPr/>
        </p:nvSpPr>
        <p:spPr>
          <a:xfrm>
            <a:off x="2218224" y="3440946"/>
            <a:ext cx="18750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Segments and verticals</a:t>
            </a:r>
            <a:endParaRPr b="1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2"/>
          <p:cNvSpPr/>
          <p:nvPr/>
        </p:nvSpPr>
        <p:spPr>
          <a:xfrm>
            <a:off x="2214951" y="3678131"/>
            <a:ext cx="1985467" cy="34500"/>
          </a:xfrm>
          <a:custGeom>
            <a:rect b="b" l="l" r="r" t="t"/>
            <a:pathLst>
              <a:path extrusionOk="0" h="120000" w="2068195">
                <a:moveTo>
                  <a:pt x="0" y="0"/>
                </a:moveTo>
                <a:lnTo>
                  <a:pt x="2067687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2"/>
          <p:cNvSpPr txBox="1"/>
          <p:nvPr/>
        </p:nvSpPr>
        <p:spPr>
          <a:xfrm>
            <a:off x="2202125" y="3771778"/>
            <a:ext cx="1181100" cy="117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5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Targeted customer profile: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2"/>
          <p:cNvSpPr txBox="1"/>
          <p:nvPr/>
        </p:nvSpPr>
        <p:spPr>
          <a:xfrm>
            <a:off x="2218921" y="3894545"/>
            <a:ext cx="3536700" cy="242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525">
            <a:spAutoFit/>
          </a:bodyPr>
          <a:lstStyle/>
          <a:p>
            <a:pPr indent="-152400" lvl="0" marL="228600" marR="0" rtl="0" algn="l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Clr>
                <a:srgbClr val="E22C91"/>
              </a:buClr>
              <a:buSzPts val="600"/>
              <a:buFont typeface="Quicksand"/>
              <a:buChar char="▪"/>
            </a:pPr>
            <a:r>
              <a:rPr b="1" i="0" lang="en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Government Agencies, Enterprise &amp; Large Business, Small Business &amp; Retail, Schools &amp; Universities, Property Managers, Utilities &amp; Industrial</a:t>
            </a:r>
            <a:endParaRPr b="1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2"/>
          <p:cNvSpPr txBox="1"/>
          <p:nvPr/>
        </p:nvSpPr>
        <p:spPr>
          <a:xfrm>
            <a:off x="2735939" y="1119244"/>
            <a:ext cx="2063400" cy="13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375">
            <a:spAutoFit/>
          </a:bodyPr>
          <a:lstStyle/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80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  <a:t>Reliability</a:t>
            </a:r>
            <a:endParaRPr b="0" i="0" sz="8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2"/>
          <p:cNvSpPr txBox="1"/>
          <p:nvPr/>
        </p:nvSpPr>
        <p:spPr>
          <a:xfrm>
            <a:off x="2547206" y="1287403"/>
            <a:ext cx="2859000" cy="336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525">
            <a:spAutoFit/>
          </a:bodyPr>
          <a:lstStyle/>
          <a:p>
            <a:pPr indent="-173038" lvl="0" marL="360363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AutoNum type="arabicPeriod"/>
            </a:pPr>
            <a:r>
              <a:rPr b="0" i="0" lang="en" sz="6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Runs on T-Mobile’s nationwide network for consistent connectivity.</a:t>
            </a:r>
            <a:endParaRPr b="0" i="0" sz="63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0" marL="360363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AutoNum type="arabicPeriod"/>
            </a:pPr>
            <a:r>
              <a:rPr b="0" i="0" lang="en" sz="6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Power Continuity: Operates on batteries with optional solar panels for long-term autonomy.</a:t>
            </a:r>
            <a:endParaRPr b="0" i="0" sz="63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2"/>
          <p:cNvSpPr txBox="1"/>
          <p:nvPr/>
        </p:nvSpPr>
        <p:spPr>
          <a:xfrm>
            <a:off x="2724814" y="566102"/>
            <a:ext cx="1380600" cy="13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375">
            <a:spAutoFit/>
          </a:bodyPr>
          <a:lstStyle/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80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  <a:t>Flexibility</a:t>
            </a:r>
            <a:endParaRPr b="1" i="0" sz="8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2"/>
          <p:cNvSpPr txBox="1"/>
          <p:nvPr/>
        </p:nvSpPr>
        <p:spPr>
          <a:xfrm>
            <a:off x="2530732" y="724431"/>
            <a:ext cx="2861400" cy="22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525">
            <a:spAutoFit/>
          </a:bodyPr>
          <a:lstStyle/>
          <a:p>
            <a:pPr indent="-173038" lvl="0" marL="360363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AutoNum type="arabicPeriod"/>
            </a:pPr>
            <a:r>
              <a:rPr b="0" i="0" lang="en" sz="6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Fixed cameras that don’t rely on Wi-Fi or wired internet.</a:t>
            </a:r>
            <a:endParaRPr b="0" i="0" sz="63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0" marL="360363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AutoNum type="arabicPeriod"/>
            </a:pPr>
            <a:r>
              <a:rPr b="0" i="0" lang="en" sz="6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Options for battery-powered and solar-powered models.</a:t>
            </a:r>
            <a:endParaRPr b="0" i="0" sz="63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2"/>
          <p:cNvSpPr txBox="1"/>
          <p:nvPr/>
        </p:nvSpPr>
        <p:spPr>
          <a:xfrm>
            <a:off x="2686944" y="1708140"/>
            <a:ext cx="2063400" cy="13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375">
            <a:spAutoFit/>
          </a:bodyPr>
          <a:lstStyle/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80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  <a:t>Cost Savings</a:t>
            </a:r>
            <a:endParaRPr b="0" i="0" sz="8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3" name="Google Shape;13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34009" y="1760552"/>
            <a:ext cx="341589" cy="37133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34" name="Google Shape;134;p2"/>
          <p:cNvGrpSpPr/>
          <p:nvPr/>
        </p:nvGrpSpPr>
        <p:grpSpPr>
          <a:xfrm>
            <a:off x="6093485" y="569544"/>
            <a:ext cx="326156" cy="338953"/>
            <a:chOff x="5227082" y="759436"/>
            <a:chExt cx="503638" cy="523398"/>
          </a:xfrm>
        </p:grpSpPr>
        <p:pic>
          <p:nvPicPr>
            <p:cNvPr id="135" name="Google Shape;135;p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374728" y="759436"/>
              <a:ext cx="210082" cy="2345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6" name="Google Shape;136;p2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5227082" y="1102524"/>
              <a:ext cx="503638" cy="18031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7" name="Google Shape;137;p2"/>
            <p:cNvSpPr/>
            <p:nvPr/>
          </p:nvSpPr>
          <p:spPr>
            <a:xfrm>
              <a:off x="5313154" y="987616"/>
              <a:ext cx="333375" cy="66675"/>
            </a:xfrm>
            <a:custGeom>
              <a:rect b="b" l="l" r="r" t="t"/>
              <a:pathLst>
                <a:path extrusionOk="0" h="66675" w="333375">
                  <a:moveTo>
                    <a:pt x="0" y="66172"/>
                  </a:moveTo>
                  <a:lnTo>
                    <a:pt x="0" y="44441"/>
                  </a:lnTo>
                  <a:lnTo>
                    <a:pt x="333338" y="44441"/>
                  </a:lnTo>
                  <a:lnTo>
                    <a:pt x="333338" y="66172"/>
                  </a:lnTo>
                </a:path>
                <a:path extrusionOk="0" h="66675" w="333375">
                  <a:moveTo>
                    <a:pt x="166669" y="0"/>
                  </a:moveTo>
                  <a:lnTo>
                    <a:pt x="166669" y="66172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8" name="Google Shape;138;p2"/>
          <p:cNvGrpSpPr/>
          <p:nvPr/>
        </p:nvGrpSpPr>
        <p:grpSpPr>
          <a:xfrm>
            <a:off x="6058100" y="1100226"/>
            <a:ext cx="362270" cy="315017"/>
            <a:chOff x="5223492" y="2064014"/>
            <a:chExt cx="511175" cy="444500"/>
          </a:xfrm>
        </p:grpSpPr>
        <p:sp>
          <p:nvSpPr>
            <p:cNvPr id="139" name="Google Shape;139;p2"/>
            <p:cNvSpPr/>
            <p:nvPr/>
          </p:nvSpPr>
          <p:spPr>
            <a:xfrm>
              <a:off x="5223492" y="2064014"/>
              <a:ext cx="511175" cy="444500"/>
            </a:xfrm>
            <a:custGeom>
              <a:rect b="b" l="l" r="r" t="t"/>
              <a:pathLst>
                <a:path extrusionOk="0" h="444500" w="511175">
                  <a:moveTo>
                    <a:pt x="510818" y="364439"/>
                  </a:moveTo>
                  <a:lnTo>
                    <a:pt x="508497" y="377852"/>
                  </a:lnTo>
                  <a:lnTo>
                    <a:pt x="501458" y="388952"/>
                  </a:lnTo>
                  <a:lnTo>
                    <a:pt x="490771" y="396610"/>
                  </a:lnTo>
                  <a:lnTo>
                    <a:pt x="477506" y="399699"/>
                  </a:lnTo>
                  <a:lnTo>
                    <a:pt x="33312" y="399699"/>
                  </a:lnTo>
                  <a:lnTo>
                    <a:pt x="0" y="364439"/>
                  </a:lnTo>
                  <a:lnTo>
                    <a:pt x="0" y="35259"/>
                  </a:lnTo>
                  <a:lnTo>
                    <a:pt x="2324" y="21845"/>
                  </a:lnTo>
                  <a:lnTo>
                    <a:pt x="9363" y="10743"/>
                  </a:lnTo>
                  <a:lnTo>
                    <a:pt x="20048" y="3084"/>
                  </a:lnTo>
                  <a:lnTo>
                    <a:pt x="33312" y="0"/>
                  </a:lnTo>
                  <a:lnTo>
                    <a:pt x="477506" y="0"/>
                  </a:lnTo>
                  <a:lnTo>
                    <a:pt x="510818" y="35259"/>
                  </a:lnTo>
                  <a:lnTo>
                    <a:pt x="510818" y="364439"/>
                  </a:lnTo>
                  <a:close/>
                </a:path>
                <a:path extrusionOk="0" h="444500" w="511175">
                  <a:moveTo>
                    <a:pt x="99933" y="444081"/>
                  </a:moveTo>
                  <a:lnTo>
                    <a:pt x="410882" y="444081"/>
                  </a:lnTo>
                </a:path>
                <a:path extrusionOk="0" h="444500" w="511175">
                  <a:moveTo>
                    <a:pt x="255407" y="399699"/>
                  </a:moveTo>
                  <a:lnTo>
                    <a:pt x="255407" y="444081"/>
                  </a:lnTo>
                </a:path>
                <a:path extrusionOk="0" h="444500" w="511175">
                  <a:moveTo>
                    <a:pt x="266493" y="355257"/>
                  </a:moveTo>
                  <a:lnTo>
                    <a:pt x="266493" y="361379"/>
                  </a:lnTo>
                  <a:lnTo>
                    <a:pt x="261530" y="366341"/>
                  </a:lnTo>
                  <a:lnTo>
                    <a:pt x="255407" y="366341"/>
                  </a:lnTo>
                  <a:lnTo>
                    <a:pt x="249285" y="366341"/>
                  </a:lnTo>
                  <a:lnTo>
                    <a:pt x="244321" y="361379"/>
                  </a:lnTo>
                  <a:lnTo>
                    <a:pt x="244321" y="355257"/>
                  </a:lnTo>
                  <a:lnTo>
                    <a:pt x="244321" y="349136"/>
                  </a:lnTo>
                  <a:lnTo>
                    <a:pt x="249285" y="344174"/>
                  </a:lnTo>
                  <a:lnTo>
                    <a:pt x="255407" y="344174"/>
                  </a:lnTo>
                  <a:lnTo>
                    <a:pt x="261530" y="344174"/>
                  </a:lnTo>
                  <a:lnTo>
                    <a:pt x="266493" y="349136"/>
                  </a:lnTo>
                  <a:lnTo>
                    <a:pt x="266493" y="355257"/>
                  </a:lnTo>
                  <a:close/>
                </a:path>
                <a:path extrusionOk="0" h="444500" w="511175">
                  <a:moveTo>
                    <a:pt x="0" y="310870"/>
                  </a:moveTo>
                  <a:lnTo>
                    <a:pt x="510818" y="310871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40" name="Google Shape;140;p2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5356676" y="2093182"/>
              <a:ext cx="246366" cy="246243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41" name="Google Shape;141;p2"/>
          <p:cNvGrpSpPr/>
          <p:nvPr/>
        </p:nvGrpSpPr>
        <p:grpSpPr>
          <a:xfrm>
            <a:off x="6080293" y="1605743"/>
            <a:ext cx="292724" cy="392074"/>
            <a:chOff x="5275217" y="3752830"/>
            <a:chExt cx="386027" cy="517044"/>
          </a:xfrm>
        </p:grpSpPr>
        <p:pic>
          <p:nvPicPr>
            <p:cNvPr id="142" name="Google Shape;142;p2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5275217" y="4123954"/>
              <a:ext cx="145954" cy="14592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3" name="Google Shape;143;p2"/>
            <p:cNvSpPr/>
            <p:nvPr/>
          </p:nvSpPr>
          <p:spPr>
            <a:xfrm>
              <a:off x="5303740" y="3752830"/>
              <a:ext cx="357504" cy="511175"/>
            </a:xfrm>
            <a:custGeom>
              <a:rect b="b" l="l" r="r" t="t"/>
              <a:pathLst>
                <a:path extrusionOk="0" h="511175" w="357504">
                  <a:moveTo>
                    <a:pt x="66624" y="381661"/>
                  </a:moveTo>
                  <a:lnTo>
                    <a:pt x="66624" y="0"/>
                  </a:lnTo>
                  <a:lnTo>
                    <a:pt x="0" y="0"/>
                  </a:lnTo>
                </a:path>
                <a:path extrusionOk="0" h="511175" w="357504">
                  <a:moveTo>
                    <a:pt x="106892" y="466301"/>
                  </a:moveTo>
                  <a:lnTo>
                    <a:pt x="310949" y="466301"/>
                  </a:lnTo>
                  <a:lnTo>
                    <a:pt x="357304" y="510688"/>
                  </a:lnTo>
                </a:path>
                <a:path extrusionOk="0" h="511175" w="357504">
                  <a:moveTo>
                    <a:pt x="111076" y="222042"/>
                  </a:moveTo>
                  <a:lnTo>
                    <a:pt x="333175" y="222042"/>
                  </a:lnTo>
                  <a:lnTo>
                    <a:pt x="333175" y="421865"/>
                  </a:lnTo>
                  <a:lnTo>
                    <a:pt x="111076" y="421865"/>
                  </a:lnTo>
                  <a:lnTo>
                    <a:pt x="111076" y="222042"/>
                  </a:lnTo>
                  <a:close/>
                </a:path>
                <a:path extrusionOk="0" h="511175" w="357504">
                  <a:moveTo>
                    <a:pt x="111076" y="110994"/>
                  </a:moveTo>
                  <a:lnTo>
                    <a:pt x="266551" y="110994"/>
                  </a:lnTo>
                  <a:lnTo>
                    <a:pt x="266551" y="221988"/>
                  </a:lnTo>
                  <a:lnTo>
                    <a:pt x="111076" y="221988"/>
                  </a:lnTo>
                  <a:lnTo>
                    <a:pt x="111076" y="110994"/>
                  </a:lnTo>
                  <a:close/>
                </a:path>
                <a:path extrusionOk="0" h="511175" w="357504">
                  <a:moveTo>
                    <a:pt x="288723" y="377478"/>
                  </a:moveTo>
                  <a:lnTo>
                    <a:pt x="244325" y="377478"/>
                  </a:lnTo>
                </a:path>
                <a:path extrusionOk="0" h="511175" w="357504">
                  <a:moveTo>
                    <a:pt x="177701" y="177656"/>
                  </a:moveTo>
                  <a:lnTo>
                    <a:pt x="155474" y="177656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4" name="Google Shape;144;p2"/>
          <p:cNvSpPr/>
          <p:nvPr/>
        </p:nvSpPr>
        <p:spPr>
          <a:xfrm>
            <a:off x="6091152" y="2260989"/>
            <a:ext cx="280378" cy="280378"/>
          </a:xfrm>
          <a:custGeom>
            <a:rect b="b" l="l" r="r" t="t"/>
            <a:pathLst>
              <a:path extrusionOk="0" h="502920" w="502920">
                <a:moveTo>
                  <a:pt x="45720" y="53842"/>
                </a:moveTo>
                <a:lnTo>
                  <a:pt x="75437" y="21251"/>
                </a:lnTo>
                <a:lnTo>
                  <a:pt x="105155" y="4508"/>
                </a:lnTo>
                <a:lnTo>
                  <a:pt x="134873" y="0"/>
                </a:lnTo>
                <a:lnTo>
                  <a:pt x="164591" y="4113"/>
                </a:lnTo>
                <a:lnTo>
                  <a:pt x="194309" y="13233"/>
                </a:lnTo>
                <a:lnTo>
                  <a:pt x="224027" y="23749"/>
                </a:lnTo>
                <a:lnTo>
                  <a:pt x="253745" y="32045"/>
                </a:lnTo>
                <a:lnTo>
                  <a:pt x="283463" y="34509"/>
                </a:lnTo>
                <a:lnTo>
                  <a:pt x="313181" y="27528"/>
                </a:lnTo>
                <a:lnTo>
                  <a:pt x="342900" y="7487"/>
                </a:lnTo>
                <a:lnTo>
                  <a:pt x="307544" y="49439"/>
                </a:lnTo>
                <a:lnTo>
                  <a:pt x="273966" y="73463"/>
                </a:lnTo>
                <a:lnTo>
                  <a:pt x="241968" y="83172"/>
                </a:lnTo>
                <a:lnTo>
                  <a:pt x="211354" y="82179"/>
                </a:lnTo>
                <a:lnTo>
                  <a:pt x="181927" y="74098"/>
                </a:lnTo>
                <a:lnTo>
                  <a:pt x="153491" y="62543"/>
                </a:lnTo>
                <a:lnTo>
                  <a:pt x="125848" y="51126"/>
                </a:lnTo>
                <a:lnTo>
                  <a:pt x="98803" y="43461"/>
                </a:lnTo>
                <a:lnTo>
                  <a:pt x="72159" y="43162"/>
                </a:lnTo>
                <a:lnTo>
                  <a:pt x="45720" y="53842"/>
                </a:lnTo>
                <a:close/>
              </a:path>
              <a:path extrusionOk="0" h="502920" w="502920">
                <a:moveTo>
                  <a:pt x="152400" y="373374"/>
                </a:moveTo>
                <a:lnTo>
                  <a:pt x="182879" y="373374"/>
                </a:lnTo>
              </a:path>
              <a:path extrusionOk="0" h="502920" w="502920">
                <a:moveTo>
                  <a:pt x="152400" y="434334"/>
                </a:moveTo>
                <a:lnTo>
                  <a:pt x="182879" y="434334"/>
                </a:lnTo>
              </a:path>
              <a:path extrusionOk="0" h="502920" w="502920">
                <a:moveTo>
                  <a:pt x="281939" y="373374"/>
                </a:moveTo>
                <a:lnTo>
                  <a:pt x="320039" y="373374"/>
                </a:lnTo>
              </a:path>
              <a:path extrusionOk="0" h="502920" w="502920">
                <a:moveTo>
                  <a:pt x="281939" y="434334"/>
                </a:moveTo>
                <a:lnTo>
                  <a:pt x="320039" y="434334"/>
                </a:lnTo>
              </a:path>
              <a:path extrusionOk="0" h="502920" w="502920">
                <a:moveTo>
                  <a:pt x="419100" y="373374"/>
                </a:moveTo>
                <a:lnTo>
                  <a:pt x="449579" y="373374"/>
                </a:lnTo>
              </a:path>
              <a:path extrusionOk="0" h="502920" w="502920">
                <a:moveTo>
                  <a:pt x="419100" y="434334"/>
                </a:moveTo>
                <a:lnTo>
                  <a:pt x="449579" y="434334"/>
                </a:lnTo>
              </a:path>
              <a:path extrusionOk="0" h="502920" w="502920">
                <a:moveTo>
                  <a:pt x="0" y="502914"/>
                </a:moveTo>
                <a:lnTo>
                  <a:pt x="0" y="331337"/>
                </a:lnTo>
                <a:lnTo>
                  <a:pt x="31496" y="106674"/>
                </a:lnTo>
                <a:lnTo>
                  <a:pt x="83820" y="106674"/>
                </a:lnTo>
                <a:lnTo>
                  <a:pt x="125729" y="309874"/>
                </a:lnTo>
                <a:lnTo>
                  <a:pt x="240537" y="234817"/>
                </a:lnTo>
                <a:lnTo>
                  <a:pt x="240537" y="309874"/>
                </a:lnTo>
                <a:lnTo>
                  <a:pt x="372110" y="235325"/>
                </a:lnTo>
                <a:lnTo>
                  <a:pt x="372110" y="310382"/>
                </a:lnTo>
                <a:lnTo>
                  <a:pt x="502920" y="234817"/>
                </a:lnTo>
                <a:lnTo>
                  <a:pt x="502920" y="502914"/>
                </a:lnTo>
                <a:lnTo>
                  <a:pt x="272414" y="502914"/>
                </a:lnTo>
                <a:lnTo>
                  <a:pt x="0" y="502914"/>
                </a:lnTo>
                <a:close/>
              </a:path>
            </a:pathLst>
          </a:custGeom>
          <a:noFill/>
          <a:ln cap="flat" cmpd="sng" w="9525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2"/>
          <p:cNvSpPr txBox="1"/>
          <p:nvPr>
            <p:ph idx="12" type="sldNum"/>
          </p:nvPr>
        </p:nvSpPr>
        <p:spPr>
          <a:xfrm>
            <a:off x="8564569" y="4873005"/>
            <a:ext cx="2973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25400" rtl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6" name="Google Shape;146;p2"/>
          <p:cNvSpPr txBox="1"/>
          <p:nvPr>
            <p:ph idx="11" type="ftr"/>
          </p:nvPr>
        </p:nvSpPr>
        <p:spPr>
          <a:xfrm>
            <a:off x="7255096" y="4873005"/>
            <a:ext cx="1428300" cy="10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12700" rtl="0" algn="ctr">
              <a:lnSpc>
                <a:spcPct val="133428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" sz="700">
                <a:latin typeface="Quicksand"/>
                <a:ea typeface="Quicksand"/>
                <a:cs typeface="Quicksand"/>
                <a:sym typeface="Quicksand"/>
              </a:rPr>
              <a:t>FOR INTERNAL USE ONLY</a:t>
            </a:r>
            <a:endParaRPr/>
          </a:p>
        </p:txBody>
      </p:sp>
      <p:pic>
        <p:nvPicPr>
          <p:cNvPr id="147" name="Google Shape;147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19003" y="601152"/>
            <a:ext cx="309787" cy="3789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Google Shape;148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30635" y="1148144"/>
            <a:ext cx="309787" cy="378923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2"/>
          <p:cNvSpPr txBox="1"/>
          <p:nvPr/>
        </p:nvSpPr>
        <p:spPr>
          <a:xfrm>
            <a:off x="1923064" y="4296150"/>
            <a:ext cx="4364700" cy="2338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87325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80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  <a:t>Industry Context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2"/>
          <p:cNvSpPr/>
          <p:nvPr/>
        </p:nvSpPr>
        <p:spPr>
          <a:xfrm>
            <a:off x="1992905" y="4235016"/>
            <a:ext cx="4506473" cy="745689"/>
          </a:xfrm>
          <a:prstGeom prst="roundRect">
            <a:avLst>
              <a:gd fmla="val 8364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1" name="Google Shape;151;p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19250" y="4510634"/>
            <a:ext cx="1256028" cy="447832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2"/>
          <p:cNvSpPr txBox="1"/>
          <p:nvPr/>
        </p:nvSpPr>
        <p:spPr>
          <a:xfrm>
            <a:off x="290856" y="1963331"/>
            <a:ext cx="1473300" cy="29125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5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6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T-Mobile Certified Reolink Cameras deliver fixed, reliable, and affordable video coverage where Wi-Fi and wired systems cannot. Powered by T-Mobile’s nationwide network, with battery and solar options, Reolink provides enterprise-grade protection for schools, governments, businesses, and </a:t>
            </a:r>
            <a:r>
              <a:rPr b="0" i="0" lang="en" sz="63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other  </a:t>
            </a:r>
            <a:r>
              <a:rPr b="0" i="0" lang="en" sz="6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critical infrastructure.</a:t>
            </a:r>
            <a:endParaRPr b="0" i="0" sz="63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i="0" lang="en" sz="63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  <a:t>Core Features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30"/>
              <a:buFont typeface="Arial"/>
              <a:buChar char="•"/>
            </a:pPr>
            <a:r>
              <a:rPr b="0" i="0" lang="en" sz="63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FixedCertified for T-Mobile’s nationwide network.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30"/>
              <a:buFont typeface="Arial"/>
              <a:buChar char="•"/>
            </a:pPr>
            <a:r>
              <a:rPr b="0" i="0" lang="en" sz="63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camera deployment (indoor/outdoor).</a:t>
            </a:r>
            <a:endParaRPr b="0" i="0" sz="63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30"/>
              <a:buFont typeface="Arial"/>
              <a:buChar char="•"/>
            </a:pPr>
            <a:r>
              <a:rPr b="0" i="0" lang="en" sz="63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Power options: PoE, 12V DC, battery, or solar.</a:t>
            </a:r>
            <a:endParaRPr b="0" i="0" sz="63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30"/>
              <a:buFont typeface="Arial"/>
              <a:buChar char="•"/>
            </a:pPr>
            <a:r>
              <a:rPr b="0" i="0" lang="en" sz="63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Real-time alerts with customizable detection zones.</a:t>
            </a:r>
            <a:endParaRPr b="0" i="0" sz="63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30"/>
              <a:buFont typeface="Arial"/>
              <a:buChar char="•"/>
            </a:pPr>
            <a:r>
              <a:rPr b="0" i="0" lang="en" sz="63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Secure video streaming &amp; cloud storage.</a:t>
            </a:r>
            <a:endParaRPr b="0" i="0" sz="63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30"/>
              <a:buFont typeface="Arial"/>
              <a:buChar char="•"/>
            </a:pPr>
            <a:r>
              <a:rPr b="0" i="0" lang="en" sz="63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App-based access for live view and playback.</a:t>
            </a:r>
            <a:endParaRPr b="0" i="0" sz="63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63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2"/>
          <p:cNvSpPr txBox="1"/>
          <p:nvPr/>
        </p:nvSpPr>
        <p:spPr>
          <a:xfrm>
            <a:off x="2547206" y="2464687"/>
            <a:ext cx="2799300" cy="22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525">
            <a:spAutoFit/>
          </a:bodyPr>
          <a:lstStyle/>
          <a:p>
            <a:pPr indent="-173038" lvl="0" marL="360363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AutoNum type="arabicPeriod"/>
            </a:pPr>
            <a:r>
              <a:rPr b="0" i="0" lang="en" sz="6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Plug-and-play setup with Reolink app/cloud access.</a:t>
            </a:r>
            <a:endParaRPr b="0" i="0" sz="63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0" marL="360363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AutoNum type="arabicPeriod"/>
            </a:pPr>
            <a:r>
              <a:rPr b="0" i="0" lang="en" sz="6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Remote video access without complex networking.</a:t>
            </a:r>
            <a:endParaRPr b="0" i="0" sz="63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2"/>
          <p:cNvSpPr txBox="1"/>
          <p:nvPr/>
        </p:nvSpPr>
        <p:spPr>
          <a:xfrm>
            <a:off x="2718964" y="2261689"/>
            <a:ext cx="2063400" cy="13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375">
            <a:spAutoFit/>
          </a:bodyPr>
          <a:lstStyle/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80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  <a:t>Simplicity &amp; Speed</a:t>
            </a:r>
            <a:endParaRPr b="0" i="0" sz="8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5" name="Google Shape;15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35540" y="2280679"/>
            <a:ext cx="341589" cy="371334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2"/>
          <p:cNvSpPr txBox="1"/>
          <p:nvPr/>
        </p:nvSpPr>
        <p:spPr>
          <a:xfrm>
            <a:off x="2570639" y="2952260"/>
            <a:ext cx="2799300" cy="33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525">
            <a:spAutoFit/>
          </a:bodyPr>
          <a:lstStyle/>
          <a:p>
            <a:pPr indent="-173038" lvl="0" marL="360363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AutoNum type="arabicPeriod"/>
            </a:pPr>
            <a:r>
              <a:rPr b="1" i="0" lang="en" sz="6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Real-time motion alerts</a:t>
            </a:r>
            <a:r>
              <a:rPr b="0" i="0" lang="en" sz="6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via app/email.</a:t>
            </a:r>
            <a:endParaRPr b="0" i="0" sz="63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0" marL="360363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AutoNum type="arabicPeriod"/>
            </a:pPr>
            <a:r>
              <a:rPr b="1" i="0" lang="en" sz="6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Custom detection zones</a:t>
            </a:r>
            <a:r>
              <a:rPr b="0" i="0" lang="en" sz="6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to reduce false alarms.</a:t>
            </a:r>
            <a:endParaRPr b="0" i="0" sz="63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0" marL="360363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AutoNum type="arabicPeriod"/>
            </a:pPr>
            <a:r>
              <a:rPr b="1" i="0" lang="en" sz="6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Video clips tied to alerts</a:t>
            </a:r>
            <a:r>
              <a:rPr b="0" i="0" lang="en" sz="63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for quick incident response and evidence.</a:t>
            </a:r>
            <a:endParaRPr b="0" i="0" sz="63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2"/>
          <p:cNvSpPr txBox="1"/>
          <p:nvPr/>
        </p:nvSpPr>
        <p:spPr>
          <a:xfrm>
            <a:off x="2718964" y="2779287"/>
            <a:ext cx="2063400" cy="13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375">
            <a:spAutoFit/>
          </a:bodyPr>
          <a:lstStyle/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80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  <a:t>Security &amp; Alerts</a:t>
            </a:r>
            <a:endParaRPr b="0" i="0" sz="8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8" name="Google Shape;158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38498" y="2814404"/>
            <a:ext cx="341589" cy="371334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2"/>
          <p:cNvSpPr txBox="1"/>
          <p:nvPr/>
        </p:nvSpPr>
        <p:spPr>
          <a:xfrm>
            <a:off x="2041875" y="4471772"/>
            <a:ext cx="4364700" cy="4373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69875" lvl="0" marL="360363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Char char="•"/>
            </a:pPr>
            <a:r>
              <a:rPr b="0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Security incidents are rising in schools, retail, government, and infrastructure.</a:t>
            </a:r>
            <a:endParaRPr b="0" i="0" sz="6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9875" lvl="0" marL="360363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Char char="•"/>
            </a:pPr>
            <a:r>
              <a:rPr b="0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Video surveillance is critical for insurance claims, liability defense, compliance, and investigations.</a:t>
            </a:r>
            <a:endParaRPr b="0" i="0" sz="6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9875" lvl="0" marL="360363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Char char="•"/>
            </a:pPr>
            <a:r>
              <a:rPr b="0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Broadband gaps, and expensive costs create blind spots where Wi-Fi and wired solutions can’t reach.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" name="Google Shape;164;p28"/>
          <p:cNvGraphicFramePr/>
          <p:nvPr/>
        </p:nvGraphicFramePr>
        <p:xfrm>
          <a:off x="995191" y="75748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{A4E45569-E8A5-4FDE-AE51-B8AE409F3E9D}</a:tableStyleId>
              </a:tblPr>
              <a:tblGrid>
                <a:gridCol w="881200"/>
                <a:gridCol w="2331875"/>
              </a:tblGrid>
              <a:tr h="249600">
                <a:tc>
                  <a:txBody>
                    <a:bodyPr/>
                    <a:lstStyle/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b="1" lang="en" sz="700" u="none" cap="none" strike="noStrike">
                          <a:solidFill>
                            <a:srgbClr val="18518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Persona</a:t>
                      </a:r>
                      <a:endParaRPr sz="7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715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8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700" u="none" cap="none" strike="noStrike"/>
                        <a:t>Facilities Manager / Security Manager</a:t>
                      </a:r>
                      <a:endParaRPr b="1" sz="7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715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4400">
                <a:tc>
                  <a:txBody>
                    <a:bodyPr/>
                    <a:lstStyle/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b="1" lang="en" sz="700" u="none" cap="none" strike="noStrike">
                          <a:solidFill>
                            <a:srgbClr val="18518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Conversation</a:t>
                      </a:r>
                      <a:endParaRPr sz="7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b="1" lang="en" sz="700" u="none" cap="none" strike="noStrike">
                          <a:solidFill>
                            <a:srgbClr val="18518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starter</a:t>
                      </a:r>
                      <a:endParaRPr sz="7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1925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lang="en" sz="700" u="none" cap="none" strike="noStrike"/>
                        <a:t>“Do you have areas outside Wi-Fi range that aren’t monitored today?”</a:t>
                      </a:r>
                      <a:endParaRPr/>
                    </a:p>
                  </a:txBody>
                  <a:tcPr marT="8335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8700">
                <a:tc>
                  <a:txBody>
                    <a:bodyPr/>
                    <a:lstStyle/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b="1" lang="en" sz="700" u="none" cap="none" strike="noStrike">
                          <a:solidFill>
                            <a:srgbClr val="18518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Response</a:t>
                      </a:r>
                      <a:endParaRPr sz="7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" sz="700" u="none" cap="none" strike="noStrike"/>
                        <a:t>“Yes — our parking lots, athletic fields, and construction sites are tough to cover.”</a:t>
                      </a:r>
                      <a:endParaRPr/>
                    </a:p>
                    <a:p>
                      <a:pPr indent="-127000" lvl="0" marL="1714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0475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09000">
                <a:tc>
                  <a:txBody>
                    <a:bodyPr/>
                    <a:lstStyle/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b="1" i="0" lang="en" sz="700" u="none" cap="none" strike="noStrike">
                          <a:solidFill>
                            <a:srgbClr val="18518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Follow-Up</a:t>
                      </a:r>
                      <a:endParaRPr b="1" i="0" sz="7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127000" lvl="0" marL="1714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" sz="700" u="none" cap="none" strike="noStrike"/>
                        <a:t>“That’s exactly where Reolink with T-Mobile excels — no Wi-Fi or trenching required.”</a:t>
                      </a:r>
                      <a:endParaRPr/>
                    </a:p>
                    <a:p>
                      <a:pPr indent="-127000" lvl="0" marL="1714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0475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165" name="Google Shape;165;p28"/>
          <p:cNvGrpSpPr/>
          <p:nvPr/>
        </p:nvGrpSpPr>
        <p:grpSpPr>
          <a:xfrm>
            <a:off x="465759" y="757674"/>
            <a:ext cx="383266" cy="349892"/>
            <a:chOff x="2748889" y="1513487"/>
            <a:chExt cx="766532" cy="699784"/>
          </a:xfrm>
        </p:grpSpPr>
        <p:sp>
          <p:nvSpPr>
            <p:cNvPr id="166" name="Google Shape;166;p28"/>
            <p:cNvSpPr/>
            <p:nvPr/>
          </p:nvSpPr>
          <p:spPr>
            <a:xfrm>
              <a:off x="2748889" y="1513487"/>
              <a:ext cx="633413" cy="533400"/>
            </a:xfrm>
            <a:custGeom>
              <a:rect b="b" l="l" r="r" t="t"/>
              <a:pathLst>
                <a:path extrusionOk="0" h="355600" w="422275">
                  <a:moveTo>
                    <a:pt x="177697" y="266429"/>
                  </a:moveTo>
                  <a:lnTo>
                    <a:pt x="155471" y="266429"/>
                  </a:lnTo>
                  <a:lnTo>
                    <a:pt x="66624" y="355257"/>
                  </a:lnTo>
                  <a:lnTo>
                    <a:pt x="66624" y="266429"/>
                  </a:lnTo>
                  <a:lnTo>
                    <a:pt x="0" y="266429"/>
                  </a:lnTo>
                  <a:lnTo>
                    <a:pt x="0" y="0"/>
                  </a:lnTo>
                  <a:lnTo>
                    <a:pt x="421968" y="0"/>
                  </a:lnTo>
                  <a:lnTo>
                    <a:pt x="421968" y="144298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endParaRPr>
            </a:p>
          </p:txBody>
        </p:sp>
        <p:sp>
          <p:nvSpPr>
            <p:cNvPr id="167" name="Google Shape;167;p28"/>
            <p:cNvSpPr/>
            <p:nvPr/>
          </p:nvSpPr>
          <p:spPr>
            <a:xfrm>
              <a:off x="3115371" y="1813221"/>
              <a:ext cx="400050" cy="400050"/>
            </a:xfrm>
            <a:custGeom>
              <a:rect b="b" l="l" r="r" t="t"/>
              <a:pathLst>
                <a:path extrusionOk="0" h="266700" w="266700">
                  <a:moveTo>
                    <a:pt x="0" y="177601"/>
                  </a:moveTo>
                  <a:lnTo>
                    <a:pt x="122162" y="177601"/>
                  </a:lnTo>
                  <a:lnTo>
                    <a:pt x="222098" y="266425"/>
                  </a:lnTo>
                  <a:lnTo>
                    <a:pt x="222098" y="177601"/>
                  </a:lnTo>
                  <a:lnTo>
                    <a:pt x="266497" y="177601"/>
                  </a:lnTo>
                  <a:lnTo>
                    <a:pt x="266497" y="0"/>
                  </a:lnTo>
                  <a:lnTo>
                    <a:pt x="0" y="0"/>
                  </a:lnTo>
                  <a:lnTo>
                    <a:pt x="0" y="177601"/>
                  </a:lnTo>
                  <a:close/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endParaRPr>
            </a:p>
          </p:txBody>
        </p:sp>
      </p:grpSp>
      <p:sp>
        <p:nvSpPr>
          <p:cNvPr id="168" name="Google Shape;168;p28"/>
          <p:cNvSpPr txBox="1"/>
          <p:nvPr/>
        </p:nvSpPr>
        <p:spPr>
          <a:xfrm>
            <a:off x="360382" y="191215"/>
            <a:ext cx="19224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Conversation Starters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28"/>
          <p:cNvSpPr/>
          <p:nvPr/>
        </p:nvSpPr>
        <p:spPr>
          <a:xfrm>
            <a:off x="360382" y="420052"/>
            <a:ext cx="6446520" cy="0"/>
          </a:xfrm>
          <a:custGeom>
            <a:rect b="b" l="l" r="r" t="t"/>
            <a:pathLst>
              <a:path extrusionOk="0" h="120000" w="8595360">
                <a:moveTo>
                  <a:pt x="0" y="0"/>
                </a:moveTo>
                <a:lnTo>
                  <a:pt x="8595360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70" name="Google Shape;170;p28"/>
          <p:cNvSpPr txBox="1"/>
          <p:nvPr>
            <p:ph idx="12" type="sldNum"/>
          </p:nvPr>
        </p:nvSpPr>
        <p:spPr>
          <a:xfrm>
            <a:off x="8696375" y="4794495"/>
            <a:ext cx="2973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25400" rtl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fld id="{00000000-1234-1234-1234-123412341234}" type="slidenum">
              <a:rPr lang="en">
                <a:latin typeface="Quicksand"/>
                <a:ea typeface="Quicksand"/>
                <a:cs typeface="Quicksand"/>
                <a:sym typeface="Quicksand"/>
              </a:rPr>
              <a:t>‹#›</a:t>
            </a:fld>
            <a:endParaRPr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71" name="Google Shape;171;p28"/>
          <p:cNvSpPr txBox="1"/>
          <p:nvPr>
            <p:ph idx="11" type="ftr"/>
          </p:nvPr>
        </p:nvSpPr>
        <p:spPr>
          <a:xfrm>
            <a:off x="7268075" y="4825395"/>
            <a:ext cx="1428300" cy="10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12700" rtl="0" algn="ctr">
              <a:lnSpc>
                <a:spcPct val="133428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" sz="700">
                <a:latin typeface="Quicksand"/>
                <a:ea typeface="Quicksand"/>
                <a:cs typeface="Quicksand"/>
                <a:sym typeface="Quicksand"/>
              </a:rPr>
              <a:t>FOR INTERNAL USE ONLY</a:t>
            </a:r>
            <a:endParaRPr/>
          </a:p>
        </p:txBody>
      </p:sp>
      <p:pic>
        <p:nvPicPr>
          <p:cNvPr id="172" name="Google Shape;172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0325" y="4570579"/>
            <a:ext cx="1256028" cy="44783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73" name="Google Shape;173;p28"/>
          <p:cNvGraphicFramePr/>
          <p:nvPr/>
        </p:nvGraphicFramePr>
        <p:xfrm>
          <a:off x="995191" y="235213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{A4E45569-E8A5-4FDE-AE51-B8AE409F3E9D}</a:tableStyleId>
              </a:tblPr>
              <a:tblGrid>
                <a:gridCol w="881200"/>
                <a:gridCol w="2331875"/>
              </a:tblGrid>
              <a:tr h="249600">
                <a:tc>
                  <a:txBody>
                    <a:bodyPr/>
                    <a:lstStyle/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b="1" lang="en" sz="700" u="none" cap="none" strike="noStrike">
                          <a:solidFill>
                            <a:srgbClr val="18518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Persona</a:t>
                      </a:r>
                      <a:endParaRPr sz="7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715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8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700" u="none" cap="none" strike="noStrike"/>
                        <a:t>IT Director / Operations Manager</a:t>
                      </a:r>
                      <a:endParaRPr b="1" sz="7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715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4600">
                <a:tc>
                  <a:txBody>
                    <a:bodyPr/>
                    <a:lstStyle/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b="1" lang="en" sz="700" u="none" cap="none" strike="noStrike">
                          <a:solidFill>
                            <a:srgbClr val="18518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Conversation</a:t>
                      </a:r>
                      <a:endParaRPr sz="7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b="1" lang="en" sz="700" u="none" cap="none" strike="noStrike">
                          <a:solidFill>
                            <a:srgbClr val="18518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starter</a:t>
                      </a:r>
                      <a:endParaRPr sz="7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1925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lang="en" sz="700" u="none" cap="none" strike="noStrike">
                          <a:solidFill>
                            <a:schemeClr val="dk1"/>
                          </a:solidFill>
                        </a:rPr>
                        <a:t>“What’s your current plan for monitoring outdoor or remote assets?”</a:t>
                      </a:r>
                      <a:endParaRPr/>
                    </a:p>
                  </a:txBody>
                  <a:tcPr marT="8335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9525">
                <a:tc>
                  <a:txBody>
                    <a:bodyPr/>
                    <a:lstStyle/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b="1" lang="en" sz="700" u="none" cap="none" strike="noStrike">
                          <a:solidFill>
                            <a:srgbClr val="18518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Response</a:t>
                      </a:r>
                      <a:endParaRPr sz="7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" sz="700" u="none" cap="none" strike="noStrike"/>
                        <a:t>“A lot — labor and infrastructure costs add up quickly.”</a:t>
                      </a:r>
                      <a:endParaRPr/>
                    </a:p>
                    <a:p>
                      <a:pPr indent="-127000" lvl="0" marL="1714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0475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09000">
                <a:tc>
                  <a:txBody>
                    <a:bodyPr/>
                    <a:lstStyle/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b="1" i="0" lang="en" sz="700" u="none" cap="none" strike="noStrike">
                          <a:solidFill>
                            <a:srgbClr val="18518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Follow-Up</a:t>
                      </a:r>
                      <a:endParaRPr b="1" i="0" sz="7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" sz="700" u="none" cap="none" strike="noStrike"/>
                        <a:t>“With cellular + solar options, you avoid trenching altogether and deploy in hours, not weeks.”</a:t>
                      </a:r>
                      <a:endParaRPr/>
                    </a:p>
                    <a:p>
                      <a:pPr indent="-127000" lvl="0" marL="171450" marR="0" rtl="0" algn="l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0475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174" name="Google Shape;174;p28"/>
          <p:cNvGrpSpPr/>
          <p:nvPr/>
        </p:nvGrpSpPr>
        <p:grpSpPr>
          <a:xfrm>
            <a:off x="465759" y="2352325"/>
            <a:ext cx="383266" cy="349892"/>
            <a:chOff x="2748889" y="1513487"/>
            <a:chExt cx="766532" cy="699784"/>
          </a:xfrm>
        </p:grpSpPr>
        <p:sp>
          <p:nvSpPr>
            <p:cNvPr id="175" name="Google Shape;175;p28"/>
            <p:cNvSpPr/>
            <p:nvPr/>
          </p:nvSpPr>
          <p:spPr>
            <a:xfrm>
              <a:off x="2748889" y="1513487"/>
              <a:ext cx="633413" cy="533400"/>
            </a:xfrm>
            <a:custGeom>
              <a:rect b="b" l="l" r="r" t="t"/>
              <a:pathLst>
                <a:path extrusionOk="0" h="355600" w="422275">
                  <a:moveTo>
                    <a:pt x="177697" y="266429"/>
                  </a:moveTo>
                  <a:lnTo>
                    <a:pt x="155471" y="266429"/>
                  </a:lnTo>
                  <a:lnTo>
                    <a:pt x="66624" y="355257"/>
                  </a:lnTo>
                  <a:lnTo>
                    <a:pt x="66624" y="266429"/>
                  </a:lnTo>
                  <a:lnTo>
                    <a:pt x="0" y="266429"/>
                  </a:lnTo>
                  <a:lnTo>
                    <a:pt x="0" y="0"/>
                  </a:lnTo>
                  <a:lnTo>
                    <a:pt x="421968" y="0"/>
                  </a:lnTo>
                  <a:lnTo>
                    <a:pt x="421968" y="144298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endParaRPr>
            </a:p>
          </p:txBody>
        </p:sp>
        <p:sp>
          <p:nvSpPr>
            <p:cNvPr id="176" name="Google Shape;176;p28"/>
            <p:cNvSpPr/>
            <p:nvPr/>
          </p:nvSpPr>
          <p:spPr>
            <a:xfrm>
              <a:off x="3115371" y="1813221"/>
              <a:ext cx="400050" cy="400050"/>
            </a:xfrm>
            <a:custGeom>
              <a:rect b="b" l="l" r="r" t="t"/>
              <a:pathLst>
                <a:path extrusionOk="0" h="266700" w="266700">
                  <a:moveTo>
                    <a:pt x="0" y="177601"/>
                  </a:moveTo>
                  <a:lnTo>
                    <a:pt x="122162" y="177601"/>
                  </a:lnTo>
                  <a:lnTo>
                    <a:pt x="222098" y="266425"/>
                  </a:lnTo>
                  <a:lnTo>
                    <a:pt x="222098" y="177601"/>
                  </a:lnTo>
                  <a:lnTo>
                    <a:pt x="266497" y="177601"/>
                  </a:lnTo>
                  <a:lnTo>
                    <a:pt x="266497" y="0"/>
                  </a:lnTo>
                  <a:lnTo>
                    <a:pt x="0" y="0"/>
                  </a:lnTo>
                  <a:lnTo>
                    <a:pt x="0" y="177601"/>
                  </a:lnTo>
                  <a:close/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endParaRPr>
            </a:p>
          </p:txBody>
        </p:sp>
      </p:grpSp>
      <p:graphicFrame>
        <p:nvGraphicFramePr>
          <p:cNvPr id="177" name="Google Shape;177;p28"/>
          <p:cNvGraphicFramePr/>
          <p:nvPr/>
        </p:nvGraphicFramePr>
        <p:xfrm>
          <a:off x="5312247" y="75748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{A4E45569-E8A5-4FDE-AE51-B8AE409F3E9D}</a:tableStyleId>
              </a:tblPr>
              <a:tblGrid>
                <a:gridCol w="881200"/>
                <a:gridCol w="2331875"/>
              </a:tblGrid>
              <a:tr h="249600">
                <a:tc>
                  <a:txBody>
                    <a:bodyPr/>
                    <a:lstStyle/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b="1" lang="en" sz="700" u="none" cap="none" strike="noStrike">
                          <a:solidFill>
                            <a:srgbClr val="18518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Persona</a:t>
                      </a:r>
                      <a:endParaRPr sz="7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715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8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700" u="none" cap="none" strike="noStrike"/>
                        <a:t>Executive / Decision Maker (CFO, Superintendent, Owner)</a:t>
                      </a:r>
                      <a:endParaRPr b="1" sz="7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715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7775">
                <a:tc>
                  <a:txBody>
                    <a:bodyPr/>
                    <a:lstStyle/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b="1" lang="en" sz="700" u="none" cap="none" strike="noStrike">
                          <a:solidFill>
                            <a:srgbClr val="18518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Conversation</a:t>
                      </a:r>
                      <a:endParaRPr sz="7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b="1" lang="en" sz="700" u="none" cap="none" strike="noStrike">
                          <a:solidFill>
                            <a:srgbClr val="18518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starter</a:t>
                      </a:r>
                      <a:endParaRPr sz="7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1925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lang="en" sz="700" u="none" cap="none" strike="noStrike">
                          <a:solidFill>
                            <a:schemeClr val="dk1"/>
                          </a:solidFill>
                        </a:rPr>
                        <a:t>“How much is trenching or cabling costing you to add cameras?”</a:t>
                      </a:r>
                      <a:endParaRPr/>
                    </a:p>
                  </a:txBody>
                  <a:tcPr marT="8335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43325">
                <a:tc>
                  <a:txBody>
                    <a:bodyPr/>
                    <a:lstStyle/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b="1" lang="en" sz="700" u="none" cap="none" strike="noStrike">
                          <a:solidFill>
                            <a:srgbClr val="18518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Response</a:t>
                      </a:r>
                      <a:endParaRPr sz="7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" sz="700" u="none" cap="none" strike="noStrike"/>
                        <a:t>“It would cut risk and let us make decisions faster.”</a:t>
                      </a:r>
                      <a:endParaRPr sz="7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0475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09000">
                <a:tc>
                  <a:txBody>
                    <a:bodyPr/>
                    <a:lstStyle/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b="1" i="0" lang="en" sz="700" u="none" cap="none" strike="noStrike">
                          <a:solidFill>
                            <a:srgbClr val="18518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Follow-Up</a:t>
                      </a:r>
                      <a:endParaRPr b="1" i="0" sz="7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127000" lvl="0" marL="1714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" sz="700" u="none" cap="none" strike="noStrike"/>
                        <a:t>“With T-Mobile connectivity, you get full visibility anywhere, like you’re standing on-site.”</a:t>
                      </a:r>
                      <a:endParaRPr sz="7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0475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178" name="Google Shape;178;p28"/>
          <p:cNvGrpSpPr/>
          <p:nvPr/>
        </p:nvGrpSpPr>
        <p:grpSpPr>
          <a:xfrm>
            <a:off x="4782815" y="757674"/>
            <a:ext cx="383266" cy="349892"/>
            <a:chOff x="2748889" y="1513487"/>
            <a:chExt cx="766532" cy="699784"/>
          </a:xfrm>
        </p:grpSpPr>
        <p:sp>
          <p:nvSpPr>
            <p:cNvPr id="179" name="Google Shape;179;p28"/>
            <p:cNvSpPr/>
            <p:nvPr/>
          </p:nvSpPr>
          <p:spPr>
            <a:xfrm>
              <a:off x="2748889" y="1513487"/>
              <a:ext cx="633413" cy="533400"/>
            </a:xfrm>
            <a:custGeom>
              <a:rect b="b" l="l" r="r" t="t"/>
              <a:pathLst>
                <a:path extrusionOk="0" h="355600" w="422275">
                  <a:moveTo>
                    <a:pt x="177697" y="266429"/>
                  </a:moveTo>
                  <a:lnTo>
                    <a:pt x="155471" y="266429"/>
                  </a:lnTo>
                  <a:lnTo>
                    <a:pt x="66624" y="355257"/>
                  </a:lnTo>
                  <a:lnTo>
                    <a:pt x="66624" y="266429"/>
                  </a:lnTo>
                  <a:lnTo>
                    <a:pt x="0" y="266429"/>
                  </a:lnTo>
                  <a:lnTo>
                    <a:pt x="0" y="0"/>
                  </a:lnTo>
                  <a:lnTo>
                    <a:pt x="421968" y="0"/>
                  </a:lnTo>
                  <a:lnTo>
                    <a:pt x="421968" y="144298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endParaRPr>
            </a:p>
          </p:txBody>
        </p:sp>
        <p:sp>
          <p:nvSpPr>
            <p:cNvPr id="180" name="Google Shape;180;p28"/>
            <p:cNvSpPr/>
            <p:nvPr/>
          </p:nvSpPr>
          <p:spPr>
            <a:xfrm>
              <a:off x="3115371" y="1813221"/>
              <a:ext cx="400050" cy="400050"/>
            </a:xfrm>
            <a:custGeom>
              <a:rect b="b" l="l" r="r" t="t"/>
              <a:pathLst>
                <a:path extrusionOk="0" h="266700" w="266700">
                  <a:moveTo>
                    <a:pt x="0" y="177601"/>
                  </a:moveTo>
                  <a:lnTo>
                    <a:pt x="122162" y="177601"/>
                  </a:lnTo>
                  <a:lnTo>
                    <a:pt x="222098" y="266425"/>
                  </a:lnTo>
                  <a:lnTo>
                    <a:pt x="222098" y="177601"/>
                  </a:lnTo>
                  <a:lnTo>
                    <a:pt x="266497" y="177601"/>
                  </a:lnTo>
                  <a:lnTo>
                    <a:pt x="266497" y="0"/>
                  </a:lnTo>
                  <a:lnTo>
                    <a:pt x="0" y="0"/>
                  </a:lnTo>
                  <a:lnTo>
                    <a:pt x="0" y="177601"/>
                  </a:lnTo>
                  <a:close/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endParaRPr>
            </a:p>
          </p:txBody>
        </p:sp>
      </p:grpSp>
      <p:graphicFrame>
        <p:nvGraphicFramePr>
          <p:cNvPr id="181" name="Google Shape;181;p28"/>
          <p:cNvGraphicFramePr/>
          <p:nvPr/>
        </p:nvGraphicFramePr>
        <p:xfrm>
          <a:off x="5312247" y="235213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{A4E45569-E8A5-4FDE-AE51-B8AE409F3E9D}</a:tableStyleId>
              </a:tblPr>
              <a:tblGrid>
                <a:gridCol w="881200"/>
                <a:gridCol w="2331875"/>
              </a:tblGrid>
              <a:tr h="249600">
                <a:tc>
                  <a:txBody>
                    <a:bodyPr/>
                    <a:lstStyle/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b="1" lang="en" sz="700" u="none" cap="none" strike="noStrike">
                          <a:solidFill>
                            <a:srgbClr val="18518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Persona</a:t>
                      </a:r>
                      <a:endParaRPr sz="7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715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8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700" u="none" cap="none" strike="noStrike"/>
                        <a:t>Risk Manager / Safety Officer</a:t>
                      </a:r>
                      <a:endParaRPr b="1" sz="7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715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8400">
                <a:tc>
                  <a:txBody>
                    <a:bodyPr/>
                    <a:lstStyle/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b="1" lang="en" sz="700" u="none" cap="none" strike="noStrike">
                          <a:solidFill>
                            <a:srgbClr val="18518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Conversation</a:t>
                      </a:r>
                      <a:endParaRPr sz="7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b="1" lang="en" sz="700" u="none" cap="none" strike="noStrike">
                          <a:solidFill>
                            <a:srgbClr val="18518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starter</a:t>
                      </a:r>
                      <a:endParaRPr sz="7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1925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lang="en" sz="700" u="none" cap="none" strike="noStrike">
                          <a:solidFill>
                            <a:schemeClr val="dk1"/>
                          </a:solidFill>
                        </a:rPr>
                        <a:t>“What would it mean to see every site in real time, without relying on Wi-Fi?”</a:t>
                      </a:r>
                      <a:endParaRPr/>
                    </a:p>
                  </a:txBody>
                  <a:tcPr marT="8335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5100">
                <a:tc>
                  <a:txBody>
                    <a:bodyPr/>
                    <a:lstStyle/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b="1" lang="en" sz="700" u="none" cap="none" strike="noStrike">
                          <a:solidFill>
                            <a:srgbClr val="18518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Response</a:t>
                      </a:r>
                      <a:endParaRPr sz="7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" sz="700" u="none" cap="none" strike="noStrike"/>
                        <a:t>“We rely on patrols or leave them unmonitored — it’s not ideal.”</a:t>
                      </a:r>
                      <a:endParaRPr/>
                    </a:p>
                    <a:p>
                      <a:pPr indent="-127000" lvl="0" marL="1714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0475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09000">
                <a:tc>
                  <a:txBody>
                    <a:bodyPr/>
                    <a:lstStyle/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b="1" i="0" lang="en" sz="700" u="none" cap="none" strike="noStrike">
                          <a:solidFill>
                            <a:srgbClr val="18518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Follow-Up</a:t>
                      </a:r>
                      <a:endParaRPr b="1" i="0" sz="7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" sz="700" u="none" cap="none" strike="noStrike"/>
                        <a:t>“Reolink cameras give you continuous coverage without extra manpower or blind spots.”</a:t>
                      </a:r>
                      <a:endParaRPr/>
                    </a:p>
                  </a:txBody>
                  <a:tcPr marT="30475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182" name="Google Shape;182;p28"/>
          <p:cNvGrpSpPr/>
          <p:nvPr/>
        </p:nvGrpSpPr>
        <p:grpSpPr>
          <a:xfrm>
            <a:off x="4782815" y="2352325"/>
            <a:ext cx="383266" cy="349892"/>
            <a:chOff x="2748889" y="1513487"/>
            <a:chExt cx="766532" cy="699784"/>
          </a:xfrm>
        </p:grpSpPr>
        <p:sp>
          <p:nvSpPr>
            <p:cNvPr id="183" name="Google Shape;183;p28"/>
            <p:cNvSpPr/>
            <p:nvPr/>
          </p:nvSpPr>
          <p:spPr>
            <a:xfrm>
              <a:off x="2748889" y="1513487"/>
              <a:ext cx="633413" cy="533400"/>
            </a:xfrm>
            <a:custGeom>
              <a:rect b="b" l="l" r="r" t="t"/>
              <a:pathLst>
                <a:path extrusionOk="0" h="355600" w="422275">
                  <a:moveTo>
                    <a:pt x="177697" y="266429"/>
                  </a:moveTo>
                  <a:lnTo>
                    <a:pt x="155471" y="266429"/>
                  </a:lnTo>
                  <a:lnTo>
                    <a:pt x="66624" y="355257"/>
                  </a:lnTo>
                  <a:lnTo>
                    <a:pt x="66624" y="266429"/>
                  </a:lnTo>
                  <a:lnTo>
                    <a:pt x="0" y="266429"/>
                  </a:lnTo>
                  <a:lnTo>
                    <a:pt x="0" y="0"/>
                  </a:lnTo>
                  <a:lnTo>
                    <a:pt x="421968" y="0"/>
                  </a:lnTo>
                  <a:lnTo>
                    <a:pt x="421968" y="144298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endParaRPr>
            </a:p>
          </p:txBody>
        </p:sp>
        <p:sp>
          <p:nvSpPr>
            <p:cNvPr id="184" name="Google Shape;184;p28"/>
            <p:cNvSpPr/>
            <p:nvPr/>
          </p:nvSpPr>
          <p:spPr>
            <a:xfrm>
              <a:off x="3115371" y="1813221"/>
              <a:ext cx="400050" cy="400050"/>
            </a:xfrm>
            <a:custGeom>
              <a:rect b="b" l="l" r="r" t="t"/>
              <a:pathLst>
                <a:path extrusionOk="0" h="266700" w="266700">
                  <a:moveTo>
                    <a:pt x="0" y="177601"/>
                  </a:moveTo>
                  <a:lnTo>
                    <a:pt x="122162" y="177601"/>
                  </a:lnTo>
                  <a:lnTo>
                    <a:pt x="222098" y="266425"/>
                  </a:lnTo>
                  <a:lnTo>
                    <a:pt x="222098" y="177601"/>
                  </a:lnTo>
                  <a:lnTo>
                    <a:pt x="266497" y="177601"/>
                  </a:lnTo>
                  <a:lnTo>
                    <a:pt x="266497" y="0"/>
                  </a:lnTo>
                  <a:lnTo>
                    <a:pt x="0" y="0"/>
                  </a:lnTo>
                  <a:lnTo>
                    <a:pt x="0" y="177601"/>
                  </a:lnTo>
                  <a:close/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endParaRPr>
            </a:p>
          </p:txBody>
        </p:sp>
      </p:grpSp>
      <p:sp>
        <p:nvSpPr>
          <p:cNvPr id="185" name="Google Shape;185;p28"/>
          <p:cNvSpPr txBox="1"/>
          <p:nvPr/>
        </p:nvSpPr>
        <p:spPr>
          <a:xfrm>
            <a:off x="1729307" y="4084857"/>
            <a:ext cx="4364700" cy="357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87325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80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  <a:t>Buyer Concerns &amp; Needs</a:t>
            </a:r>
            <a:endParaRPr/>
          </a:p>
          <a:p>
            <a:pPr indent="0" lvl="0" marL="187325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8"/>
          <p:cNvSpPr/>
          <p:nvPr/>
        </p:nvSpPr>
        <p:spPr>
          <a:xfrm>
            <a:off x="1799148" y="4003805"/>
            <a:ext cx="4364701" cy="881721"/>
          </a:xfrm>
          <a:prstGeom prst="roundRect">
            <a:avLst>
              <a:gd fmla="val 8364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28"/>
          <p:cNvSpPr txBox="1"/>
          <p:nvPr/>
        </p:nvSpPr>
        <p:spPr>
          <a:xfrm>
            <a:off x="1848118" y="4260479"/>
            <a:ext cx="4364700" cy="5524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69875" lvl="0" marL="360363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Char char="•"/>
            </a:pPr>
            <a:r>
              <a:rPr b="0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“How long will they run?” → Battery + solar provide continuous operation.</a:t>
            </a:r>
            <a:endParaRPr/>
          </a:p>
          <a:p>
            <a:pPr indent="-269875" lvl="0" marL="360363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Char char="•"/>
            </a:pPr>
            <a:r>
              <a:rPr b="0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“Is coverage really available?” → Yes, powered by T-Mobile’s nationwide network.</a:t>
            </a:r>
            <a:endParaRPr/>
          </a:p>
          <a:p>
            <a:pPr indent="-269875" lvl="0" marL="360363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Char char="•"/>
            </a:pPr>
            <a:r>
              <a:rPr b="0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“What about outages?” → Solar + battery backup keep cameras online.</a:t>
            </a:r>
            <a:endParaRPr/>
          </a:p>
          <a:p>
            <a:pPr indent="-269875" lvl="0" marL="360363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Char char="•"/>
            </a:pPr>
            <a:r>
              <a:rPr b="0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“Is this just for consumers?” → No, these are fixed, enterprise-grade cameras certified for T-Mobile.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4"/>
          <p:cNvSpPr/>
          <p:nvPr/>
        </p:nvSpPr>
        <p:spPr>
          <a:xfrm>
            <a:off x="239542" y="3452576"/>
            <a:ext cx="8664915" cy="960847"/>
          </a:xfrm>
          <a:prstGeom prst="roundRect">
            <a:avLst>
              <a:gd fmla="val 9153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4"/>
          <p:cNvSpPr/>
          <p:nvPr/>
        </p:nvSpPr>
        <p:spPr>
          <a:xfrm>
            <a:off x="243669" y="182218"/>
            <a:ext cx="8687023" cy="782198"/>
          </a:xfrm>
          <a:prstGeom prst="roundRect">
            <a:avLst>
              <a:gd fmla="val 13849" name="adj"/>
            </a:avLst>
          </a:prstGeom>
          <a:solidFill>
            <a:srgbClr val="F2F2F2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387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4"/>
          <p:cNvSpPr txBox="1"/>
          <p:nvPr/>
        </p:nvSpPr>
        <p:spPr>
          <a:xfrm>
            <a:off x="470726" y="3547573"/>
            <a:ext cx="8565000" cy="7470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8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Advice from Sales Specialist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9387" lvl="0" marL="804863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Char char="▪"/>
            </a:pPr>
            <a:r>
              <a:rPr b="0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Lead with Wi-Fi blind spots, every organization has them.</a:t>
            </a:r>
            <a:endParaRPr b="0" i="0" sz="6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9387" lvl="0" marL="804863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Char char="▪"/>
            </a:pPr>
            <a:r>
              <a:rPr b="0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Emphasize multiple power options, PoE, DC, battery, and solar, with solar + battery for extended continuity</a:t>
            </a:r>
            <a:endParaRPr b="0" i="0" sz="6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9387" lvl="0" marL="804863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Char char="▪"/>
            </a:pPr>
            <a:r>
              <a:rPr b="0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Frame around cost avoidance: no trenching, no ISP, faster deployment.</a:t>
            </a:r>
            <a:endParaRPr b="0" i="0" sz="6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9387" lvl="0" marL="804863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Char char="▪"/>
            </a:pPr>
            <a:r>
              <a:rPr b="0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Position as enterprise- and public-sector ready, not a consumer gadget.</a:t>
            </a:r>
            <a:endParaRPr b="1" i="0" sz="6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4"/>
          <p:cNvSpPr txBox="1"/>
          <p:nvPr/>
        </p:nvSpPr>
        <p:spPr>
          <a:xfrm>
            <a:off x="264122" y="251405"/>
            <a:ext cx="8658000" cy="64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6675">
            <a:spAutoFit/>
          </a:bodyPr>
          <a:lstStyle/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Elevator Pitch</a:t>
            </a:r>
            <a:endParaRPr b="1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6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T-Mobile Certified Reolink Cameras provide fixed, enterprise-ready video surveillance where Wi-Fi and wired systems can’t reach. Powered by T-Mobile’s nationwide network, with </a:t>
            </a:r>
            <a:r>
              <a:rPr b="0" i="0" lang="en" sz="65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multiple power</a:t>
            </a:r>
            <a:r>
              <a:rPr b="0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options and real-time alerts, Reolink helps </a:t>
            </a:r>
            <a:r>
              <a:rPr b="0" i="0" lang="en" sz="65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you increase </a:t>
            </a:r>
            <a:r>
              <a:rPr b="0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secur</a:t>
            </a:r>
            <a:r>
              <a:rPr b="0" i="0" lang="en" sz="65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ity for </a:t>
            </a:r>
            <a:r>
              <a:rPr b="0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people and assets without trenching, wiring, or downtime.</a:t>
            </a:r>
            <a:br>
              <a:rPr b="0" i="0" lang="en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6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4"/>
          <p:cNvSpPr txBox="1"/>
          <p:nvPr/>
        </p:nvSpPr>
        <p:spPr>
          <a:xfrm>
            <a:off x="296822" y="1078105"/>
            <a:ext cx="23124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Industry landscape</a:t>
            </a:r>
            <a:endParaRPr b="0" i="0" sz="1200" u="none" cap="none" strike="noStrike">
              <a:solidFill>
                <a:srgbClr val="E22C9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4"/>
          <p:cNvSpPr/>
          <p:nvPr/>
        </p:nvSpPr>
        <p:spPr>
          <a:xfrm>
            <a:off x="243670" y="1353231"/>
            <a:ext cx="8665842" cy="0"/>
          </a:xfrm>
          <a:custGeom>
            <a:rect b="b" l="l" r="r" t="t"/>
            <a:pathLst>
              <a:path extrusionOk="0" h="120000" w="8595360">
                <a:moveTo>
                  <a:pt x="0" y="0"/>
                </a:moveTo>
                <a:lnTo>
                  <a:pt x="8595360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8" name="Google Shape;198;p4"/>
          <p:cNvGrpSpPr/>
          <p:nvPr/>
        </p:nvGrpSpPr>
        <p:grpSpPr>
          <a:xfrm>
            <a:off x="510079" y="3768353"/>
            <a:ext cx="434914" cy="427540"/>
            <a:chOff x="354329" y="5391150"/>
            <a:chExt cx="449580" cy="441958"/>
          </a:xfrm>
        </p:grpSpPr>
        <p:sp>
          <p:nvSpPr>
            <p:cNvPr id="199" name="Google Shape;199;p4"/>
            <p:cNvSpPr/>
            <p:nvPr/>
          </p:nvSpPr>
          <p:spPr>
            <a:xfrm>
              <a:off x="354329" y="5688329"/>
              <a:ext cx="289559" cy="144779"/>
            </a:xfrm>
            <a:custGeom>
              <a:rect b="b" l="l" r="r" t="t"/>
              <a:pathLst>
                <a:path extrusionOk="0" h="144779" w="289559">
                  <a:moveTo>
                    <a:pt x="106172" y="2743"/>
                  </a:moveTo>
                  <a:lnTo>
                    <a:pt x="106172" y="44907"/>
                  </a:lnTo>
                  <a:lnTo>
                    <a:pt x="30099" y="72377"/>
                  </a:lnTo>
                  <a:lnTo>
                    <a:pt x="17707" y="79188"/>
                  </a:lnTo>
                  <a:lnTo>
                    <a:pt x="8215" y="89246"/>
                  </a:lnTo>
                  <a:lnTo>
                    <a:pt x="2140" y="101727"/>
                  </a:lnTo>
                  <a:lnTo>
                    <a:pt x="0" y="115811"/>
                  </a:lnTo>
                  <a:lnTo>
                    <a:pt x="0" y="144780"/>
                  </a:lnTo>
                  <a:lnTo>
                    <a:pt x="289560" y="144780"/>
                  </a:lnTo>
                  <a:lnTo>
                    <a:pt x="289560" y="115811"/>
                  </a:lnTo>
                  <a:lnTo>
                    <a:pt x="271852" y="79194"/>
                  </a:lnTo>
                  <a:lnTo>
                    <a:pt x="183388" y="44907"/>
                  </a:lnTo>
                  <a:lnTo>
                    <a:pt x="183388" y="0"/>
                  </a:lnTo>
                </a:path>
              </a:pathLst>
            </a:custGeom>
            <a:noFill/>
            <a:ln cap="flat" cmpd="sng" w="9525">
              <a:solidFill>
                <a:srgbClr val="E22C9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00" name="Google Shape;200;p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13384" y="5511164"/>
              <a:ext cx="171450" cy="20192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1" name="Google Shape;201;p4"/>
            <p:cNvSpPr/>
            <p:nvPr/>
          </p:nvSpPr>
          <p:spPr>
            <a:xfrm>
              <a:off x="552450" y="5391150"/>
              <a:ext cx="251459" cy="289560"/>
            </a:xfrm>
            <a:custGeom>
              <a:rect b="b" l="l" r="r" t="t"/>
              <a:pathLst>
                <a:path extrusionOk="0" h="289560" w="251459">
                  <a:moveTo>
                    <a:pt x="0" y="115824"/>
                  </a:moveTo>
                  <a:lnTo>
                    <a:pt x="9879" y="70723"/>
                  </a:lnTo>
                  <a:lnTo>
                    <a:pt x="36823" y="33908"/>
                  </a:lnTo>
                  <a:lnTo>
                    <a:pt x="76788" y="9096"/>
                  </a:lnTo>
                  <a:lnTo>
                    <a:pt x="125729" y="0"/>
                  </a:lnTo>
                  <a:lnTo>
                    <a:pt x="174671" y="9096"/>
                  </a:lnTo>
                  <a:lnTo>
                    <a:pt x="214636" y="33909"/>
                  </a:lnTo>
                  <a:lnTo>
                    <a:pt x="241580" y="70723"/>
                  </a:lnTo>
                  <a:lnTo>
                    <a:pt x="251459" y="115824"/>
                  </a:lnTo>
                  <a:lnTo>
                    <a:pt x="245763" y="150386"/>
                  </a:lnTo>
                  <a:lnTo>
                    <a:pt x="229820" y="180800"/>
                  </a:lnTo>
                  <a:lnTo>
                    <a:pt x="205356" y="205456"/>
                  </a:lnTo>
                  <a:lnTo>
                    <a:pt x="174091" y="222745"/>
                  </a:lnTo>
                  <a:lnTo>
                    <a:pt x="159267" y="235583"/>
                  </a:lnTo>
                  <a:lnTo>
                    <a:pt x="135362" y="255871"/>
                  </a:lnTo>
                  <a:lnTo>
                    <a:pt x="111458" y="276300"/>
                  </a:lnTo>
                  <a:lnTo>
                    <a:pt x="96634" y="289559"/>
                  </a:lnTo>
                  <a:lnTo>
                    <a:pt x="96635" y="277775"/>
                  </a:lnTo>
                  <a:lnTo>
                    <a:pt x="96643" y="260435"/>
                  </a:lnTo>
                  <a:lnTo>
                    <a:pt x="96666" y="242843"/>
                  </a:lnTo>
                  <a:lnTo>
                    <a:pt x="96710" y="230301"/>
                  </a:lnTo>
                  <a:lnTo>
                    <a:pt x="89092" y="229008"/>
                  </a:lnTo>
                  <a:lnTo>
                    <a:pt x="81641" y="227293"/>
                  </a:lnTo>
                  <a:lnTo>
                    <a:pt x="74371" y="225170"/>
                  </a:lnTo>
                  <a:lnTo>
                    <a:pt x="67297" y="222656"/>
                  </a:lnTo>
                </a:path>
              </a:pathLst>
            </a:custGeom>
            <a:noFill/>
            <a:ln cap="flat" cmpd="sng" w="9525">
              <a:solidFill>
                <a:srgbClr val="E22C9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" name="Google Shape;202;p4"/>
            <p:cNvSpPr/>
            <p:nvPr/>
          </p:nvSpPr>
          <p:spPr>
            <a:xfrm>
              <a:off x="712470" y="5505450"/>
              <a:ext cx="22859" cy="22860"/>
            </a:xfrm>
            <a:custGeom>
              <a:rect b="b" l="l" r="r" t="t"/>
              <a:pathLst>
                <a:path extrusionOk="0" h="22860" w="22859">
                  <a:moveTo>
                    <a:pt x="22859" y="0"/>
                  </a:moveTo>
                  <a:lnTo>
                    <a:pt x="0" y="0"/>
                  </a:lnTo>
                  <a:lnTo>
                    <a:pt x="0" y="22859"/>
                  </a:lnTo>
                  <a:lnTo>
                    <a:pt x="22859" y="22859"/>
                  </a:lnTo>
                  <a:lnTo>
                    <a:pt x="2285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" name="Google Shape;203;p4"/>
            <p:cNvSpPr/>
            <p:nvPr/>
          </p:nvSpPr>
          <p:spPr>
            <a:xfrm>
              <a:off x="712470" y="5505450"/>
              <a:ext cx="22859" cy="22860"/>
            </a:xfrm>
            <a:custGeom>
              <a:rect b="b" l="l" r="r" t="t"/>
              <a:pathLst>
                <a:path extrusionOk="0" h="22860" w="22859">
                  <a:moveTo>
                    <a:pt x="0" y="22859"/>
                  </a:moveTo>
                  <a:lnTo>
                    <a:pt x="22859" y="22859"/>
                  </a:lnTo>
                  <a:lnTo>
                    <a:pt x="22859" y="0"/>
                  </a:lnTo>
                  <a:lnTo>
                    <a:pt x="0" y="0"/>
                  </a:lnTo>
                  <a:lnTo>
                    <a:pt x="0" y="22859"/>
                  </a:lnTo>
                  <a:close/>
                </a:path>
              </a:pathLst>
            </a:custGeom>
            <a:noFill/>
            <a:ln cap="flat" cmpd="sng" w="9525">
              <a:solidFill>
                <a:srgbClr val="E22C9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" name="Google Shape;204;p4"/>
            <p:cNvSpPr/>
            <p:nvPr/>
          </p:nvSpPr>
          <p:spPr>
            <a:xfrm>
              <a:off x="666750" y="5505450"/>
              <a:ext cx="22859" cy="22860"/>
            </a:xfrm>
            <a:custGeom>
              <a:rect b="b" l="l" r="r" t="t"/>
              <a:pathLst>
                <a:path extrusionOk="0" h="22860" w="22859">
                  <a:moveTo>
                    <a:pt x="22859" y="0"/>
                  </a:moveTo>
                  <a:lnTo>
                    <a:pt x="0" y="0"/>
                  </a:lnTo>
                  <a:lnTo>
                    <a:pt x="0" y="22859"/>
                  </a:lnTo>
                  <a:lnTo>
                    <a:pt x="22859" y="22859"/>
                  </a:lnTo>
                  <a:lnTo>
                    <a:pt x="2285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" name="Google Shape;205;p4"/>
            <p:cNvSpPr/>
            <p:nvPr/>
          </p:nvSpPr>
          <p:spPr>
            <a:xfrm>
              <a:off x="666750" y="5505450"/>
              <a:ext cx="22859" cy="22860"/>
            </a:xfrm>
            <a:custGeom>
              <a:rect b="b" l="l" r="r" t="t"/>
              <a:pathLst>
                <a:path extrusionOk="0" h="22860" w="22859">
                  <a:moveTo>
                    <a:pt x="0" y="22859"/>
                  </a:moveTo>
                  <a:lnTo>
                    <a:pt x="22859" y="22859"/>
                  </a:lnTo>
                  <a:lnTo>
                    <a:pt x="22859" y="0"/>
                  </a:lnTo>
                  <a:lnTo>
                    <a:pt x="0" y="0"/>
                  </a:lnTo>
                  <a:lnTo>
                    <a:pt x="0" y="22859"/>
                  </a:lnTo>
                  <a:close/>
                </a:path>
              </a:pathLst>
            </a:custGeom>
            <a:noFill/>
            <a:ln cap="flat" cmpd="sng" w="9525">
              <a:solidFill>
                <a:srgbClr val="E22C9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" name="Google Shape;206;p4"/>
            <p:cNvSpPr/>
            <p:nvPr/>
          </p:nvSpPr>
          <p:spPr>
            <a:xfrm>
              <a:off x="621029" y="5505450"/>
              <a:ext cx="15240" cy="22860"/>
            </a:xfrm>
            <a:custGeom>
              <a:rect b="b" l="l" r="r" t="t"/>
              <a:pathLst>
                <a:path extrusionOk="0" h="22860" w="15240">
                  <a:moveTo>
                    <a:pt x="15240" y="0"/>
                  </a:moveTo>
                  <a:lnTo>
                    <a:pt x="0" y="0"/>
                  </a:lnTo>
                  <a:lnTo>
                    <a:pt x="0" y="22859"/>
                  </a:lnTo>
                  <a:lnTo>
                    <a:pt x="15240" y="22859"/>
                  </a:lnTo>
                  <a:lnTo>
                    <a:pt x="1524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" name="Google Shape;207;p4"/>
            <p:cNvSpPr/>
            <p:nvPr/>
          </p:nvSpPr>
          <p:spPr>
            <a:xfrm>
              <a:off x="621029" y="5505450"/>
              <a:ext cx="15240" cy="22860"/>
            </a:xfrm>
            <a:custGeom>
              <a:rect b="b" l="l" r="r" t="t"/>
              <a:pathLst>
                <a:path extrusionOk="0" h="22860" w="15240">
                  <a:moveTo>
                    <a:pt x="0" y="22859"/>
                  </a:moveTo>
                  <a:lnTo>
                    <a:pt x="15240" y="22859"/>
                  </a:lnTo>
                  <a:lnTo>
                    <a:pt x="15240" y="0"/>
                  </a:lnTo>
                  <a:lnTo>
                    <a:pt x="0" y="0"/>
                  </a:lnTo>
                  <a:lnTo>
                    <a:pt x="0" y="22859"/>
                  </a:lnTo>
                  <a:close/>
                </a:path>
              </a:pathLst>
            </a:custGeom>
            <a:noFill/>
            <a:ln cap="flat" cmpd="sng" w="9525">
              <a:solidFill>
                <a:srgbClr val="E22C9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8" name="Google Shape;208;p4"/>
          <p:cNvSpPr txBox="1"/>
          <p:nvPr/>
        </p:nvSpPr>
        <p:spPr>
          <a:xfrm>
            <a:off x="4684176" y="1462687"/>
            <a:ext cx="4169400" cy="7824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50"/>
              <a:buFont typeface="Arial"/>
              <a:buNone/>
            </a:pPr>
            <a:r>
              <a:rPr b="1" i="0" lang="en" sz="80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  <a:t>How the Solution Supports the Mission</a:t>
            </a:r>
            <a:endParaRPr b="1" i="0" sz="8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305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Char char="•"/>
            </a:pPr>
            <a:r>
              <a:rPr b="0" i="0" lang="en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Expands video surveillance beyond Wi-Fi boundaries.</a:t>
            </a:r>
            <a:endParaRPr b="0" i="0" sz="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30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Char char="•"/>
            </a:pPr>
            <a:r>
              <a:rPr b="0" i="0" lang="en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Ensures coverage in remote and outdoor environments.</a:t>
            </a:r>
            <a:endParaRPr b="0" i="0" sz="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30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Char char="•"/>
            </a:pPr>
            <a:r>
              <a:rPr b="0" i="0" lang="en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Provides compliance-ready video evidence for liability and safety.</a:t>
            </a:r>
            <a:endParaRPr b="0" i="0" sz="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30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Char char="•"/>
            </a:pPr>
            <a:r>
              <a:rPr b="0" i="0" lang="en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Reduces installation cost and time compared to wired alternatives.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4"/>
          <p:cNvSpPr txBox="1"/>
          <p:nvPr/>
        </p:nvSpPr>
        <p:spPr>
          <a:xfrm>
            <a:off x="275100" y="1462687"/>
            <a:ext cx="4098300" cy="95115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5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50"/>
              <a:buFont typeface="Arial"/>
              <a:buNone/>
            </a:pPr>
            <a:r>
              <a:rPr b="1" i="0" lang="en" sz="80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  <a:t> Competitive Environment</a:t>
            </a:r>
            <a:endParaRPr b="1" i="0" sz="8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9875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Char char="▪"/>
            </a:pPr>
            <a:r>
              <a:rPr b="1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Consumer Wi-Fi Cameras (Ring, Blink, etc.):</a:t>
            </a:r>
            <a:r>
              <a:rPr b="0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Limited to router range, not enterprise-ready, fail during outages.</a:t>
            </a:r>
            <a:endParaRPr b="0" i="0" sz="6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9875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Char char="▪"/>
            </a:pPr>
            <a:r>
              <a:rPr b="1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Wired DVR/NVR Systems:</a:t>
            </a:r>
            <a:r>
              <a:rPr b="0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Require trenching and power; expensive to deploy; fail in power outages.</a:t>
            </a:r>
            <a:endParaRPr b="0" i="0" sz="6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9875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Char char="▪"/>
            </a:pPr>
            <a:r>
              <a:rPr b="1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Reolink Cameras (T-Mobile Certified):</a:t>
            </a:r>
            <a:r>
              <a:rPr b="0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Fixed, powered by T-Mobile’s network; reliable, flexible, and cost-effective for schools, governments, and enterprises.</a:t>
            </a:r>
            <a:endParaRPr b="0" i="0" sz="6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4"/>
          <p:cNvSpPr/>
          <p:nvPr/>
        </p:nvSpPr>
        <p:spPr>
          <a:xfrm>
            <a:off x="249379" y="2560656"/>
            <a:ext cx="8681314" cy="72000"/>
          </a:xfrm>
          <a:custGeom>
            <a:rect b="b" l="l" r="r" t="t"/>
            <a:pathLst>
              <a:path extrusionOk="0" h="120000" w="8595360">
                <a:moveTo>
                  <a:pt x="0" y="0"/>
                </a:moveTo>
                <a:lnTo>
                  <a:pt x="8595360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4"/>
          <p:cNvSpPr txBox="1"/>
          <p:nvPr>
            <p:ph idx="12" type="sldNum"/>
          </p:nvPr>
        </p:nvSpPr>
        <p:spPr>
          <a:xfrm>
            <a:off x="8564569" y="4873005"/>
            <a:ext cx="2973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25400" rtl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12" name="Google Shape;212;p4"/>
          <p:cNvSpPr txBox="1"/>
          <p:nvPr>
            <p:ph idx="11" type="ftr"/>
          </p:nvPr>
        </p:nvSpPr>
        <p:spPr>
          <a:xfrm>
            <a:off x="7255096" y="4873005"/>
            <a:ext cx="1428300" cy="10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12700" rtl="0" algn="ctr">
              <a:lnSpc>
                <a:spcPct val="133428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" sz="700"/>
              <a:t>FOR INTERNAL USE ONLY</a:t>
            </a:r>
            <a:endParaRPr/>
          </a:p>
        </p:txBody>
      </p:sp>
      <p:cxnSp>
        <p:nvCxnSpPr>
          <p:cNvPr id="213" name="Google Shape;213;p4"/>
          <p:cNvCxnSpPr/>
          <p:nvPr/>
        </p:nvCxnSpPr>
        <p:spPr>
          <a:xfrm>
            <a:off x="4459825" y="1353231"/>
            <a:ext cx="0" cy="1202729"/>
          </a:xfrm>
          <a:prstGeom prst="straightConnector1">
            <a:avLst/>
          </a:prstGeom>
          <a:noFill/>
          <a:ln cap="flat" cmpd="sng" w="9525">
            <a:solidFill>
              <a:srgbClr val="E62689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14" name="Google Shape;214;p4"/>
          <p:cNvSpPr txBox="1"/>
          <p:nvPr/>
        </p:nvSpPr>
        <p:spPr>
          <a:xfrm>
            <a:off x="239543" y="2641685"/>
            <a:ext cx="4169400" cy="632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" sz="80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  <a:t>Opportunity</a:t>
            </a:r>
            <a:r>
              <a:rPr b="1" i="0" lang="en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6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9875" lvl="0" marL="5969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Char char="●"/>
            </a:pPr>
            <a:r>
              <a:rPr b="1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Education:</a:t>
            </a:r>
            <a:r>
              <a:rPr b="0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Perimeters, parking lots, athletic fields, playgrounds, remote buildings, Ag barns.</a:t>
            </a:r>
            <a:endParaRPr/>
          </a:p>
          <a:p>
            <a:pPr indent="-269875" lvl="0" marL="5969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Char char="●"/>
            </a:pPr>
            <a:r>
              <a:rPr b="1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Enterprise:</a:t>
            </a:r>
            <a:r>
              <a:rPr b="0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Warehouses, logistics yards, parking lots.</a:t>
            </a:r>
            <a:endParaRPr b="0" i="0" sz="6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9875" lvl="0" marL="5969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Char char="●"/>
            </a:pPr>
            <a:r>
              <a:rPr b="1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Small Business &amp; Retail:</a:t>
            </a:r>
            <a:r>
              <a:rPr b="0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Outdoor coverage where Wi-Fi is weak.</a:t>
            </a:r>
            <a:endParaRPr b="0" i="0" sz="6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5" name="Google Shape;215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19250" y="4510634"/>
            <a:ext cx="1256028" cy="447832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4"/>
          <p:cNvSpPr txBox="1"/>
          <p:nvPr/>
        </p:nvSpPr>
        <p:spPr>
          <a:xfrm>
            <a:off x="4571999" y="2893036"/>
            <a:ext cx="4169400" cy="3806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-269875" lvl="0" marL="5969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Char char="●"/>
            </a:pPr>
            <a:r>
              <a:rPr b="1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Government:</a:t>
            </a:r>
            <a:r>
              <a:rPr b="0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Parks, garages, municipal facilities, public safety.</a:t>
            </a:r>
            <a:endParaRPr b="0" i="0" sz="6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9875" lvl="0" marL="5969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Char char="●"/>
            </a:pPr>
            <a:r>
              <a:rPr b="1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Property Management:</a:t>
            </a:r>
            <a:r>
              <a:rPr b="0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Exteriors, garages, high-rise shared areas.</a:t>
            </a:r>
            <a:endParaRPr b="0" i="0" sz="6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9875" lvl="0" marL="5969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Char char="●"/>
            </a:pPr>
            <a:r>
              <a:rPr b="1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Utilities &amp; Industrial:</a:t>
            </a:r>
            <a:r>
              <a:rPr b="0" i="0" lang="en" sz="6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Substations, water plants, SCADA monitoring, remote assets.</a:t>
            </a:r>
            <a:endParaRPr b="0" i="0" sz="6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5"/>
          <p:cNvSpPr/>
          <p:nvPr/>
        </p:nvSpPr>
        <p:spPr>
          <a:xfrm>
            <a:off x="346014" y="3334670"/>
            <a:ext cx="8515855" cy="1050657"/>
          </a:xfrm>
          <a:prstGeom prst="roundRect">
            <a:avLst>
              <a:gd fmla="val 9153" name="adj"/>
            </a:avLst>
          </a:prstGeom>
          <a:solidFill>
            <a:srgbClr val="F2F2F2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26387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22" name="Google Shape;222;p5"/>
          <p:cNvGraphicFramePr/>
          <p:nvPr/>
        </p:nvGraphicFramePr>
        <p:xfrm>
          <a:off x="469442" y="93262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{F54B512D-9BC2-459F-B1EB-CD4FD984DBE3}</a:tableStyleId>
              </a:tblPr>
              <a:tblGrid>
                <a:gridCol w="761250"/>
                <a:gridCol w="2932825"/>
              </a:tblGrid>
              <a:tr h="295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6405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" sz="800" u="none" cap="none" strike="noStrike">
                          <a:solidFill>
                            <a:srgbClr val="E62689"/>
                          </a:solidFill>
                        </a:rPr>
                        <a:t> We use Wi-Fi cameras.</a:t>
                      </a:r>
                      <a:endParaRPr b="1" sz="800" u="none" cap="none" strike="noStrike">
                        <a:solidFill>
                          <a:srgbClr val="E62689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291775">
                <a:tc>
                  <a:txBody>
                    <a:bodyPr/>
                    <a:lstStyle/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" sz="800" u="none" cap="none" strike="noStrike">
                          <a:solidFill>
                            <a:srgbClr val="18518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Response</a:t>
                      </a:r>
                      <a:endParaRPr sz="8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269875" lvl="0" marL="4572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50"/>
                        <a:buFont typeface="Arial"/>
                        <a:buChar char="•"/>
                      </a:pPr>
                      <a:r>
                        <a:rPr lang="en" sz="650" u="none" cap="none" strike="noStrike"/>
                        <a:t>Wi-Fi cameras are limited by range. Reolink adds PoE, LTE, and solar options to eliminate blind spots and extend coverage where Wi-Fi can’t reach.</a:t>
                      </a:r>
                      <a:endParaRPr sz="700" u="none" cap="none" strike="noStrike"/>
                    </a:p>
                  </a:txBody>
                  <a:tcPr marT="3000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223" name="Google Shape;223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8730" y="1000957"/>
            <a:ext cx="151286" cy="15124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24" name="Google Shape;224;p5"/>
          <p:cNvGrpSpPr/>
          <p:nvPr/>
        </p:nvGrpSpPr>
        <p:grpSpPr>
          <a:xfrm>
            <a:off x="538096" y="795064"/>
            <a:ext cx="296228" cy="388221"/>
            <a:chOff x="366359" y="1010896"/>
            <a:chExt cx="394970" cy="517628"/>
          </a:xfrm>
        </p:grpSpPr>
        <p:pic>
          <p:nvPicPr>
            <p:cNvPr id="225" name="Google Shape;225;p5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431152" y="1010896"/>
              <a:ext cx="155505" cy="23839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26" name="Google Shape;226;p5"/>
            <p:cNvSpPr/>
            <p:nvPr/>
          </p:nvSpPr>
          <p:spPr>
            <a:xfrm>
              <a:off x="366359" y="1062434"/>
              <a:ext cx="394970" cy="466090"/>
            </a:xfrm>
            <a:custGeom>
              <a:rect b="b" l="l" r="r" t="t"/>
              <a:pathLst>
                <a:path extrusionOk="0" h="466090" w="394970">
                  <a:moveTo>
                    <a:pt x="71294" y="216084"/>
                  </a:moveTo>
                  <a:lnTo>
                    <a:pt x="71294" y="109219"/>
                  </a:lnTo>
                  <a:lnTo>
                    <a:pt x="49522" y="76380"/>
                  </a:lnTo>
                  <a:lnTo>
                    <a:pt x="35645" y="73579"/>
                  </a:lnTo>
                  <a:lnTo>
                    <a:pt x="21772" y="76380"/>
                  </a:lnTo>
                  <a:lnTo>
                    <a:pt x="10442" y="84017"/>
                  </a:lnTo>
                  <a:lnTo>
                    <a:pt x="2801" y="95345"/>
                  </a:lnTo>
                  <a:lnTo>
                    <a:pt x="0" y="109219"/>
                  </a:lnTo>
                  <a:lnTo>
                    <a:pt x="0" y="346746"/>
                  </a:lnTo>
                  <a:lnTo>
                    <a:pt x="9259" y="392921"/>
                  </a:lnTo>
                  <a:lnTo>
                    <a:pt x="34631" y="430653"/>
                  </a:lnTo>
                  <a:lnTo>
                    <a:pt x="72303" y="456121"/>
                  </a:lnTo>
                  <a:lnTo>
                    <a:pt x="118463" y="465505"/>
                  </a:lnTo>
                  <a:lnTo>
                    <a:pt x="118681" y="465505"/>
                  </a:lnTo>
                  <a:lnTo>
                    <a:pt x="198021" y="465505"/>
                  </a:lnTo>
                  <a:lnTo>
                    <a:pt x="227790" y="461708"/>
                  </a:lnTo>
                  <a:lnTo>
                    <a:pt x="279186" y="433455"/>
                  </a:lnTo>
                  <a:lnTo>
                    <a:pt x="329934" y="356556"/>
                  </a:lnTo>
                  <a:lnTo>
                    <a:pt x="359548" y="300953"/>
                  </a:lnTo>
                  <a:lnTo>
                    <a:pt x="381490" y="257419"/>
                  </a:lnTo>
                  <a:lnTo>
                    <a:pt x="394965" y="218588"/>
                  </a:lnTo>
                  <a:lnTo>
                    <a:pt x="391134" y="208370"/>
                  </a:lnTo>
                  <a:lnTo>
                    <a:pt x="383402" y="200121"/>
                  </a:lnTo>
                  <a:lnTo>
                    <a:pt x="374787" y="195951"/>
                  </a:lnTo>
                  <a:lnTo>
                    <a:pt x="365525" y="194867"/>
                  </a:lnTo>
                  <a:lnTo>
                    <a:pt x="356407" y="196828"/>
                  </a:lnTo>
                  <a:lnTo>
                    <a:pt x="348224" y="201796"/>
                  </a:lnTo>
                  <a:lnTo>
                    <a:pt x="285078" y="275357"/>
                  </a:lnTo>
                  <a:lnTo>
                    <a:pt x="285078" y="37994"/>
                  </a:lnTo>
                  <a:lnTo>
                    <a:pt x="283233" y="23960"/>
                  </a:lnTo>
                  <a:lnTo>
                    <a:pt x="276387" y="12134"/>
                  </a:lnTo>
                  <a:lnTo>
                    <a:pt x="265605" y="3740"/>
                  </a:lnTo>
                  <a:lnTo>
                    <a:pt x="251956" y="0"/>
                  </a:lnTo>
                  <a:lnTo>
                    <a:pt x="237919" y="1844"/>
                  </a:lnTo>
                  <a:lnTo>
                    <a:pt x="226090" y="8690"/>
                  </a:lnTo>
                  <a:lnTo>
                    <a:pt x="217694" y="19471"/>
                  </a:lnTo>
                  <a:lnTo>
                    <a:pt x="213952" y="33122"/>
                  </a:lnTo>
                  <a:lnTo>
                    <a:pt x="213844" y="34725"/>
                  </a:lnTo>
                  <a:lnTo>
                    <a:pt x="213844" y="36328"/>
                  </a:lnTo>
                  <a:lnTo>
                    <a:pt x="213943" y="37939"/>
                  </a:lnTo>
                  <a:lnTo>
                    <a:pt x="213943" y="180444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aphicFrame>
        <p:nvGraphicFramePr>
          <p:cNvPr id="227" name="Google Shape;227;p5"/>
          <p:cNvGraphicFramePr/>
          <p:nvPr/>
        </p:nvGraphicFramePr>
        <p:xfrm>
          <a:off x="4795003" y="98086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{F54B512D-9BC2-459F-B1EB-CD4FD984DBE3}</a:tableStyleId>
              </a:tblPr>
              <a:tblGrid>
                <a:gridCol w="771200"/>
                <a:gridCol w="2998350"/>
              </a:tblGrid>
              <a:tr h="249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" sz="800" u="none" cap="none" strike="noStrike">
                          <a:solidFill>
                            <a:srgbClr val="E62689"/>
                          </a:solidFill>
                        </a:rPr>
                        <a:t>Isn’t this just consumer-grade?</a:t>
                      </a:r>
                      <a:endParaRPr sz="800" u="none" cap="none" strike="noStrike">
                        <a:solidFill>
                          <a:srgbClr val="E62689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367325">
                <a:tc>
                  <a:txBody>
                    <a:bodyPr/>
                    <a:lstStyle/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" sz="800" u="none" cap="none" strike="noStrike">
                          <a:solidFill>
                            <a:srgbClr val="18518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Response</a:t>
                      </a:r>
                      <a:endParaRPr sz="8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269875" lvl="0" marL="4572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50"/>
                        <a:buFont typeface="Arial"/>
                        <a:buChar char="•"/>
                      </a:pPr>
                      <a:r>
                        <a:rPr lang="en" sz="650" u="none" cap="none" strike="noStrike"/>
                        <a:t>Reolink provides enterprise-ready devices with 24/7 recording, NVR integration, and fleet management. Devices are certified to work on T-Mobile’s network, ensuring reliable nationwide connectivity.</a:t>
                      </a:r>
                      <a:endParaRPr sz="7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000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228" name="Google Shape;228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930766" y="998896"/>
            <a:ext cx="151286" cy="15124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9" name="Google Shape;229;p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938727" y="816537"/>
            <a:ext cx="116629" cy="178795"/>
          </a:xfrm>
          <a:prstGeom prst="rect">
            <a:avLst/>
          </a:prstGeom>
          <a:noFill/>
          <a:ln>
            <a:noFill/>
          </a:ln>
        </p:spPr>
      </p:pic>
      <p:sp>
        <p:nvSpPr>
          <p:cNvPr id="230" name="Google Shape;230;p5"/>
          <p:cNvSpPr/>
          <p:nvPr/>
        </p:nvSpPr>
        <p:spPr>
          <a:xfrm>
            <a:off x="4890130" y="831656"/>
            <a:ext cx="296228" cy="349568"/>
          </a:xfrm>
          <a:custGeom>
            <a:rect b="b" l="l" r="r" t="t"/>
            <a:pathLst>
              <a:path extrusionOk="0" h="466090" w="394970">
                <a:moveTo>
                  <a:pt x="71294" y="216084"/>
                </a:moveTo>
                <a:lnTo>
                  <a:pt x="71294" y="109219"/>
                </a:lnTo>
                <a:lnTo>
                  <a:pt x="49522" y="76380"/>
                </a:lnTo>
                <a:lnTo>
                  <a:pt x="35645" y="73579"/>
                </a:lnTo>
                <a:lnTo>
                  <a:pt x="21772" y="76380"/>
                </a:lnTo>
                <a:lnTo>
                  <a:pt x="10442" y="84017"/>
                </a:lnTo>
                <a:lnTo>
                  <a:pt x="2801" y="95345"/>
                </a:lnTo>
                <a:lnTo>
                  <a:pt x="0" y="109219"/>
                </a:lnTo>
                <a:lnTo>
                  <a:pt x="0" y="346746"/>
                </a:lnTo>
                <a:lnTo>
                  <a:pt x="9259" y="392921"/>
                </a:lnTo>
                <a:lnTo>
                  <a:pt x="34631" y="430653"/>
                </a:lnTo>
                <a:lnTo>
                  <a:pt x="72304" y="456121"/>
                </a:lnTo>
                <a:lnTo>
                  <a:pt x="118463" y="465505"/>
                </a:lnTo>
                <a:lnTo>
                  <a:pt x="118681" y="465505"/>
                </a:lnTo>
                <a:lnTo>
                  <a:pt x="198021" y="465505"/>
                </a:lnTo>
                <a:lnTo>
                  <a:pt x="227790" y="461708"/>
                </a:lnTo>
                <a:lnTo>
                  <a:pt x="279186" y="433455"/>
                </a:lnTo>
                <a:lnTo>
                  <a:pt x="329934" y="356556"/>
                </a:lnTo>
                <a:lnTo>
                  <a:pt x="359548" y="300953"/>
                </a:lnTo>
                <a:lnTo>
                  <a:pt x="381490" y="257419"/>
                </a:lnTo>
                <a:lnTo>
                  <a:pt x="394965" y="218588"/>
                </a:lnTo>
                <a:lnTo>
                  <a:pt x="391135" y="208370"/>
                </a:lnTo>
                <a:lnTo>
                  <a:pt x="383402" y="200121"/>
                </a:lnTo>
                <a:lnTo>
                  <a:pt x="374787" y="195951"/>
                </a:lnTo>
                <a:lnTo>
                  <a:pt x="365525" y="194867"/>
                </a:lnTo>
                <a:lnTo>
                  <a:pt x="356407" y="196828"/>
                </a:lnTo>
                <a:lnTo>
                  <a:pt x="348225" y="201796"/>
                </a:lnTo>
                <a:lnTo>
                  <a:pt x="285078" y="275357"/>
                </a:lnTo>
                <a:lnTo>
                  <a:pt x="285078" y="37994"/>
                </a:lnTo>
                <a:lnTo>
                  <a:pt x="283233" y="23960"/>
                </a:lnTo>
                <a:lnTo>
                  <a:pt x="276387" y="12134"/>
                </a:lnTo>
                <a:lnTo>
                  <a:pt x="265605" y="3740"/>
                </a:lnTo>
                <a:lnTo>
                  <a:pt x="251956" y="0"/>
                </a:lnTo>
                <a:lnTo>
                  <a:pt x="237919" y="1844"/>
                </a:lnTo>
                <a:lnTo>
                  <a:pt x="226090" y="8690"/>
                </a:lnTo>
                <a:lnTo>
                  <a:pt x="217693" y="19471"/>
                </a:lnTo>
                <a:lnTo>
                  <a:pt x="213952" y="33122"/>
                </a:lnTo>
                <a:lnTo>
                  <a:pt x="213844" y="34725"/>
                </a:lnTo>
                <a:lnTo>
                  <a:pt x="213844" y="36328"/>
                </a:lnTo>
                <a:lnTo>
                  <a:pt x="213943" y="37939"/>
                </a:lnTo>
                <a:lnTo>
                  <a:pt x="213943" y="180444"/>
                </a:lnTo>
              </a:path>
            </a:pathLst>
          </a:custGeom>
          <a:noFill/>
          <a:ln cap="flat" cmpd="sng" w="9525">
            <a:solidFill>
              <a:srgbClr val="E1007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31" name="Google Shape;231;p5"/>
          <p:cNvGraphicFramePr/>
          <p:nvPr/>
        </p:nvGraphicFramePr>
        <p:xfrm>
          <a:off x="469442" y="23160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{F54B512D-9BC2-459F-B1EB-CD4FD984DBE3}</a:tableStyleId>
              </a:tblPr>
              <a:tblGrid>
                <a:gridCol w="730400"/>
                <a:gridCol w="2814000"/>
              </a:tblGrid>
              <a:tr h="280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solidFill>
                          <a:srgbClr val="E62689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" sz="800" u="none" cap="none" strike="noStrike">
                          <a:solidFill>
                            <a:srgbClr val="E62689"/>
                          </a:solidFill>
                        </a:rPr>
                        <a:t>What about power outages?</a:t>
                      </a:r>
                      <a:endParaRPr b="1" sz="800" u="none" cap="none" strike="noStrike">
                        <a:solidFill>
                          <a:srgbClr val="E62689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60475">
                <a:tc>
                  <a:txBody>
                    <a:bodyPr/>
                    <a:lstStyle/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" sz="800" u="none" cap="none" strike="noStrike">
                          <a:solidFill>
                            <a:srgbClr val="18518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Response</a:t>
                      </a:r>
                      <a:endParaRPr sz="8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269875" lvl="0" marL="4572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650"/>
                        <a:buFont typeface="Arial"/>
                        <a:buChar char="•"/>
                      </a:pPr>
                      <a:r>
                        <a:rPr lang="en" sz="650" u="none" cap="none" strike="noStrike"/>
                        <a:t>Reolink’s battery and solar models keep recording when power is out. Wired units can even pair with a UPS backup to maintain operation.</a:t>
                      </a:r>
                      <a:endParaRPr sz="65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31925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232" name="Google Shape;232;p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78730" y="2290829"/>
            <a:ext cx="151286" cy="15124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33" name="Google Shape;233;p5"/>
          <p:cNvGrpSpPr/>
          <p:nvPr/>
        </p:nvGrpSpPr>
        <p:grpSpPr>
          <a:xfrm>
            <a:off x="538096" y="2162993"/>
            <a:ext cx="296228" cy="388220"/>
            <a:chOff x="366359" y="3677896"/>
            <a:chExt cx="394970" cy="517627"/>
          </a:xfrm>
        </p:grpSpPr>
        <p:pic>
          <p:nvPicPr>
            <p:cNvPr id="234" name="Google Shape;234;p5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431152" y="3677896"/>
              <a:ext cx="155505" cy="23839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35" name="Google Shape;235;p5"/>
            <p:cNvSpPr/>
            <p:nvPr/>
          </p:nvSpPr>
          <p:spPr>
            <a:xfrm>
              <a:off x="366359" y="3729434"/>
              <a:ext cx="394970" cy="466089"/>
            </a:xfrm>
            <a:custGeom>
              <a:rect b="b" l="l" r="r" t="t"/>
              <a:pathLst>
                <a:path extrusionOk="0" h="466089" w="394970">
                  <a:moveTo>
                    <a:pt x="71294" y="216084"/>
                  </a:moveTo>
                  <a:lnTo>
                    <a:pt x="71294" y="109219"/>
                  </a:lnTo>
                  <a:lnTo>
                    <a:pt x="49522" y="76380"/>
                  </a:lnTo>
                  <a:lnTo>
                    <a:pt x="35645" y="73579"/>
                  </a:lnTo>
                  <a:lnTo>
                    <a:pt x="21772" y="76380"/>
                  </a:lnTo>
                  <a:lnTo>
                    <a:pt x="10442" y="84017"/>
                  </a:lnTo>
                  <a:lnTo>
                    <a:pt x="2801" y="95346"/>
                  </a:lnTo>
                  <a:lnTo>
                    <a:pt x="0" y="109219"/>
                  </a:lnTo>
                  <a:lnTo>
                    <a:pt x="0" y="346746"/>
                  </a:lnTo>
                  <a:lnTo>
                    <a:pt x="9259" y="392921"/>
                  </a:lnTo>
                  <a:lnTo>
                    <a:pt x="34631" y="430653"/>
                  </a:lnTo>
                  <a:lnTo>
                    <a:pt x="72303" y="456121"/>
                  </a:lnTo>
                  <a:lnTo>
                    <a:pt x="118463" y="465505"/>
                  </a:lnTo>
                  <a:lnTo>
                    <a:pt x="118681" y="465505"/>
                  </a:lnTo>
                  <a:lnTo>
                    <a:pt x="198021" y="465505"/>
                  </a:lnTo>
                  <a:lnTo>
                    <a:pt x="227790" y="461708"/>
                  </a:lnTo>
                  <a:lnTo>
                    <a:pt x="279186" y="433455"/>
                  </a:lnTo>
                  <a:lnTo>
                    <a:pt x="329934" y="356556"/>
                  </a:lnTo>
                  <a:lnTo>
                    <a:pt x="359548" y="300953"/>
                  </a:lnTo>
                  <a:lnTo>
                    <a:pt x="381490" y="257419"/>
                  </a:lnTo>
                  <a:lnTo>
                    <a:pt x="394965" y="218588"/>
                  </a:lnTo>
                  <a:lnTo>
                    <a:pt x="391134" y="208370"/>
                  </a:lnTo>
                  <a:lnTo>
                    <a:pt x="383402" y="200121"/>
                  </a:lnTo>
                  <a:lnTo>
                    <a:pt x="374787" y="195951"/>
                  </a:lnTo>
                  <a:lnTo>
                    <a:pt x="365525" y="194867"/>
                  </a:lnTo>
                  <a:lnTo>
                    <a:pt x="356407" y="196828"/>
                  </a:lnTo>
                  <a:lnTo>
                    <a:pt x="348224" y="201796"/>
                  </a:lnTo>
                  <a:lnTo>
                    <a:pt x="285078" y="275357"/>
                  </a:lnTo>
                  <a:lnTo>
                    <a:pt x="285078" y="37994"/>
                  </a:lnTo>
                  <a:lnTo>
                    <a:pt x="283233" y="23960"/>
                  </a:lnTo>
                  <a:lnTo>
                    <a:pt x="276387" y="12134"/>
                  </a:lnTo>
                  <a:lnTo>
                    <a:pt x="265605" y="3740"/>
                  </a:lnTo>
                  <a:lnTo>
                    <a:pt x="251956" y="0"/>
                  </a:lnTo>
                  <a:lnTo>
                    <a:pt x="237919" y="1844"/>
                  </a:lnTo>
                  <a:lnTo>
                    <a:pt x="226090" y="8690"/>
                  </a:lnTo>
                  <a:lnTo>
                    <a:pt x="217694" y="19471"/>
                  </a:lnTo>
                  <a:lnTo>
                    <a:pt x="213952" y="33122"/>
                  </a:lnTo>
                  <a:lnTo>
                    <a:pt x="213844" y="34725"/>
                  </a:lnTo>
                  <a:lnTo>
                    <a:pt x="213844" y="36328"/>
                  </a:lnTo>
                  <a:lnTo>
                    <a:pt x="213943" y="37939"/>
                  </a:lnTo>
                  <a:lnTo>
                    <a:pt x="213943" y="180444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6" name="Google Shape;236;p5"/>
          <p:cNvSpPr txBox="1"/>
          <p:nvPr/>
        </p:nvSpPr>
        <p:spPr>
          <a:xfrm>
            <a:off x="336638" y="230267"/>
            <a:ext cx="16839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Objection handling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p5"/>
          <p:cNvSpPr/>
          <p:nvPr/>
        </p:nvSpPr>
        <p:spPr>
          <a:xfrm flipH="1" rot="10800000">
            <a:off x="280202" y="435704"/>
            <a:ext cx="8487918" cy="23400"/>
          </a:xfrm>
          <a:custGeom>
            <a:rect b="b" l="l" r="r" t="t"/>
            <a:pathLst>
              <a:path extrusionOk="0" h="120000" w="8595360">
                <a:moveTo>
                  <a:pt x="0" y="0"/>
                </a:moveTo>
                <a:lnTo>
                  <a:pt x="8595360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38" name="Google Shape;238;p5"/>
          <p:cNvGraphicFramePr/>
          <p:nvPr/>
        </p:nvGraphicFramePr>
        <p:xfrm>
          <a:off x="4795003" y="238439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{F54B512D-9BC2-459F-B1EB-CD4FD984DBE3}</a:tableStyleId>
              </a:tblPr>
              <a:tblGrid>
                <a:gridCol w="794325"/>
                <a:gridCol w="3048175"/>
              </a:tblGrid>
              <a:tr h="232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" sz="800" u="none" cap="none" strike="noStrike">
                          <a:solidFill>
                            <a:srgbClr val="E62689"/>
                          </a:solidFill>
                        </a:rPr>
                        <a:t>How secure is the video?</a:t>
                      </a:r>
                      <a:endParaRPr b="1" sz="800" u="none" cap="none" strike="noStrike">
                        <a:solidFill>
                          <a:srgbClr val="E62689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40150">
                <a:tc>
                  <a:txBody>
                    <a:bodyPr/>
                    <a:lstStyle/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" sz="800" u="none" cap="none" strike="noStrike">
                          <a:solidFill>
                            <a:srgbClr val="18518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Response</a:t>
                      </a:r>
                      <a:endParaRPr sz="8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269875" lvl="0" marL="4572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22222"/>
                        </a:buClr>
                        <a:buSzPts val="650"/>
                        <a:buFont typeface="Arial"/>
                        <a:buChar char="•"/>
                      </a:pPr>
                      <a:r>
                        <a:rPr lang="en" sz="650" u="none" cap="none" strike="noStrike">
                          <a:solidFill>
                            <a:srgbClr val="222222"/>
                          </a:solidFill>
                        </a:rPr>
                        <a:t>Reolink safeguards footage with AES encryption, SSL/TLS transmission, and password-protected cloud or local storage, keeping video private and compliant.</a:t>
                      </a:r>
                      <a:endParaRPr sz="650" u="none" cap="none" strike="noStrike">
                        <a:solidFill>
                          <a:srgbClr val="222222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1925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39" name="Google Shape;239;p5"/>
          <p:cNvSpPr txBox="1"/>
          <p:nvPr>
            <p:ph idx="12" type="sldNum"/>
          </p:nvPr>
        </p:nvSpPr>
        <p:spPr>
          <a:xfrm>
            <a:off x="8564569" y="4870298"/>
            <a:ext cx="297300" cy="14401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25400" rtl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fld id="{00000000-1234-1234-1234-123412341234}" type="slidenum">
              <a:rPr lang="en"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p5"/>
          <p:cNvSpPr txBox="1"/>
          <p:nvPr>
            <p:ph idx="11" type="ftr"/>
          </p:nvPr>
        </p:nvSpPr>
        <p:spPr>
          <a:xfrm>
            <a:off x="7255096" y="4855233"/>
            <a:ext cx="1428300" cy="1432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12700" rtl="0" algn="ctr">
              <a:lnSpc>
                <a:spcPct val="133428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" sz="700">
                <a:latin typeface="Arial"/>
                <a:ea typeface="Arial"/>
                <a:cs typeface="Arial"/>
                <a:sym typeface="Arial"/>
              </a:rPr>
              <a:t>FOR INTERNAL USE ONLY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1" name="Google Shape;241;p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938727" y="2288768"/>
            <a:ext cx="151286" cy="15124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42" name="Google Shape;242;p5"/>
          <p:cNvGrpSpPr/>
          <p:nvPr/>
        </p:nvGrpSpPr>
        <p:grpSpPr>
          <a:xfrm>
            <a:off x="4898093" y="2160932"/>
            <a:ext cx="296228" cy="388220"/>
            <a:chOff x="366359" y="3677896"/>
            <a:chExt cx="394970" cy="517627"/>
          </a:xfrm>
        </p:grpSpPr>
        <p:pic>
          <p:nvPicPr>
            <p:cNvPr id="243" name="Google Shape;243;p5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431152" y="3677896"/>
              <a:ext cx="155505" cy="23839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44" name="Google Shape;244;p5"/>
            <p:cNvSpPr/>
            <p:nvPr/>
          </p:nvSpPr>
          <p:spPr>
            <a:xfrm>
              <a:off x="366359" y="3729434"/>
              <a:ext cx="394970" cy="466089"/>
            </a:xfrm>
            <a:custGeom>
              <a:rect b="b" l="l" r="r" t="t"/>
              <a:pathLst>
                <a:path extrusionOk="0" h="466089" w="394970">
                  <a:moveTo>
                    <a:pt x="71294" y="216084"/>
                  </a:moveTo>
                  <a:lnTo>
                    <a:pt x="71294" y="109219"/>
                  </a:lnTo>
                  <a:lnTo>
                    <a:pt x="49522" y="76380"/>
                  </a:lnTo>
                  <a:lnTo>
                    <a:pt x="35645" y="73579"/>
                  </a:lnTo>
                  <a:lnTo>
                    <a:pt x="21772" y="76380"/>
                  </a:lnTo>
                  <a:lnTo>
                    <a:pt x="10442" y="84017"/>
                  </a:lnTo>
                  <a:lnTo>
                    <a:pt x="2801" y="95346"/>
                  </a:lnTo>
                  <a:lnTo>
                    <a:pt x="0" y="109219"/>
                  </a:lnTo>
                  <a:lnTo>
                    <a:pt x="0" y="346746"/>
                  </a:lnTo>
                  <a:lnTo>
                    <a:pt x="9259" y="392921"/>
                  </a:lnTo>
                  <a:lnTo>
                    <a:pt x="34631" y="430653"/>
                  </a:lnTo>
                  <a:lnTo>
                    <a:pt x="72303" y="456121"/>
                  </a:lnTo>
                  <a:lnTo>
                    <a:pt x="118463" y="465505"/>
                  </a:lnTo>
                  <a:lnTo>
                    <a:pt x="118681" y="465505"/>
                  </a:lnTo>
                  <a:lnTo>
                    <a:pt x="198021" y="465505"/>
                  </a:lnTo>
                  <a:lnTo>
                    <a:pt x="227790" y="461708"/>
                  </a:lnTo>
                  <a:lnTo>
                    <a:pt x="279186" y="433455"/>
                  </a:lnTo>
                  <a:lnTo>
                    <a:pt x="329934" y="356556"/>
                  </a:lnTo>
                  <a:lnTo>
                    <a:pt x="359548" y="300953"/>
                  </a:lnTo>
                  <a:lnTo>
                    <a:pt x="381490" y="257419"/>
                  </a:lnTo>
                  <a:lnTo>
                    <a:pt x="394965" y="218588"/>
                  </a:lnTo>
                  <a:lnTo>
                    <a:pt x="391134" y="208370"/>
                  </a:lnTo>
                  <a:lnTo>
                    <a:pt x="383402" y="200121"/>
                  </a:lnTo>
                  <a:lnTo>
                    <a:pt x="374787" y="195951"/>
                  </a:lnTo>
                  <a:lnTo>
                    <a:pt x="365525" y="194867"/>
                  </a:lnTo>
                  <a:lnTo>
                    <a:pt x="356407" y="196828"/>
                  </a:lnTo>
                  <a:lnTo>
                    <a:pt x="348224" y="201796"/>
                  </a:lnTo>
                  <a:lnTo>
                    <a:pt x="285078" y="275357"/>
                  </a:lnTo>
                  <a:lnTo>
                    <a:pt x="285078" y="37994"/>
                  </a:lnTo>
                  <a:lnTo>
                    <a:pt x="283233" y="23960"/>
                  </a:lnTo>
                  <a:lnTo>
                    <a:pt x="276387" y="12134"/>
                  </a:lnTo>
                  <a:lnTo>
                    <a:pt x="265605" y="3740"/>
                  </a:lnTo>
                  <a:lnTo>
                    <a:pt x="251956" y="0"/>
                  </a:lnTo>
                  <a:lnTo>
                    <a:pt x="237919" y="1844"/>
                  </a:lnTo>
                  <a:lnTo>
                    <a:pt x="226090" y="8690"/>
                  </a:lnTo>
                  <a:lnTo>
                    <a:pt x="217694" y="19471"/>
                  </a:lnTo>
                  <a:lnTo>
                    <a:pt x="213952" y="33122"/>
                  </a:lnTo>
                  <a:lnTo>
                    <a:pt x="213844" y="34725"/>
                  </a:lnTo>
                  <a:lnTo>
                    <a:pt x="213844" y="36328"/>
                  </a:lnTo>
                  <a:lnTo>
                    <a:pt x="213943" y="37939"/>
                  </a:lnTo>
                  <a:lnTo>
                    <a:pt x="213943" y="180444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5" name="Google Shape;245;p5"/>
          <p:cNvSpPr txBox="1"/>
          <p:nvPr/>
        </p:nvSpPr>
        <p:spPr>
          <a:xfrm>
            <a:off x="533325" y="3416696"/>
            <a:ext cx="4653033" cy="102488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1" i="0" lang="en" sz="800" u="none" cap="none" strike="noStrike">
                <a:solidFill>
                  <a:srgbClr val="E62689"/>
                </a:solidFill>
                <a:latin typeface="Arial"/>
                <a:ea typeface="Arial"/>
                <a:cs typeface="Arial"/>
                <a:sym typeface="Arial"/>
              </a:rPr>
              <a:t>Overcoming Objections:  The key is to acknowledge the concern, then show:</a:t>
            </a:r>
            <a:endParaRPr b="1" i="0" sz="800" u="none" cap="none" strike="noStrike">
              <a:solidFill>
                <a:srgbClr val="E6268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3050" lvl="0" marL="5969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22222"/>
              </a:buClr>
              <a:buSzPts val="700"/>
              <a:buFont typeface="Arial"/>
              <a:buChar char="●"/>
            </a:pPr>
            <a:r>
              <a:rPr b="1" i="0" lang="en" sz="70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Security</a:t>
            </a:r>
            <a:r>
              <a:rPr b="0" i="0" lang="en" sz="70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 → AES encryption, TLS, local storage, network segmentation.</a:t>
            </a:r>
            <a:endParaRPr b="0" i="0" sz="700" u="none" cap="none" strike="noStrike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3050" lvl="0" marL="5969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700"/>
              <a:buFont typeface="Arial"/>
              <a:buChar char="●"/>
            </a:pPr>
            <a:r>
              <a:rPr b="1" i="0" lang="en" sz="70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Scalability</a:t>
            </a:r>
            <a:r>
              <a:rPr b="0" i="0" lang="en" sz="70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 → PoE, NVR, remote management.</a:t>
            </a:r>
            <a:endParaRPr b="0" i="0" sz="700" u="none" cap="none" strike="noStrike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3050" lvl="0" marL="5969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700"/>
              <a:buFont typeface="Arial"/>
              <a:buChar char="●"/>
            </a:pPr>
            <a:r>
              <a:rPr b="1" i="0" lang="en" sz="70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Reliability</a:t>
            </a:r>
            <a:r>
              <a:rPr b="0" i="0" lang="en" sz="70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 → UPS pairing, cellular backup, solar + battery for continuity.</a:t>
            </a:r>
            <a:endParaRPr b="1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6" name="Google Shape;246;p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19250" y="4510634"/>
            <a:ext cx="1256028" cy="447832"/>
          </a:xfrm>
          <a:prstGeom prst="rect">
            <a:avLst/>
          </a:prstGeom>
          <a:noFill/>
          <a:ln>
            <a:noFill/>
          </a:ln>
        </p:spPr>
      </p:pic>
      <p:sp>
        <p:nvSpPr>
          <p:cNvPr id="247" name="Google Shape;247;p5"/>
          <p:cNvSpPr/>
          <p:nvPr/>
        </p:nvSpPr>
        <p:spPr>
          <a:xfrm>
            <a:off x="336638" y="665503"/>
            <a:ext cx="4065589" cy="1165530"/>
          </a:xfrm>
          <a:prstGeom prst="roundRect">
            <a:avLst>
              <a:gd fmla="val 8364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5"/>
          <p:cNvSpPr/>
          <p:nvPr/>
        </p:nvSpPr>
        <p:spPr>
          <a:xfrm>
            <a:off x="4693441" y="665503"/>
            <a:ext cx="4065589" cy="1165530"/>
          </a:xfrm>
          <a:prstGeom prst="roundRect">
            <a:avLst>
              <a:gd fmla="val 8364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5"/>
          <p:cNvSpPr/>
          <p:nvPr/>
        </p:nvSpPr>
        <p:spPr>
          <a:xfrm>
            <a:off x="336638" y="1995353"/>
            <a:ext cx="4065589" cy="1165530"/>
          </a:xfrm>
          <a:prstGeom prst="roundRect">
            <a:avLst>
              <a:gd fmla="val 8364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5"/>
          <p:cNvSpPr/>
          <p:nvPr/>
        </p:nvSpPr>
        <p:spPr>
          <a:xfrm>
            <a:off x="4693441" y="1995353"/>
            <a:ext cx="4065589" cy="1165530"/>
          </a:xfrm>
          <a:prstGeom prst="roundRect">
            <a:avLst>
              <a:gd fmla="val 8364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6"/>
          <p:cNvSpPr txBox="1"/>
          <p:nvPr/>
        </p:nvSpPr>
        <p:spPr>
          <a:xfrm>
            <a:off x="562919" y="843007"/>
            <a:ext cx="8079900" cy="3766524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spAutoFit/>
          </a:bodyPr>
          <a:lstStyle/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E33696"/>
                </a:solidFill>
                <a:latin typeface="Arial"/>
                <a:ea typeface="Arial"/>
                <a:cs typeface="Arial"/>
                <a:sym typeface="Arial"/>
              </a:rPr>
              <a:t>Phone Script </a:t>
            </a:r>
            <a:endParaRPr b="1" i="0" sz="1100" u="none" cap="none" strike="noStrike">
              <a:solidFill>
                <a:srgbClr val="E33696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110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“Hi [Name], this is [Your Name] with T-Mobile. We’re working with organizations to help them secure outdoor areas, parking lots, remote buildings, or virtually any location where added security and visibility are needed. Our T-Mobile-certified Reolink cameras provide reliable coverage with solar and battery options — no trenching, no disruption.</a:t>
            </a:r>
            <a:endParaRPr b="0" i="0" sz="1100" u="none" cap="none" strike="noStrike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0" i="0" lang="en" sz="110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110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What does your schedule look like for a quick call to review how you’re covering those blind spots — would [Day/Time] or [Day/Time] work better?”</a:t>
            </a:r>
            <a:endParaRPr b="0" i="0" sz="1100" u="none" cap="none" strike="noStrike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E33696"/>
                </a:solidFill>
                <a:latin typeface="Arial"/>
                <a:ea typeface="Arial"/>
                <a:cs typeface="Arial"/>
                <a:sym typeface="Arial"/>
              </a:rPr>
              <a:t>Voicemail Script </a:t>
            </a:r>
            <a:endParaRPr b="1" i="0" sz="1100" u="none" cap="none" strike="noStrike">
              <a:solidFill>
                <a:srgbClr val="E33696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110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“Hi [Name], this is [Your Name] with T-Mobile. We’re helping organizations secure outdoor areas, parking lots, remote buildings, and other places where they need added visibility. Our T-Mobile-certified Reolink cameras provide reliable coverage with solar and battery options — no trenching, no disruption. I’ll follow up with an email, and I’d welcome a quick call at a time that works best for you.”</a:t>
            </a:r>
            <a:endParaRPr b="0" i="0" sz="1100" u="none" cap="none" strike="noStrike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Google Shape;257;p6"/>
          <p:cNvSpPr txBox="1"/>
          <p:nvPr/>
        </p:nvSpPr>
        <p:spPr>
          <a:xfrm>
            <a:off x="336662" y="230275"/>
            <a:ext cx="33519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Phone &amp; Voicemail Scripts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" name="Google Shape;258;p6"/>
          <p:cNvSpPr/>
          <p:nvPr/>
        </p:nvSpPr>
        <p:spPr>
          <a:xfrm flipH="1" rot="10800000">
            <a:off x="280202" y="435704"/>
            <a:ext cx="8487918" cy="23400"/>
          </a:xfrm>
          <a:custGeom>
            <a:rect b="b" l="l" r="r" t="t"/>
            <a:pathLst>
              <a:path extrusionOk="0" h="120000" w="8595360">
                <a:moveTo>
                  <a:pt x="0" y="0"/>
                </a:moveTo>
                <a:lnTo>
                  <a:pt x="8595360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259" name="Google Shape;259;p6"/>
          <p:cNvSpPr/>
          <p:nvPr/>
        </p:nvSpPr>
        <p:spPr>
          <a:xfrm>
            <a:off x="280202" y="668921"/>
            <a:ext cx="8463300" cy="3631572"/>
          </a:xfrm>
          <a:prstGeom prst="roundRect">
            <a:avLst>
              <a:gd fmla="val 3685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60" name="Google Shape;260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9250" y="4510634"/>
            <a:ext cx="1256028" cy="4478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7"/>
          <p:cNvSpPr txBox="1"/>
          <p:nvPr/>
        </p:nvSpPr>
        <p:spPr>
          <a:xfrm>
            <a:off x="663461" y="943602"/>
            <a:ext cx="7721400" cy="3501195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800" u="none" cap="none" strike="noStrike">
                <a:solidFill>
                  <a:srgbClr val="E33696"/>
                </a:solidFill>
                <a:latin typeface="Arial"/>
                <a:ea typeface="Arial"/>
                <a:cs typeface="Arial"/>
                <a:sym typeface="Arial"/>
              </a:rPr>
              <a:t>Subject Line Options:</a:t>
            </a:r>
            <a:endParaRPr b="1" i="0" sz="800" u="none" cap="none" strike="noStrike">
              <a:solidFill>
                <a:srgbClr val="E33696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94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Char char="•"/>
            </a:pPr>
            <a:r>
              <a:rPr b="0" i="0" lang="en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Cover the blind spots Wi-Fi cameras can’t reach</a:t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94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Char char="•"/>
            </a:pPr>
            <a:r>
              <a:rPr b="0" i="0" lang="en" sz="80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How to keep cameras running during outages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800" u="none" cap="none" strike="noStrike">
                <a:solidFill>
                  <a:srgbClr val="E33696"/>
                </a:solidFill>
                <a:latin typeface="Arial"/>
                <a:ea typeface="Arial"/>
                <a:cs typeface="Arial"/>
                <a:sym typeface="Arial"/>
              </a:rPr>
              <a:t>Body:</a:t>
            </a:r>
            <a:br>
              <a:rPr b="0" i="0" lang="en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80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Hi [First Name],</a:t>
            </a:r>
            <a:endParaRPr b="0" i="0" sz="800" u="none" cap="none" strike="noStrike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80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800" u="none" cap="none" strike="noStrike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80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We’re working with organizations that need to secure outdoor areas, parking lots, remote buildings, or virtually any location where Wi-Fi doesn’t reach. Traditional cameras often require trenching or complex wiring, but there’s an easier way.</a:t>
            </a:r>
            <a:endParaRPr b="0" i="0" sz="800" u="none" cap="none" strike="noStrike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80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800" u="none" cap="none" strike="noStrike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80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T-Mobile-certified Reolink cameras provide:</a:t>
            </a:r>
            <a:endParaRPr b="0" i="0" sz="800" u="none" cap="none" strike="noStrike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9400" lvl="0" marL="5969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800"/>
              <a:buFont typeface="Arial"/>
              <a:buChar char="●"/>
            </a:pPr>
            <a:r>
              <a:rPr b="0" i="0" lang="en" sz="80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Reliable coverage with PoE, solar, and battery-powered options</a:t>
            </a:r>
            <a:endParaRPr b="0" i="0" sz="800" u="none" cap="none" strike="noStrike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9400" lvl="0" marL="5969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800"/>
              <a:buFont typeface="Arial"/>
              <a:buChar char="●"/>
            </a:pPr>
            <a:r>
              <a:rPr b="0" i="0" lang="en" sz="80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No trenching or disruption to existing infrastructure</a:t>
            </a:r>
            <a:endParaRPr b="0" i="0" sz="800" u="none" cap="none" strike="noStrike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9400" lvl="0" marL="5969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800"/>
              <a:buFont typeface="Arial"/>
              <a:buChar char="●"/>
            </a:pPr>
            <a:r>
              <a:rPr b="0" i="0" lang="en" sz="80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Flexible installation for blind spots and hard-to-reach areas</a:t>
            </a:r>
            <a:endParaRPr b="0" i="0" sz="800" u="none" cap="none" strike="noStrike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9400" lvl="0" marL="5969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800"/>
              <a:buFont typeface="Arial"/>
              <a:buChar char="●"/>
            </a:pPr>
            <a:r>
              <a:rPr b="0" i="0" lang="en" sz="80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800" u="none" cap="none" strike="noStrike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80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This solution is already being used by schools, government agencies, and enterprises nationwide to extend visibility and strengthen safety.</a:t>
            </a:r>
            <a:endParaRPr b="0" i="0" sz="800" u="none" cap="none" strike="noStrike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80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800" u="none" cap="none" strike="noStrike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80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Would you be open to a brief call to explore how this could help your team improve coverage?</a:t>
            </a:r>
            <a:endParaRPr b="0" i="0" sz="800" u="none" cap="none" strike="noStrike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80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800" u="none" cap="none" strike="noStrike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800" u="none" cap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[Signature]</a:t>
            </a:r>
            <a:endParaRPr b="0" i="0" sz="800" u="none" cap="none" strike="noStrike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p7"/>
          <p:cNvSpPr txBox="1"/>
          <p:nvPr/>
        </p:nvSpPr>
        <p:spPr>
          <a:xfrm>
            <a:off x="336638" y="230267"/>
            <a:ext cx="16839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Email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7"/>
          <p:cNvSpPr/>
          <p:nvPr/>
        </p:nvSpPr>
        <p:spPr>
          <a:xfrm flipH="1" rot="10800000">
            <a:off x="280202" y="435704"/>
            <a:ext cx="8487918" cy="23400"/>
          </a:xfrm>
          <a:custGeom>
            <a:rect b="b" l="l" r="r" t="t"/>
            <a:pathLst>
              <a:path extrusionOk="0" h="120000" w="8595360">
                <a:moveTo>
                  <a:pt x="0" y="0"/>
                </a:moveTo>
                <a:lnTo>
                  <a:pt x="8595360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269" name="Google Shape;269;p7"/>
          <p:cNvSpPr/>
          <p:nvPr/>
        </p:nvSpPr>
        <p:spPr>
          <a:xfrm>
            <a:off x="292500" y="659456"/>
            <a:ext cx="8463300" cy="3701790"/>
          </a:xfrm>
          <a:prstGeom prst="roundRect">
            <a:avLst>
              <a:gd fmla="val 3685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0" name="Google Shape;270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9250" y="4510634"/>
            <a:ext cx="1256028" cy="4478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g3a13041b8aa_0_0"/>
          <p:cNvSpPr/>
          <p:nvPr/>
        </p:nvSpPr>
        <p:spPr>
          <a:xfrm>
            <a:off x="292500" y="659456"/>
            <a:ext cx="8463300" cy="3701700"/>
          </a:xfrm>
          <a:prstGeom prst="roundRect">
            <a:avLst>
              <a:gd fmla="val 3685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g3a13041b8aa_0_0"/>
          <p:cNvSpPr txBox="1"/>
          <p:nvPr/>
        </p:nvSpPr>
        <p:spPr>
          <a:xfrm>
            <a:off x="663450" y="2504747"/>
            <a:ext cx="7721400" cy="14175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Play"/>
              <a:buNone/>
            </a:pPr>
            <a:r>
              <a:rPr lang="en" sz="1100">
                <a:solidFill>
                  <a:srgbClr val="18518E"/>
                </a:solidFill>
                <a:latin typeface="Quicksand SemiBold"/>
                <a:ea typeface="Quicksand SemiBold"/>
                <a:cs typeface="Quicksand SemiBold"/>
                <a:sym typeface="Quicksand SemiBold"/>
              </a:rPr>
              <a:t>End-to-End White Glove Service for all our Solutions</a:t>
            </a:r>
            <a:endParaRPr sz="1700">
              <a:solidFill>
                <a:srgbClr val="18518E"/>
              </a:solidFill>
              <a:latin typeface="Quicksand SemiBold"/>
              <a:ea typeface="Quicksand SemiBold"/>
              <a:cs typeface="Quicksand SemiBold"/>
              <a:sym typeface="Quicksand SemiBo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E30074"/>
                </a:solidFill>
                <a:latin typeface="Quicksand SemiBold"/>
                <a:ea typeface="Quicksand SemiBold"/>
                <a:cs typeface="Quicksand SemiBold"/>
                <a:sym typeface="Quicksand SemiBold"/>
              </a:rPr>
              <a:t>Ready to Go Solutions, Right Out of the Box</a:t>
            </a:r>
            <a:endParaRPr sz="1600">
              <a:solidFill>
                <a:srgbClr val="E30074"/>
              </a:solidFill>
              <a:latin typeface="Quicksand SemiBold"/>
              <a:ea typeface="Quicksand SemiBold"/>
              <a:cs typeface="Quicksand SemiBold"/>
              <a:sym typeface="Quicksand SemiBold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Quicksand"/>
              <a:buChar char="●"/>
            </a:pPr>
            <a:r>
              <a:rPr lang="en" sz="1200">
                <a:solidFill>
                  <a:schemeClr val="dk1"/>
                </a:solidFill>
                <a:latin typeface="Quicksand SemiBold"/>
                <a:ea typeface="Quicksand SemiBold"/>
                <a:cs typeface="Quicksand SemiBold"/>
                <a:sym typeface="Quicksand SemiBold"/>
              </a:rPr>
              <a:t>Premier Wireless handles fulfillment and deployment </a:t>
            </a:r>
            <a:r>
              <a:rPr b="1" lang="en" sz="12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from start to finish.</a:t>
            </a:r>
            <a:endParaRPr sz="1200">
              <a:solidFill>
                <a:schemeClr val="dk1"/>
              </a:solidFill>
              <a:latin typeface="Quicksand SemiBold"/>
              <a:ea typeface="Quicksand SemiBold"/>
              <a:cs typeface="Quicksand SemiBold"/>
              <a:sym typeface="Quicksand SemiBold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Quicksand"/>
              <a:buChar char="●"/>
            </a:pPr>
            <a:r>
              <a:rPr lang="en" sz="1200">
                <a:solidFill>
                  <a:schemeClr val="dk1"/>
                </a:solidFill>
                <a:latin typeface="Quicksand SemiBold"/>
                <a:ea typeface="Quicksand SemiBold"/>
                <a:cs typeface="Quicksand SemiBold"/>
                <a:sym typeface="Quicksand SemiBold"/>
              </a:rPr>
              <a:t>Devices arrive </a:t>
            </a:r>
            <a:r>
              <a:rPr b="1" lang="en" sz="12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fully configured and customized</a:t>
            </a:r>
            <a:r>
              <a:rPr lang="en" sz="1200">
                <a:solidFill>
                  <a:schemeClr val="dk1"/>
                </a:solidFill>
                <a:latin typeface="Quicksand SemiBold"/>
                <a:ea typeface="Quicksand SemiBold"/>
                <a:cs typeface="Quicksand SemiBold"/>
                <a:sym typeface="Quicksand SemiBold"/>
              </a:rPr>
              <a:t> to meet client needs.</a:t>
            </a:r>
            <a:endParaRPr sz="1200">
              <a:solidFill>
                <a:schemeClr val="dk1"/>
              </a:solidFill>
              <a:latin typeface="Quicksand SemiBold"/>
              <a:ea typeface="Quicksand SemiBold"/>
              <a:cs typeface="Quicksand SemiBold"/>
              <a:sym typeface="Quicksand SemiBold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Quicksand"/>
              <a:buChar char="●"/>
            </a:pPr>
            <a:r>
              <a:rPr b="1" lang="en" sz="12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No setup headaches</a:t>
            </a:r>
            <a:r>
              <a:rPr lang="en" sz="1200">
                <a:solidFill>
                  <a:schemeClr val="dk1"/>
                </a:solidFill>
                <a:latin typeface="Quicksand SemiBold"/>
                <a:ea typeface="Quicksand SemiBold"/>
                <a:cs typeface="Quicksand SemiBold"/>
                <a:sym typeface="Quicksand SemiBold"/>
              </a:rPr>
              <a:t> — just power on and start working.</a:t>
            </a:r>
            <a:endParaRPr sz="1200">
              <a:solidFill>
                <a:schemeClr val="dk1"/>
              </a:solidFill>
              <a:latin typeface="Quicksand SemiBold"/>
              <a:ea typeface="Quicksand SemiBold"/>
              <a:cs typeface="Quicksand SemiBold"/>
              <a:sym typeface="Quicksand SemiBold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Quicksand"/>
              <a:buChar char="●"/>
            </a:pPr>
            <a:r>
              <a:rPr lang="en" sz="1200">
                <a:solidFill>
                  <a:schemeClr val="dk1"/>
                </a:solidFill>
                <a:latin typeface="Quicksand SemiBold"/>
                <a:ea typeface="Quicksand SemiBold"/>
                <a:cs typeface="Quicksand SemiBold"/>
                <a:sym typeface="Quicksand SemiBold"/>
              </a:rPr>
              <a:t>Designed to </a:t>
            </a:r>
            <a:r>
              <a:rPr b="1" lang="en" sz="12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save time, reduce complexity, and ensure seamless adoption</a:t>
            </a:r>
            <a:r>
              <a:rPr lang="en" sz="1200">
                <a:solidFill>
                  <a:schemeClr val="dk1"/>
                </a:solidFill>
                <a:latin typeface="Quicksand SemiBold"/>
                <a:ea typeface="Quicksand SemiBold"/>
                <a:cs typeface="Quicksand SemiBold"/>
                <a:sym typeface="Quicksand SemiBold"/>
              </a:rPr>
              <a:t>.</a:t>
            </a:r>
            <a:endParaRPr b="0" i="0" sz="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g3a13041b8aa_0_0"/>
          <p:cNvSpPr txBox="1"/>
          <p:nvPr/>
        </p:nvSpPr>
        <p:spPr>
          <a:xfrm>
            <a:off x="336701" y="230275"/>
            <a:ext cx="7942800" cy="39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Play"/>
              <a:buNone/>
            </a:pPr>
            <a:r>
              <a:rPr lang="en">
                <a:solidFill>
                  <a:srgbClr val="EA098E"/>
                </a:solidFill>
                <a:latin typeface="Quicksand SemiBold"/>
                <a:ea typeface="Quicksand SemiBold"/>
                <a:cs typeface="Quicksand SemiBold"/>
                <a:sym typeface="Quicksand SemiBold"/>
              </a:rPr>
              <a:t>Why Premier Wireless </a:t>
            </a:r>
            <a:endParaRPr>
              <a:solidFill>
                <a:srgbClr val="EA098E"/>
              </a:solidFill>
              <a:latin typeface="Quicksand SemiBold"/>
              <a:ea typeface="Quicksand SemiBold"/>
              <a:cs typeface="Quicksand SemiBold"/>
              <a:sym typeface="Quicksand SemiBold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rgbClr val="E22C91"/>
              </a:solidFill>
            </a:endParaRPr>
          </a:p>
        </p:txBody>
      </p:sp>
      <p:sp>
        <p:nvSpPr>
          <p:cNvPr id="279" name="Google Shape;279;g3a13041b8aa_0_0"/>
          <p:cNvSpPr/>
          <p:nvPr/>
        </p:nvSpPr>
        <p:spPr>
          <a:xfrm flipH="1" rot="10800000">
            <a:off x="280202" y="435704"/>
            <a:ext cx="8487918" cy="23400"/>
          </a:xfrm>
          <a:custGeom>
            <a:rect b="b" l="l" r="r" t="t"/>
            <a:pathLst>
              <a:path extrusionOk="0" h="120000" w="8595360">
                <a:moveTo>
                  <a:pt x="0" y="0"/>
                </a:moveTo>
                <a:lnTo>
                  <a:pt x="8595360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pic>
        <p:nvPicPr>
          <p:cNvPr id="280" name="Google Shape;280;g3a13041b8aa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9250" y="4510634"/>
            <a:ext cx="1256028" cy="447832"/>
          </a:xfrm>
          <a:prstGeom prst="rect">
            <a:avLst/>
          </a:prstGeom>
          <a:noFill/>
          <a:ln>
            <a:noFill/>
          </a:ln>
        </p:spPr>
      </p:pic>
      <p:sp>
        <p:nvSpPr>
          <p:cNvPr id="281" name="Google Shape;281;g3a13041b8aa_0_0"/>
          <p:cNvSpPr txBox="1"/>
          <p:nvPr/>
        </p:nvSpPr>
        <p:spPr>
          <a:xfrm>
            <a:off x="607675" y="1063424"/>
            <a:ext cx="7769400" cy="13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Quicksand Medium"/>
                <a:ea typeface="Quicksand Medium"/>
                <a:cs typeface="Quicksand Medium"/>
                <a:sym typeface="Quicksand Medium"/>
              </a:rPr>
              <a:t>For more than 30 years, Premier Wireless Business Technology Solutions has connected people to resources—anytime, anywhere. As a T-Mobile Pinnacle Partner, we’ve powered communication, safety, and connectivity for schools, first responders, and government agencies nationwide. Now, we’re bringing that same precision and reliability to small and mid-sized businesses, helping SMB partners deploy technology faster, smarter, and more efficiently.</a:t>
            </a:r>
            <a:endParaRPr sz="1300">
              <a:latin typeface="Quicksand Medium"/>
              <a:ea typeface="Quicksand Medium"/>
              <a:cs typeface="Quicksand Medium"/>
              <a:sym typeface="Quicksand Medi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