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4" r:id="rId2"/>
  </p:sldMasterIdLst>
  <p:notesMasterIdLst>
    <p:notesMasterId r:id="rId10"/>
  </p:notesMasterIdLst>
  <p:sldIdLst>
    <p:sldId id="256" r:id="rId3"/>
    <p:sldId id="257" r:id="rId4"/>
    <p:sldId id="258" r:id="rId5"/>
    <p:sldId id="259" r:id="rId6"/>
    <p:sldId id="260" r:id="rId7"/>
    <p:sldId id="261" r:id="rId8"/>
    <p:sldId id="262" r:id="rId9"/>
  </p:sldIdLst>
  <p:sldSz cx="9144000" cy="5143500" type="screen16x9"/>
  <p:notesSz cx="6858000" cy="9144000"/>
  <p:embeddedFontLst>
    <p:embeddedFont>
      <p:font typeface="Quicksand" panose="020B0604020202020204" charset="0"/>
      <p:regular r:id="rId11"/>
      <p:bold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glHpumo7ld6FKgInIPV5gsQLPUT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2C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65EBAC1-D9B0-4BA1-8360-AAC10A8026B5}">
  <a:tblStyle styleId="{C65EBAC1-D9B0-4BA1-8360-AAC10A8026B5}" styleName="Table_0">
    <a:wholeTbl>
      <a:tcTxStyle b="off" i="off">
        <a:font>
          <a:latin typeface="Arial"/>
          <a:ea typeface="Arial"/>
          <a:cs typeface="Arial"/>
        </a:font>
        <a:srgbClr val="000000"/>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76CD8896-C10E-4D57-955D-8BD8C2E24DE8}" styleName="Table_1">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1" d="100"/>
          <a:sy n="111" d="100"/>
        </p:scale>
        <p:origin x="393" y="4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font" Target="fonts/font2.fntdata"/><Relationship Id="rId17" Type="http://customschemas.google.com/relationships/presentationmetadata" Target="metadata"/><Relationship Id="rId2" Type="http://schemas.openxmlformats.org/officeDocument/2006/relationships/slideMaster" Target="slideMasters/slideMaster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1.fntdata"/><Relationship Id="rId5" Type="http://schemas.openxmlformats.org/officeDocument/2006/relationships/slide" Target="slides/slide3.xml"/><Relationship Id="rId10" Type="http://schemas.openxmlformats.org/officeDocument/2006/relationships/notesMaster" Target="notesMasters/notesMaster1.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7" name="Google Shape;9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914400" y="3251200"/>
            <a:ext cx="7315200" cy="3081300"/>
          </a:xfrm>
          <a:prstGeom prst="rect">
            <a:avLst/>
          </a:prstGeom>
          <a:noFill/>
          <a:ln>
            <a:noFill/>
          </a:ln>
        </p:spPr>
        <p:txBody>
          <a:bodyPr spcFirstLastPara="1" wrap="square" lIns="91225" tIns="45575" rIns="91225" bIns="45575" anchor="t" anchorCtr="0">
            <a:noAutofit/>
          </a:bodyPr>
          <a:lstStyle/>
          <a:p>
            <a:pPr marL="0" lvl="0" indent="0" algn="l" rtl="0">
              <a:lnSpc>
                <a:spcPct val="100000"/>
              </a:lnSpc>
              <a:spcBef>
                <a:spcPts val="0"/>
              </a:spcBef>
              <a:spcAft>
                <a:spcPts val="0"/>
              </a:spcAft>
              <a:buSzPts val="1400"/>
              <a:buNone/>
            </a:pPr>
            <a:endParaRPr/>
          </a:p>
        </p:txBody>
      </p:sp>
      <p:sp>
        <p:nvSpPr>
          <p:cNvPr id="109" name="Google Shape;109;p2: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3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3:notes"/>
          <p:cNvSpPr txBox="1">
            <a:spLocks noGrp="1"/>
          </p:cNvSpPr>
          <p:nvPr>
            <p:ph type="body" idx="1"/>
          </p:nvPr>
        </p:nvSpPr>
        <p:spPr>
          <a:xfrm>
            <a:off x="914400" y="3251200"/>
            <a:ext cx="7315200" cy="3081300"/>
          </a:xfrm>
          <a:prstGeom prst="rect">
            <a:avLst/>
          </a:prstGeom>
          <a:noFill/>
          <a:ln>
            <a:noFill/>
          </a:ln>
        </p:spPr>
        <p:txBody>
          <a:bodyPr spcFirstLastPara="1" wrap="square" lIns="91225" tIns="45575" rIns="91225" bIns="45575" anchor="t" anchorCtr="0">
            <a:noAutofit/>
          </a:bodyPr>
          <a:lstStyle/>
          <a:p>
            <a:pPr marL="0" lvl="0" indent="0" algn="l" rtl="0">
              <a:lnSpc>
                <a:spcPct val="100000"/>
              </a:lnSpc>
              <a:spcBef>
                <a:spcPts val="0"/>
              </a:spcBef>
              <a:spcAft>
                <a:spcPts val="0"/>
              </a:spcAft>
              <a:buSzPts val="1400"/>
              <a:buNone/>
            </a:pPr>
            <a:endParaRPr/>
          </a:p>
        </p:txBody>
      </p:sp>
      <p:sp>
        <p:nvSpPr>
          <p:cNvPr id="156" name="Google Shape;156;p3: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3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4:notes"/>
          <p:cNvSpPr txBox="1">
            <a:spLocks noGrp="1"/>
          </p:cNvSpPr>
          <p:nvPr>
            <p:ph type="body" idx="1"/>
          </p:nvPr>
        </p:nvSpPr>
        <p:spPr>
          <a:xfrm>
            <a:off x="914400" y="3251200"/>
            <a:ext cx="7315200" cy="3081300"/>
          </a:xfrm>
          <a:prstGeom prst="rect">
            <a:avLst/>
          </a:prstGeom>
          <a:noFill/>
          <a:ln>
            <a:noFill/>
          </a:ln>
        </p:spPr>
        <p:txBody>
          <a:bodyPr spcFirstLastPara="1" wrap="square" lIns="91225" tIns="45575" rIns="91225" bIns="45575" anchor="t" anchorCtr="0">
            <a:noAutofit/>
          </a:bodyPr>
          <a:lstStyle/>
          <a:p>
            <a:pPr marL="0" lvl="0" indent="0" algn="l" rtl="0">
              <a:lnSpc>
                <a:spcPct val="100000"/>
              </a:lnSpc>
              <a:spcBef>
                <a:spcPts val="0"/>
              </a:spcBef>
              <a:spcAft>
                <a:spcPts val="0"/>
              </a:spcAft>
              <a:buSzPts val="1400"/>
              <a:buNone/>
            </a:pPr>
            <a:endParaRPr/>
          </a:p>
        </p:txBody>
      </p:sp>
      <p:sp>
        <p:nvSpPr>
          <p:cNvPr id="181" name="Google Shape;181;p4: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3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5:notes"/>
          <p:cNvSpPr txBox="1">
            <a:spLocks noGrp="1"/>
          </p:cNvSpPr>
          <p:nvPr>
            <p:ph type="body" idx="1"/>
          </p:nvPr>
        </p:nvSpPr>
        <p:spPr>
          <a:xfrm>
            <a:off x="914400" y="3251200"/>
            <a:ext cx="7315200" cy="3081300"/>
          </a:xfrm>
          <a:prstGeom prst="rect">
            <a:avLst/>
          </a:prstGeom>
          <a:noFill/>
          <a:ln>
            <a:noFill/>
          </a:ln>
        </p:spPr>
        <p:txBody>
          <a:bodyPr spcFirstLastPara="1" wrap="square" lIns="91225" tIns="45575" rIns="91225" bIns="45575" anchor="t" anchorCtr="0">
            <a:noAutofit/>
          </a:bodyPr>
          <a:lstStyle/>
          <a:p>
            <a:pPr marL="0" lvl="0" indent="0" algn="l" rtl="0">
              <a:lnSpc>
                <a:spcPct val="100000"/>
              </a:lnSpc>
              <a:spcBef>
                <a:spcPts val="0"/>
              </a:spcBef>
              <a:spcAft>
                <a:spcPts val="0"/>
              </a:spcAft>
              <a:buSzPts val="1400"/>
              <a:buNone/>
            </a:pPr>
            <a:endParaRPr/>
          </a:p>
        </p:txBody>
      </p:sp>
      <p:sp>
        <p:nvSpPr>
          <p:cNvPr id="211" name="Google Shape;211;p5: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3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6: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300" cap="flat" cmpd="sng">
            <a:solidFill>
              <a:srgbClr val="000000"/>
            </a:solidFill>
            <a:prstDash val="solid"/>
            <a:round/>
            <a:headEnd type="none" w="sm" len="sm"/>
            <a:tailEnd type="none" w="sm" len="sm"/>
          </a:ln>
        </p:spPr>
      </p:sp>
      <p:sp>
        <p:nvSpPr>
          <p:cNvPr id="242" name="Google Shape;242;p6:notes"/>
          <p:cNvSpPr txBox="1">
            <a:spLocks noGrp="1"/>
          </p:cNvSpPr>
          <p:nvPr>
            <p:ph type="body" idx="1"/>
          </p:nvPr>
        </p:nvSpPr>
        <p:spPr>
          <a:xfrm>
            <a:off x="914400" y="3251200"/>
            <a:ext cx="7315200" cy="3081300"/>
          </a:xfrm>
          <a:prstGeom prst="rect">
            <a:avLst/>
          </a:prstGeom>
          <a:noFill/>
          <a:ln>
            <a:noFill/>
          </a:ln>
        </p:spPr>
        <p:txBody>
          <a:bodyPr spcFirstLastPara="1" wrap="square" lIns="91225" tIns="45575" rIns="91225" bIns="45575" anchor="t" anchorCtr="0">
            <a:noAutofit/>
          </a:bodyPr>
          <a:lstStyle/>
          <a:p>
            <a:pPr marL="444500" marR="0" lvl="0" indent="-228600" algn="l" rtl="0">
              <a:lnSpc>
                <a:spcPct val="100000"/>
              </a:lnSpc>
              <a:spcBef>
                <a:spcPts val="0"/>
              </a:spcBef>
              <a:spcAft>
                <a:spcPts val="0"/>
              </a:spcAft>
              <a:buClr>
                <a:srgbClr val="000000"/>
              </a:buClr>
              <a:buSzPts val="1400"/>
              <a:buFont typeface="Arial"/>
              <a:buNone/>
            </a:pPr>
            <a:endParaRPr/>
          </a:p>
        </p:txBody>
      </p:sp>
      <p:sp>
        <p:nvSpPr>
          <p:cNvPr id="243" name="Google Shape;243;p6:notes"/>
          <p:cNvSpPr txBox="1">
            <a:spLocks noGrp="1"/>
          </p:cNvSpPr>
          <p:nvPr>
            <p:ph type="sldNum" idx="12"/>
          </p:nvPr>
        </p:nvSpPr>
        <p:spPr>
          <a:xfrm>
            <a:off x="5180013" y="6502401"/>
            <a:ext cx="3962400" cy="341400"/>
          </a:xfrm>
          <a:prstGeom prst="rect">
            <a:avLst/>
          </a:prstGeom>
          <a:noFill/>
          <a:ln>
            <a:noFill/>
          </a:ln>
        </p:spPr>
        <p:txBody>
          <a:bodyPr spcFirstLastPara="1" wrap="square" lIns="91225" tIns="45575" rIns="91225" bIns="45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 sz="1200" b="0" i="0" u="none" strike="noStrike" cap="none">
                <a:solidFill>
                  <a:schemeClr val="dk1"/>
                </a:solidFill>
                <a:latin typeface="Calibri"/>
                <a:ea typeface="Calibri"/>
                <a:cs typeface="Calibri"/>
                <a:sym typeface="Calibri"/>
              </a:rPr>
              <a:t>6</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7:notes"/>
          <p:cNvSpPr>
            <a:spLocks noGrp="1" noRot="1" noChangeAspect="1"/>
          </p:cNvSpPr>
          <p:nvPr>
            <p:ph type="sldImg" idx="2"/>
          </p:nvPr>
        </p:nvSpPr>
        <p:spPr>
          <a:xfrm>
            <a:off x="2290763" y="512763"/>
            <a:ext cx="4562475" cy="2566987"/>
          </a:xfrm>
          <a:custGeom>
            <a:avLst/>
            <a:gdLst/>
            <a:ahLst/>
            <a:cxnLst/>
            <a:rect l="l" t="t" r="r" b="b"/>
            <a:pathLst>
              <a:path w="120000" h="120000" extrusionOk="0">
                <a:moveTo>
                  <a:pt x="0" y="0"/>
                </a:moveTo>
                <a:lnTo>
                  <a:pt x="120000" y="0"/>
                </a:lnTo>
                <a:lnTo>
                  <a:pt x="120000" y="120000"/>
                </a:lnTo>
                <a:lnTo>
                  <a:pt x="0" y="120000"/>
                </a:lnTo>
                <a:close/>
              </a:path>
            </a:pathLst>
          </a:custGeom>
          <a:noFill/>
          <a:ln w="12300" cap="flat" cmpd="sng">
            <a:solidFill>
              <a:srgbClr val="000000"/>
            </a:solidFill>
            <a:prstDash val="solid"/>
            <a:round/>
            <a:headEnd type="none" w="sm" len="sm"/>
            <a:tailEnd type="none" w="sm" len="sm"/>
          </a:ln>
        </p:spPr>
      </p:sp>
      <p:sp>
        <p:nvSpPr>
          <p:cNvPr id="252" name="Google Shape;252;p7:notes"/>
          <p:cNvSpPr txBox="1">
            <a:spLocks noGrp="1"/>
          </p:cNvSpPr>
          <p:nvPr>
            <p:ph type="body" idx="1"/>
          </p:nvPr>
        </p:nvSpPr>
        <p:spPr>
          <a:xfrm>
            <a:off x="914400" y="3251200"/>
            <a:ext cx="7315200" cy="3081300"/>
          </a:xfrm>
          <a:prstGeom prst="rect">
            <a:avLst/>
          </a:prstGeom>
          <a:noFill/>
          <a:ln>
            <a:noFill/>
          </a:ln>
        </p:spPr>
        <p:txBody>
          <a:bodyPr spcFirstLastPara="1" wrap="square" lIns="91225" tIns="45575" rIns="91225" bIns="45575" anchor="t" anchorCtr="0">
            <a:noAutofit/>
          </a:bodyPr>
          <a:lstStyle/>
          <a:p>
            <a:pPr marL="444500" marR="0" lvl="0" indent="-228600" algn="l" rtl="0">
              <a:lnSpc>
                <a:spcPct val="100000"/>
              </a:lnSpc>
              <a:spcBef>
                <a:spcPts val="0"/>
              </a:spcBef>
              <a:spcAft>
                <a:spcPts val="0"/>
              </a:spcAft>
              <a:buClr>
                <a:srgbClr val="000000"/>
              </a:buClr>
              <a:buSzPts val="1400"/>
              <a:buFont typeface="Arial"/>
              <a:buNone/>
            </a:pPr>
            <a:endParaRPr/>
          </a:p>
        </p:txBody>
      </p:sp>
      <p:sp>
        <p:nvSpPr>
          <p:cNvPr id="253" name="Google Shape;253;p7:notes"/>
          <p:cNvSpPr txBox="1">
            <a:spLocks noGrp="1"/>
          </p:cNvSpPr>
          <p:nvPr>
            <p:ph type="sldNum" idx="12"/>
          </p:nvPr>
        </p:nvSpPr>
        <p:spPr>
          <a:xfrm>
            <a:off x="5180013" y="6502401"/>
            <a:ext cx="3962400" cy="341400"/>
          </a:xfrm>
          <a:prstGeom prst="rect">
            <a:avLst/>
          </a:prstGeom>
          <a:noFill/>
          <a:ln>
            <a:noFill/>
          </a:ln>
        </p:spPr>
        <p:txBody>
          <a:bodyPr spcFirstLastPara="1" wrap="square" lIns="91225" tIns="45575" rIns="91225" bIns="45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 sz="1200" b="0" i="0" u="none" strike="noStrike" cap="none">
                <a:solidFill>
                  <a:schemeClr val="dk1"/>
                </a:solidFill>
                <a:latin typeface="Calibri"/>
                <a:ea typeface="Calibri"/>
                <a:cs typeface="Calibri"/>
                <a:sym typeface="Calibri"/>
              </a:rPr>
              <a:t>7</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9"/>
          <p:cNvSpPr txBox="1">
            <a:spLocks noGrp="1"/>
          </p:cNvSpPr>
          <p:nvPr>
            <p:ph type="title"/>
          </p:nvPr>
        </p:nvSpPr>
        <p:spPr>
          <a:xfrm>
            <a:off x="363855" y="1365361"/>
            <a:ext cx="3090545" cy="363626"/>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2363" b="0"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 name="Google Shape;14;p9"/>
          <p:cNvSpPr txBox="1">
            <a:spLocks noGrp="1"/>
          </p:cNvSpPr>
          <p:nvPr>
            <p:ph type="body" idx="1"/>
          </p:nvPr>
        </p:nvSpPr>
        <p:spPr>
          <a:xfrm>
            <a:off x="4842637" y="1088804"/>
            <a:ext cx="4055109" cy="276999"/>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b="0" i="0">
                <a:solidFill>
                  <a:schemeClr val="dk1"/>
                </a:solidFill>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15" name="Google Shape;15;p9"/>
          <p:cNvSpPr txBox="1">
            <a:spLocks noGrp="1"/>
          </p:cNvSpPr>
          <p:nvPr>
            <p:ph type="ftr" idx="11"/>
          </p:nvPr>
        </p:nvSpPr>
        <p:spPr>
          <a:xfrm>
            <a:off x="6925692" y="4964031"/>
            <a:ext cx="1579879" cy="116442"/>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900" b="1" i="0">
                <a:solidFill>
                  <a:srgbClr val="E22C9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9"/>
          <p:cNvSpPr txBox="1">
            <a:spLocks noGrp="1"/>
          </p:cNvSpPr>
          <p:nvPr>
            <p:ph type="dt" idx="10"/>
          </p:nvPr>
        </p:nvSpPr>
        <p:spPr>
          <a:xfrm>
            <a:off x="457200" y="4783455"/>
            <a:ext cx="2103120" cy="2154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9"/>
          <p:cNvSpPr txBox="1">
            <a:spLocks noGrp="1"/>
          </p:cNvSpPr>
          <p:nvPr>
            <p:ph type="sldNum" idx="12"/>
          </p:nvPr>
        </p:nvSpPr>
        <p:spPr>
          <a:xfrm>
            <a:off x="8661019" y="4944266"/>
            <a:ext cx="168909" cy="116442"/>
          </a:xfrm>
          <a:prstGeom prst="rect">
            <a:avLst/>
          </a:prstGeom>
          <a:noFill/>
          <a:ln>
            <a:noFill/>
          </a:ln>
        </p:spPr>
        <p:txBody>
          <a:bodyPr spcFirstLastPara="1" wrap="square" lIns="0" tIns="0" rIns="0" bIns="0" anchor="t" anchorCtr="0">
            <a:spAutoFit/>
          </a:bodyPr>
          <a:lstStyle>
            <a:lvl1pPr marL="28575" marR="0" lvl="0"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1pPr>
            <a:lvl2pPr marL="28575" marR="0" lvl="1"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2pPr>
            <a:lvl3pPr marL="28575" marR="0" lvl="2"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3pPr>
            <a:lvl4pPr marL="28575" marR="0" lvl="3"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4pPr>
            <a:lvl5pPr marL="28575" marR="0" lvl="4"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5pPr>
            <a:lvl6pPr marL="28575" marR="0" lvl="5"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6pPr>
            <a:lvl7pPr marL="28575" marR="0" lvl="6"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7pPr>
            <a:lvl8pPr marL="28575" marR="0" lvl="7"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8pPr>
            <a:lvl9pPr marL="28575" marR="0" lvl="8"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9pPr>
          </a:lstStyle>
          <a:p>
            <a:pPr marL="28575"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1"/>
        <p:cNvGrpSpPr/>
        <p:nvPr/>
      </p:nvGrpSpPr>
      <p:grpSpPr>
        <a:xfrm>
          <a:off x="0" y="0"/>
          <a:ext cx="0" cy="0"/>
          <a:chOff x="0" y="0"/>
          <a:chExt cx="0" cy="0"/>
        </a:xfrm>
      </p:grpSpPr>
      <p:sp>
        <p:nvSpPr>
          <p:cNvPr id="62" name="Google Shape;62;p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63" name="Google Shape;63;p1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64" name="Google Shape;6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65"/>
        <p:cNvGrpSpPr/>
        <p:nvPr/>
      </p:nvGrpSpPr>
      <p:grpSpPr>
        <a:xfrm>
          <a:off x="0" y="0"/>
          <a:ext cx="0" cy="0"/>
          <a:chOff x="0" y="0"/>
          <a:chExt cx="0" cy="0"/>
        </a:xfrm>
      </p:grpSpPr>
      <p:sp>
        <p:nvSpPr>
          <p:cNvPr id="66" name="Google Shape;66;p1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67" name="Google Shape;67;p1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68" name="Google Shape;68;p1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69" name="Google Shape;6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0"/>
        <p:cNvGrpSpPr/>
        <p:nvPr/>
      </p:nvGrpSpPr>
      <p:grpSpPr>
        <a:xfrm>
          <a:off x="0" y="0"/>
          <a:ext cx="0" cy="0"/>
          <a:chOff x="0" y="0"/>
          <a:chExt cx="0" cy="0"/>
        </a:xfrm>
      </p:grpSpPr>
      <p:sp>
        <p:nvSpPr>
          <p:cNvPr id="71" name="Google Shape;71;p1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72" name="Google Shape;72;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3"/>
        <p:cNvGrpSpPr/>
        <p:nvPr/>
      </p:nvGrpSpPr>
      <p:grpSpPr>
        <a:xfrm>
          <a:off x="0" y="0"/>
          <a:ext cx="0" cy="0"/>
          <a:chOff x="0" y="0"/>
          <a:chExt cx="0" cy="0"/>
        </a:xfrm>
      </p:grpSpPr>
      <p:sp>
        <p:nvSpPr>
          <p:cNvPr id="74" name="Google Shape;74;p1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75" name="Google Shape;75;p1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76" name="Google Shape;76;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7"/>
        <p:cNvGrpSpPr/>
        <p:nvPr/>
      </p:nvGrpSpPr>
      <p:grpSpPr>
        <a:xfrm>
          <a:off x="0" y="0"/>
          <a:ext cx="0" cy="0"/>
          <a:chOff x="0" y="0"/>
          <a:chExt cx="0" cy="0"/>
        </a:xfrm>
      </p:grpSpPr>
      <p:sp>
        <p:nvSpPr>
          <p:cNvPr id="78" name="Google Shape;78;p1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79" name="Google Shape;79;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0"/>
        <p:cNvGrpSpPr/>
        <p:nvPr/>
      </p:nvGrpSpPr>
      <p:grpSpPr>
        <a:xfrm>
          <a:off x="0" y="0"/>
          <a:ext cx="0" cy="0"/>
          <a:chOff x="0" y="0"/>
          <a:chExt cx="0" cy="0"/>
        </a:xfrm>
      </p:grpSpPr>
      <p:sp>
        <p:nvSpPr>
          <p:cNvPr id="81" name="Google Shape;81;p2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2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83" name="Google Shape;83;p2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84" name="Google Shape;84;p2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85" name="Google Shape;85;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86"/>
        <p:cNvGrpSpPr/>
        <p:nvPr/>
      </p:nvGrpSpPr>
      <p:grpSpPr>
        <a:xfrm>
          <a:off x="0" y="0"/>
          <a:ext cx="0" cy="0"/>
          <a:chOff x="0" y="0"/>
          <a:chExt cx="0" cy="0"/>
        </a:xfrm>
      </p:grpSpPr>
      <p:sp>
        <p:nvSpPr>
          <p:cNvPr id="87" name="Google Shape;87;p2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88" name="Google Shape;88;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89"/>
        <p:cNvGrpSpPr/>
        <p:nvPr/>
      </p:nvGrpSpPr>
      <p:grpSpPr>
        <a:xfrm>
          <a:off x="0" y="0"/>
          <a:ext cx="0" cy="0"/>
          <a:chOff x="0" y="0"/>
          <a:chExt cx="0" cy="0"/>
        </a:xfrm>
      </p:grpSpPr>
      <p:sp>
        <p:nvSpPr>
          <p:cNvPr id="90" name="Google Shape;90;p22"/>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91" name="Google Shape;91;p2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92" name="Google Shape;92;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3"/>
        <p:cNvGrpSpPr/>
        <p:nvPr/>
      </p:nvGrpSpPr>
      <p:grpSpPr>
        <a:xfrm>
          <a:off x="0" y="0"/>
          <a:ext cx="0" cy="0"/>
          <a:chOff x="0" y="0"/>
          <a:chExt cx="0" cy="0"/>
        </a:xfrm>
      </p:grpSpPr>
      <p:sp>
        <p:nvSpPr>
          <p:cNvPr id="94" name="Google Shape;94;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8"/>
        <p:cNvGrpSpPr/>
        <p:nvPr/>
      </p:nvGrpSpPr>
      <p:grpSpPr>
        <a:xfrm>
          <a:off x="0" y="0"/>
          <a:ext cx="0" cy="0"/>
          <a:chOff x="0" y="0"/>
          <a:chExt cx="0" cy="0"/>
        </a:xfrm>
      </p:grpSpPr>
      <p:sp>
        <p:nvSpPr>
          <p:cNvPr id="19" name="Google Shape;19;p24"/>
          <p:cNvSpPr txBox="1">
            <a:spLocks noGrp="1"/>
          </p:cNvSpPr>
          <p:nvPr>
            <p:ph type="ctrTitle"/>
          </p:nvPr>
        </p:nvSpPr>
        <p:spPr>
          <a:xfrm>
            <a:off x="685800" y="1594485"/>
            <a:ext cx="7772400" cy="363626"/>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2363" b="0"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4"/>
          <p:cNvSpPr txBox="1">
            <a:spLocks noGrp="1"/>
          </p:cNvSpPr>
          <p:nvPr>
            <p:ph type="subTitle" idx="1"/>
          </p:nvPr>
        </p:nvSpPr>
        <p:spPr>
          <a:xfrm>
            <a:off x="1371600" y="2880360"/>
            <a:ext cx="6400800" cy="276999"/>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b="0" i="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4"/>
          <p:cNvSpPr txBox="1">
            <a:spLocks noGrp="1"/>
          </p:cNvSpPr>
          <p:nvPr>
            <p:ph type="ftr" idx="11"/>
          </p:nvPr>
        </p:nvSpPr>
        <p:spPr>
          <a:xfrm>
            <a:off x="6925692" y="4964031"/>
            <a:ext cx="1579879" cy="116442"/>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900" b="1" i="0">
                <a:solidFill>
                  <a:srgbClr val="E22C9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4"/>
          <p:cNvSpPr txBox="1">
            <a:spLocks noGrp="1"/>
          </p:cNvSpPr>
          <p:nvPr>
            <p:ph type="dt" idx="10"/>
          </p:nvPr>
        </p:nvSpPr>
        <p:spPr>
          <a:xfrm>
            <a:off x="457200" y="4783455"/>
            <a:ext cx="2103120" cy="2154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24"/>
          <p:cNvSpPr txBox="1">
            <a:spLocks noGrp="1"/>
          </p:cNvSpPr>
          <p:nvPr>
            <p:ph type="sldNum" idx="12"/>
          </p:nvPr>
        </p:nvSpPr>
        <p:spPr>
          <a:xfrm>
            <a:off x="8661019" y="4944266"/>
            <a:ext cx="168909" cy="116442"/>
          </a:xfrm>
          <a:prstGeom prst="rect">
            <a:avLst/>
          </a:prstGeom>
          <a:noFill/>
          <a:ln>
            <a:noFill/>
          </a:ln>
        </p:spPr>
        <p:txBody>
          <a:bodyPr spcFirstLastPara="1" wrap="square" lIns="0" tIns="0" rIns="0" bIns="0" anchor="t" anchorCtr="0">
            <a:spAutoFit/>
          </a:bodyPr>
          <a:lstStyle>
            <a:lvl1pPr marL="28575" marR="0" lvl="0"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1pPr>
            <a:lvl2pPr marL="28575" marR="0" lvl="1"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2pPr>
            <a:lvl3pPr marL="28575" marR="0" lvl="2"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3pPr>
            <a:lvl4pPr marL="28575" marR="0" lvl="3"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4pPr>
            <a:lvl5pPr marL="28575" marR="0" lvl="4"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5pPr>
            <a:lvl6pPr marL="28575" marR="0" lvl="5"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6pPr>
            <a:lvl7pPr marL="28575" marR="0" lvl="6"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7pPr>
            <a:lvl8pPr marL="28575" marR="0" lvl="7"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8pPr>
            <a:lvl9pPr marL="28575" marR="0" lvl="8"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9pPr>
          </a:lstStyle>
          <a:p>
            <a:pPr marL="28575"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4"/>
        <p:cNvGrpSpPr/>
        <p:nvPr/>
      </p:nvGrpSpPr>
      <p:grpSpPr>
        <a:xfrm>
          <a:off x="0" y="0"/>
          <a:ext cx="0" cy="0"/>
          <a:chOff x="0" y="0"/>
          <a:chExt cx="0" cy="0"/>
        </a:xfrm>
      </p:grpSpPr>
      <p:sp>
        <p:nvSpPr>
          <p:cNvPr id="25" name="Google Shape;25;p25"/>
          <p:cNvSpPr txBox="1">
            <a:spLocks noGrp="1"/>
          </p:cNvSpPr>
          <p:nvPr>
            <p:ph type="title"/>
          </p:nvPr>
        </p:nvSpPr>
        <p:spPr>
          <a:xfrm>
            <a:off x="363855" y="1365361"/>
            <a:ext cx="3090545" cy="363626"/>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2363" b="0"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5"/>
          <p:cNvSpPr txBox="1">
            <a:spLocks noGrp="1"/>
          </p:cNvSpPr>
          <p:nvPr>
            <p:ph type="body" idx="1"/>
          </p:nvPr>
        </p:nvSpPr>
        <p:spPr>
          <a:xfrm>
            <a:off x="457200" y="1183005"/>
            <a:ext cx="3977640" cy="276999"/>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27" name="Google Shape;27;p25"/>
          <p:cNvSpPr txBox="1">
            <a:spLocks noGrp="1"/>
          </p:cNvSpPr>
          <p:nvPr>
            <p:ph type="body" idx="2"/>
          </p:nvPr>
        </p:nvSpPr>
        <p:spPr>
          <a:xfrm>
            <a:off x="4709160" y="1183005"/>
            <a:ext cx="3977640" cy="276999"/>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28" name="Google Shape;28;p25"/>
          <p:cNvSpPr txBox="1">
            <a:spLocks noGrp="1"/>
          </p:cNvSpPr>
          <p:nvPr>
            <p:ph type="ftr" idx="11"/>
          </p:nvPr>
        </p:nvSpPr>
        <p:spPr>
          <a:xfrm>
            <a:off x="6925692" y="4964031"/>
            <a:ext cx="1579879" cy="116442"/>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900" b="1" i="0">
                <a:solidFill>
                  <a:srgbClr val="E22C9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5"/>
          <p:cNvSpPr txBox="1">
            <a:spLocks noGrp="1"/>
          </p:cNvSpPr>
          <p:nvPr>
            <p:ph type="dt" idx="10"/>
          </p:nvPr>
        </p:nvSpPr>
        <p:spPr>
          <a:xfrm>
            <a:off x="457200" y="4783455"/>
            <a:ext cx="2103120" cy="2154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5"/>
          <p:cNvSpPr txBox="1">
            <a:spLocks noGrp="1"/>
          </p:cNvSpPr>
          <p:nvPr>
            <p:ph type="sldNum" idx="12"/>
          </p:nvPr>
        </p:nvSpPr>
        <p:spPr>
          <a:xfrm>
            <a:off x="8661019" y="4944266"/>
            <a:ext cx="168909" cy="116442"/>
          </a:xfrm>
          <a:prstGeom prst="rect">
            <a:avLst/>
          </a:prstGeom>
          <a:noFill/>
          <a:ln>
            <a:noFill/>
          </a:ln>
        </p:spPr>
        <p:txBody>
          <a:bodyPr spcFirstLastPara="1" wrap="square" lIns="0" tIns="0" rIns="0" bIns="0" anchor="t" anchorCtr="0">
            <a:spAutoFit/>
          </a:bodyPr>
          <a:lstStyle>
            <a:lvl1pPr marL="28575" marR="0" lvl="0"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1pPr>
            <a:lvl2pPr marL="28575" marR="0" lvl="1"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2pPr>
            <a:lvl3pPr marL="28575" marR="0" lvl="2"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3pPr>
            <a:lvl4pPr marL="28575" marR="0" lvl="3"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4pPr>
            <a:lvl5pPr marL="28575" marR="0" lvl="4"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5pPr>
            <a:lvl6pPr marL="28575" marR="0" lvl="5"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6pPr>
            <a:lvl7pPr marL="28575" marR="0" lvl="6"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7pPr>
            <a:lvl8pPr marL="28575" marR="0" lvl="7"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8pPr>
            <a:lvl9pPr marL="28575" marR="0" lvl="8"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9pPr>
          </a:lstStyle>
          <a:p>
            <a:pPr marL="28575"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1"/>
        <p:cNvGrpSpPr/>
        <p:nvPr/>
      </p:nvGrpSpPr>
      <p:grpSpPr>
        <a:xfrm>
          <a:off x="0" y="0"/>
          <a:ext cx="0" cy="0"/>
          <a:chOff x="0" y="0"/>
          <a:chExt cx="0" cy="0"/>
        </a:xfrm>
      </p:grpSpPr>
      <p:sp>
        <p:nvSpPr>
          <p:cNvPr id="32" name="Google Shape;32;p26"/>
          <p:cNvSpPr txBox="1">
            <a:spLocks noGrp="1"/>
          </p:cNvSpPr>
          <p:nvPr>
            <p:ph type="title"/>
          </p:nvPr>
        </p:nvSpPr>
        <p:spPr>
          <a:xfrm>
            <a:off x="363855" y="1365361"/>
            <a:ext cx="3090545" cy="363626"/>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2363" b="0" i="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6"/>
          <p:cNvSpPr txBox="1">
            <a:spLocks noGrp="1"/>
          </p:cNvSpPr>
          <p:nvPr>
            <p:ph type="ftr" idx="11"/>
          </p:nvPr>
        </p:nvSpPr>
        <p:spPr>
          <a:xfrm>
            <a:off x="6925692" y="4964031"/>
            <a:ext cx="1579879" cy="116442"/>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900" b="1" i="0">
                <a:solidFill>
                  <a:srgbClr val="E22C9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26"/>
          <p:cNvSpPr txBox="1">
            <a:spLocks noGrp="1"/>
          </p:cNvSpPr>
          <p:nvPr>
            <p:ph type="dt" idx="10"/>
          </p:nvPr>
        </p:nvSpPr>
        <p:spPr>
          <a:xfrm>
            <a:off x="457200" y="4783455"/>
            <a:ext cx="2103120" cy="2154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6"/>
          <p:cNvSpPr txBox="1">
            <a:spLocks noGrp="1"/>
          </p:cNvSpPr>
          <p:nvPr>
            <p:ph type="sldNum" idx="12"/>
          </p:nvPr>
        </p:nvSpPr>
        <p:spPr>
          <a:xfrm>
            <a:off x="8661019" y="4944266"/>
            <a:ext cx="168909" cy="116442"/>
          </a:xfrm>
          <a:prstGeom prst="rect">
            <a:avLst/>
          </a:prstGeom>
          <a:noFill/>
          <a:ln>
            <a:noFill/>
          </a:ln>
        </p:spPr>
        <p:txBody>
          <a:bodyPr spcFirstLastPara="1" wrap="square" lIns="0" tIns="0" rIns="0" bIns="0" anchor="t" anchorCtr="0">
            <a:spAutoFit/>
          </a:bodyPr>
          <a:lstStyle>
            <a:lvl1pPr marL="28575" marR="0" lvl="0"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1pPr>
            <a:lvl2pPr marL="28575" marR="0" lvl="1"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2pPr>
            <a:lvl3pPr marL="28575" marR="0" lvl="2"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3pPr>
            <a:lvl4pPr marL="28575" marR="0" lvl="3"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4pPr>
            <a:lvl5pPr marL="28575" marR="0" lvl="4"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5pPr>
            <a:lvl6pPr marL="28575" marR="0" lvl="5"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6pPr>
            <a:lvl7pPr marL="28575" marR="0" lvl="6"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7pPr>
            <a:lvl8pPr marL="28575" marR="0" lvl="7"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8pPr>
            <a:lvl9pPr marL="28575" marR="0" lvl="8"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9pPr>
          </a:lstStyle>
          <a:p>
            <a:pPr marL="28575"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6"/>
        <p:cNvGrpSpPr/>
        <p:nvPr/>
      </p:nvGrpSpPr>
      <p:grpSpPr>
        <a:xfrm>
          <a:off x="0" y="0"/>
          <a:ext cx="0" cy="0"/>
          <a:chOff x="0" y="0"/>
          <a:chExt cx="0" cy="0"/>
        </a:xfrm>
      </p:grpSpPr>
      <p:sp>
        <p:nvSpPr>
          <p:cNvPr id="37" name="Google Shape;37;p27"/>
          <p:cNvSpPr txBox="1">
            <a:spLocks noGrp="1"/>
          </p:cNvSpPr>
          <p:nvPr>
            <p:ph type="ftr" idx="11"/>
          </p:nvPr>
        </p:nvSpPr>
        <p:spPr>
          <a:xfrm>
            <a:off x="6925692" y="4964031"/>
            <a:ext cx="1579879" cy="116442"/>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sz="900" b="1" i="0">
                <a:solidFill>
                  <a:srgbClr val="E22C9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7"/>
          <p:cNvSpPr txBox="1">
            <a:spLocks noGrp="1"/>
          </p:cNvSpPr>
          <p:nvPr>
            <p:ph type="dt" idx="10"/>
          </p:nvPr>
        </p:nvSpPr>
        <p:spPr>
          <a:xfrm>
            <a:off x="457200" y="4783455"/>
            <a:ext cx="2103120" cy="2154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7"/>
          <p:cNvSpPr txBox="1">
            <a:spLocks noGrp="1"/>
          </p:cNvSpPr>
          <p:nvPr>
            <p:ph type="sldNum" idx="12"/>
          </p:nvPr>
        </p:nvSpPr>
        <p:spPr>
          <a:xfrm>
            <a:off x="8661019" y="4944266"/>
            <a:ext cx="168909" cy="116442"/>
          </a:xfrm>
          <a:prstGeom prst="rect">
            <a:avLst/>
          </a:prstGeom>
          <a:noFill/>
          <a:ln>
            <a:noFill/>
          </a:ln>
        </p:spPr>
        <p:txBody>
          <a:bodyPr spcFirstLastPara="1" wrap="square" lIns="0" tIns="0" rIns="0" bIns="0" anchor="t" anchorCtr="0">
            <a:spAutoFit/>
          </a:bodyPr>
          <a:lstStyle>
            <a:lvl1pPr marL="28575" marR="0" lvl="0"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1pPr>
            <a:lvl2pPr marL="28575" marR="0" lvl="1"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2pPr>
            <a:lvl3pPr marL="28575" marR="0" lvl="2"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3pPr>
            <a:lvl4pPr marL="28575" marR="0" lvl="3"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4pPr>
            <a:lvl5pPr marL="28575" marR="0" lvl="4"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5pPr>
            <a:lvl6pPr marL="28575" marR="0" lvl="5"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6pPr>
            <a:lvl7pPr marL="28575" marR="0" lvl="6"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7pPr>
            <a:lvl8pPr marL="28575" marR="0" lvl="7"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8pPr>
            <a:lvl9pPr marL="28575" marR="0" lvl="8" indent="0" algn="l">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9pPr>
          </a:lstStyle>
          <a:p>
            <a:pPr marL="28575"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2_Title and Content" type="obj">
  <p:cSld name="OBJECT">
    <p:bg>
      <p:bgPr>
        <a:solidFill>
          <a:schemeClr val="lt1"/>
        </a:solidFill>
        <a:effectLst/>
      </p:bgPr>
    </p:bg>
    <p:spTree>
      <p:nvGrpSpPr>
        <p:cNvPr id="1" name="Shape 44"/>
        <p:cNvGrpSpPr/>
        <p:nvPr/>
      </p:nvGrpSpPr>
      <p:grpSpPr>
        <a:xfrm>
          <a:off x="0" y="0"/>
          <a:ext cx="0" cy="0"/>
          <a:chOff x="0" y="0"/>
          <a:chExt cx="0" cy="0"/>
        </a:xfrm>
      </p:grpSpPr>
      <p:sp>
        <p:nvSpPr>
          <p:cNvPr id="45" name="Google Shape;45;p11"/>
          <p:cNvSpPr txBox="1">
            <a:spLocks noGrp="1"/>
          </p:cNvSpPr>
          <p:nvPr>
            <p:ph type="title"/>
          </p:nvPr>
        </p:nvSpPr>
        <p:spPr>
          <a:xfrm>
            <a:off x="228600" y="137319"/>
            <a:ext cx="4114800" cy="571500"/>
          </a:xfrm>
          <a:prstGeom prst="rect">
            <a:avLst/>
          </a:prstGeom>
          <a:noFill/>
          <a:ln>
            <a:noFill/>
          </a:ln>
        </p:spPr>
        <p:txBody>
          <a:bodyPr spcFirstLastPara="1" wrap="square" lIns="0" tIns="0" rIns="0" bIns="0" anchor="ctr" anchorCtr="0">
            <a:normAutofit/>
          </a:bodyPr>
          <a:lstStyle>
            <a:lvl1pPr lvl="0" algn="ctr">
              <a:lnSpc>
                <a:spcPct val="100000"/>
              </a:lnSpc>
              <a:spcBef>
                <a:spcPts val="0"/>
              </a:spcBef>
              <a:spcAft>
                <a:spcPts val="0"/>
              </a:spcAft>
              <a:buSzPts val="2200"/>
              <a:buNone/>
              <a:defRPr sz="2400" b="0" i="0">
                <a:solidFill>
                  <a:schemeClr val="lt1"/>
                </a:solidFill>
                <a:latin typeface="Arial"/>
                <a:ea typeface="Arial"/>
                <a:cs typeface="Arial"/>
                <a:sym typeface="Arial"/>
              </a:defRPr>
            </a:lvl1pPr>
            <a:lvl2pPr lvl="1" algn="l">
              <a:lnSpc>
                <a:spcPct val="100000"/>
              </a:lnSpc>
              <a:spcBef>
                <a:spcPts val="0"/>
              </a:spcBef>
              <a:spcAft>
                <a:spcPts val="0"/>
              </a:spcAft>
              <a:buSzPts val="700"/>
              <a:buNone/>
              <a:defRPr/>
            </a:lvl2pPr>
            <a:lvl3pPr lvl="2" algn="l">
              <a:lnSpc>
                <a:spcPct val="100000"/>
              </a:lnSpc>
              <a:spcBef>
                <a:spcPts val="0"/>
              </a:spcBef>
              <a:spcAft>
                <a:spcPts val="0"/>
              </a:spcAft>
              <a:buSzPts val="700"/>
              <a:buNone/>
              <a:defRPr/>
            </a:lvl3pPr>
            <a:lvl4pPr lvl="3" algn="l">
              <a:lnSpc>
                <a:spcPct val="100000"/>
              </a:lnSpc>
              <a:spcBef>
                <a:spcPts val="0"/>
              </a:spcBef>
              <a:spcAft>
                <a:spcPts val="0"/>
              </a:spcAft>
              <a:buSzPts val="700"/>
              <a:buNone/>
              <a:defRPr/>
            </a:lvl4pPr>
            <a:lvl5pPr lvl="4" algn="l">
              <a:lnSpc>
                <a:spcPct val="100000"/>
              </a:lnSpc>
              <a:spcBef>
                <a:spcPts val="0"/>
              </a:spcBef>
              <a:spcAft>
                <a:spcPts val="0"/>
              </a:spcAft>
              <a:buSzPts val="700"/>
              <a:buNone/>
              <a:defRPr/>
            </a:lvl5pPr>
            <a:lvl6pPr lvl="5" algn="l">
              <a:lnSpc>
                <a:spcPct val="100000"/>
              </a:lnSpc>
              <a:spcBef>
                <a:spcPts val="0"/>
              </a:spcBef>
              <a:spcAft>
                <a:spcPts val="0"/>
              </a:spcAft>
              <a:buSzPts val="700"/>
              <a:buNone/>
              <a:defRPr/>
            </a:lvl6pPr>
            <a:lvl7pPr lvl="6" algn="l">
              <a:lnSpc>
                <a:spcPct val="100000"/>
              </a:lnSpc>
              <a:spcBef>
                <a:spcPts val="0"/>
              </a:spcBef>
              <a:spcAft>
                <a:spcPts val="0"/>
              </a:spcAft>
              <a:buSzPts val="700"/>
              <a:buNone/>
              <a:defRPr/>
            </a:lvl7pPr>
            <a:lvl8pPr lvl="7" algn="l">
              <a:lnSpc>
                <a:spcPct val="100000"/>
              </a:lnSpc>
              <a:spcBef>
                <a:spcPts val="0"/>
              </a:spcBef>
              <a:spcAft>
                <a:spcPts val="0"/>
              </a:spcAft>
              <a:buSzPts val="700"/>
              <a:buNone/>
              <a:defRPr/>
            </a:lvl8pPr>
            <a:lvl9pPr lvl="8" algn="l">
              <a:lnSpc>
                <a:spcPct val="100000"/>
              </a:lnSpc>
              <a:spcBef>
                <a:spcPts val="0"/>
              </a:spcBef>
              <a:spcAft>
                <a:spcPts val="0"/>
              </a:spcAft>
              <a:buSzPts val="700"/>
              <a:buNone/>
              <a:defRPr/>
            </a:lvl9pPr>
          </a:lstStyle>
          <a:p>
            <a:endParaRPr/>
          </a:p>
        </p:txBody>
      </p:sp>
      <p:sp>
        <p:nvSpPr>
          <p:cNvPr id="46" name="Google Shape;46;p11"/>
          <p:cNvSpPr txBox="1">
            <a:spLocks noGrp="1"/>
          </p:cNvSpPr>
          <p:nvPr>
            <p:ph type="body" idx="1"/>
          </p:nvPr>
        </p:nvSpPr>
        <p:spPr>
          <a:xfrm>
            <a:off x="228600" y="800100"/>
            <a:ext cx="4114800" cy="2263200"/>
          </a:xfrm>
          <a:prstGeom prst="rect">
            <a:avLst/>
          </a:prstGeom>
          <a:noFill/>
          <a:ln>
            <a:noFill/>
          </a:ln>
        </p:spPr>
        <p:txBody>
          <a:bodyPr spcFirstLastPara="1" wrap="square" lIns="0" tIns="0" rIns="0" bIns="0" anchor="t" anchorCtr="0">
            <a:normAutofit/>
          </a:bodyPr>
          <a:lstStyle>
            <a:lvl1pPr marL="457200" lvl="0" indent="-228600" algn="l">
              <a:lnSpc>
                <a:spcPct val="100000"/>
              </a:lnSpc>
              <a:spcBef>
                <a:spcPts val="300"/>
              </a:spcBef>
              <a:spcAft>
                <a:spcPts val="0"/>
              </a:spcAft>
              <a:buSzPts val="1600"/>
              <a:buNone/>
              <a:defRPr b="0" i="0">
                <a:solidFill>
                  <a:schemeClr val="dk1"/>
                </a:solidFill>
              </a:defRPr>
            </a:lvl1pPr>
            <a:lvl2pPr marL="914400" lvl="1" indent="-317500" algn="l">
              <a:lnSpc>
                <a:spcPct val="100000"/>
              </a:lnSpc>
              <a:spcBef>
                <a:spcPts val="300"/>
              </a:spcBef>
              <a:spcAft>
                <a:spcPts val="0"/>
              </a:spcAft>
              <a:buSzPts val="1400"/>
              <a:buChar char="–"/>
              <a:defRPr/>
            </a:lvl2pPr>
            <a:lvl3pPr marL="1371600" lvl="2" indent="-304800" algn="l">
              <a:lnSpc>
                <a:spcPct val="100000"/>
              </a:lnSpc>
              <a:spcBef>
                <a:spcPts val="200"/>
              </a:spcBef>
              <a:spcAft>
                <a:spcPts val="0"/>
              </a:spcAft>
              <a:buSzPts val="1200"/>
              <a:buChar char="•"/>
              <a:defRPr/>
            </a:lvl3pPr>
            <a:lvl4pPr marL="1828800" lvl="3" indent="-292100" algn="l">
              <a:lnSpc>
                <a:spcPct val="100000"/>
              </a:lnSpc>
              <a:spcBef>
                <a:spcPts val="200"/>
              </a:spcBef>
              <a:spcAft>
                <a:spcPts val="0"/>
              </a:spcAft>
              <a:buSzPts val="1000"/>
              <a:buChar char="–"/>
              <a:defRPr/>
            </a:lvl4pPr>
            <a:lvl5pPr marL="2286000" lvl="4" indent="-292100" algn="l">
              <a:lnSpc>
                <a:spcPct val="100000"/>
              </a:lnSpc>
              <a:spcBef>
                <a:spcPts val="200"/>
              </a:spcBef>
              <a:spcAft>
                <a:spcPts val="0"/>
              </a:spcAft>
              <a:buSzPts val="1000"/>
              <a:buChar char="»"/>
              <a:defRPr/>
            </a:lvl5pPr>
            <a:lvl6pPr marL="2743200" lvl="5" indent="-292100" algn="l">
              <a:lnSpc>
                <a:spcPct val="100000"/>
              </a:lnSpc>
              <a:spcBef>
                <a:spcPts val="200"/>
              </a:spcBef>
              <a:spcAft>
                <a:spcPts val="0"/>
              </a:spcAft>
              <a:buSzPts val="1000"/>
              <a:buChar char="•"/>
              <a:defRPr/>
            </a:lvl6pPr>
            <a:lvl7pPr marL="3200400" lvl="6" indent="-292100" algn="l">
              <a:lnSpc>
                <a:spcPct val="100000"/>
              </a:lnSpc>
              <a:spcBef>
                <a:spcPts val="200"/>
              </a:spcBef>
              <a:spcAft>
                <a:spcPts val="0"/>
              </a:spcAft>
              <a:buSzPts val="1000"/>
              <a:buChar char="•"/>
              <a:defRPr/>
            </a:lvl7pPr>
            <a:lvl8pPr marL="3657600" lvl="7" indent="-292100" algn="l">
              <a:lnSpc>
                <a:spcPct val="100000"/>
              </a:lnSpc>
              <a:spcBef>
                <a:spcPts val="200"/>
              </a:spcBef>
              <a:spcAft>
                <a:spcPts val="0"/>
              </a:spcAft>
              <a:buSzPts val="1000"/>
              <a:buChar char="•"/>
              <a:defRPr/>
            </a:lvl8pPr>
            <a:lvl9pPr marL="4114800" lvl="8" indent="-292100" algn="l">
              <a:lnSpc>
                <a:spcPct val="100000"/>
              </a:lnSpc>
              <a:spcBef>
                <a:spcPts val="200"/>
              </a:spcBef>
              <a:spcAft>
                <a:spcPts val="0"/>
              </a:spcAft>
              <a:buSzPts val="1000"/>
              <a:buChar char="•"/>
              <a:defRPr/>
            </a:lvl9pPr>
          </a:lstStyle>
          <a:p>
            <a:endParaRPr/>
          </a:p>
        </p:txBody>
      </p:sp>
      <p:sp>
        <p:nvSpPr>
          <p:cNvPr id="47" name="Google Shape;47;p11"/>
          <p:cNvSpPr txBox="1">
            <a:spLocks noGrp="1"/>
          </p:cNvSpPr>
          <p:nvPr>
            <p:ph type="ftr" idx="11"/>
          </p:nvPr>
        </p:nvSpPr>
        <p:spPr>
          <a:xfrm>
            <a:off x="1562100" y="3178175"/>
            <a:ext cx="1447800" cy="18270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rgbClr val="000000"/>
              </a:buClr>
              <a:buSzPts val="700"/>
              <a:buFont typeface="Arial"/>
              <a:buNone/>
              <a:defRPr sz="900" b="1" i="0" u="none" strike="noStrike" cap="none">
                <a:solidFill>
                  <a:srgbClr val="E22C91"/>
                </a:solidFill>
                <a:latin typeface="Arial"/>
                <a:ea typeface="Arial"/>
                <a:cs typeface="Arial"/>
                <a:sym typeface="Arial"/>
              </a:defRPr>
            </a:lvl1pPr>
            <a:lvl2pPr marR="0" lvl="1"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9pPr>
          </a:lstStyle>
          <a:p>
            <a:endParaRPr/>
          </a:p>
        </p:txBody>
      </p:sp>
      <p:sp>
        <p:nvSpPr>
          <p:cNvPr id="48" name="Google Shape;48;p11"/>
          <p:cNvSpPr txBox="1">
            <a:spLocks noGrp="1"/>
          </p:cNvSpPr>
          <p:nvPr>
            <p:ph type="dt" idx="10"/>
          </p:nvPr>
        </p:nvSpPr>
        <p:spPr>
          <a:xfrm>
            <a:off x="228600" y="3178175"/>
            <a:ext cx="1066800" cy="1827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rgbClr val="000000"/>
              </a:buClr>
              <a:buSzPts val="700"/>
              <a:buFont typeface="Arial"/>
              <a:buNone/>
              <a:defRPr sz="7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9pPr>
          </a:lstStyle>
          <a:p>
            <a:endParaRPr/>
          </a:p>
        </p:txBody>
      </p:sp>
      <p:sp>
        <p:nvSpPr>
          <p:cNvPr id="49" name="Google Shape;49;p11"/>
          <p:cNvSpPr txBox="1">
            <a:spLocks noGrp="1"/>
          </p:cNvSpPr>
          <p:nvPr>
            <p:ph type="sldNum" idx="12"/>
          </p:nvPr>
        </p:nvSpPr>
        <p:spPr>
          <a:xfrm>
            <a:off x="3276600" y="3178175"/>
            <a:ext cx="1066800" cy="182700"/>
          </a:xfrm>
          <a:prstGeom prst="rect">
            <a:avLst/>
          </a:prstGeom>
          <a:noFill/>
          <a:ln>
            <a:noFill/>
          </a:ln>
        </p:spPr>
        <p:txBody>
          <a:bodyPr spcFirstLastPara="1" wrap="square" lIns="0" tIns="0" rIns="0" bIns="0" anchor="ctr" anchorCtr="0">
            <a:noAutofit/>
          </a:bodyPr>
          <a:lstStyle>
            <a:lvl1pPr marL="25400" marR="0" lvl="0"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1pPr>
            <a:lvl2pPr marL="25400" marR="0" lvl="1"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2pPr>
            <a:lvl3pPr marL="25400" marR="0" lvl="2"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3pPr>
            <a:lvl4pPr marL="25400" marR="0" lvl="3"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4pPr>
            <a:lvl5pPr marL="25400" marR="0" lvl="4"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5pPr>
            <a:lvl6pPr marL="25400" marR="0" lvl="5"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6pPr>
            <a:lvl7pPr marL="25400" marR="0" lvl="6"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7pPr>
            <a:lvl8pPr marL="25400" marR="0" lvl="7"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8pPr>
            <a:lvl9pPr marL="25400" marR="0" lvl="8"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9pPr>
          </a:lstStyle>
          <a:p>
            <a:pPr marL="2540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50"/>
        <p:cNvGrpSpPr/>
        <p:nvPr/>
      </p:nvGrpSpPr>
      <p:grpSpPr>
        <a:xfrm>
          <a:off x="0" y="0"/>
          <a:ext cx="0" cy="0"/>
          <a:chOff x="0" y="0"/>
          <a:chExt cx="0" cy="0"/>
        </a:xfrm>
      </p:grpSpPr>
      <p:sp>
        <p:nvSpPr>
          <p:cNvPr id="51" name="Google Shape;51;p12"/>
          <p:cNvSpPr txBox="1">
            <a:spLocks noGrp="1"/>
          </p:cNvSpPr>
          <p:nvPr>
            <p:ph type="ftr" idx="11"/>
          </p:nvPr>
        </p:nvSpPr>
        <p:spPr>
          <a:xfrm>
            <a:off x="1562100" y="3178175"/>
            <a:ext cx="1447800" cy="182700"/>
          </a:xfrm>
          <a:prstGeom prst="rect">
            <a:avLst/>
          </a:prstGeom>
          <a:noFill/>
          <a:ln>
            <a:noFill/>
          </a:ln>
        </p:spPr>
        <p:txBody>
          <a:bodyPr spcFirstLastPara="1" wrap="square" lIns="0" tIns="0" rIns="0" bIns="0" anchor="ctr" anchorCtr="0">
            <a:noAutofit/>
          </a:bodyPr>
          <a:lstStyle>
            <a:lvl1pPr marR="0" lvl="0" algn="ctr" rtl="0">
              <a:lnSpc>
                <a:spcPct val="100000"/>
              </a:lnSpc>
              <a:spcBef>
                <a:spcPts val="0"/>
              </a:spcBef>
              <a:spcAft>
                <a:spcPts val="0"/>
              </a:spcAft>
              <a:buClr>
                <a:srgbClr val="000000"/>
              </a:buClr>
              <a:buSzPts val="700"/>
              <a:buFont typeface="Arial"/>
              <a:buNone/>
              <a:defRPr sz="900" b="1" i="0" u="none" strike="noStrike" cap="none">
                <a:solidFill>
                  <a:srgbClr val="E22C91"/>
                </a:solidFill>
                <a:latin typeface="Arial"/>
                <a:ea typeface="Arial"/>
                <a:cs typeface="Arial"/>
                <a:sym typeface="Arial"/>
              </a:defRPr>
            </a:lvl1pPr>
            <a:lvl2pPr marR="0" lvl="1"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9pPr>
          </a:lstStyle>
          <a:p>
            <a:endParaRPr/>
          </a:p>
        </p:txBody>
      </p:sp>
      <p:sp>
        <p:nvSpPr>
          <p:cNvPr id="52" name="Google Shape;52;p12"/>
          <p:cNvSpPr txBox="1">
            <a:spLocks noGrp="1"/>
          </p:cNvSpPr>
          <p:nvPr>
            <p:ph type="dt" idx="10"/>
          </p:nvPr>
        </p:nvSpPr>
        <p:spPr>
          <a:xfrm>
            <a:off x="228600" y="3178175"/>
            <a:ext cx="1066800" cy="1827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rgbClr val="000000"/>
              </a:buClr>
              <a:buSzPts val="700"/>
              <a:buFont typeface="Arial"/>
              <a:buNone/>
              <a:defRPr sz="7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700"/>
              <a:buFont typeface="Arial"/>
              <a:buNone/>
              <a:defRPr sz="700" b="0" i="0" u="none" strike="noStrike" cap="none">
                <a:solidFill>
                  <a:srgbClr val="000000"/>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3276600" y="3178175"/>
            <a:ext cx="1066800" cy="182700"/>
          </a:xfrm>
          <a:prstGeom prst="rect">
            <a:avLst/>
          </a:prstGeom>
          <a:noFill/>
          <a:ln>
            <a:noFill/>
          </a:ln>
        </p:spPr>
        <p:txBody>
          <a:bodyPr spcFirstLastPara="1" wrap="square" lIns="0" tIns="0" rIns="0" bIns="0" anchor="ctr" anchorCtr="0">
            <a:noAutofit/>
          </a:bodyPr>
          <a:lstStyle>
            <a:lvl1pPr marL="25400" marR="0" lvl="0"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1pPr>
            <a:lvl2pPr marL="25400" marR="0" lvl="1"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2pPr>
            <a:lvl3pPr marL="25400" marR="0" lvl="2"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3pPr>
            <a:lvl4pPr marL="25400" marR="0" lvl="3"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4pPr>
            <a:lvl5pPr marL="25400" marR="0" lvl="4"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5pPr>
            <a:lvl6pPr marL="25400" marR="0" lvl="5"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6pPr>
            <a:lvl7pPr marL="25400" marR="0" lvl="6"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7pPr>
            <a:lvl8pPr marL="25400" marR="0" lvl="7"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8pPr>
            <a:lvl9pPr marL="25400" marR="0" lvl="8" indent="0" algn="r">
              <a:lnSpc>
                <a:spcPct val="103777"/>
              </a:lnSpc>
              <a:spcBef>
                <a:spcPts val="0"/>
              </a:spcBef>
              <a:spcAft>
                <a:spcPts val="0"/>
              </a:spcAft>
              <a:buClr>
                <a:srgbClr val="000000"/>
              </a:buClr>
              <a:buSzPts val="600"/>
              <a:buFont typeface="Arial"/>
              <a:buNone/>
              <a:defRPr sz="900" b="0" i="0" u="none" strike="noStrike" cap="none">
                <a:solidFill>
                  <a:srgbClr val="E22C91"/>
                </a:solidFill>
                <a:latin typeface="Arial"/>
                <a:ea typeface="Arial"/>
                <a:cs typeface="Arial"/>
                <a:sym typeface="Arial"/>
              </a:defRPr>
            </a:lvl9pPr>
          </a:lstStyle>
          <a:p>
            <a:pPr marL="2540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56" name="Google Shape;56;p13"/>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57" name="Google Shape;57;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60" name="Google Shape;60;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63855" y="1365361"/>
            <a:ext cx="3090545" cy="484748"/>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315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4842637" y="1088804"/>
            <a:ext cx="4055109" cy="276999"/>
          </a:xfrm>
          <a:prstGeom prst="rect">
            <a:avLst/>
          </a:prstGeom>
          <a:noFill/>
          <a:ln>
            <a:noFill/>
          </a:ln>
        </p:spPr>
        <p:txBody>
          <a:bodyPr spcFirstLastPara="1" wrap="square" lIns="0" tIns="0" rIns="0" bIns="0" anchor="t" anchorCtr="0">
            <a:sp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a:p>
        </p:txBody>
      </p:sp>
      <p:sp>
        <p:nvSpPr>
          <p:cNvPr id="8" name="Google Shape;8;p8"/>
          <p:cNvSpPr txBox="1">
            <a:spLocks noGrp="1"/>
          </p:cNvSpPr>
          <p:nvPr>
            <p:ph type="ftr" idx="11"/>
          </p:nvPr>
        </p:nvSpPr>
        <p:spPr>
          <a:xfrm>
            <a:off x="6925692" y="4964031"/>
            <a:ext cx="1579879" cy="116442"/>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900" b="1" i="0" u="none" strike="noStrike" cap="none">
                <a:solidFill>
                  <a:srgbClr val="E22C9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9" name="Google Shape;9;p8"/>
          <p:cNvSpPr txBox="1">
            <a:spLocks noGrp="1"/>
          </p:cNvSpPr>
          <p:nvPr>
            <p:ph type="dt" idx="10"/>
          </p:nvPr>
        </p:nvSpPr>
        <p:spPr>
          <a:xfrm>
            <a:off x="457200" y="4783455"/>
            <a:ext cx="2103120" cy="215444"/>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0" name="Google Shape;10;p8"/>
          <p:cNvSpPr txBox="1">
            <a:spLocks noGrp="1"/>
          </p:cNvSpPr>
          <p:nvPr>
            <p:ph type="sldNum" idx="12"/>
          </p:nvPr>
        </p:nvSpPr>
        <p:spPr>
          <a:xfrm>
            <a:off x="8661019" y="4944266"/>
            <a:ext cx="168909" cy="116442"/>
          </a:xfrm>
          <a:prstGeom prst="rect">
            <a:avLst/>
          </a:prstGeom>
          <a:noFill/>
          <a:ln>
            <a:noFill/>
          </a:ln>
        </p:spPr>
        <p:txBody>
          <a:bodyPr spcFirstLastPara="1" wrap="square" lIns="0" tIns="0" rIns="0" bIns="0" anchor="t" anchorCtr="0">
            <a:spAutoFit/>
          </a:bodyPr>
          <a:lstStyle>
            <a:lvl1pPr marL="28575" marR="0" lvl="0"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1pPr>
            <a:lvl2pPr marL="28575" marR="0" lvl="1"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2pPr>
            <a:lvl3pPr marL="28575" marR="0" lvl="2"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3pPr>
            <a:lvl4pPr marL="28575" marR="0" lvl="3"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4pPr>
            <a:lvl5pPr marL="28575" marR="0" lvl="4"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5pPr>
            <a:lvl6pPr marL="28575" marR="0" lvl="5"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6pPr>
            <a:lvl7pPr marL="28575" marR="0" lvl="6"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7pPr>
            <a:lvl8pPr marL="28575" marR="0" lvl="7"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8pPr>
            <a:lvl9pPr marL="28575" marR="0" lvl="8" indent="0" algn="l" rtl="0">
              <a:lnSpc>
                <a:spcPct val="103777"/>
              </a:lnSpc>
              <a:spcBef>
                <a:spcPts val="0"/>
              </a:spcBef>
              <a:spcAft>
                <a:spcPts val="0"/>
              </a:spcAft>
              <a:buClr>
                <a:srgbClr val="000000"/>
              </a:buClr>
              <a:buSzPts val="900"/>
              <a:buFont typeface="Arial"/>
              <a:buNone/>
              <a:defRPr sz="900" b="0" i="0" u="none" strike="noStrike" cap="none">
                <a:solidFill>
                  <a:srgbClr val="E22C91"/>
                </a:solidFill>
                <a:latin typeface="Arial"/>
                <a:ea typeface="Arial"/>
                <a:cs typeface="Arial"/>
                <a:sym typeface="Arial"/>
              </a:defRPr>
            </a:lvl9pPr>
          </a:lstStyle>
          <a:p>
            <a:pPr marL="28575" lvl="0" indent="0" algn="l" rtl="0">
              <a:spcBef>
                <a:spcPts val="0"/>
              </a:spcBef>
              <a:spcAft>
                <a:spcPts val="0"/>
              </a:spcAft>
              <a:buNone/>
            </a:pPr>
            <a:fld id="{00000000-1234-1234-1234-123412341234}" type="slidenum">
              <a:rPr lang="en"/>
              <a:t>‹#›</a:t>
            </a:fld>
            <a:endParaRPr/>
          </a:p>
        </p:txBody>
      </p:sp>
      <p:pic>
        <p:nvPicPr>
          <p:cNvPr id="11" name="Google Shape;11;p8"/>
          <p:cNvPicPr preferRelativeResize="0"/>
          <p:nvPr/>
        </p:nvPicPr>
        <p:blipFill rotWithShape="1">
          <a:blip r:embed="rId7">
            <a:alphaModFix/>
          </a:blip>
          <a:srcRect/>
          <a:stretch/>
        </p:blipFill>
        <p:spPr>
          <a:xfrm>
            <a:off x="143701" y="4454620"/>
            <a:ext cx="1765426" cy="62585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40"/>
        <p:cNvGrpSpPr/>
        <p:nvPr/>
      </p:nvGrpSpPr>
      <p:grpSpPr>
        <a:xfrm>
          <a:off x="0" y="0"/>
          <a:ext cx="0" cy="0"/>
          <a:chOff x="0" y="0"/>
          <a:chExt cx="0" cy="0"/>
        </a:xfrm>
      </p:grpSpPr>
      <p:sp>
        <p:nvSpPr>
          <p:cNvPr id="41" name="Google Shape;41;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42" name="Google Shape;42;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 id="2147483667"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98"/>
        <p:cNvGrpSpPr/>
        <p:nvPr/>
      </p:nvGrpSpPr>
      <p:grpSpPr>
        <a:xfrm>
          <a:off x="0" y="0"/>
          <a:ext cx="0" cy="0"/>
          <a:chOff x="0" y="0"/>
          <a:chExt cx="0" cy="0"/>
        </a:xfrm>
      </p:grpSpPr>
      <p:sp>
        <p:nvSpPr>
          <p:cNvPr id="99" name="Google Shape;99;p1"/>
          <p:cNvSpPr/>
          <p:nvPr/>
        </p:nvSpPr>
        <p:spPr>
          <a:xfrm>
            <a:off x="-1" y="2740343"/>
            <a:ext cx="4731765" cy="2403157"/>
          </a:xfrm>
          <a:custGeom>
            <a:avLst/>
            <a:gdLst/>
            <a:ahLst/>
            <a:cxnLst/>
            <a:rect l="l" t="t" r="r" b="b"/>
            <a:pathLst>
              <a:path w="4572000" h="3653790" extrusionOk="0">
                <a:moveTo>
                  <a:pt x="0" y="3653790"/>
                </a:moveTo>
                <a:lnTo>
                  <a:pt x="4572000" y="3653790"/>
                </a:lnTo>
                <a:lnTo>
                  <a:pt x="4572000" y="0"/>
                </a:lnTo>
                <a:lnTo>
                  <a:pt x="0" y="0"/>
                </a:lnTo>
                <a:lnTo>
                  <a:pt x="0" y="3653790"/>
                </a:lnTo>
                <a:close/>
              </a:path>
            </a:pathLst>
          </a:custGeom>
          <a:solidFill>
            <a:srgbClr val="F8F8F8"/>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350"/>
              <a:buFont typeface="Arial"/>
              <a:buNone/>
            </a:pPr>
            <a:endParaRPr sz="1350" b="0" i="0" u="none" strike="noStrike" cap="none">
              <a:solidFill>
                <a:srgbClr val="000000"/>
              </a:solidFill>
              <a:latin typeface="Arial"/>
              <a:ea typeface="Arial"/>
              <a:cs typeface="Arial"/>
              <a:sym typeface="Arial"/>
            </a:endParaRPr>
          </a:p>
        </p:txBody>
      </p:sp>
      <p:sp>
        <p:nvSpPr>
          <p:cNvPr id="100" name="Google Shape;100;p1"/>
          <p:cNvSpPr/>
          <p:nvPr/>
        </p:nvSpPr>
        <p:spPr>
          <a:xfrm>
            <a:off x="-1" y="0"/>
            <a:ext cx="4731765" cy="2740343"/>
          </a:xfrm>
          <a:custGeom>
            <a:avLst/>
            <a:gdLst/>
            <a:ahLst/>
            <a:cxnLst/>
            <a:rect l="l" t="t" r="r" b="b"/>
            <a:pathLst>
              <a:path w="4572000" h="3653790" extrusionOk="0">
                <a:moveTo>
                  <a:pt x="0" y="3653790"/>
                </a:moveTo>
                <a:lnTo>
                  <a:pt x="4572000" y="3653790"/>
                </a:lnTo>
                <a:lnTo>
                  <a:pt x="4572000" y="0"/>
                </a:lnTo>
                <a:lnTo>
                  <a:pt x="0" y="0"/>
                </a:lnTo>
                <a:lnTo>
                  <a:pt x="0" y="3653790"/>
                </a:lnTo>
                <a:close/>
              </a:path>
            </a:pathLst>
          </a:custGeom>
          <a:solidFill>
            <a:schemeClr val="dk2"/>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350"/>
              <a:buFont typeface="Arial"/>
              <a:buNone/>
            </a:pPr>
            <a:endParaRPr sz="1350" b="0" i="0" u="none" strike="noStrike" cap="none">
              <a:solidFill>
                <a:srgbClr val="000000"/>
              </a:solidFill>
              <a:latin typeface="Arial"/>
              <a:ea typeface="Arial"/>
              <a:cs typeface="Arial"/>
              <a:sym typeface="Arial"/>
            </a:endParaRPr>
          </a:p>
        </p:txBody>
      </p:sp>
      <p:sp>
        <p:nvSpPr>
          <p:cNvPr id="101" name="Google Shape;101;p1"/>
          <p:cNvSpPr txBox="1">
            <a:spLocks noGrp="1"/>
          </p:cNvSpPr>
          <p:nvPr>
            <p:ph type="title"/>
          </p:nvPr>
        </p:nvSpPr>
        <p:spPr>
          <a:xfrm>
            <a:off x="452208" y="1068233"/>
            <a:ext cx="4119900" cy="1392300"/>
          </a:xfrm>
          <a:prstGeom prst="rect">
            <a:avLst/>
          </a:prstGeom>
          <a:noFill/>
          <a:ln>
            <a:noFill/>
          </a:ln>
        </p:spPr>
        <p:txBody>
          <a:bodyPr spcFirstLastPara="1" wrap="square" lIns="0" tIns="12375" rIns="0" bIns="0" anchor="t" anchorCtr="0">
            <a:spAutoFit/>
          </a:bodyPr>
          <a:lstStyle/>
          <a:p>
            <a:pPr marL="9525" lvl="0" indent="0" algn="l" rtl="0">
              <a:lnSpc>
                <a:spcPct val="121304"/>
              </a:lnSpc>
              <a:spcBef>
                <a:spcPts val="0"/>
              </a:spcBef>
              <a:spcAft>
                <a:spcPts val="0"/>
              </a:spcAft>
              <a:buSzPts val="1400"/>
              <a:buNone/>
            </a:pPr>
            <a:r>
              <a:rPr lang="en" b="1"/>
              <a:t>Communication Hub for Government Agencies:  </a:t>
            </a:r>
            <a:br>
              <a:rPr lang="en" b="1"/>
            </a:br>
            <a:r>
              <a:rPr lang="en" sz="1460"/>
              <a:t>SIM-based desk phone</a:t>
            </a:r>
            <a:endParaRPr sz="1460"/>
          </a:p>
          <a:p>
            <a:pPr marL="9525" lvl="0" indent="0" algn="l" rtl="0">
              <a:lnSpc>
                <a:spcPct val="117123"/>
              </a:lnSpc>
              <a:spcBef>
                <a:spcPts val="0"/>
              </a:spcBef>
              <a:spcAft>
                <a:spcPts val="0"/>
              </a:spcAft>
              <a:buSzPts val="1400"/>
              <a:buNone/>
            </a:pPr>
            <a:r>
              <a:rPr lang="en" sz="1460"/>
              <a:t>with Frontier</a:t>
            </a:r>
            <a:endParaRPr sz="1460"/>
          </a:p>
        </p:txBody>
      </p:sp>
      <p:sp>
        <p:nvSpPr>
          <p:cNvPr id="102" name="Google Shape;102;p1"/>
          <p:cNvSpPr txBox="1"/>
          <p:nvPr/>
        </p:nvSpPr>
        <p:spPr>
          <a:xfrm>
            <a:off x="7657813" y="4916091"/>
            <a:ext cx="79058" cy="148117"/>
          </a:xfrm>
          <a:prstGeom prst="rect">
            <a:avLst/>
          </a:prstGeom>
          <a:noFill/>
          <a:ln>
            <a:noFill/>
          </a:ln>
        </p:spPr>
        <p:txBody>
          <a:bodyPr spcFirstLastPara="1" wrap="square" lIns="0" tIns="9525" rIns="0" bIns="0" anchor="t" anchorCtr="0">
            <a:spAutoFit/>
          </a:bodyPr>
          <a:lstStyle/>
          <a:p>
            <a:pPr marL="9525" marR="0" lvl="0" indent="0" algn="l" rtl="0">
              <a:lnSpc>
                <a:spcPct val="100000"/>
              </a:lnSpc>
              <a:spcBef>
                <a:spcPts val="0"/>
              </a:spcBef>
              <a:spcAft>
                <a:spcPts val="0"/>
              </a:spcAft>
              <a:buClr>
                <a:srgbClr val="000000"/>
              </a:buClr>
              <a:buSzPts val="900"/>
              <a:buFont typeface="Arial"/>
              <a:buNone/>
            </a:pPr>
            <a:r>
              <a:rPr lang="en" sz="900" b="0" i="0" u="none" strike="noStrike" cap="none">
                <a:solidFill>
                  <a:srgbClr val="E22C91"/>
                </a:solidFill>
                <a:latin typeface="Arial"/>
                <a:ea typeface="Arial"/>
                <a:cs typeface="Arial"/>
                <a:sym typeface="Arial"/>
              </a:rPr>
              <a:t>1</a:t>
            </a:r>
            <a:endParaRPr sz="900" b="0" i="0" u="none" strike="noStrike" cap="none">
              <a:solidFill>
                <a:srgbClr val="000000"/>
              </a:solidFill>
              <a:latin typeface="Arial"/>
              <a:ea typeface="Arial"/>
              <a:cs typeface="Arial"/>
              <a:sym typeface="Arial"/>
            </a:endParaRPr>
          </a:p>
        </p:txBody>
      </p:sp>
      <p:pic>
        <p:nvPicPr>
          <p:cNvPr id="103" name="Google Shape;103;p1"/>
          <p:cNvPicPr preferRelativeResize="0"/>
          <p:nvPr/>
        </p:nvPicPr>
        <p:blipFill rotWithShape="1">
          <a:blip r:embed="rId3">
            <a:alphaModFix/>
          </a:blip>
          <a:srcRect/>
          <a:stretch/>
        </p:blipFill>
        <p:spPr>
          <a:xfrm>
            <a:off x="1075946" y="2827575"/>
            <a:ext cx="2359288" cy="2117448"/>
          </a:xfrm>
          <a:prstGeom prst="rect">
            <a:avLst/>
          </a:prstGeom>
          <a:noFill/>
          <a:ln>
            <a:noFill/>
          </a:ln>
        </p:spPr>
      </p:pic>
      <p:pic>
        <p:nvPicPr>
          <p:cNvPr id="104" name="Google Shape;104;p1"/>
          <p:cNvPicPr preferRelativeResize="0"/>
          <p:nvPr/>
        </p:nvPicPr>
        <p:blipFill rotWithShape="1">
          <a:blip r:embed="rId4">
            <a:alphaModFix/>
          </a:blip>
          <a:srcRect/>
          <a:stretch/>
        </p:blipFill>
        <p:spPr>
          <a:xfrm>
            <a:off x="7350825" y="319617"/>
            <a:ext cx="1478539" cy="419444"/>
          </a:xfrm>
          <a:prstGeom prst="rect">
            <a:avLst/>
          </a:prstGeom>
          <a:noFill/>
          <a:ln>
            <a:noFill/>
          </a:ln>
        </p:spPr>
      </p:pic>
      <p:pic>
        <p:nvPicPr>
          <p:cNvPr id="105" name="Google Shape;105;p1"/>
          <p:cNvPicPr preferRelativeResize="0"/>
          <p:nvPr/>
        </p:nvPicPr>
        <p:blipFill rotWithShape="1">
          <a:blip r:embed="rId5">
            <a:alphaModFix/>
          </a:blip>
          <a:srcRect/>
          <a:stretch/>
        </p:blipFill>
        <p:spPr>
          <a:xfrm>
            <a:off x="362103" y="348512"/>
            <a:ext cx="2333508" cy="270580"/>
          </a:xfrm>
          <a:prstGeom prst="rect">
            <a:avLst/>
          </a:prstGeom>
          <a:noFill/>
          <a:ln>
            <a:noFill/>
          </a:ln>
        </p:spPr>
      </p:pic>
      <p:graphicFrame>
        <p:nvGraphicFramePr>
          <p:cNvPr id="106" name="Google Shape;106;p1"/>
          <p:cNvGraphicFramePr/>
          <p:nvPr/>
        </p:nvGraphicFramePr>
        <p:xfrm>
          <a:off x="5423521" y="847278"/>
          <a:ext cx="2983725" cy="3995713"/>
        </p:xfrm>
        <a:graphic>
          <a:graphicData uri="http://schemas.openxmlformats.org/drawingml/2006/table">
            <a:tbl>
              <a:tblPr firstRow="1" bandRow="1">
                <a:noFill/>
                <a:tableStyleId>{C65EBAC1-D9B0-4BA1-8360-AAC10A8026B5}</a:tableStyleId>
              </a:tblPr>
              <a:tblGrid>
                <a:gridCol w="2529850">
                  <a:extLst>
                    <a:ext uri="{9D8B030D-6E8A-4147-A177-3AD203B41FA5}">
                      <a16:colId xmlns:a16="http://schemas.microsoft.com/office/drawing/2014/main" val="20000"/>
                    </a:ext>
                  </a:extLst>
                </a:gridCol>
                <a:gridCol w="453875">
                  <a:extLst>
                    <a:ext uri="{9D8B030D-6E8A-4147-A177-3AD203B41FA5}">
                      <a16:colId xmlns:a16="http://schemas.microsoft.com/office/drawing/2014/main" val="20001"/>
                    </a:ext>
                  </a:extLst>
                </a:gridCol>
              </a:tblGrid>
              <a:tr h="262425">
                <a:tc>
                  <a:txBody>
                    <a:bodyPr/>
                    <a:lstStyle/>
                    <a:p>
                      <a:pPr marL="95250" marR="0" lvl="0" indent="0" algn="l" rtl="0">
                        <a:lnSpc>
                          <a:spcPct val="127222"/>
                        </a:lnSpc>
                        <a:spcBef>
                          <a:spcPts val="0"/>
                        </a:spcBef>
                        <a:spcAft>
                          <a:spcPts val="0"/>
                        </a:spcAft>
                        <a:buClr>
                          <a:srgbClr val="000000"/>
                        </a:buClr>
                        <a:buSzPts val="1800"/>
                        <a:buFont typeface="Arial"/>
                        <a:buNone/>
                      </a:pPr>
                      <a:r>
                        <a:rPr lang="en" sz="1800" b="1" u="none" strike="noStrike" cap="none">
                          <a:solidFill>
                            <a:srgbClr val="E62689"/>
                          </a:solidFill>
                          <a:latin typeface="Arial"/>
                          <a:ea typeface="Arial"/>
                          <a:cs typeface="Arial"/>
                          <a:sym typeface="Arial"/>
                        </a:rPr>
                        <a:t>Contents</a:t>
                      </a:r>
                      <a:endParaRPr sz="1800" u="none" strike="noStrike" cap="none">
                        <a:solidFill>
                          <a:srgbClr val="E62689"/>
                        </a:solidFill>
                        <a:latin typeface="Arial"/>
                        <a:ea typeface="Arial"/>
                        <a:cs typeface="Arial"/>
                        <a:sym typeface="Arial"/>
                      </a:endParaRPr>
                    </a:p>
                  </a:txBody>
                  <a:tcPr marL="0" marR="0" marT="0" marB="0">
                    <a:lnB w="12700" cap="flat" cmpd="sng">
                      <a:solidFill>
                        <a:srgbClr val="EA098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endParaRPr sz="1400" u="none" strike="noStrike" cap="none">
                        <a:latin typeface="Times New Roman"/>
                        <a:ea typeface="Times New Roman"/>
                        <a:cs typeface="Times New Roman"/>
                        <a:sym typeface="Times New Roman"/>
                      </a:endParaRPr>
                    </a:p>
                  </a:txBody>
                  <a:tcPr marL="0" marR="0" marT="0" marB="0">
                    <a:lnB w="12700" cap="flat" cmpd="sng">
                      <a:solidFill>
                        <a:srgbClr val="E22C91"/>
                      </a:solidFill>
                      <a:prstDash val="solid"/>
                      <a:round/>
                      <a:headEnd type="none" w="sm" len="sm"/>
                      <a:tailEnd type="none" w="sm" len="sm"/>
                    </a:lnB>
                  </a:tcPr>
                </a:tc>
                <a:extLst>
                  <a:ext uri="{0D108BD9-81ED-4DB2-BD59-A6C34878D82A}">
                    <a16:rowId xmlns:a16="http://schemas.microsoft.com/office/drawing/2014/main" val="10000"/>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Industry context &amp; S</a:t>
                      </a:r>
                      <a:r>
                        <a:rPr lang="en" sz="1400" u="none" strike="noStrike" cap="none"/>
                        <a:t>olution Overview</a:t>
                      </a:r>
                      <a:endParaRPr sz="1400" u="none" strike="noStrike" cap="none">
                        <a:latin typeface="Arial"/>
                        <a:ea typeface="Arial"/>
                        <a:cs typeface="Arial"/>
                        <a:sym typeface="Arial"/>
                      </a:endParaRPr>
                    </a:p>
                  </a:txBody>
                  <a:tcPr marL="0" marR="0" marT="24300" marB="0">
                    <a:lnT w="12700" cap="flat" cmpd="sng">
                      <a:solidFill>
                        <a:srgbClr val="EA098E"/>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2</a:t>
                      </a:r>
                      <a:endParaRPr sz="1400" u="none" strike="noStrike" cap="none">
                        <a:latin typeface="Arial"/>
                        <a:ea typeface="Arial"/>
                        <a:cs typeface="Arial"/>
                        <a:sym typeface="Arial"/>
                      </a:endParaRPr>
                    </a:p>
                  </a:txBody>
                  <a:tcPr marL="0" marR="0" marT="24300" marB="0">
                    <a:lnT w="12700" cap="flat" cmpd="sng">
                      <a:solidFill>
                        <a:srgbClr val="E22C91"/>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Value Pillars</a:t>
                      </a:r>
                      <a:endParaRPr sz="1400" u="none" strike="noStrike" cap="none">
                        <a:latin typeface="Arial"/>
                        <a:ea typeface="Arial"/>
                        <a:cs typeface="Arial"/>
                        <a:sym typeface="Arial"/>
                      </a:endParaRPr>
                    </a:p>
                  </a:txBody>
                  <a:tcPr marL="0" marR="0" marT="2477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2</a:t>
                      </a:r>
                      <a:endParaRPr sz="1400" u="none" strike="noStrike" cap="none">
                        <a:latin typeface="Arial"/>
                        <a:ea typeface="Arial"/>
                        <a:cs typeface="Arial"/>
                        <a:sym typeface="Arial"/>
                      </a:endParaRPr>
                    </a:p>
                  </a:txBody>
                  <a:tcPr marL="0" marR="0" marT="2477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278125">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Segments and Verticals</a:t>
                      </a:r>
                      <a:endParaRPr sz="1400" u="none" strike="noStrike" cap="none">
                        <a:latin typeface="Arial"/>
                        <a:ea typeface="Arial"/>
                        <a:cs typeface="Arial"/>
                        <a:sym typeface="Arial"/>
                      </a:endParaRPr>
                    </a:p>
                  </a:txBody>
                  <a:tcPr marL="0" marR="0" marT="2525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2</a:t>
                      </a:r>
                      <a:endParaRPr sz="1400" u="none" strike="noStrike" cap="none">
                        <a:latin typeface="Arial"/>
                        <a:ea typeface="Arial"/>
                        <a:cs typeface="Arial"/>
                        <a:sym typeface="Arial"/>
                      </a:endParaRPr>
                    </a:p>
                  </a:txBody>
                  <a:tcPr marL="0" marR="0" marT="2525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Buyer Concerns</a:t>
                      </a:r>
                      <a:endParaRPr sz="1400" u="none" strike="noStrike" cap="none">
                        <a:latin typeface="Arial"/>
                        <a:ea typeface="Arial"/>
                        <a:cs typeface="Arial"/>
                        <a:sym typeface="Arial"/>
                      </a:endParaRPr>
                    </a:p>
                  </a:txBody>
                  <a:tcPr marL="0" marR="0" marT="2525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2</a:t>
                      </a:r>
                      <a:endParaRPr sz="1400" u="none" strike="noStrike" cap="none">
                        <a:latin typeface="Arial"/>
                        <a:ea typeface="Arial"/>
                        <a:cs typeface="Arial"/>
                        <a:sym typeface="Arial"/>
                      </a:endParaRPr>
                    </a:p>
                  </a:txBody>
                  <a:tcPr marL="0" marR="0" marT="2525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Top Reasons Customers Should Buy</a:t>
                      </a:r>
                      <a:endParaRPr sz="1400" u="none" strike="noStrike" cap="none">
                        <a:latin typeface="Arial"/>
                        <a:ea typeface="Arial"/>
                        <a:cs typeface="Arial"/>
                        <a:sym typeface="Arial"/>
                      </a:endParaRPr>
                    </a:p>
                  </a:txBody>
                  <a:tcPr marL="0" marR="0" marT="2572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2</a:t>
                      </a:r>
                      <a:endParaRPr sz="1400" u="none" strike="noStrike" cap="none">
                        <a:latin typeface="Arial"/>
                        <a:ea typeface="Arial"/>
                        <a:cs typeface="Arial"/>
                        <a:sym typeface="Arial"/>
                      </a:endParaRPr>
                    </a:p>
                  </a:txBody>
                  <a:tcPr marL="0" marR="0" marT="2572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Elevator Pitch</a:t>
                      </a:r>
                      <a:endParaRPr sz="1400" u="none" strike="noStrike" cap="none">
                        <a:latin typeface="Arial"/>
                        <a:ea typeface="Arial"/>
                        <a:cs typeface="Arial"/>
                        <a:sym typeface="Arial"/>
                      </a:endParaRPr>
                    </a:p>
                  </a:txBody>
                  <a:tcPr marL="0" marR="0" marT="2620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t>3</a:t>
                      </a:r>
                      <a:endParaRPr sz="1400" u="none" strike="noStrike" cap="none">
                        <a:latin typeface="Arial"/>
                        <a:ea typeface="Arial"/>
                        <a:cs typeface="Arial"/>
                        <a:sym typeface="Arial"/>
                      </a:endParaRPr>
                    </a:p>
                  </a:txBody>
                  <a:tcPr marL="0" marR="0" marT="2620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278125">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Competitive Environment</a:t>
                      </a:r>
                      <a:endParaRPr sz="1400" u="none" strike="noStrike" cap="none">
                        <a:latin typeface="Arial"/>
                        <a:ea typeface="Arial"/>
                        <a:cs typeface="Arial"/>
                        <a:sym typeface="Arial"/>
                      </a:endParaRPr>
                    </a:p>
                  </a:txBody>
                  <a:tcPr marL="0" marR="0" marT="2620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3</a:t>
                      </a:r>
                      <a:endParaRPr sz="1400" u="none" strike="noStrike" cap="none">
                        <a:latin typeface="Arial"/>
                        <a:ea typeface="Arial"/>
                        <a:cs typeface="Arial"/>
                        <a:sym typeface="Arial"/>
                      </a:endParaRPr>
                    </a:p>
                  </a:txBody>
                  <a:tcPr marL="0" marR="0" marT="2620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7"/>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Advice from Sales Specialists</a:t>
                      </a:r>
                      <a:endParaRPr sz="1400" u="none" strike="noStrike" cap="none">
                        <a:latin typeface="Arial"/>
                        <a:ea typeface="Arial"/>
                        <a:cs typeface="Arial"/>
                        <a:sym typeface="Arial"/>
                      </a:endParaRPr>
                    </a:p>
                  </a:txBody>
                  <a:tcPr marL="0" marR="0" marT="2667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latin typeface="Arial"/>
                          <a:ea typeface="Arial"/>
                          <a:cs typeface="Arial"/>
                          <a:sym typeface="Arial"/>
                        </a:rPr>
                        <a:t>3</a:t>
                      </a:r>
                      <a:endParaRPr sz="1400" u="none" strike="noStrike" cap="none">
                        <a:latin typeface="Arial"/>
                        <a:ea typeface="Arial"/>
                        <a:cs typeface="Arial"/>
                        <a:sym typeface="Arial"/>
                      </a:endParaRPr>
                    </a:p>
                  </a:txBody>
                  <a:tcPr marL="0" marR="0" marT="2667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8"/>
                  </a:ext>
                </a:extLst>
              </a:tr>
              <a:tr h="278125">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Conversation Starters</a:t>
                      </a:r>
                      <a:endParaRPr sz="1400" u="none" strike="noStrike" cap="none">
                        <a:latin typeface="Arial"/>
                        <a:ea typeface="Arial"/>
                        <a:cs typeface="Arial"/>
                        <a:sym typeface="Arial"/>
                      </a:endParaRPr>
                    </a:p>
                  </a:txBody>
                  <a:tcPr marL="0" marR="0" marT="2667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t>4</a:t>
                      </a:r>
                      <a:endParaRPr sz="1400" u="none" strike="noStrike" cap="none">
                        <a:latin typeface="Arial"/>
                        <a:ea typeface="Arial"/>
                        <a:cs typeface="Arial"/>
                        <a:sym typeface="Arial"/>
                      </a:endParaRPr>
                    </a:p>
                  </a:txBody>
                  <a:tcPr marL="0" marR="0" marT="2667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9"/>
                  </a:ext>
                </a:extLst>
              </a:tr>
              <a:tr h="277650">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Objection Handling</a:t>
                      </a:r>
                      <a:endParaRPr sz="1400" u="none" strike="noStrike" cap="none">
                        <a:latin typeface="Arial"/>
                        <a:ea typeface="Arial"/>
                        <a:cs typeface="Arial"/>
                        <a:sym typeface="Arial"/>
                      </a:endParaRPr>
                    </a:p>
                  </a:txBody>
                  <a:tcPr marL="0" marR="0" marT="2715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t>5</a:t>
                      </a:r>
                      <a:endParaRPr sz="1400" u="none" strike="noStrike" cap="none">
                        <a:latin typeface="Arial"/>
                        <a:ea typeface="Arial"/>
                        <a:cs typeface="Arial"/>
                        <a:sym typeface="Arial"/>
                      </a:endParaRPr>
                    </a:p>
                  </a:txBody>
                  <a:tcPr marL="0" marR="0" marT="27150"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10"/>
                  </a:ext>
                </a:extLst>
              </a:tr>
              <a:tr h="278125">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Phone &amp; Voicemail Script</a:t>
                      </a:r>
                      <a:endParaRPr sz="1400" u="none" strike="noStrike" cap="none">
                        <a:latin typeface="Arial"/>
                        <a:ea typeface="Arial"/>
                        <a:cs typeface="Arial"/>
                        <a:sym typeface="Arial"/>
                      </a:endParaRPr>
                    </a:p>
                  </a:txBody>
                  <a:tcPr marL="0" marR="0" marT="2762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t>6</a:t>
                      </a:r>
                      <a:endParaRPr sz="1400" u="none" strike="noStrike" cap="none">
                        <a:latin typeface="Arial"/>
                        <a:ea typeface="Arial"/>
                        <a:cs typeface="Arial"/>
                        <a:sym typeface="Arial"/>
                      </a:endParaRPr>
                    </a:p>
                  </a:txBody>
                  <a:tcPr marL="0" marR="0" marT="2762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11"/>
                  </a:ext>
                </a:extLst>
              </a:tr>
              <a:tr h="278125">
                <a:tc>
                  <a:txBody>
                    <a:bodyPr/>
                    <a:lstStyle/>
                    <a:p>
                      <a:pPr marL="95250" marR="0" lvl="0" indent="0" algn="l" rtl="0">
                        <a:lnSpc>
                          <a:spcPct val="100000"/>
                        </a:lnSpc>
                        <a:spcBef>
                          <a:spcPts val="0"/>
                        </a:spcBef>
                        <a:spcAft>
                          <a:spcPts val="0"/>
                        </a:spcAft>
                        <a:buClr>
                          <a:srgbClr val="000000"/>
                        </a:buClr>
                        <a:buSzPts val="1400"/>
                        <a:buFont typeface="Arial"/>
                        <a:buNone/>
                      </a:pPr>
                      <a:r>
                        <a:rPr lang="en" sz="1400" u="none" strike="noStrike" cap="none"/>
                        <a:t>Email Script</a:t>
                      </a:r>
                      <a:endParaRPr sz="1400" u="none" strike="noStrike" cap="none"/>
                    </a:p>
                  </a:txBody>
                  <a:tcPr marL="0" marR="0" marT="2762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172085" marR="0" lvl="0" indent="0" algn="l" rtl="0">
                        <a:lnSpc>
                          <a:spcPct val="100000"/>
                        </a:lnSpc>
                        <a:spcBef>
                          <a:spcPts val="0"/>
                        </a:spcBef>
                        <a:spcAft>
                          <a:spcPts val="0"/>
                        </a:spcAft>
                        <a:buClr>
                          <a:srgbClr val="000000"/>
                        </a:buClr>
                        <a:buSzPts val="1400"/>
                        <a:buFont typeface="Arial"/>
                        <a:buNone/>
                      </a:pPr>
                      <a:r>
                        <a:rPr lang="en" sz="1400" u="none" strike="noStrike" cap="none"/>
                        <a:t>7</a:t>
                      </a:r>
                      <a:endParaRPr sz="1400" u="none" strike="noStrike" cap="none"/>
                    </a:p>
                  </a:txBody>
                  <a:tcPr marL="0" marR="0" marT="27625" marB="0">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12"/>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
          <p:cNvSpPr txBox="1"/>
          <p:nvPr/>
        </p:nvSpPr>
        <p:spPr>
          <a:xfrm>
            <a:off x="2620272" y="2489810"/>
            <a:ext cx="2799300" cy="609900"/>
          </a:xfrm>
          <a:prstGeom prst="rect">
            <a:avLst/>
          </a:prstGeom>
          <a:noFill/>
          <a:ln>
            <a:noFill/>
          </a:ln>
        </p:spPr>
        <p:txBody>
          <a:bodyPr spcFirstLastPara="1" wrap="square" lIns="0" tIns="9525" rIns="0" bIns="0" anchor="t" anchorCtr="0">
            <a:spAutoFit/>
          </a:bodyPr>
          <a:lstStyle/>
          <a:p>
            <a:pPr marL="228600" marR="0" lvl="0" indent="-152400" algn="l" rtl="0">
              <a:lnSpc>
                <a:spcPct val="100000"/>
              </a:lnSpc>
              <a:spcBef>
                <a:spcPts val="0"/>
              </a:spcBef>
              <a:spcAft>
                <a:spcPts val="0"/>
              </a:spcAft>
              <a:buClr>
                <a:srgbClr val="000000"/>
              </a:buClr>
              <a:buSzPts val="600"/>
              <a:buFont typeface="Quicksand"/>
              <a:buAutoNum type="arabicPeriod"/>
            </a:pPr>
            <a:r>
              <a:rPr lang="en" sz="650" b="0" i="0" u="none" strike="noStrike" cap="none">
                <a:solidFill>
                  <a:srgbClr val="000000"/>
                </a:solidFill>
                <a:latin typeface="Arial"/>
                <a:ea typeface="Arial"/>
                <a:cs typeface="Arial"/>
                <a:sym typeface="Arial"/>
              </a:rPr>
              <a:t>Deploys in minutes without IT support, reducing setup time and complexity.</a:t>
            </a:r>
            <a:endParaRPr sz="650" b="0" i="0" u="none" strike="noStrike" cap="none">
              <a:solidFill>
                <a:srgbClr val="000000"/>
              </a:solidFill>
              <a:latin typeface="Arial"/>
              <a:ea typeface="Arial"/>
              <a:cs typeface="Arial"/>
              <a:sym typeface="Arial"/>
            </a:endParaRPr>
          </a:p>
          <a:p>
            <a:pPr marL="228600" marR="0" lvl="0" indent="-152400" algn="l" rtl="0">
              <a:lnSpc>
                <a:spcPct val="100000"/>
              </a:lnSpc>
              <a:spcBef>
                <a:spcPts val="0"/>
              </a:spcBef>
              <a:spcAft>
                <a:spcPts val="0"/>
              </a:spcAft>
              <a:buClr>
                <a:srgbClr val="000000"/>
              </a:buClr>
              <a:buSzPts val="600"/>
              <a:buFont typeface="Quicksand"/>
              <a:buAutoNum type="arabicPeriod"/>
            </a:pPr>
            <a:r>
              <a:rPr lang="en" sz="650" b="0" i="0" u="none" strike="noStrike" cap="none">
                <a:solidFill>
                  <a:srgbClr val="000000"/>
                </a:solidFill>
                <a:latin typeface="Arial"/>
                <a:ea typeface="Arial"/>
                <a:cs typeface="Arial"/>
                <a:sym typeface="Arial"/>
              </a:rPr>
              <a:t>Portable and adaptable, enabling agencies to quickly establish communications anywhere — offices, vehicles, shelters, or field sites.</a:t>
            </a:r>
            <a:endParaRPr sz="650" b="0" i="0" u="none" strike="noStrike" cap="none">
              <a:solidFill>
                <a:srgbClr val="000000"/>
              </a:solidFill>
              <a:latin typeface="Arial"/>
              <a:ea typeface="Arial"/>
              <a:cs typeface="Arial"/>
              <a:sym typeface="Arial"/>
            </a:endParaRPr>
          </a:p>
          <a:p>
            <a:pPr marL="228600" marR="0" lvl="0" indent="-152400" algn="l" rtl="0">
              <a:lnSpc>
                <a:spcPct val="100000"/>
              </a:lnSpc>
              <a:spcBef>
                <a:spcPts val="0"/>
              </a:spcBef>
              <a:spcAft>
                <a:spcPts val="0"/>
              </a:spcAft>
              <a:buClr>
                <a:srgbClr val="000000"/>
              </a:buClr>
              <a:buSzPts val="600"/>
              <a:buFont typeface="Quicksand"/>
              <a:buAutoNum type="arabicPeriod"/>
            </a:pPr>
            <a:r>
              <a:rPr lang="en" sz="650" b="0" i="0" u="none" strike="noStrike" cap="none">
                <a:solidFill>
                  <a:srgbClr val="000000"/>
                </a:solidFill>
                <a:latin typeface="Arial"/>
                <a:ea typeface="Arial"/>
                <a:cs typeface="Arial"/>
                <a:sym typeface="Arial"/>
              </a:rPr>
              <a:t>Centrally managed portal gives IT visibility and control without additional workload.</a:t>
            </a:r>
            <a:endParaRPr sz="650" b="0" i="0" u="none" strike="noStrike" cap="none">
              <a:solidFill>
                <a:srgbClr val="000000"/>
              </a:solidFill>
              <a:latin typeface="Arial"/>
              <a:ea typeface="Arial"/>
              <a:cs typeface="Arial"/>
              <a:sym typeface="Arial"/>
            </a:endParaRPr>
          </a:p>
        </p:txBody>
      </p:sp>
      <p:sp>
        <p:nvSpPr>
          <p:cNvPr id="112" name="Google Shape;112;p2"/>
          <p:cNvSpPr txBox="1"/>
          <p:nvPr/>
        </p:nvSpPr>
        <p:spPr>
          <a:xfrm>
            <a:off x="300827" y="454684"/>
            <a:ext cx="1473300" cy="1240500"/>
          </a:xfrm>
          <a:prstGeom prst="rect">
            <a:avLst/>
          </a:prstGeom>
          <a:noFill/>
          <a:ln>
            <a:noFill/>
          </a:ln>
        </p:spPr>
        <p:txBody>
          <a:bodyPr spcFirstLastPara="1" wrap="square" lIns="0" tIns="9525" rIns="0" bIns="0" anchor="t" anchorCtr="0">
            <a:spAutoFit/>
          </a:bodyPr>
          <a:lstStyle/>
          <a:p>
            <a:pPr marL="0" marR="0" lvl="0" indent="0" algn="l" rtl="0">
              <a:lnSpc>
                <a:spcPct val="115833"/>
              </a:lnSpc>
              <a:spcBef>
                <a:spcPts val="0"/>
              </a:spcBef>
              <a:spcAft>
                <a:spcPts val="0"/>
              </a:spcAft>
              <a:buClr>
                <a:schemeClr val="dk1"/>
              </a:buClr>
              <a:buSzPts val="1100"/>
              <a:buFont typeface="Arial"/>
              <a:buNone/>
            </a:pPr>
            <a:r>
              <a:rPr lang="en" sz="700" b="0" i="0" u="none" strike="noStrike" cap="none">
                <a:solidFill>
                  <a:schemeClr val="dk1"/>
                </a:solidFill>
                <a:latin typeface="Arial"/>
                <a:ea typeface="Arial"/>
                <a:cs typeface="Arial"/>
                <a:sym typeface="Arial"/>
              </a:rPr>
              <a:t>Government agencies depend on secure, reliable communications to protect public safety and maintain mission continuity. Whether in an Office of Emergency Management, a police or fire station, or a mobile command center, leaders need solutions that provide redundancy, interoperability, and priority access during emergencies.</a:t>
            </a:r>
            <a:endParaRPr sz="700" b="0" i="0" u="none" strike="noStrike" cap="none">
              <a:solidFill>
                <a:srgbClr val="000000"/>
              </a:solidFill>
              <a:latin typeface="Quicksand"/>
              <a:ea typeface="Quicksand"/>
              <a:cs typeface="Quicksand"/>
              <a:sym typeface="Quicksand"/>
            </a:endParaRPr>
          </a:p>
        </p:txBody>
      </p:sp>
      <p:sp>
        <p:nvSpPr>
          <p:cNvPr id="113" name="Google Shape;113;p2"/>
          <p:cNvSpPr txBox="1"/>
          <p:nvPr/>
        </p:nvSpPr>
        <p:spPr>
          <a:xfrm>
            <a:off x="6602869" y="511117"/>
            <a:ext cx="2259000" cy="2367000"/>
          </a:xfrm>
          <a:prstGeom prst="rect">
            <a:avLst/>
          </a:prstGeom>
          <a:noFill/>
          <a:ln>
            <a:noFill/>
          </a:ln>
        </p:spPr>
        <p:txBody>
          <a:bodyPr spcFirstLastPara="1" wrap="square" lIns="0" tIns="27150" rIns="0" bIns="0" anchor="t" anchorCtr="0">
            <a:spAutoFit/>
          </a:bodyPr>
          <a:lstStyle/>
          <a:p>
            <a:pPr marL="179388" marR="0" lvl="0" indent="-179388" algn="l" rtl="0">
              <a:lnSpc>
                <a:spcPct val="100000"/>
              </a:lnSpc>
              <a:spcBef>
                <a:spcPts val="0"/>
              </a:spcBef>
              <a:spcAft>
                <a:spcPts val="0"/>
              </a:spcAft>
              <a:buClr>
                <a:schemeClr val="dk1"/>
              </a:buClr>
              <a:buSzPts val="1100"/>
              <a:buFont typeface="Arial"/>
              <a:buNone/>
            </a:pPr>
            <a:r>
              <a:rPr lang="en" sz="800" b="1" i="0" u="none" strike="noStrike" cap="none" dirty="0">
                <a:solidFill>
                  <a:srgbClr val="18518E"/>
                </a:solidFill>
                <a:latin typeface="Arial"/>
                <a:ea typeface="Arial"/>
                <a:cs typeface="Arial"/>
                <a:sym typeface="Arial"/>
              </a:rPr>
              <a:t>Emergency Management Leaders</a:t>
            </a:r>
            <a:endParaRPr sz="800" b="1" i="0" u="none" strike="noStrike" cap="none" dirty="0">
              <a:solidFill>
                <a:srgbClr val="18518E"/>
              </a:solidFill>
              <a:latin typeface="Arial"/>
              <a:ea typeface="Arial"/>
              <a:cs typeface="Arial"/>
              <a:sym typeface="Arial"/>
            </a:endParaRPr>
          </a:p>
          <a:p>
            <a:pPr marL="171450" marR="0" lvl="0" indent="-171450" algn="l" rtl="0">
              <a:lnSpc>
                <a:spcPct val="100000"/>
              </a:lnSpc>
              <a:spcBef>
                <a:spcPts val="0"/>
              </a:spcBef>
              <a:spcAft>
                <a:spcPts val="0"/>
              </a:spcAft>
              <a:buClr>
                <a:srgbClr val="E22C91"/>
              </a:buClr>
              <a:buSzPts val="600"/>
              <a:buFont typeface="Arial"/>
              <a:buChar char="•"/>
            </a:pPr>
            <a:r>
              <a:rPr lang="en" sz="600" b="1" i="0" u="none" strike="noStrike" cap="none" dirty="0">
                <a:solidFill>
                  <a:srgbClr val="000000"/>
                </a:solidFill>
                <a:latin typeface="Arial"/>
                <a:ea typeface="Arial"/>
                <a:cs typeface="Arial"/>
                <a:sym typeface="Arial"/>
              </a:rPr>
              <a:t>Responsible for</a:t>
            </a:r>
            <a:r>
              <a:rPr lang="en" sz="600" b="0" i="0" u="none" strike="noStrike" cap="none" dirty="0">
                <a:solidFill>
                  <a:srgbClr val="000000"/>
                </a:solidFill>
                <a:latin typeface="Arial"/>
                <a:ea typeface="Arial"/>
                <a:cs typeface="Arial"/>
                <a:sym typeface="Arial"/>
              </a:rPr>
              <a:t>: Continuity of communications during disasters.</a:t>
            </a:r>
            <a:endParaRPr sz="6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rgbClr val="E22C91"/>
              </a:buClr>
              <a:buSzPts val="600"/>
              <a:buFont typeface="Arial"/>
              <a:buChar char="•"/>
            </a:pPr>
            <a:r>
              <a:rPr lang="en" sz="600" b="1" i="0" u="none" strike="noStrike" cap="none" dirty="0">
                <a:solidFill>
                  <a:srgbClr val="000000"/>
                </a:solidFill>
                <a:latin typeface="Arial"/>
                <a:ea typeface="Arial"/>
                <a:cs typeface="Arial"/>
                <a:sym typeface="Arial"/>
              </a:rPr>
              <a:t>Need</a:t>
            </a:r>
            <a:r>
              <a:rPr lang="en" sz="600" b="0" i="0" u="none" strike="noStrike" cap="none" dirty="0">
                <a:solidFill>
                  <a:srgbClr val="000000"/>
                </a:solidFill>
                <a:latin typeface="Arial"/>
                <a:ea typeface="Arial"/>
                <a:cs typeface="Arial"/>
                <a:sym typeface="Arial"/>
              </a:rPr>
              <a:t>: Redundancy, priority access (WPS), and fast deployment for command posts.</a:t>
            </a:r>
            <a:endParaRPr sz="600" b="0" i="0" u="none" strike="noStrike" cap="none" dirty="0">
              <a:solidFill>
                <a:srgbClr val="000000"/>
              </a:solidFill>
              <a:latin typeface="Arial"/>
              <a:ea typeface="Arial"/>
              <a:cs typeface="Arial"/>
              <a:sym typeface="Arial"/>
            </a:endParaRPr>
          </a:p>
          <a:p>
            <a:pPr marL="179388" marR="0" lvl="0" indent="-179388" algn="l" rtl="0">
              <a:lnSpc>
                <a:spcPct val="100000"/>
              </a:lnSpc>
              <a:spcBef>
                <a:spcPts val="0"/>
              </a:spcBef>
              <a:spcAft>
                <a:spcPts val="0"/>
              </a:spcAft>
              <a:buClr>
                <a:srgbClr val="000000"/>
              </a:buClr>
              <a:buSzPts val="600"/>
              <a:buFont typeface="Arial"/>
              <a:buNone/>
            </a:pPr>
            <a:endParaRPr sz="600" b="0" i="0" u="none" strike="noStrike" cap="none" dirty="0">
              <a:solidFill>
                <a:srgbClr val="000000"/>
              </a:solidFill>
              <a:latin typeface="Arial"/>
              <a:ea typeface="Arial"/>
              <a:cs typeface="Arial"/>
              <a:sym typeface="Arial"/>
            </a:endParaRPr>
          </a:p>
          <a:p>
            <a:pPr marL="179388" marR="0" lvl="0" indent="-179388" algn="l" rtl="0">
              <a:lnSpc>
                <a:spcPct val="100000"/>
              </a:lnSpc>
              <a:spcBef>
                <a:spcPts val="0"/>
              </a:spcBef>
              <a:spcAft>
                <a:spcPts val="0"/>
              </a:spcAft>
              <a:buClr>
                <a:srgbClr val="000000"/>
              </a:buClr>
              <a:buSzPts val="600"/>
              <a:buFont typeface="Arial"/>
              <a:buNone/>
            </a:pPr>
            <a:endParaRPr sz="600" b="0" i="0" u="none" strike="noStrike" cap="none" dirty="0">
              <a:solidFill>
                <a:srgbClr val="000000"/>
              </a:solidFill>
              <a:latin typeface="Arial"/>
              <a:ea typeface="Arial"/>
              <a:cs typeface="Arial"/>
              <a:sym typeface="Arial"/>
            </a:endParaRPr>
          </a:p>
          <a:p>
            <a:pPr marL="179388" marR="0" lvl="0" indent="-179388" algn="l" rtl="0">
              <a:lnSpc>
                <a:spcPct val="100000"/>
              </a:lnSpc>
              <a:spcBef>
                <a:spcPts val="0"/>
              </a:spcBef>
              <a:spcAft>
                <a:spcPts val="0"/>
              </a:spcAft>
              <a:buClr>
                <a:schemeClr val="dk1"/>
              </a:buClr>
              <a:buSzPts val="1100"/>
              <a:buFont typeface="Arial"/>
              <a:buNone/>
            </a:pPr>
            <a:r>
              <a:rPr lang="en" sz="800" b="1" i="0" u="none" strike="noStrike" cap="none" dirty="0">
                <a:solidFill>
                  <a:srgbClr val="18518E"/>
                </a:solidFill>
                <a:latin typeface="Arial"/>
                <a:ea typeface="Arial"/>
                <a:cs typeface="Arial"/>
                <a:sym typeface="Arial"/>
              </a:rPr>
              <a:t>Police &amp; Fire Chiefs</a:t>
            </a:r>
            <a:endParaRPr sz="800" b="1" i="0" u="none" strike="noStrike" cap="none" dirty="0">
              <a:solidFill>
                <a:srgbClr val="18518E"/>
              </a:solidFill>
              <a:latin typeface="Arial"/>
              <a:ea typeface="Arial"/>
              <a:cs typeface="Arial"/>
              <a:sym typeface="Arial"/>
            </a:endParaRPr>
          </a:p>
          <a:p>
            <a:pPr marL="171450" marR="0" lvl="0" indent="-171450" algn="l" rtl="0">
              <a:lnSpc>
                <a:spcPct val="100000"/>
              </a:lnSpc>
              <a:spcBef>
                <a:spcPts val="0"/>
              </a:spcBef>
              <a:spcAft>
                <a:spcPts val="0"/>
              </a:spcAft>
              <a:buClr>
                <a:srgbClr val="E22C91"/>
              </a:buClr>
              <a:buSzPts val="600"/>
              <a:buFont typeface="Arial"/>
              <a:buChar char="•"/>
            </a:pPr>
            <a:r>
              <a:rPr lang="en" sz="600" b="1" i="0" u="none" strike="noStrike" cap="none" dirty="0">
                <a:solidFill>
                  <a:srgbClr val="000000"/>
                </a:solidFill>
                <a:latin typeface="Arial"/>
                <a:ea typeface="Arial"/>
                <a:cs typeface="Arial"/>
                <a:sym typeface="Arial"/>
              </a:rPr>
              <a:t>Responsible for</a:t>
            </a:r>
            <a:r>
              <a:rPr lang="en" sz="600" b="0" i="0" u="none" strike="noStrike" cap="none" dirty="0">
                <a:solidFill>
                  <a:srgbClr val="000000"/>
                </a:solidFill>
                <a:latin typeface="Arial"/>
                <a:ea typeface="Arial"/>
                <a:cs typeface="Arial"/>
                <a:sym typeface="Arial"/>
              </a:rPr>
              <a:t>: Dispatch and station operations.</a:t>
            </a:r>
            <a:endParaRPr sz="6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rgbClr val="E22C91"/>
              </a:buClr>
              <a:buSzPts val="600"/>
              <a:buFont typeface="Arial"/>
              <a:buChar char="•"/>
            </a:pPr>
            <a:r>
              <a:rPr lang="en" sz="600" b="1" i="0" u="none" strike="noStrike" cap="none" dirty="0">
                <a:solidFill>
                  <a:srgbClr val="000000"/>
                </a:solidFill>
                <a:latin typeface="Arial"/>
                <a:ea typeface="Arial"/>
                <a:cs typeface="Arial"/>
                <a:sym typeface="Arial"/>
              </a:rPr>
              <a:t>Need</a:t>
            </a:r>
            <a:r>
              <a:rPr lang="en" sz="600" b="0" i="0" u="none" strike="noStrike" cap="none" dirty="0">
                <a:solidFill>
                  <a:srgbClr val="000000"/>
                </a:solidFill>
                <a:latin typeface="Arial"/>
                <a:ea typeface="Arial"/>
                <a:cs typeface="Arial"/>
                <a:sym typeface="Arial"/>
              </a:rPr>
              <a:t>: Reliable failover that ensures dispatch continuity during outages or congestion.</a:t>
            </a:r>
            <a:endParaRPr sz="600" b="0" i="0" u="none" strike="noStrike" cap="none" dirty="0">
              <a:solidFill>
                <a:srgbClr val="000000"/>
              </a:solidFill>
              <a:latin typeface="Arial"/>
              <a:ea typeface="Arial"/>
              <a:cs typeface="Arial"/>
              <a:sym typeface="Arial"/>
            </a:endParaRPr>
          </a:p>
          <a:p>
            <a:pPr marL="179388" marR="0" lvl="0" indent="-179388" algn="l" rtl="0">
              <a:lnSpc>
                <a:spcPct val="100000"/>
              </a:lnSpc>
              <a:spcBef>
                <a:spcPts val="0"/>
              </a:spcBef>
              <a:spcAft>
                <a:spcPts val="0"/>
              </a:spcAft>
              <a:buClr>
                <a:srgbClr val="000000"/>
              </a:buClr>
              <a:buSzPts val="600"/>
              <a:buFont typeface="Arial"/>
              <a:buNone/>
            </a:pPr>
            <a:endParaRPr sz="600" b="0" i="0" u="none" strike="noStrike" cap="none" dirty="0">
              <a:solidFill>
                <a:srgbClr val="000000"/>
              </a:solidFill>
              <a:latin typeface="Arial"/>
              <a:ea typeface="Arial"/>
              <a:cs typeface="Arial"/>
              <a:sym typeface="Arial"/>
            </a:endParaRPr>
          </a:p>
          <a:p>
            <a:pPr marL="179388" marR="0" lvl="0" indent="-179388" algn="l" rtl="0">
              <a:lnSpc>
                <a:spcPct val="100000"/>
              </a:lnSpc>
              <a:spcBef>
                <a:spcPts val="0"/>
              </a:spcBef>
              <a:spcAft>
                <a:spcPts val="0"/>
              </a:spcAft>
              <a:buClr>
                <a:srgbClr val="000000"/>
              </a:buClr>
              <a:buSzPts val="600"/>
              <a:buFont typeface="Arial"/>
              <a:buNone/>
            </a:pPr>
            <a:endParaRPr sz="600" b="0" i="0" u="none" strike="noStrike" cap="none" dirty="0">
              <a:solidFill>
                <a:srgbClr val="000000"/>
              </a:solidFill>
              <a:latin typeface="Arial"/>
              <a:ea typeface="Arial"/>
              <a:cs typeface="Arial"/>
              <a:sym typeface="Arial"/>
            </a:endParaRPr>
          </a:p>
          <a:p>
            <a:pPr marL="179388" marR="0" lvl="0" indent="-179388" algn="l" rtl="0">
              <a:lnSpc>
                <a:spcPct val="100000"/>
              </a:lnSpc>
              <a:spcBef>
                <a:spcPts val="0"/>
              </a:spcBef>
              <a:spcAft>
                <a:spcPts val="0"/>
              </a:spcAft>
              <a:buClr>
                <a:schemeClr val="dk1"/>
              </a:buClr>
              <a:buSzPts val="1100"/>
              <a:buFont typeface="Arial"/>
              <a:buNone/>
            </a:pPr>
            <a:r>
              <a:rPr lang="en" sz="800" b="1" i="0" u="none" strike="noStrike" cap="none" dirty="0">
                <a:solidFill>
                  <a:srgbClr val="18518E"/>
                </a:solidFill>
                <a:latin typeface="Arial"/>
                <a:ea typeface="Arial"/>
                <a:cs typeface="Arial"/>
                <a:sym typeface="Arial"/>
              </a:rPr>
              <a:t>IT Directors / CIOs</a:t>
            </a:r>
            <a:endParaRPr sz="800" b="1" i="0" u="none" strike="noStrike" cap="none" dirty="0">
              <a:solidFill>
                <a:srgbClr val="18518E"/>
              </a:solidFill>
              <a:latin typeface="Arial"/>
              <a:ea typeface="Arial"/>
              <a:cs typeface="Arial"/>
              <a:sym typeface="Arial"/>
            </a:endParaRPr>
          </a:p>
          <a:p>
            <a:pPr marL="171450" marR="0" lvl="0" indent="-171450" algn="l" rtl="0">
              <a:lnSpc>
                <a:spcPct val="100000"/>
              </a:lnSpc>
              <a:spcBef>
                <a:spcPts val="0"/>
              </a:spcBef>
              <a:spcAft>
                <a:spcPts val="0"/>
              </a:spcAft>
              <a:buClr>
                <a:srgbClr val="E22C91"/>
              </a:buClr>
              <a:buSzPts val="600"/>
              <a:buFont typeface="Arial"/>
              <a:buChar char="•"/>
            </a:pPr>
            <a:r>
              <a:rPr lang="en" sz="600" b="1" i="0" u="none" strike="noStrike" cap="none" dirty="0">
                <a:solidFill>
                  <a:srgbClr val="000000"/>
                </a:solidFill>
                <a:latin typeface="Arial"/>
                <a:ea typeface="Arial"/>
                <a:cs typeface="Arial"/>
                <a:sym typeface="Arial"/>
              </a:rPr>
              <a:t>Responsible for</a:t>
            </a:r>
            <a:r>
              <a:rPr lang="en" sz="600" b="0" i="0" u="none" strike="noStrike" cap="none" dirty="0">
                <a:solidFill>
                  <a:srgbClr val="000000"/>
                </a:solidFill>
                <a:latin typeface="Arial"/>
                <a:ea typeface="Arial"/>
                <a:cs typeface="Arial"/>
                <a:sym typeface="Arial"/>
              </a:rPr>
              <a:t>: Compliance, security, and system manageability.</a:t>
            </a:r>
            <a:endParaRPr sz="6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rgbClr val="E22C91"/>
              </a:buClr>
              <a:buSzPts val="600"/>
              <a:buFont typeface="Arial"/>
              <a:buChar char="•"/>
            </a:pPr>
            <a:r>
              <a:rPr lang="en" sz="600" b="1" i="0" u="none" strike="noStrike" cap="none" dirty="0">
                <a:solidFill>
                  <a:srgbClr val="000000"/>
                </a:solidFill>
                <a:latin typeface="Arial"/>
                <a:ea typeface="Arial"/>
                <a:cs typeface="Arial"/>
                <a:sym typeface="Arial"/>
              </a:rPr>
              <a:t>Need</a:t>
            </a:r>
            <a:r>
              <a:rPr lang="en" sz="600" b="0" i="0" u="none" strike="noStrike" cap="none" dirty="0">
                <a:solidFill>
                  <a:srgbClr val="000000"/>
                </a:solidFill>
                <a:latin typeface="Arial"/>
                <a:ea typeface="Arial"/>
                <a:cs typeface="Arial"/>
                <a:sym typeface="Arial"/>
              </a:rPr>
              <a:t>: Failover comms, centralized management, secure connectivity, and interoperability with existing systems.</a:t>
            </a:r>
            <a:endParaRPr sz="600" b="0" i="0" u="none" strike="noStrike" cap="none" dirty="0">
              <a:solidFill>
                <a:srgbClr val="000000"/>
              </a:solidFill>
              <a:latin typeface="Arial"/>
              <a:ea typeface="Arial"/>
              <a:cs typeface="Arial"/>
              <a:sym typeface="Arial"/>
            </a:endParaRPr>
          </a:p>
          <a:p>
            <a:pPr marL="179388" marR="0" lvl="0" indent="-179388" algn="l" rtl="0">
              <a:lnSpc>
                <a:spcPct val="100000"/>
              </a:lnSpc>
              <a:spcBef>
                <a:spcPts val="0"/>
              </a:spcBef>
              <a:spcAft>
                <a:spcPts val="0"/>
              </a:spcAft>
              <a:buClr>
                <a:srgbClr val="000000"/>
              </a:buClr>
              <a:buSzPts val="600"/>
              <a:buFont typeface="Arial"/>
              <a:buNone/>
            </a:pPr>
            <a:endParaRPr sz="600" b="0" i="0" u="none" strike="noStrike" cap="none" dirty="0">
              <a:solidFill>
                <a:srgbClr val="000000"/>
              </a:solidFill>
              <a:latin typeface="Arial"/>
              <a:ea typeface="Arial"/>
              <a:cs typeface="Arial"/>
              <a:sym typeface="Arial"/>
            </a:endParaRPr>
          </a:p>
          <a:p>
            <a:pPr marL="179388" marR="0" lvl="0" indent="-179388" algn="l" rtl="0">
              <a:lnSpc>
                <a:spcPct val="100000"/>
              </a:lnSpc>
              <a:spcBef>
                <a:spcPts val="0"/>
              </a:spcBef>
              <a:spcAft>
                <a:spcPts val="0"/>
              </a:spcAft>
              <a:buClr>
                <a:srgbClr val="000000"/>
              </a:buClr>
              <a:buSzPts val="600"/>
              <a:buFont typeface="Arial"/>
              <a:buNone/>
            </a:pPr>
            <a:endParaRPr sz="600" b="0" i="0" u="none" strike="noStrike" cap="none" dirty="0">
              <a:solidFill>
                <a:srgbClr val="000000"/>
              </a:solidFill>
              <a:latin typeface="Arial"/>
              <a:ea typeface="Arial"/>
              <a:cs typeface="Arial"/>
              <a:sym typeface="Arial"/>
            </a:endParaRPr>
          </a:p>
          <a:p>
            <a:pPr marL="179388" marR="0" lvl="0" indent="-179388" algn="l" rtl="0">
              <a:lnSpc>
                <a:spcPct val="100000"/>
              </a:lnSpc>
              <a:spcBef>
                <a:spcPts val="0"/>
              </a:spcBef>
              <a:spcAft>
                <a:spcPts val="0"/>
              </a:spcAft>
              <a:buClr>
                <a:schemeClr val="dk1"/>
              </a:buClr>
              <a:buSzPts val="1100"/>
              <a:buFont typeface="Arial"/>
              <a:buNone/>
            </a:pPr>
            <a:r>
              <a:rPr lang="en" sz="800" b="1" i="0" u="none" strike="noStrike" cap="none" dirty="0">
                <a:solidFill>
                  <a:srgbClr val="18518E"/>
                </a:solidFill>
                <a:latin typeface="Arial"/>
                <a:ea typeface="Arial"/>
                <a:cs typeface="Arial"/>
                <a:sym typeface="Arial"/>
              </a:rPr>
              <a:t>Mobile Command Center Operators</a:t>
            </a:r>
            <a:endParaRPr sz="800" b="1" i="0" u="none" strike="noStrike" cap="none" dirty="0">
              <a:solidFill>
                <a:srgbClr val="18518E"/>
              </a:solidFill>
              <a:latin typeface="Arial"/>
              <a:ea typeface="Arial"/>
              <a:cs typeface="Arial"/>
              <a:sym typeface="Arial"/>
            </a:endParaRPr>
          </a:p>
          <a:p>
            <a:pPr marL="171450" marR="0" lvl="0" indent="-171450" algn="l" rtl="0">
              <a:lnSpc>
                <a:spcPct val="100000"/>
              </a:lnSpc>
              <a:spcBef>
                <a:spcPts val="0"/>
              </a:spcBef>
              <a:spcAft>
                <a:spcPts val="0"/>
              </a:spcAft>
              <a:buClr>
                <a:srgbClr val="E22C91"/>
              </a:buClr>
              <a:buSzPts val="600"/>
              <a:buFont typeface="Arial"/>
              <a:buChar char="•"/>
            </a:pPr>
            <a:r>
              <a:rPr lang="en" sz="600" b="1" i="0" u="none" strike="noStrike" cap="none" dirty="0">
                <a:solidFill>
                  <a:srgbClr val="000000"/>
                </a:solidFill>
                <a:latin typeface="Arial"/>
                <a:ea typeface="Arial"/>
                <a:cs typeface="Arial"/>
                <a:sym typeface="Arial"/>
              </a:rPr>
              <a:t>Responsible for</a:t>
            </a:r>
            <a:r>
              <a:rPr lang="en" sz="600" b="0" i="0" u="none" strike="noStrike" cap="none" dirty="0">
                <a:solidFill>
                  <a:srgbClr val="000000"/>
                </a:solidFill>
                <a:latin typeface="Arial"/>
                <a:ea typeface="Arial"/>
                <a:cs typeface="Arial"/>
                <a:sym typeface="Arial"/>
              </a:rPr>
              <a:t>: Field communications during deployments.</a:t>
            </a:r>
            <a:endParaRPr sz="6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rgbClr val="E22C91"/>
              </a:buClr>
              <a:buSzPts val="600"/>
              <a:buFont typeface="Arial"/>
              <a:buChar char="•"/>
            </a:pPr>
            <a:r>
              <a:rPr lang="en" sz="600" b="1" i="0" u="none" strike="noStrike" cap="none" dirty="0">
                <a:solidFill>
                  <a:srgbClr val="000000"/>
                </a:solidFill>
                <a:latin typeface="Arial"/>
                <a:ea typeface="Arial"/>
                <a:cs typeface="Arial"/>
                <a:sym typeface="Arial"/>
              </a:rPr>
              <a:t>Need</a:t>
            </a:r>
            <a:r>
              <a:rPr lang="en" sz="600" b="0" i="0" u="none" strike="noStrike" cap="none" dirty="0">
                <a:solidFill>
                  <a:srgbClr val="000000"/>
                </a:solidFill>
                <a:latin typeface="Arial"/>
                <a:ea typeface="Arial"/>
                <a:cs typeface="Arial"/>
                <a:sym typeface="Arial"/>
              </a:rPr>
              <a:t>: Portable failover solution with hotspot, battery backup, and LMR interoperability for multi-agency coordination.</a:t>
            </a:r>
            <a:endParaRPr sz="600" b="0" i="0" u="none" strike="noStrike" cap="none" dirty="0">
              <a:solidFill>
                <a:srgbClr val="000000"/>
              </a:solidFill>
              <a:latin typeface="Arial"/>
              <a:ea typeface="Arial"/>
              <a:cs typeface="Arial"/>
              <a:sym typeface="Arial"/>
            </a:endParaRPr>
          </a:p>
        </p:txBody>
      </p:sp>
      <p:sp>
        <p:nvSpPr>
          <p:cNvPr id="114" name="Google Shape;114;p2"/>
          <p:cNvSpPr/>
          <p:nvPr/>
        </p:nvSpPr>
        <p:spPr>
          <a:xfrm flipH="1">
            <a:off x="5713686" y="202883"/>
            <a:ext cx="22860" cy="3418745"/>
          </a:xfrm>
          <a:custGeom>
            <a:avLst/>
            <a:gdLst/>
            <a:ahLst/>
            <a:cxnLst/>
            <a:rect l="l" t="t" r="r" b="b"/>
            <a:pathLst>
              <a:path w="3810" h="4715510" extrusionOk="0">
                <a:moveTo>
                  <a:pt x="3810" y="4715383"/>
                </a:moveTo>
                <a:lnTo>
                  <a:pt x="0" y="0"/>
                </a:lnTo>
              </a:path>
            </a:pathLst>
          </a:custGeom>
          <a:noFill/>
          <a:ln w="9525" cap="flat" cmpd="sng">
            <a:solidFill>
              <a:srgbClr val="EA098E"/>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15" name="Google Shape;115;p2"/>
          <p:cNvSpPr/>
          <p:nvPr/>
        </p:nvSpPr>
        <p:spPr>
          <a:xfrm flipH="1">
            <a:off x="1970105" y="202883"/>
            <a:ext cx="22800" cy="3418745"/>
          </a:xfrm>
          <a:custGeom>
            <a:avLst/>
            <a:gdLst/>
            <a:ahLst/>
            <a:cxnLst/>
            <a:rect l="l" t="t" r="r" b="b"/>
            <a:pathLst>
              <a:path w="120000" h="4715510" extrusionOk="0">
                <a:moveTo>
                  <a:pt x="0" y="4715383"/>
                </a:moveTo>
                <a:lnTo>
                  <a:pt x="0" y="0"/>
                </a:lnTo>
              </a:path>
            </a:pathLst>
          </a:custGeom>
          <a:noFill/>
          <a:ln w="9525" cap="flat" cmpd="sng">
            <a:solidFill>
              <a:srgbClr val="EA098E"/>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16" name="Google Shape;116;p2"/>
          <p:cNvSpPr txBox="1"/>
          <p:nvPr/>
        </p:nvSpPr>
        <p:spPr>
          <a:xfrm>
            <a:off x="2213012" y="146686"/>
            <a:ext cx="11946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Value Pillars</a:t>
            </a:r>
            <a:endParaRPr sz="1200" b="1" i="0" u="none" strike="noStrike" cap="none">
              <a:solidFill>
                <a:srgbClr val="000000"/>
              </a:solidFill>
              <a:latin typeface="Arial"/>
              <a:ea typeface="Arial"/>
              <a:cs typeface="Arial"/>
              <a:sym typeface="Arial"/>
            </a:endParaRPr>
          </a:p>
        </p:txBody>
      </p:sp>
      <p:sp>
        <p:nvSpPr>
          <p:cNvPr id="117" name="Google Shape;117;p2"/>
          <p:cNvSpPr/>
          <p:nvPr/>
        </p:nvSpPr>
        <p:spPr>
          <a:xfrm>
            <a:off x="2208044" y="402907"/>
            <a:ext cx="1566386" cy="0"/>
          </a:xfrm>
          <a:custGeom>
            <a:avLst/>
            <a:gdLst/>
            <a:ahLst/>
            <a:cxnLst/>
            <a:rect l="l" t="t" r="r" b="b"/>
            <a:pathLst>
              <a:path w="2088514" h="120000" extrusionOk="0">
                <a:moveTo>
                  <a:pt x="0" y="0"/>
                </a:moveTo>
                <a:lnTo>
                  <a:pt x="2088261"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18" name="Google Shape;118;p2"/>
          <p:cNvSpPr txBox="1"/>
          <p:nvPr/>
        </p:nvSpPr>
        <p:spPr>
          <a:xfrm>
            <a:off x="5945299" y="146686"/>
            <a:ext cx="22590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Buyer Personas and Concerns </a:t>
            </a:r>
            <a:endParaRPr sz="1200" b="1" i="0" u="none" strike="noStrike" cap="none">
              <a:solidFill>
                <a:srgbClr val="000000"/>
              </a:solidFill>
              <a:latin typeface="Arial"/>
              <a:ea typeface="Arial"/>
              <a:cs typeface="Arial"/>
              <a:sym typeface="Arial"/>
            </a:endParaRPr>
          </a:p>
        </p:txBody>
      </p:sp>
      <p:sp>
        <p:nvSpPr>
          <p:cNvPr id="119" name="Google Shape;119;p2"/>
          <p:cNvSpPr/>
          <p:nvPr/>
        </p:nvSpPr>
        <p:spPr>
          <a:xfrm>
            <a:off x="5936906" y="391477"/>
            <a:ext cx="2731294" cy="0"/>
          </a:xfrm>
          <a:custGeom>
            <a:avLst/>
            <a:gdLst/>
            <a:ahLst/>
            <a:cxnLst/>
            <a:rect l="l" t="t" r="r" b="b"/>
            <a:pathLst>
              <a:path w="3641725" h="120000" extrusionOk="0">
                <a:moveTo>
                  <a:pt x="0" y="0"/>
                </a:moveTo>
                <a:lnTo>
                  <a:pt x="3641598"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20" name="Google Shape;120;p2"/>
          <p:cNvSpPr txBox="1">
            <a:spLocks noGrp="1"/>
          </p:cNvSpPr>
          <p:nvPr>
            <p:ph type="title"/>
          </p:nvPr>
        </p:nvSpPr>
        <p:spPr>
          <a:xfrm>
            <a:off x="296317" y="1898794"/>
            <a:ext cx="767100" cy="196200"/>
          </a:xfrm>
          <a:prstGeom prst="rect">
            <a:avLst/>
          </a:prstGeom>
          <a:noFill/>
          <a:ln>
            <a:noFill/>
          </a:ln>
        </p:spPr>
        <p:txBody>
          <a:bodyPr spcFirstLastPara="1" wrap="square" lIns="0" tIns="11425" rIns="0" bIns="0" anchor="ctr" anchorCtr="0">
            <a:spAutoFit/>
          </a:bodyPr>
          <a:lstStyle/>
          <a:p>
            <a:pPr marL="12700" lvl="0" indent="0" algn="l" rtl="0">
              <a:lnSpc>
                <a:spcPct val="100000"/>
              </a:lnSpc>
              <a:spcBef>
                <a:spcPts val="100"/>
              </a:spcBef>
              <a:spcAft>
                <a:spcPts val="0"/>
              </a:spcAft>
              <a:buSzPts val="2200"/>
              <a:buNone/>
            </a:pPr>
            <a:r>
              <a:rPr lang="en" sz="1200" b="1">
                <a:solidFill>
                  <a:srgbClr val="E22C91"/>
                </a:solidFill>
                <a:latin typeface="Arial"/>
                <a:ea typeface="Arial"/>
                <a:cs typeface="Arial"/>
                <a:sym typeface="Arial"/>
              </a:rPr>
              <a:t>Overview</a:t>
            </a:r>
            <a:endParaRPr sz="1200" b="1">
              <a:latin typeface="Arial"/>
              <a:ea typeface="Arial"/>
              <a:cs typeface="Arial"/>
              <a:sym typeface="Arial"/>
            </a:endParaRPr>
          </a:p>
        </p:txBody>
      </p:sp>
      <p:sp>
        <p:nvSpPr>
          <p:cNvPr id="121" name="Google Shape;121;p2"/>
          <p:cNvSpPr/>
          <p:nvPr/>
        </p:nvSpPr>
        <p:spPr>
          <a:xfrm>
            <a:off x="298092" y="402907"/>
            <a:ext cx="1449229" cy="0"/>
          </a:xfrm>
          <a:custGeom>
            <a:avLst/>
            <a:gdLst/>
            <a:ahLst/>
            <a:cxnLst/>
            <a:rect l="l" t="t" r="r" b="b"/>
            <a:pathLst>
              <a:path w="1932305" h="120000" extrusionOk="0">
                <a:moveTo>
                  <a:pt x="0" y="0"/>
                </a:moveTo>
                <a:lnTo>
                  <a:pt x="1932177"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22" name="Google Shape;122;p2"/>
          <p:cNvSpPr txBox="1"/>
          <p:nvPr/>
        </p:nvSpPr>
        <p:spPr>
          <a:xfrm>
            <a:off x="270707" y="162012"/>
            <a:ext cx="14733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Industry Context</a:t>
            </a:r>
            <a:endParaRPr sz="1200" b="1" i="0" u="none" strike="noStrike" cap="none">
              <a:solidFill>
                <a:srgbClr val="000000"/>
              </a:solidFill>
              <a:latin typeface="Arial"/>
              <a:ea typeface="Arial"/>
              <a:cs typeface="Arial"/>
              <a:sym typeface="Arial"/>
            </a:endParaRPr>
          </a:p>
        </p:txBody>
      </p:sp>
      <p:sp>
        <p:nvSpPr>
          <p:cNvPr id="123" name="Google Shape;123;p2"/>
          <p:cNvSpPr/>
          <p:nvPr/>
        </p:nvSpPr>
        <p:spPr>
          <a:xfrm>
            <a:off x="296328" y="2107824"/>
            <a:ext cx="1449229" cy="0"/>
          </a:xfrm>
          <a:custGeom>
            <a:avLst/>
            <a:gdLst/>
            <a:ahLst/>
            <a:cxnLst/>
            <a:rect l="l" t="t" r="r" b="b"/>
            <a:pathLst>
              <a:path w="1932305" h="120000" extrusionOk="0">
                <a:moveTo>
                  <a:pt x="0" y="0"/>
                </a:moveTo>
                <a:lnTo>
                  <a:pt x="1932177"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24" name="Google Shape;124;p2"/>
          <p:cNvSpPr txBox="1"/>
          <p:nvPr/>
        </p:nvSpPr>
        <p:spPr>
          <a:xfrm>
            <a:off x="2215399" y="3132392"/>
            <a:ext cx="18750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Segments and verticals</a:t>
            </a:r>
            <a:endParaRPr sz="1200" b="1" i="0" u="none" strike="noStrike" cap="none">
              <a:solidFill>
                <a:srgbClr val="000000"/>
              </a:solidFill>
              <a:latin typeface="Arial"/>
              <a:ea typeface="Arial"/>
              <a:cs typeface="Arial"/>
              <a:sym typeface="Arial"/>
            </a:endParaRPr>
          </a:p>
        </p:txBody>
      </p:sp>
      <p:sp>
        <p:nvSpPr>
          <p:cNvPr id="125" name="Google Shape;125;p2"/>
          <p:cNvSpPr/>
          <p:nvPr/>
        </p:nvSpPr>
        <p:spPr>
          <a:xfrm>
            <a:off x="2225376" y="3357181"/>
            <a:ext cx="1985467" cy="34500"/>
          </a:xfrm>
          <a:custGeom>
            <a:avLst/>
            <a:gdLst/>
            <a:ahLst/>
            <a:cxnLst/>
            <a:rect l="l" t="t" r="r" b="b"/>
            <a:pathLst>
              <a:path w="2068195" h="120000" extrusionOk="0">
                <a:moveTo>
                  <a:pt x="0" y="0"/>
                </a:moveTo>
                <a:lnTo>
                  <a:pt x="2067687"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26" name="Google Shape;126;p2"/>
          <p:cNvSpPr txBox="1"/>
          <p:nvPr/>
        </p:nvSpPr>
        <p:spPr>
          <a:xfrm>
            <a:off x="2212550" y="3407558"/>
            <a:ext cx="1181100" cy="117300"/>
          </a:xfrm>
          <a:prstGeom prst="rect">
            <a:avLst/>
          </a:prstGeom>
          <a:noFill/>
          <a:ln>
            <a:noFill/>
          </a:ln>
        </p:spPr>
        <p:txBody>
          <a:bodyPr spcFirstLastPara="1" wrap="square" lIns="0" tIns="9525" rIns="0" bIns="0" anchor="t" anchorCtr="0">
            <a:spAutoFit/>
          </a:bodyPr>
          <a:lstStyle/>
          <a:p>
            <a:pPr marL="12700" marR="0" lvl="0" indent="0" algn="l" rtl="0">
              <a:lnSpc>
                <a:spcPct val="100000"/>
              </a:lnSpc>
              <a:spcBef>
                <a:spcPts val="0"/>
              </a:spcBef>
              <a:spcAft>
                <a:spcPts val="0"/>
              </a:spcAft>
              <a:buClr>
                <a:srgbClr val="000000"/>
              </a:buClr>
              <a:buSzPts val="700"/>
              <a:buFont typeface="Arial"/>
              <a:buNone/>
            </a:pPr>
            <a:r>
              <a:rPr lang="en" sz="700" b="0" i="0" u="none" strike="noStrike" cap="none">
                <a:solidFill>
                  <a:srgbClr val="000000"/>
                </a:solidFill>
                <a:latin typeface="Arial"/>
                <a:ea typeface="Arial"/>
                <a:cs typeface="Arial"/>
                <a:sym typeface="Arial"/>
              </a:rPr>
              <a:t>Targeted customer profile:</a:t>
            </a:r>
            <a:endParaRPr sz="700" b="0" i="0" u="none" strike="noStrike" cap="none">
              <a:solidFill>
                <a:srgbClr val="000000"/>
              </a:solidFill>
              <a:latin typeface="Arial"/>
              <a:ea typeface="Arial"/>
              <a:cs typeface="Arial"/>
              <a:sym typeface="Arial"/>
            </a:endParaRPr>
          </a:p>
        </p:txBody>
      </p:sp>
      <p:sp>
        <p:nvSpPr>
          <p:cNvPr id="127" name="Google Shape;127;p2"/>
          <p:cNvSpPr txBox="1"/>
          <p:nvPr/>
        </p:nvSpPr>
        <p:spPr>
          <a:xfrm>
            <a:off x="2229354" y="3530336"/>
            <a:ext cx="1860900" cy="117300"/>
          </a:xfrm>
          <a:prstGeom prst="rect">
            <a:avLst/>
          </a:prstGeom>
          <a:noFill/>
          <a:ln>
            <a:noFill/>
          </a:ln>
        </p:spPr>
        <p:txBody>
          <a:bodyPr spcFirstLastPara="1" wrap="square" lIns="0" tIns="9525" rIns="0" bIns="0" anchor="t" anchorCtr="0">
            <a:spAutoFit/>
          </a:bodyPr>
          <a:lstStyle/>
          <a:p>
            <a:pPr marL="228600" marR="0" lvl="0" indent="-152400" algn="l" rtl="0">
              <a:lnSpc>
                <a:spcPct val="115833"/>
              </a:lnSpc>
              <a:spcBef>
                <a:spcPts val="0"/>
              </a:spcBef>
              <a:spcAft>
                <a:spcPts val="800"/>
              </a:spcAft>
              <a:buClr>
                <a:srgbClr val="E22C91"/>
              </a:buClr>
              <a:buSzPts val="600"/>
              <a:buFont typeface="Quicksand"/>
              <a:buChar char="▪"/>
            </a:pPr>
            <a:r>
              <a:rPr lang="en" sz="700" b="1" i="0" u="none" strike="noStrike" cap="none">
                <a:solidFill>
                  <a:schemeClr val="dk1"/>
                </a:solidFill>
                <a:latin typeface="Arial"/>
                <a:ea typeface="Arial"/>
                <a:cs typeface="Arial"/>
                <a:sym typeface="Arial"/>
              </a:rPr>
              <a:t>Government Agencies</a:t>
            </a:r>
            <a:endParaRPr sz="700" b="1" i="0" u="none" strike="noStrike" cap="none">
              <a:solidFill>
                <a:srgbClr val="000000"/>
              </a:solidFill>
              <a:latin typeface="Arial"/>
              <a:ea typeface="Arial"/>
              <a:cs typeface="Arial"/>
              <a:sym typeface="Arial"/>
            </a:endParaRPr>
          </a:p>
        </p:txBody>
      </p:sp>
      <p:sp>
        <p:nvSpPr>
          <p:cNvPr id="128" name="Google Shape;128;p2"/>
          <p:cNvSpPr txBox="1"/>
          <p:nvPr/>
        </p:nvSpPr>
        <p:spPr>
          <a:xfrm>
            <a:off x="2208044" y="1401843"/>
            <a:ext cx="2063400" cy="257884"/>
          </a:xfrm>
          <a:prstGeom prst="rect">
            <a:avLst/>
          </a:prstGeom>
          <a:noFill/>
          <a:ln>
            <a:noFill/>
          </a:ln>
        </p:spPr>
        <p:txBody>
          <a:bodyPr spcFirstLastPara="1" wrap="square" lIns="0" tIns="12375" rIns="0" bIns="0" anchor="t" anchorCtr="0">
            <a:spAutoFit/>
          </a:bodyPr>
          <a:lstStyle/>
          <a:p>
            <a:pPr marL="0" marR="0" lvl="0" indent="0" algn="l" rtl="0">
              <a:lnSpc>
                <a:spcPct val="115833"/>
              </a:lnSpc>
              <a:spcBef>
                <a:spcPts val="0"/>
              </a:spcBef>
              <a:spcAft>
                <a:spcPts val="800"/>
              </a:spcAft>
              <a:buClr>
                <a:schemeClr val="dk1"/>
              </a:buClr>
              <a:buSzPts val="1100"/>
              <a:buFont typeface="Arial"/>
              <a:buNone/>
            </a:pPr>
            <a:r>
              <a:rPr lang="en" sz="800" b="1" i="0" u="none" strike="noStrike" cap="none">
                <a:solidFill>
                  <a:srgbClr val="18518E"/>
                </a:solidFill>
                <a:latin typeface="Arial"/>
                <a:ea typeface="Arial"/>
                <a:cs typeface="Arial"/>
                <a:sym typeface="Arial"/>
              </a:rPr>
              <a:t>Secure, Field-Ready Connectivity</a:t>
            </a:r>
            <a:endParaRPr sz="800" b="0" i="0" u="none" strike="noStrike" cap="none">
              <a:solidFill>
                <a:srgbClr val="18518E"/>
              </a:solidFill>
              <a:latin typeface="Arial"/>
              <a:ea typeface="Arial"/>
              <a:cs typeface="Arial"/>
              <a:sym typeface="Arial"/>
            </a:endParaRPr>
          </a:p>
        </p:txBody>
      </p:sp>
      <p:sp>
        <p:nvSpPr>
          <p:cNvPr id="129" name="Google Shape;129;p2"/>
          <p:cNvSpPr txBox="1"/>
          <p:nvPr/>
        </p:nvSpPr>
        <p:spPr>
          <a:xfrm>
            <a:off x="2624842" y="1597290"/>
            <a:ext cx="2858992" cy="409728"/>
          </a:xfrm>
          <a:prstGeom prst="rect">
            <a:avLst/>
          </a:prstGeom>
          <a:noFill/>
          <a:ln>
            <a:noFill/>
          </a:ln>
        </p:spPr>
        <p:txBody>
          <a:bodyPr spcFirstLastPara="1" wrap="square" lIns="0" tIns="9525" rIns="0" bIns="0" anchor="t" anchorCtr="0">
            <a:spAutoFit/>
          </a:bodyPr>
          <a:lstStyle/>
          <a:p>
            <a:pPr marL="228600" marR="0" lvl="0" indent="-152400" algn="l" rtl="0">
              <a:lnSpc>
                <a:spcPct val="100000"/>
              </a:lnSpc>
              <a:spcBef>
                <a:spcPts val="0"/>
              </a:spcBef>
              <a:spcAft>
                <a:spcPts val="0"/>
              </a:spcAft>
              <a:buClr>
                <a:srgbClr val="000000"/>
              </a:buClr>
              <a:buSzPts val="600"/>
              <a:buFont typeface="Quicksand"/>
              <a:buAutoNum type="arabicPeriod"/>
            </a:pPr>
            <a:r>
              <a:rPr lang="en" sz="650" b="0" i="0" u="none" strike="noStrike" cap="none">
                <a:solidFill>
                  <a:srgbClr val="000000"/>
                </a:solidFill>
                <a:latin typeface="Arial"/>
                <a:ea typeface="Arial"/>
                <a:cs typeface="Arial"/>
                <a:sym typeface="Arial"/>
              </a:rPr>
              <a:t>Empowers teams in dispatch, vehicles, and mobile command centers with reliable hotspot connectivity for laptops, tablets, and mission-critical tools.</a:t>
            </a:r>
            <a:endParaRPr sz="650" b="0" i="0" u="none" strike="noStrike" cap="none">
              <a:solidFill>
                <a:srgbClr val="000000"/>
              </a:solidFill>
              <a:latin typeface="Arial"/>
              <a:ea typeface="Arial"/>
              <a:cs typeface="Arial"/>
              <a:sym typeface="Arial"/>
            </a:endParaRPr>
          </a:p>
          <a:p>
            <a:pPr marL="228600" marR="0" lvl="0" indent="-152400" algn="l" rtl="0">
              <a:lnSpc>
                <a:spcPct val="100000"/>
              </a:lnSpc>
              <a:spcBef>
                <a:spcPts val="0"/>
              </a:spcBef>
              <a:spcAft>
                <a:spcPts val="0"/>
              </a:spcAft>
              <a:buClr>
                <a:srgbClr val="000000"/>
              </a:buClr>
              <a:buSzPts val="600"/>
              <a:buFont typeface="Quicksand"/>
              <a:buAutoNum type="arabicPeriod"/>
            </a:pPr>
            <a:r>
              <a:rPr lang="en" sz="650" b="0" i="0" u="none" strike="noStrike" cap="none">
                <a:solidFill>
                  <a:srgbClr val="000000"/>
                </a:solidFill>
                <a:latin typeface="Arial"/>
                <a:ea typeface="Arial"/>
                <a:cs typeface="Arial"/>
                <a:sym typeface="Arial"/>
              </a:rPr>
              <a:t>Protects sensitive data with optional encrypted connectivity, reducing liability.</a:t>
            </a:r>
            <a:endParaRPr sz="650" b="0" i="0" u="none" strike="noStrike" cap="none">
              <a:solidFill>
                <a:srgbClr val="000000"/>
              </a:solidFill>
              <a:latin typeface="Arial"/>
              <a:ea typeface="Arial"/>
              <a:cs typeface="Arial"/>
              <a:sym typeface="Arial"/>
            </a:endParaRPr>
          </a:p>
          <a:p>
            <a:pPr marL="228600" marR="0" lvl="0" indent="-152400" algn="l" rtl="0">
              <a:lnSpc>
                <a:spcPct val="100000"/>
              </a:lnSpc>
              <a:spcBef>
                <a:spcPts val="0"/>
              </a:spcBef>
              <a:spcAft>
                <a:spcPts val="0"/>
              </a:spcAft>
              <a:buClr>
                <a:srgbClr val="000000"/>
              </a:buClr>
              <a:buSzPts val="600"/>
              <a:buFont typeface="Quicksand"/>
              <a:buAutoNum type="arabicPeriod"/>
            </a:pPr>
            <a:r>
              <a:rPr lang="en" sz="650" b="0" i="0" u="none" strike="noStrike" cap="none">
                <a:solidFill>
                  <a:srgbClr val="000000"/>
                </a:solidFill>
                <a:latin typeface="Arial"/>
                <a:ea typeface="Arial"/>
                <a:cs typeface="Arial"/>
                <a:sym typeface="Arial"/>
              </a:rPr>
              <a:t>Ensures compliance with government security standards.</a:t>
            </a:r>
            <a:endParaRPr sz="650" b="0" i="0" u="none" strike="noStrike" cap="none">
              <a:solidFill>
                <a:srgbClr val="000000"/>
              </a:solidFill>
              <a:latin typeface="Arial"/>
              <a:ea typeface="Arial"/>
              <a:cs typeface="Arial"/>
              <a:sym typeface="Arial"/>
            </a:endParaRPr>
          </a:p>
        </p:txBody>
      </p:sp>
      <p:sp>
        <p:nvSpPr>
          <p:cNvPr id="130" name="Google Shape;130;p2"/>
          <p:cNvSpPr txBox="1"/>
          <p:nvPr/>
        </p:nvSpPr>
        <p:spPr>
          <a:xfrm>
            <a:off x="2212550" y="497348"/>
            <a:ext cx="1380600" cy="257884"/>
          </a:xfrm>
          <a:prstGeom prst="rect">
            <a:avLst/>
          </a:prstGeom>
          <a:noFill/>
          <a:ln>
            <a:noFill/>
          </a:ln>
        </p:spPr>
        <p:txBody>
          <a:bodyPr spcFirstLastPara="1" wrap="square" lIns="0" tIns="12375" rIns="0" bIns="0" anchor="t" anchorCtr="0">
            <a:spAutoFit/>
          </a:bodyPr>
          <a:lstStyle/>
          <a:p>
            <a:pPr marL="0" marR="0" lvl="0" indent="0" algn="l" rtl="0">
              <a:lnSpc>
                <a:spcPct val="115833"/>
              </a:lnSpc>
              <a:spcBef>
                <a:spcPts val="0"/>
              </a:spcBef>
              <a:spcAft>
                <a:spcPts val="800"/>
              </a:spcAft>
              <a:buClr>
                <a:schemeClr val="dk1"/>
              </a:buClr>
              <a:buSzPts val="1100"/>
              <a:buFont typeface="Arial"/>
              <a:buNone/>
            </a:pPr>
            <a:r>
              <a:rPr lang="en" sz="800" b="1" i="0" u="none" strike="noStrike" cap="none">
                <a:solidFill>
                  <a:srgbClr val="18518E"/>
                </a:solidFill>
                <a:latin typeface="Arial"/>
                <a:ea typeface="Arial"/>
                <a:cs typeface="Arial"/>
                <a:sym typeface="Arial"/>
              </a:rPr>
              <a:t>Mission Continuity &amp; Safety</a:t>
            </a:r>
            <a:endParaRPr sz="800" b="1" i="0" u="none" strike="noStrike" cap="none">
              <a:solidFill>
                <a:srgbClr val="18518E"/>
              </a:solidFill>
              <a:latin typeface="Arial"/>
              <a:ea typeface="Arial"/>
              <a:cs typeface="Arial"/>
              <a:sym typeface="Arial"/>
            </a:endParaRPr>
          </a:p>
        </p:txBody>
      </p:sp>
      <p:sp>
        <p:nvSpPr>
          <p:cNvPr id="131" name="Google Shape;131;p2"/>
          <p:cNvSpPr txBox="1"/>
          <p:nvPr/>
        </p:nvSpPr>
        <p:spPr>
          <a:xfrm>
            <a:off x="2638473" y="678735"/>
            <a:ext cx="2861394" cy="509755"/>
          </a:xfrm>
          <a:prstGeom prst="rect">
            <a:avLst/>
          </a:prstGeom>
          <a:noFill/>
          <a:ln>
            <a:noFill/>
          </a:ln>
        </p:spPr>
        <p:txBody>
          <a:bodyPr spcFirstLastPara="1" wrap="square" lIns="0" tIns="9525" rIns="0" bIns="0" anchor="t" anchorCtr="0">
            <a:spAutoFit/>
          </a:bodyPr>
          <a:lstStyle/>
          <a:p>
            <a:pPr marL="228600" marR="0" lvl="0" indent="-152400" algn="l" rtl="0">
              <a:lnSpc>
                <a:spcPct val="100000"/>
              </a:lnSpc>
              <a:spcBef>
                <a:spcPts val="0"/>
              </a:spcBef>
              <a:spcAft>
                <a:spcPts val="0"/>
              </a:spcAft>
              <a:buClr>
                <a:srgbClr val="000000"/>
              </a:buClr>
              <a:buSzPts val="600"/>
              <a:buFont typeface="Quicksand"/>
              <a:buAutoNum type="arabicPeriod"/>
            </a:pPr>
            <a:r>
              <a:rPr lang="en" sz="650" b="0" i="0" u="none" strike="noStrike" cap="none">
                <a:solidFill>
                  <a:srgbClr val="000000"/>
                </a:solidFill>
                <a:latin typeface="Arial"/>
                <a:ea typeface="Arial"/>
                <a:cs typeface="Arial"/>
                <a:sym typeface="Arial"/>
              </a:rPr>
              <a:t>Provides unlimited phone, text, and email to keep critical communications open.</a:t>
            </a:r>
            <a:endParaRPr sz="650" b="0" i="0" u="none" strike="noStrike" cap="none">
              <a:solidFill>
                <a:srgbClr val="000000"/>
              </a:solidFill>
              <a:latin typeface="Arial"/>
              <a:ea typeface="Arial"/>
              <a:cs typeface="Arial"/>
              <a:sym typeface="Arial"/>
            </a:endParaRPr>
          </a:p>
          <a:p>
            <a:pPr marL="228600" marR="0" lvl="0" indent="-152400" algn="l" rtl="0">
              <a:lnSpc>
                <a:spcPct val="100000"/>
              </a:lnSpc>
              <a:spcBef>
                <a:spcPts val="0"/>
              </a:spcBef>
              <a:spcAft>
                <a:spcPts val="0"/>
              </a:spcAft>
              <a:buClr>
                <a:srgbClr val="000000"/>
              </a:buClr>
              <a:buSzPts val="600"/>
              <a:buFont typeface="Quicksand"/>
              <a:buAutoNum type="arabicPeriod"/>
            </a:pPr>
            <a:r>
              <a:rPr lang="en" sz="650" b="0" i="0" u="none" strike="noStrike" cap="none">
                <a:solidFill>
                  <a:srgbClr val="000000"/>
                </a:solidFill>
                <a:latin typeface="Arial"/>
                <a:ea typeface="Arial"/>
                <a:cs typeface="Arial"/>
                <a:sym typeface="Arial"/>
              </a:rPr>
              <a:t>Wireless Priority Service (WPS) ensures calls go through first during disasters and congestion.</a:t>
            </a:r>
            <a:endParaRPr sz="650" b="0" i="0" u="none" strike="noStrike" cap="none">
              <a:solidFill>
                <a:srgbClr val="000000"/>
              </a:solidFill>
              <a:latin typeface="Arial"/>
              <a:ea typeface="Arial"/>
              <a:cs typeface="Arial"/>
              <a:sym typeface="Arial"/>
            </a:endParaRPr>
          </a:p>
          <a:p>
            <a:pPr marL="228600" marR="0" lvl="0" indent="-152400" algn="l" rtl="0">
              <a:lnSpc>
                <a:spcPct val="100000"/>
              </a:lnSpc>
              <a:spcBef>
                <a:spcPts val="0"/>
              </a:spcBef>
              <a:spcAft>
                <a:spcPts val="0"/>
              </a:spcAft>
              <a:buClr>
                <a:srgbClr val="000000"/>
              </a:buClr>
              <a:buSzPts val="600"/>
              <a:buFont typeface="Quicksand"/>
              <a:buAutoNum type="arabicPeriod"/>
            </a:pPr>
            <a:r>
              <a:rPr lang="en" sz="650" b="0" i="0" u="none" strike="noStrike" cap="none">
                <a:solidFill>
                  <a:srgbClr val="000000"/>
                </a:solidFill>
                <a:latin typeface="Arial"/>
                <a:ea typeface="Arial"/>
                <a:cs typeface="Arial"/>
                <a:sym typeface="Arial"/>
              </a:rPr>
              <a:t>LMR interoperability (TDC) bridges communications with radio systems.</a:t>
            </a:r>
            <a:endParaRPr sz="650" b="0" i="0" u="none" strike="noStrike" cap="none">
              <a:solidFill>
                <a:srgbClr val="000000"/>
              </a:solidFill>
              <a:latin typeface="Arial"/>
              <a:ea typeface="Arial"/>
              <a:cs typeface="Arial"/>
              <a:sym typeface="Arial"/>
            </a:endParaRPr>
          </a:p>
          <a:p>
            <a:pPr marL="228600" marR="0" lvl="0" indent="-152400" algn="l" rtl="0">
              <a:lnSpc>
                <a:spcPct val="100000"/>
              </a:lnSpc>
              <a:spcBef>
                <a:spcPts val="0"/>
              </a:spcBef>
              <a:spcAft>
                <a:spcPts val="0"/>
              </a:spcAft>
              <a:buClr>
                <a:srgbClr val="000000"/>
              </a:buClr>
              <a:buSzPts val="600"/>
              <a:buFont typeface="Quicksand"/>
              <a:buAutoNum type="arabicPeriod"/>
            </a:pPr>
            <a:r>
              <a:rPr lang="en" sz="650" b="0" i="0" u="none" strike="noStrike" cap="none">
                <a:solidFill>
                  <a:srgbClr val="000000"/>
                </a:solidFill>
                <a:latin typeface="Arial"/>
                <a:ea typeface="Arial"/>
                <a:cs typeface="Arial"/>
                <a:sym typeface="Arial"/>
              </a:rPr>
              <a:t>2,000 mAh battery backup sustains operations even during power outages.</a:t>
            </a:r>
            <a:endParaRPr sz="650" b="0" i="0" u="none" strike="noStrike" cap="none">
              <a:solidFill>
                <a:srgbClr val="000000"/>
              </a:solidFill>
              <a:latin typeface="Arial"/>
              <a:ea typeface="Arial"/>
              <a:cs typeface="Arial"/>
              <a:sym typeface="Arial"/>
            </a:endParaRPr>
          </a:p>
        </p:txBody>
      </p:sp>
      <p:sp>
        <p:nvSpPr>
          <p:cNvPr id="132" name="Google Shape;132;p2"/>
          <p:cNvSpPr txBox="1"/>
          <p:nvPr/>
        </p:nvSpPr>
        <p:spPr>
          <a:xfrm>
            <a:off x="2217448" y="2283671"/>
            <a:ext cx="2063400" cy="135600"/>
          </a:xfrm>
          <a:prstGeom prst="rect">
            <a:avLst/>
          </a:prstGeom>
          <a:noFill/>
          <a:ln>
            <a:noFill/>
          </a:ln>
        </p:spPr>
        <p:txBody>
          <a:bodyPr spcFirstLastPara="1" wrap="square" lIns="0" tIns="12375" rIns="0" bIns="0" anchor="t" anchorCtr="0">
            <a:spAutoFit/>
          </a:bodyPr>
          <a:lstStyle/>
          <a:p>
            <a:pPr marL="0" marR="0" lvl="0" indent="0" algn="l" rtl="0">
              <a:lnSpc>
                <a:spcPct val="115833"/>
              </a:lnSpc>
              <a:spcBef>
                <a:spcPts val="0"/>
              </a:spcBef>
              <a:spcAft>
                <a:spcPts val="800"/>
              </a:spcAft>
              <a:buClr>
                <a:schemeClr val="dk1"/>
              </a:buClr>
              <a:buSzPts val="1100"/>
              <a:buFont typeface="Arial"/>
              <a:buNone/>
            </a:pPr>
            <a:r>
              <a:rPr lang="en" sz="800" b="1" i="0" u="none" strike="noStrike" cap="none">
                <a:solidFill>
                  <a:srgbClr val="18518E"/>
                </a:solidFill>
                <a:latin typeface="Arial"/>
                <a:ea typeface="Arial"/>
                <a:cs typeface="Arial"/>
                <a:sym typeface="Arial"/>
              </a:rPr>
              <a:t>Simplicity &amp; Rapid Deployment</a:t>
            </a:r>
            <a:endParaRPr sz="800" b="0" i="0" u="none" strike="noStrike" cap="none">
              <a:solidFill>
                <a:srgbClr val="18518E"/>
              </a:solidFill>
              <a:latin typeface="Arial"/>
              <a:ea typeface="Arial"/>
              <a:cs typeface="Arial"/>
              <a:sym typeface="Arial"/>
            </a:endParaRPr>
          </a:p>
        </p:txBody>
      </p:sp>
      <p:pic>
        <p:nvPicPr>
          <p:cNvPr id="133" name="Google Shape;133;p2"/>
          <p:cNvPicPr preferRelativeResize="0"/>
          <p:nvPr/>
        </p:nvPicPr>
        <p:blipFill rotWithShape="1">
          <a:blip r:embed="rId3">
            <a:alphaModFix/>
          </a:blip>
          <a:srcRect/>
          <a:stretch/>
        </p:blipFill>
        <p:spPr>
          <a:xfrm>
            <a:off x="2218138" y="2528173"/>
            <a:ext cx="341589" cy="371334"/>
          </a:xfrm>
          <a:prstGeom prst="rect">
            <a:avLst/>
          </a:prstGeom>
          <a:noFill/>
          <a:ln>
            <a:noFill/>
          </a:ln>
        </p:spPr>
      </p:pic>
      <p:grpSp>
        <p:nvGrpSpPr>
          <p:cNvPr id="134" name="Google Shape;134;p2"/>
          <p:cNvGrpSpPr/>
          <p:nvPr/>
        </p:nvGrpSpPr>
        <p:grpSpPr>
          <a:xfrm>
            <a:off x="6093485" y="569544"/>
            <a:ext cx="326156" cy="338953"/>
            <a:chOff x="5227082" y="759436"/>
            <a:chExt cx="503638" cy="523398"/>
          </a:xfrm>
        </p:grpSpPr>
        <p:pic>
          <p:nvPicPr>
            <p:cNvPr id="135" name="Google Shape;135;p2"/>
            <p:cNvPicPr preferRelativeResize="0"/>
            <p:nvPr/>
          </p:nvPicPr>
          <p:blipFill rotWithShape="1">
            <a:blip r:embed="rId4">
              <a:alphaModFix/>
            </a:blip>
            <a:srcRect/>
            <a:stretch/>
          </p:blipFill>
          <p:spPr>
            <a:xfrm>
              <a:off x="5374728" y="759436"/>
              <a:ext cx="210082" cy="234535"/>
            </a:xfrm>
            <a:prstGeom prst="rect">
              <a:avLst/>
            </a:prstGeom>
            <a:noFill/>
            <a:ln>
              <a:noFill/>
            </a:ln>
          </p:spPr>
        </p:pic>
        <p:pic>
          <p:nvPicPr>
            <p:cNvPr id="136" name="Google Shape;136;p2"/>
            <p:cNvPicPr preferRelativeResize="0"/>
            <p:nvPr/>
          </p:nvPicPr>
          <p:blipFill rotWithShape="1">
            <a:blip r:embed="rId5">
              <a:alphaModFix/>
            </a:blip>
            <a:srcRect/>
            <a:stretch/>
          </p:blipFill>
          <p:spPr>
            <a:xfrm>
              <a:off x="5227082" y="1102524"/>
              <a:ext cx="503638" cy="180310"/>
            </a:xfrm>
            <a:prstGeom prst="rect">
              <a:avLst/>
            </a:prstGeom>
            <a:noFill/>
            <a:ln>
              <a:noFill/>
            </a:ln>
          </p:spPr>
        </p:pic>
        <p:sp>
          <p:nvSpPr>
            <p:cNvPr id="137" name="Google Shape;137;p2"/>
            <p:cNvSpPr/>
            <p:nvPr/>
          </p:nvSpPr>
          <p:spPr>
            <a:xfrm>
              <a:off x="5313154" y="987616"/>
              <a:ext cx="333375" cy="66675"/>
            </a:xfrm>
            <a:custGeom>
              <a:avLst/>
              <a:gdLst/>
              <a:ahLst/>
              <a:cxnLst/>
              <a:rect l="l" t="t" r="r" b="b"/>
              <a:pathLst>
                <a:path w="333375" h="66675" extrusionOk="0">
                  <a:moveTo>
                    <a:pt x="0" y="66172"/>
                  </a:moveTo>
                  <a:lnTo>
                    <a:pt x="0" y="44441"/>
                  </a:lnTo>
                  <a:lnTo>
                    <a:pt x="333338" y="44441"/>
                  </a:lnTo>
                  <a:lnTo>
                    <a:pt x="333338" y="66172"/>
                  </a:lnTo>
                </a:path>
                <a:path w="333375" h="66675" extrusionOk="0">
                  <a:moveTo>
                    <a:pt x="166669" y="0"/>
                  </a:moveTo>
                  <a:lnTo>
                    <a:pt x="166669" y="66172"/>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grpSp>
        <p:nvGrpSpPr>
          <p:cNvPr id="138" name="Google Shape;138;p2"/>
          <p:cNvGrpSpPr/>
          <p:nvPr/>
        </p:nvGrpSpPr>
        <p:grpSpPr>
          <a:xfrm>
            <a:off x="6058100" y="1100226"/>
            <a:ext cx="362270" cy="315017"/>
            <a:chOff x="5223492" y="2064014"/>
            <a:chExt cx="511175" cy="444500"/>
          </a:xfrm>
        </p:grpSpPr>
        <p:sp>
          <p:nvSpPr>
            <p:cNvPr id="139" name="Google Shape;139;p2"/>
            <p:cNvSpPr/>
            <p:nvPr/>
          </p:nvSpPr>
          <p:spPr>
            <a:xfrm>
              <a:off x="5223492" y="2064014"/>
              <a:ext cx="511175" cy="444500"/>
            </a:xfrm>
            <a:custGeom>
              <a:avLst/>
              <a:gdLst/>
              <a:ahLst/>
              <a:cxnLst/>
              <a:rect l="l" t="t" r="r" b="b"/>
              <a:pathLst>
                <a:path w="511175" h="444500" extrusionOk="0">
                  <a:moveTo>
                    <a:pt x="510818" y="364439"/>
                  </a:moveTo>
                  <a:lnTo>
                    <a:pt x="508497" y="377852"/>
                  </a:lnTo>
                  <a:lnTo>
                    <a:pt x="501458" y="388952"/>
                  </a:lnTo>
                  <a:lnTo>
                    <a:pt x="490771" y="396610"/>
                  </a:lnTo>
                  <a:lnTo>
                    <a:pt x="477506" y="399699"/>
                  </a:lnTo>
                  <a:lnTo>
                    <a:pt x="33312" y="399699"/>
                  </a:lnTo>
                  <a:lnTo>
                    <a:pt x="0" y="364439"/>
                  </a:lnTo>
                  <a:lnTo>
                    <a:pt x="0" y="35259"/>
                  </a:lnTo>
                  <a:lnTo>
                    <a:pt x="2324" y="21845"/>
                  </a:lnTo>
                  <a:lnTo>
                    <a:pt x="9363" y="10743"/>
                  </a:lnTo>
                  <a:lnTo>
                    <a:pt x="20048" y="3084"/>
                  </a:lnTo>
                  <a:lnTo>
                    <a:pt x="33312" y="0"/>
                  </a:lnTo>
                  <a:lnTo>
                    <a:pt x="477506" y="0"/>
                  </a:lnTo>
                  <a:lnTo>
                    <a:pt x="510818" y="35259"/>
                  </a:lnTo>
                  <a:lnTo>
                    <a:pt x="510818" y="364439"/>
                  </a:lnTo>
                  <a:close/>
                </a:path>
                <a:path w="511175" h="444500" extrusionOk="0">
                  <a:moveTo>
                    <a:pt x="99933" y="444081"/>
                  </a:moveTo>
                  <a:lnTo>
                    <a:pt x="410882" y="444081"/>
                  </a:lnTo>
                </a:path>
                <a:path w="511175" h="444500" extrusionOk="0">
                  <a:moveTo>
                    <a:pt x="255407" y="399699"/>
                  </a:moveTo>
                  <a:lnTo>
                    <a:pt x="255407" y="444081"/>
                  </a:lnTo>
                </a:path>
                <a:path w="511175" h="444500" extrusionOk="0">
                  <a:moveTo>
                    <a:pt x="266493" y="355257"/>
                  </a:moveTo>
                  <a:lnTo>
                    <a:pt x="266493" y="361379"/>
                  </a:lnTo>
                  <a:lnTo>
                    <a:pt x="261530" y="366341"/>
                  </a:lnTo>
                  <a:lnTo>
                    <a:pt x="255407" y="366341"/>
                  </a:lnTo>
                  <a:lnTo>
                    <a:pt x="249285" y="366341"/>
                  </a:lnTo>
                  <a:lnTo>
                    <a:pt x="244321" y="361379"/>
                  </a:lnTo>
                  <a:lnTo>
                    <a:pt x="244321" y="355257"/>
                  </a:lnTo>
                  <a:lnTo>
                    <a:pt x="244321" y="349136"/>
                  </a:lnTo>
                  <a:lnTo>
                    <a:pt x="249285" y="344174"/>
                  </a:lnTo>
                  <a:lnTo>
                    <a:pt x="255407" y="344174"/>
                  </a:lnTo>
                  <a:lnTo>
                    <a:pt x="261530" y="344174"/>
                  </a:lnTo>
                  <a:lnTo>
                    <a:pt x="266493" y="349136"/>
                  </a:lnTo>
                  <a:lnTo>
                    <a:pt x="266493" y="355257"/>
                  </a:lnTo>
                  <a:close/>
                </a:path>
                <a:path w="511175" h="444500" extrusionOk="0">
                  <a:moveTo>
                    <a:pt x="0" y="310870"/>
                  </a:moveTo>
                  <a:lnTo>
                    <a:pt x="510818" y="310871"/>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pic>
          <p:nvPicPr>
            <p:cNvPr id="140" name="Google Shape;140;p2"/>
            <p:cNvPicPr preferRelativeResize="0"/>
            <p:nvPr/>
          </p:nvPicPr>
          <p:blipFill rotWithShape="1">
            <a:blip r:embed="rId6">
              <a:alphaModFix/>
            </a:blip>
            <a:srcRect/>
            <a:stretch/>
          </p:blipFill>
          <p:spPr>
            <a:xfrm>
              <a:off x="5356676" y="2093182"/>
              <a:ext cx="246366" cy="246243"/>
            </a:xfrm>
            <a:prstGeom prst="rect">
              <a:avLst/>
            </a:prstGeom>
            <a:noFill/>
            <a:ln>
              <a:noFill/>
            </a:ln>
          </p:spPr>
        </p:pic>
      </p:grpSp>
      <p:grpSp>
        <p:nvGrpSpPr>
          <p:cNvPr id="141" name="Google Shape;141;p2"/>
          <p:cNvGrpSpPr/>
          <p:nvPr/>
        </p:nvGrpSpPr>
        <p:grpSpPr>
          <a:xfrm>
            <a:off x="6080293" y="1605743"/>
            <a:ext cx="292724" cy="392074"/>
            <a:chOff x="5275217" y="3752830"/>
            <a:chExt cx="386027" cy="517044"/>
          </a:xfrm>
        </p:grpSpPr>
        <p:pic>
          <p:nvPicPr>
            <p:cNvPr id="142" name="Google Shape;142;p2"/>
            <p:cNvPicPr preferRelativeResize="0"/>
            <p:nvPr/>
          </p:nvPicPr>
          <p:blipFill rotWithShape="1">
            <a:blip r:embed="rId7">
              <a:alphaModFix/>
            </a:blip>
            <a:srcRect/>
            <a:stretch/>
          </p:blipFill>
          <p:spPr>
            <a:xfrm>
              <a:off x="5275217" y="4123954"/>
              <a:ext cx="145954" cy="145920"/>
            </a:xfrm>
            <a:prstGeom prst="rect">
              <a:avLst/>
            </a:prstGeom>
            <a:noFill/>
            <a:ln>
              <a:noFill/>
            </a:ln>
          </p:spPr>
        </p:pic>
        <p:sp>
          <p:nvSpPr>
            <p:cNvPr id="143" name="Google Shape;143;p2"/>
            <p:cNvSpPr/>
            <p:nvPr/>
          </p:nvSpPr>
          <p:spPr>
            <a:xfrm>
              <a:off x="5303740" y="3752830"/>
              <a:ext cx="357504" cy="511175"/>
            </a:xfrm>
            <a:custGeom>
              <a:avLst/>
              <a:gdLst/>
              <a:ahLst/>
              <a:cxnLst/>
              <a:rect l="l" t="t" r="r" b="b"/>
              <a:pathLst>
                <a:path w="357504" h="511175" extrusionOk="0">
                  <a:moveTo>
                    <a:pt x="66624" y="381661"/>
                  </a:moveTo>
                  <a:lnTo>
                    <a:pt x="66624" y="0"/>
                  </a:lnTo>
                  <a:lnTo>
                    <a:pt x="0" y="0"/>
                  </a:lnTo>
                </a:path>
                <a:path w="357504" h="511175" extrusionOk="0">
                  <a:moveTo>
                    <a:pt x="106892" y="466301"/>
                  </a:moveTo>
                  <a:lnTo>
                    <a:pt x="310949" y="466301"/>
                  </a:lnTo>
                  <a:lnTo>
                    <a:pt x="357304" y="510688"/>
                  </a:lnTo>
                </a:path>
                <a:path w="357504" h="511175" extrusionOk="0">
                  <a:moveTo>
                    <a:pt x="111076" y="222042"/>
                  </a:moveTo>
                  <a:lnTo>
                    <a:pt x="333175" y="222042"/>
                  </a:lnTo>
                  <a:lnTo>
                    <a:pt x="333175" y="421865"/>
                  </a:lnTo>
                  <a:lnTo>
                    <a:pt x="111076" y="421865"/>
                  </a:lnTo>
                  <a:lnTo>
                    <a:pt x="111076" y="222042"/>
                  </a:lnTo>
                  <a:close/>
                </a:path>
                <a:path w="357504" h="511175" extrusionOk="0">
                  <a:moveTo>
                    <a:pt x="111076" y="110994"/>
                  </a:moveTo>
                  <a:lnTo>
                    <a:pt x="266551" y="110994"/>
                  </a:lnTo>
                  <a:lnTo>
                    <a:pt x="266551" y="221988"/>
                  </a:lnTo>
                  <a:lnTo>
                    <a:pt x="111076" y="221988"/>
                  </a:lnTo>
                  <a:lnTo>
                    <a:pt x="111076" y="110994"/>
                  </a:lnTo>
                  <a:close/>
                </a:path>
                <a:path w="357504" h="511175" extrusionOk="0">
                  <a:moveTo>
                    <a:pt x="288723" y="377478"/>
                  </a:moveTo>
                  <a:lnTo>
                    <a:pt x="244325" y="377478"/>
                  </a:lnTo>
                </a:path>
                <a:path w="357504" h="511175" extrusionOk="0">
                  <a:moveTo>
                    <a:pt x="177701" y="177656"/>
                  </a:moveTo>
                  <a:lnTo>
                    <a:pt x="155474" y="177656"/>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sp>
        <p:nvSpPr>
          <p:cNvPr id="144" name="Google Shape;144;p2"/>
          <p:cNvSpPr/>
          <p:nvPr/>
        </p:nvSpPr>
        <p:spPr>
          <a:xfrm>
            <a:off x="6091152" y="2260989"/>
            <a:ext cx="280378" cy="280378"/>
          </a:xfrm>
          <a:custGeom>
            <a:avLst/>
            <a:gdLst/>
            <a:ahLst/>
            <a:cxnLst/>
            <a:rect l="l" t="t" r="r" b="b"/>
            <a:pathLst>
              <a:path w="502920" h="502920" extrusionOk="0">
                <a:moveTo>
                  <a:pt x="45720" y="53842"/>
                </a:moveTo>
                <a:lnTo>
                  <a:pt x="75437" y="21251"/>
                </a:lnTo>
                <a:lnTo>
                  <a:pt x="105155" y="4508"/>
                </a:lnTo>
                <a:lnTo>
                  <a:pt x="134873" y="0"/>
                </a:lnTo>
                <a:lnTo>
                  <a:pt x="164591" y="4113"/>
                </a:lnTo>
                <a:lnTo>
                  <a:pt x="194309" y="13233"/>
                </a:lnTo>
                <a:lnTo>
                  <a:pt x="224027" y="23749"/>
                </a:lnTo>
                <a:lnTo>
                  <a:pt x="253745" y="32045"/>
                </a:lnTo>
                <a:lnTo>
                  <a:pt x="283463" y="34509"/>
                </a:lnTo>
                <a:lnTo>
                  <a:pt x="313181" y="27528"/>
                </a:lnTo>
                <a:lnTo>
                  <a:pt x="342900" y="7487"/>
                </a:lnTo>
                <a:lnTo>
                  <a:pt x="307544" y="49439"/>
                </a:lnTo>
                <a:lnTo>
                  <a:pt x="273966" y="73463"/>
                </a:lnTo>
                <a:lnTo>
                  <a:pt x="241968" y="83172"/>
                </a:lnTo>
                <a:lnTo>
                  <a:pt x="211354" y="82179"/>
                </a:lnTo>
                <a:lnTo>
                  <a:pt x="181927" y="74098"/>
                </a:lnTo>
                <a:lnTo>
                  <a:pt x="153491" y="62543"/>
                </a:lnTo>
                <a:lnTo>
                  <a:pt x="125848" y="51126"/>
                </a:lnTo>
                <a:lnTo>
                  <a:pt x="98803" y="43461"/>
                </a:lnTo>
                <a:lnTo>
                  <a:pt x="72159" y="43162"/>
                </a:lnTo>
                <a:lnTo>
                  <a:pt x="45720" y="53842"/>
                </a:lnTo>
                <a:close/>
              </a:path>
              <a:path w="502920" h="502920" extrusionOk="0">
                <a:moveTo>
                  <a:pt x="152400" y="373374"/>
                </a:moveTo>
                <a:lnTo>
                  <a:pt x="182879" y="373374"/>
                </a:lnTo>
              </a:path>
              <a:path w="502920" h="502920" extrusionOk="0">
                <a:moveTo>
                  <a:pt x="152400" y="434334"/>
                </a:moveTo>
                <a:lnTo>
                  <a:pt x="182879" y="434334"/>
                </a:lnTo>
              </a:path>
              <a:path w="502920" h="502920" extrusionOk="0">
                <a:moveTo>
                  <a:pt x="281939" y="373374"/>
                </a:moveTo>
                <a:lnTo>
                  <a:pt x="320039" y="373374"/>
                </a:lnTo>
              </a:path>
              <a:path w="502920" h="502920" extrusionOk="0">
                <a:moveTo>
                  <a:pt x="281939" y="434334"/>
                </a:moveTo>
                <a:lnTo>
                  <a:pt x="320039" y="434334"/>
                </a:lnTo>
              </a:path>
              <a:path w="502920" h="502920" extrusionOk="0">
                <a:moveTo>
                  <a:pt x="419100" y="373374"/>
                </a:moveTo>
                <a:lnTo>
                  <a:pt x="449579" y="373374"/>
                </a:lnTo>
              </a:path>
              <a:path w="502920" h="502920" extrusionOk="0">
                <a:moveTo>
                  <a:pt x="419100" y="434334"/>
                </a:moveTo>
                <a:lnTo>
                  <a:pt x="449579" y="434334"/>
                </a:lnTo>
              </a:path>
              <a:path w="502920" h="502920" extrusionOk="0">
                <a:moveTo>
                  <a:pt x="0" y="502914"/>
                </a:moveTo>
                <a:lnTo>
                  <a:pt x="0" y="331337"/>
                </a:lnTo>
                <a:lnTo>
                  <a:pt x="31496" y="106674"/>
                </a:lnTo>
                <a:lnTo>
                  <a:pt x="83820" y="106674"/>
                </a:lnTo>
                <a:lnTo>
                  <a:pt x="125729" y="309874"/>
                </a:lnTo>
                <a:lnTo>
                  <a:pt x="240537" y="234817"/>
                </a:lnTo>
                <a:lnTo>
                  <a:pt x="240537" y="309874"/>
                </a:lnTo>
                <a:lnTo>
                  <a:pt x="372110" y="235325"/>
                </a:lnTo>
                <a:lnTo>
                  <a:pt x="372110" y="310382"/>
                </a:lnTo>
                <a:lnTo>
                  <a:pt x="502920" y="234817"/>
                </a:lnTo>
                <a:lnTo>
                  <a:pt x="502920" y="502914"/>
                </a:lnTo>
                <a:lnTo>
                  <a:pt x="272414" y="502914"/>
                </a:lnTo>
                <a:lnTo>
                  <a:pt x="0" y="502914"/>
                </a:lnTo>
                <a:close/>
              </a:path>
            </a:pathLst>
          </a:custGeom>
          <a:noFill/>
          <a:ln w="9525"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45" name="Google Shape;145;p2"/>
          <p:cNvSpPr txBox="1">
            <a:spLocks noGrp="1"/>
          </p:cNvSpPr>
          <p:nvPr>
            <p:ph type="sldNum" idx="12"/>
          </p:nvPr>
        </p:nvSpPr>
        <p:spPr>
          <a:xfrm>
            <a:off x="8564569" y="4873005"/>
            <a:ext cx="297300" cy="138600"/>
          </a:xfrm>
          <a:prstGeom prst="rect">
            <a:avLst/>
          </a:prstGeom>
          <a:noFill/>
          <a:ln>
            <a:noFill/>
          </a:ln>
        </p:spPr>
        <p:txBody>
          <a:bodyPr spcFirstLastPara="1" wrap="square" lIns="0" tIns="0" rIns="0" bIns="0" anchor="ctr" anchorCtr="0">
            <a:spAutoFit/>
          </a:bodyPr>
          <a:lstStyle/>
          <a:p>
            <a:pPr marL="25400" lvl="0" indent="0" algn="r" rtl="0">
              <a:lnSpc>
                <a:spcPct val="103777"/>
              </a:lnSpc>
              <a:spcBef>
                <a:spcPts val="0"/>
              </a:spcBef>
              <a:spcAft>
                <a:spcPts val="0"/>
              </a:spcAft>
              <a:buSzPts val="600"/>
              <a:buNone/>
            </a:pPr>
            <a:fld id="{00000000-1234-1234-1234-123412341234}" type="slidenum">
              <a:rPr lang="en"/>
              <a:t>2</a:t>
            </a:fld>
            <a:endParaRPr/>
          </a:p>
        </p:txBody>
      </p:sp>
      <p:sp>
        <p:nvSpPr>
          <p:cNvPr id="146" name="Google Shape;146;p2"/>
          <p:cNvSpPr txBox="1">
            <a:spLocks noGrp="1"/>
          </p:cNvSpPr>
          <p:nvPr>
            <p:ph type="ftr" idx="11"/>
          </p:nvPr>
        </p:nvSpPr>
        <p:spPr>
          <a:xfrm>
            <a:off x="7255096" y="4873005"/>
            <a:ext cx="1428300" cy="107700"/>
          </a:xfrm>
          <a:prstGeom prst="rect">
            <a:avLst/>
          </a:prstGeom>
          <a:noFill/>
          <a:ln>
            <a:noFill/>
          </a:ln>
        </p:spPr>
        <p:txBody>
          <a:bodyPr spcFirstLastPara="1" wrap="square" lIns="0" tIns="0" rIns="0" bIns="0" anchor="ctr" anchorCtr="0">
            <a:spAutoFit/>
          </a:bodyPr>
          <a:lstStyle/>
          <a:p>
            <a:pPr marL="12700" lvl="0" indent="0" algn="ctr" rtl="0">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47" name="Google Shape;147;p2"/>
          <p:cNvPicPr preferRelativeResize="0"/>
          <p:nvPr/>
        </p:nvPicPr>
        <p:blipFill rotWithShape="1">
          <a:blip r:embed="rId3">
            <a:alphaModFix/>
          </a:blip>
          <a:srcRect/>
          <a:stretch/>
        </p:blipFill>
        <p:spPr>
          <a:xfrm>
            <a:off x="2219003" y="712487"/>
            <a:ext cx="309787" cy="378923"/>
          </a:xfrm>
          <a:prstGeom prst="rect">
            <a:avLst/>
          </a:prstGeom>
          <a:noFill/>
          <a:ln>
            <a:noFill/>
          </a:ln>
        </p:spPr>
      </p:pic>
      <p:pic>
        <p:nvPicPr>
          <p:cNvPr id="148" name="Google Shape;148;p2"/>
          <p:cNvPicPr preferRelativeResize="0"/>
          <p:nvPr/>
        </p:nvPicPr>
        <p:blipFill rotWithShape="1">
          <a:blip r:embed="rId3">
            <a:alphaModFix/>
          </a:blip>
          <a:srcRect/>
          <a:stretch/>
        </p:blipFill>
        <p:spPr>
          <a:xfrm>
            <a:off x="2223034" y="1641110"/>
            <a:ext cx="309787" cy="378923"/>
          </a:xfrm>
          <a:prstGeom prst="rect">
            <a:avLst/>
          </a:prstGeom>
          <a:noFill/>
          <a:ln>
            <a:noFill/>
          </a:ln>
        </p:spPr>
      </p:pic>
      <p:sp>
        <p:nvSpPr>
          <p:cNvPr id="149" name="Google Shape;149;p2"/>
          <p:cNvSpPr txBox="1"/>
          <p:nvPr/>
        </p:nvSpPr>
        <p:spPr>
          <a:xfrm>
            <a:off x="2093106" y="3964308"/>
            <a:ext cx="3060167" cy="53860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 sz="800" b="1" i="0" u="none" strike="noStrike" cap="none" dirty="0">
                <a:solidFill>
                  <a:srgbClr val="18518E"/>
                </a:solidFill>
                <a:latin typeface="Arial"/>
                <a:ea typeface="Arial"/>
                <a:cs typeface="Arial"/>
                <a:sym typeface="Arial"/>
              </a:rPr>
              <a:t>Why T-Mobile</a:t>
            </a:r>
            <a:endParaRPr sz="14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rgbClr val="E22C91"/>
              </a:buClr>
              <a:buSzPts val="600"/>
              <a:buFont typeface="Arial"/>
              <a:buChar char="•"/>
            </a:pPr>
            <a:r>
              <a:rPr lang="en" sz="700" b="0" i="0" u="none" strike="noStrike" cap="none" dirty="0">
                <a:solidFill>
                  <a:srgbClr val="000000"/>
                </a:solidFill>
                <a:latin typeface="Arial"/>
                <a:ea typeface="Arial"/>
                <a:cs typeface="Arial"/>
                <a:sym typeface="Arial"/>
              </a:rPr>
              <a:t>Runs on the nation’s fastest, most reliable 5G network.</a:t>
            </a:r>
            <a:endParaRPr sz="14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rgbClr val="E22C91"/>
              </a:buClr>
              <a:buSzPts val="600"/>
              <a:buFont typeface="Arial"/>
              <a:buChar char="•"/>
            </a:pPr>
            <a:r>
              <a:rPr lang="en" sz="700" b="0" i="0" u="none" strike="noStrike" cap="none" dirty="0">
                <a:solidFill>
                  <a:srgbClr val="000000"/>
                </a:solidFill>
                <a:latin typeface="Arial"/>
                <a:ea typeface="Arial"/>
                <a:cs typeface="Arial"/>
                <a:sym typeface="Arial"/>
              </a:rPr>
              <a:t>Provides Wireless Priority Service (WPS) for priority access during emergencies.</a:t>
            </a:r>
            <a:endParaRPr sz="1400" b="0" i="0" u="none" strike="noStrike" cap="none" dirty="0">
              <a:solidFill>
                <a:srgbClr val="000000"/>
              </a:solidFill>
              <a:latin typeface="Arial"/>
              <a:ea typeface="Arial"/>
              <a:cs typeface="Arial"/>
              <a:sym typeface="Arial"/>
            </a:endParaRPr>
          </a:p>
        </p:txBody>
      </p:sp>
      <p:sp>
        <p:nvSpPr>
          <p:cNvPr id="150" name="Google Shape;150;p2"/>
          <p:cNvSpPr txBox="1"/>
          <p:nvPr/>
        </p:nvSpPr>
        <p:spPr>
          <a:xfrm>
            <a:off x="5328837" y="3964308"/>
            <a:ext cx="3060167" cy="75405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 sz="800" b="1" i="0" u="none" strike="noStrike" cap="none" dirty="0">
                <a:solidFill>
                  <a:srgbClr val="18518E"/>
                </a:solidFill>
                <a:latin typeface="Arial"/>
                <a:ea typeface="Arial"/>
                <a:cs typeface="Arial"/>
                <a:sym typeface="Arial"/>
              </a:rPr>
              <a:t>Why Premier Wireless</a:t>
            </a:r>
            <a:endParaRPr sz="14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rgbClr val="E22C91"/>
              </a:buClr>
              <a:buSzPts val="600"/>
              <a:buFont typeface="Arial"/>
              <a:buChar char="•"/>
            </a:pPr>
            <a:r>
              <a:rPr lang="en" sz="700" b="0" i="0" u="none" strike="noStrike" cap="none" dirty="0">
                <a:solidFill>
                  <a:srgbClr val="000000"/>
                </a:solidFill>
                <a:latin typeface="Arial"/>
                <a:ea typeface="Arial"/>
                <a:cs typeface="Arial"/>
                <a:sym typeface="Arial"/>
              </a:rPr>
              <a:t>A T-Mobile Pinnacle Partner with proven expertise in public safety deployments.</a:t>
            </a:r>
            <a:endParaRPr sz="1400" b="0" i="0" u="none" strike="noStrike" cap="none" dirty="0">
              <a:solidFill>
                <a:srgbClr val="000000"/>
              </a:solidFill>
              <a:latin typeface="Arial"/>
              <a:ea typeface="Arial"/>
              <a:cs typeface="Arial"/>
              <a:sym typeface="Arial"/>
            </a:endParaRPr>
          </a:p>
          <a:p>
            <a:pPr marL="171450" marR="0" lvl="0" indent="-171450" algn="l" rtl="0">
              <a:lnSpc>
                <a:spcPct val="100000"/>
              </a:lnSpc>
              <a:spcBef>
                <a:spcPts val="0"/>
              </a:spcBef>
              <a:spcAft>
                <a:spcPts val="0"/>
              </a:spcAft>
              <a:buClr>
                <a:srgbClr val="E22C91"/>
              </a:buClr>
              <a:buSzPts val="600"/>
              <a:buFont typeface="Arial"/>
              <a:buChar char="•"/>
            </a:pPr>
            <a:r>
              <a:rPr lang="en" sz="700" b="0" i="0" u="none" strike="noStrike" cap="none" dirty="0">
                <a:solidFill>
                  <a:srgbClr val="000000"/>
                </a:solidFill>
                <a:latin typeface="Arial"/>
                <a:ea typeface="Arial"/>
                <a:cs typeface="Arial"/>
                <a:sym typeface="Arial"/>
              </a:rPr>
              <a:t>Known for attention to detail, deployment support, and ongoing customer care to ensure mission-critical success.</a:t>
            </a:r>
            <a:br>
              <a:rPr lang="en" sz="700" b="0" i="0" u="none" strike="noStrike" cap="none" dirty="0">
                <a:solidFill>
                  <a:srgbClr val="000000"/>
                </a:solidFill>
                <a:latin typeface="Arial"/>
                <a:ea typeface="Arial"/>
                <a:cs typeface="Arial"/>
                <a:sym typeface="Arial"/>
              </a:rPr>
            </a:br>
            <a:endParaRPr sz="700" b="0" i="0" u="none" strike="noStrike" cap="none" dirty="0">
              <a:solidFill>
                <a:srgbClr val="000000"/>
              </a:solidFill>
              <a:latin typeface="Arial"/>
              <a:ea typeface="Arial"/>
              <a:cs typeface="Arial"/>
              <a:sym typeface="Arial"/>
            </a:endParaRPr>
          </a:p>
        </p:txBody>
      </p:sp>
      <p:sp>
        <p:nvSpPr>
          <p:cNvPr id="151" name="Google Shape;151;p2"/>
          <p:cNvSpPr/>
          <p:nvPr/>
        </p:nvSpPr>
        <p:spPr>
          <a:xfrm>
            <a:off x="1992905" y="3843229"/>
            <a:ext cx="6868964" cy="861204"/>
          </a:xfrm>
          <a:prstGeom prst="roundRect">
            <a:avLst>
              <a:gd name="adj" fmla="val 8364"/>
            </a:avLst>
          </a:prstGeom>
          <a:noFill/>
          <a:ln w="12700" cap="flat" cmpd="sng">
            <a:solidFill>
              <a:srgbClr val="FDD70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highlight>
                <a:srgbClr val="FFFF00"/>
              </a:highlight>
              <a:latin typeface="Calibri"/>
              <a:ea typeface="Calibri"/>
              <a:cs typeface="Calibri"/>
              <a:sym typeface="Calibri"/>
            </a:endParaRPr>
          </a:p>
        </p:txBody>
      </p:sp>
      <p:pic>
        <p:nvPicPr>
          <p:cNvPr id="152" name="Google Shape;152;p2"/>
          <p:cNvPicPr preferRelativeResize="0"/>
          <p:nvPr/>
        </p:nvPicPr>
        <p:blipFill rotWithShape="1">
          <a:blip r:embed="rId8">
            <a:alphaModFix/>
          </a:blip>
          <a:srcRect/>
          <a:stretch/>
        </p:blipFill>
        <p:spPr>
          <a:xfrm>
            <a:off x="219250" y="4510634"/>
            <a:ext cx="1256028" cy="447832"/>
          </a:xfrm>
          <a:prstGeom prst="rect">
            <a:avLst/>
          </a:prstGeom>
          <a:noFill/>
          <a:ln>
            <a:noFill/>
          </a:ln>
        </p:spPr>
      </p:pic>
      <p:sp>
        <p:nvSpPr>
          <p:cNvPr id="153" name="Google Shape;153;p2"/>
          <p:cNvSpPr txBox="1"/>
          <p:nvPr/>
        </p:nvSpPr>
        <p:spPr>
          <a:xfrm>
            <a:off x="300819" y="2194549"/>
            <a:ext cx="1473300" cy="2076600"/>
          </a:xfrm>
          <a:prstGeom prst="rect">
            <a:avLst/>
          </a:prstGeom>
          <a:noFill/>
          <a:ln>
            <a:noFill/>
          </a:ln>
        </p:spPr>
        <p:txBody>
          <a:bodyPr spcFirstLastPara="1" wrap="square" lIns="0" tIns="9525" rIns="0" bIns="0" anchor="t" anchorCtr="0">
            <a:spAutoFit/>
          </a:bodyPr>
          <a:lstStyle/>
          <a:p>
            <a:pPr marL="0" marR="0" lvl="0" indent="0" algn="l" rtl="0">
              <a:lnSpc>
                <a:spcPct val="115833"/>
              </a:lnSpc>
              <a:spcBef>
                <a:spcPts val="800"/>
              </a:spcBef>
              <a:spcAft>
                <a:spcPts val="0"/>
              </a:spcAft>
              <a:buClr>
                <a:schemeClr val="dk1"/>
              </a:buClr>
              <a:buSzPts val="1100"/>
              <a:buFont typeface="Arial"/>
              <a:buNone/>
            </a:pPr>
            <a:r>
              <a:rPr lang="en" sz="700" b="0" i="0" u="none" strike="noStrike" cap="none">
                <a:solidFill>
                  <a:schemeClr val="dk1"/>
                </a:solidFill>
                <a:latin typeface="Arial"/>
                <a:ea typeface="Arial"/>
                <a:cs typeface="Arial"/>
                <a:sym typeface="Arial"/>
              </a:rPr>
              <a:t>The Government Communication Hub is a portable, plug-and-play device with unlimited phone, text, email, and hotspot capability, a dedicated line, 7" touchscreen, Wireless Priority Service (WPS), LMR interoperability through T-Mobile Direct Connect (TDC), optional T-SIMSecure encrypted connectivity, and a 2,000 mAh battery backup. It ensures agencies stay connected, compliant, and interoperable — even when power fails, networks are congested, or primary systems go down.</a:t>
            </a:r>
            <a:endParaRPr sz="700" b="0" i="0" u="none" strike="noStrike" cap="none">
              <a:solidFill>
                <a:schemeClr val="dk1"/>
              </a:solidFill>
              <a:latin typeface="Arial"/>
              <a:ea typeface="Arial"/>
              <a:cs typeface="Arial"/>
              <a:sym typeface="Arial"/>
            </a:endParaRPr>
          </a:p>
          <a:p>
            <a:pPr marL="139700" marR="0" lvl="0" indent="-88900" algn="l" rtl="0">
              <a:lnSpc>
                <a:spcPct val="100000"/>
              </a:lnSpc>
              <a:spcBef>
                <a:spcPts val="800"/>
              </a:spcBef>
              <a:spcAft>
                <a:spcPts val="0"/>
              </a:spcAft>
              <a:buClr>
                <a:srgbClr val="000000"/>
              </a:buClr>
              <a:buSzPts val="600"/>
              <a:buFont typeface="Arial"/>
              <a:buNone/>
            </a:pPr>
            <a:endParaRPr sz="600" b="0" i="0" u="none" strike="noStrike" cap="none">
              <a:solidFill>
                <a:srgbClr val="000000"/>
              </a:solidFill>
              <a:latin typeface="Quicksand"/>
              <a:ea typeface="Quicksand"/>
              <a:cs typeface="Quicksand"/>
              <a:sym typeface="Quicksan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graphicFrame>
        <p:nvGraphicFramePr>
          <p:cNvPr id="158" name="Google Shape;158;p3"/>
          <p:cNvGraphicFramePr/>
          <p:nvPr>
            <p:extLst>
              <p:ext uri="{D42A27DB-BD31-4B8C-83A1-F6EECF244321}">
                <p14:modId xmlns:p14="http://schemas.microsoft.com/office/powerpoint/2010/main" val="4143417975"/>
              </p:ext>
            </p:extLst>
          </p:nvPr>
        </p:nvGraphicFramePr>
        <p:xfrm>
          <a:off x="356031" y="831523"/>
          <a:ext cx="4047450" cy="2043035"/>
        </p:xfrm>
        <a:graphic>
          <a:graphicData uri="http://schemas.openxmlformats.org/drawingml/2006/table">
            <a:tbl>
              <a:tblPr firstRow="1" bandRow="1">
                <a:noFill/>
                <a:tableStyleId>{76CD8896-C10E-4D57-955D-8BD8C2E24DE8}</a:tableStyleId>
              </a:tblPr>
              <a:tblGrid>
                <a:gridCol w="871325">
                  <a:extLst>
                    <a:ext uri="{9D8B030D-6E8A-4147-A177-3AD203B41FA5}">
                      <a16:colId xmlns:a16="http://schemas.microsoft.com/office/drawing/2014/main" val="20000"/>
                    </a:ext>
                  </a:extLst>
                </a:gridCol>
                <a:gridCol w="3176125">
                  <a:extLst>
                    <a:ext uri="{9D8B030D-6E8A-4147-A177-3AD203B41FA5}">
                      <a16:colId xmlns:a16="http://schemas.microsoft.com/office/drawing/2014/main" val="20001"/>
                    </a:ext>
                  </a:extLst>
                </a:gridCol>
              </a:tblGrid>
              <a:tr h="198450">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68333"/>
                        </a:lnSpc>
                        <a:spcBef>
                          <a:spcPts val="0"/>
                        </a:spcBef>
                        <a:spcAft>
                          <a:spcPts val="0"/>
                        </a:spcAft>
                        <a:buClr>
                          <a:srgbClr val="000000"/>
                        </a:buClr>
                        <a:buSzPts val="800"/>
                        <a:buFont typeface="Arial"/>
                        <a:buNone/>
                      </a:pPr>
                      <a:r>
                        <a:rPr lang="en" sz="800" b="1" u="none" strike="noStrike" cap="none">
                          <a:solidFill>
                            <a:srgbClr val="E22C91"/>
                          </a:solidFill>
                          <a:latin typeface="Arial"/>
                          <a:ea typeface="Arial"/>
                          <a:cs typeface="Arial"/>
                          <a:sym typeface="Arial"/>
                        </a:rPr>
                        <a:t>Driving Mission Continuity</a:t>
                      </a:r>
                      <a:endParaRPr sz="800" b="1" u="none" strike="noStrike" cap="none">
                        <a:solidFill>
                          <a:srgbClr val="E22C91"/>
                        </a:solidFill>
                        <a:latin typeface="Arial"/>
                        <a:ea typeface="Arial"/>
                        <a:cs typeface="Arial"/>
                        <a:sym typeface="Arial"/>
                      </a:endParaRPr>
                    </a:p>
                    <a:p>
                      <a:pPr marL="50800" marR="0" lvl="0" indent="0" algn="l" rtl="0">
                        <a:lnSpc>
                          <a:spcPct val="68333"/>
                        </a:lnSpc>
                        <a:spcBef>
                          <a:spcPts val="0"/>
                        </a:spcBef>
                        <a:spcAft>
                          <a:spcPts val="0"/>
                        </a:spcAft>
                        <a:buClr>
                          <a:srgbClr val="000000"/>
                        </a:buClr>
                        <a:buSzPts val="800"/>
                        <a:buFont typeface="Arial"/>
                        <a:buNone/>
                      </a:pPr>
                      <a:endParaRPr sz="800" b="1" u="none" strike="noStrike" cap="none">
                        <a:solidFill>
                          <a:srgbClr val="E10074"/>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265750">
                <a:tc>
                  <a:txBody>
                    <a:bodyPr/>
                    <a:lstStyle/>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Persona</a:t>
                      </a:r>
                      <a:endParaRPr sz="700" u="none" strike="noStrike" cap="none">
                        <a:solidFill>
                          <a:srgbClr val="18518E"/>
                        </a:solidFill>
                        <a:latin typeface="Arial"/>
                        <a:ea typeface="Arial"/>
                        <a:cs typeface="Arial"/>
                        <a:sym typeface="Arial"/>
                      </a:endParaRPr>
                    </a:p>
                  </a:txBody>
                  <a:tcPr marL="0" marR="0" marT="7715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15833"/>
                        </a:lnSpc>
                        <a:spcBef>
                          <a:spcPts val="0"/>
                        </a:spcBef>
                        <a:spcAft>
                          <a:spcPts val="0"/>
                        </a:spcAft>
                        <a:buClr>
                          <a:schemeClr val="dk1"/>
                        </a:buClr>
                        <a:buSzPts val="1100"/>
                        <a:buFont typeface="Arial"/>
                        <a:buNone/>
                      </a:pPr>
                      <a:r>
                        <a:rPr lang="en" sz="700" b="1" u="none" strike="noStrike" cap="none">
                          <a:latin typeface="Arial"/>
                          <a:ea typeface="Arial"/>
                          <a:cs typeface="Arial"/>
                          <a:sym typeface="Arial"/>
                        </a:rPr>
                        <a:t>Emergency Management Leaders</a:t>
                      </a:r>
                      <a:endParaRPr sz="700" b="1" u="none" strike="noStrike" cap="none">
                        <a:latin typeface="Arial"/>
                        <a:ea typeface="Arial"/>
                        <a:cs typeface="Arial"/>
                        <a:sym typeface="Arial"/>
                      </a:endParaRPr>
                    </a:p>
                  </a:txBody>
                  <a:tcPr marL="0" marR="0" marT="7715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597700">
                <a:tc>
                  <a:txBody>
                    <a:bodyPr/>
                    <a:lstStyle/>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Conversation</a:t>
                      </a:r>
                      <a:endParaRPr sz="700" u="none" strike="noStrike" cap="none">
                        <a:solidFill>
                          <a:srgbClr val="18518E"/>
                        </a:solidFill>
                        <a:latin typeface="Arial"/>
                        <a:ea typeface="Arial"/>
                        <a:cs typeface="Arial"/>
                        <a:sym typeface="Arial"/>
                      </a:endParaRPr>
                    </a:p>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starter</a:t>
                      </a:r>
                      <a:endParaRPr sz="700" u="none" strike="noStrike" cap="none">
                        <a:solidFill>
                          <a:srgbClr val="18518E"/>
                        </a:solidFill>
                        <a:latin typeface="Arial"/>
                        <a:ea typeface="Arial"/>
                        <a:cs typeface="Arial"/>
                        <a:sym typeface="Arial"/>
                      </a:endParaRPr>
                    </a:p>
                  </a:txBody>
                  <a:tcPr marL="0" marR="0" marT="3192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“What is your current plan for communication continuity when your internet or power goes out?”</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t>“What is your plan to eliminate delays and confusion when staff turn to personal cell phones that aren’t E911-compatible, and don’t have critical contacts and they don’t know the number to call during an outage?”</a:t>
                      </a:r>
                      <a:endParaRPr dirty="0"/>
                    </a:p>
                    <a:p>
                      <a:pPr marL="184150" marR="0" lvl="0" indent="0" algn="l" rtl="0">
                        <a:lnSpc>
                          <a:spcPct val="100000"/>
                        </a:lnSpc>
                        <a:spcBef>
                          <a:spcPts val="0"/>
                        </a:spcBef>
                        <a:spcAft>
                          <a:spcPts val="0"/>
                        </a:spcAft>
                        <a:buClr>
                          <a:srgbClr val="000000"/>
                        </a:buClr>
                        <a:buSzPts val="700"/>
                        <a:buFont typeface="Arial"/>
                        <a:buNone/>
                      </a:pPr>
                      <a:endParaRPr sz="700" u="none" strike="noStrike" cap="none" dirty="0">
                        <a:latin typeface="Arial"/>
                        <a:ea typeface="Arial"/>
                        <a:cs typeface="Arial"/>
                        <a:sym typeface="Arial"/>
                      </a:endParaRPr>
                    </a:p>
                  </a:txBody>
                  <a:tcPr marL="0" marR="0" marT="8335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74872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0" marR="0" lvl="0" indent="0" algn="l" rtl="0">
                        <a:lnSpc>
                          <a:spcPct val="100000"/>
                        </a:lnSpc>
                        <a:spcBef>
                          <a:spcPts val="20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Response</a:t>
                      </a:r>
                      <a:endParaRPr sz="7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355600" marR="0" lvl="0" indent="-171450" algn="l" rtl="0">
                        <a:lnSpc>
                          <a:spcPct val="100000"/>
                        </a:lnSpc>
                        <a:spcBef>
                          <a:spcPts val="0"/>
                        </a:spcBef>
                        <a:spcAft>
                          <a:spcPts val="0"/>
                        </a:spcAft>
                        <a:buClr>
                          <a:srgbClr val="E22C91"/>
                        </a:buClr>
                        <a:buSzPts val="700"/>
                        <a:buFont typeface="Arial"/>
                        <a:buChar char="•"/>
                      </a:pPr>
                      <a:r>
                        <a:rPr lang="en" sz="700" b="0" u="none" strike="noStrike" cap="none" dirty="0"/>
                        <a:t>The Government Communication Hub provides a clearly designated E911 compliant emergency phone line that all employees know</a:t>
                      </a:r>
                      <a:endParaRPr dirty="0"/>
                    </a:p>
                    <a:p>
                      <a:pPr marL="355600" marR="0" lvl="0" indent="-171450" algn="l" rtl="0">
                        <a:lnSpc>
                          <a:spcPct val="100000"/>
                        </a:lnSpc>
                        <a:spcBef>
                          <a:spcPts val="0"/>
                        </a:spcBef>
                        <a:spcAft>
                          <a:spcPts val="0"/>
                        </a:spcAft>
                        <a:buClr>
                          <a:srgbClr val="E22C91"/>
                        </a:buClr>
                        <a:buSzPts val="700"/>
                        <a:buFont typeface="Arial"/>
                        <a:buChar char="•"/>
                      </a:pPr>
                      <a:r>
                        <a:rPr lang="en" sz="700" b="0" u="none" strike="noStrike" cap="none" dirty="0">
                          <a:latin typeface="Arial"/>
                          <a:ea typeface="Arial"/>
                          <a:cs typeface="Arial"/>
                          <a:sym typeface="Arial"/>
                        </a:rPr>
                        <a:t>Wireless Priority Service (WPS), ensures agency communications are prioritized during major incidents.</a:t>
                      </a:r>
                      <a:endParaRPr dirty="0"/>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t>LMR Interoperability – Extends radio interoperability via T-Mobile Direct Connect integration.</a:t>
                      </a:r>
                      <a:endParaRPr sz="700" b="0" u="none" strike="noStrike" cap="none" dirty="0">
                        <a:latin typeface="Arial"/>
                        <a:ea typeface="Arial"/>
                        <a:cs typeface="Arial"/>
                        <a:sym typeface="Arial"/>
                      </a:endParaRPr>
                    </a:p>
                  </a:txBody>
                  <a:tcPr marL="0" marR="0" marT="3047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grpSp>
        <p:nvGrpSpPr>
          <p:cNvPr id="159" name="Google Shape;159;p3"/>
          <p:cNvGrpSpPr/>
          <p:nvPr/>
        </p:nvGrpSpPr>
        <p:grpSpPr>
          <a:xfrm>
            <a:off x="360382" y="665359"/>
            <a:ext cx="383266" cy="349892"/>
            <a:chOff x="2748889" y="1513487"/>
            <a:chExt cx="766532" cy="699784"/>
          </a:xfrm>
        </p:grpSpPr>
        <p:sp>
          <p:nvSpPr>
            <p:cNvPr id="160" name="Google Shape;160;p3"/>
            <p:cNvSpPr/>
            <p:nvPr/>
          </p:nvSpPr>
          <p:spPr>
            <a:xfrm>
              <a:off x="2748889" y="1513487"/>
              <a:ext cx="633413" cy="533400"/>
            </a:xfrm>
            <a:custGeom>
              <a:avLst/>
              <a:gdLst/>
              <a:ahLst/>
              <a:cxnLst/>
              <a:rect l="l" t="t" r="r" b="b"/>
              <a:pathLst>
                <a:path w="422275" h="355600" extrusionOk="0">
                  <a:moveTo>
                    <a:pt x="177697" y="266429"/>
                  </a:moveTo>
                  <a:lnTo>
                    <a:pt x="155471" y="266429"/>
                  </a:lnTo>
                  <a:lnTo>
                    <a:pt x="66624" y="355257"/>
                  </a:lnTo>
                  <a:lnTo>
                    <a:pt x="66624" y="266429"/>
                  </a:lnTo>
                  <a:lnTo>
                    <a:pt x="0" y="266429"/>
                  </a:lnTo>
                  <a:lnTo>
                    <a:pt x="0" y="0"/>
                  </a:lnTo>
                  <a:lnTo>
                    <a:pt x="421968" y="0"/>
                  </a:lnTo>
                  <a:lnTo>
                    <a:pt x="421968" y="144298"/>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sp>
          <p:nvSpPr>
            <p:cNvPr id="161" name="Google Shape;161;p3"/>
            <p:cNvSpPr/>
            <p:nvPr/>
          </p:nvSpPr>
          <p:spPr>
            <a:xfrm>
              <a:off x="3115371" y="1813221"/>
              <a:ext cx="400050" cy="400050"/>
            </a:xfrm>
            <a:custGeom>
              <a:avLst/>
              <a:gdLst/>
              <a:ahLst/>
              <a:cxnLst/>
              <a:rect l="l" t="t" r="r" b="b"/>
              <a:pathLst>
                <a:path w="266700" h="266700" extrusionOk="0">
                  <a:moveTo>
                    <a:pt x="0" y="177601"/>
                  </a:moveTo>
                  <a:lnTo>
                    <a:pt x="122162" y="177601"/>
                  </a:lnTo>
                  <a:lnTo>
                    <a:pt x="222098" y="266425"/>
                  </a:lnTo>
                  <a:lnTo>
                    <a:pt x="222098" y="177601"/>
                  </a:lnTo>
                  <a:lnTo>
                    <a:pt x="266497" y="177601"/>
                  </a:lnTo>
                  <a:lnTo>
                    <a:pt x="266497" y="0"/>
                  </a:lnTo>
                  <a:lnTo>
                    <a:pt x="0" y="0"/>
                  </a:lnTo>
                  <a:lnTo>
                    <a:pt x="0" y="177601"/>
                  </a:lnTo>
                  <a:close/>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grpSp>
      <p:graphicFrame>
        <p:nvGraphicFramePr>
          <p:cNvPr id="162" name="Google Shape;162;p3"/>
          <p:cNvGraphicFramePr/>
          <p:nvPr>
            <p:extLst>
              <p:ext uri="{D42A27DB-BD31-4B8C-83A1-F6EECF244321}">
                <p14:modId xmlns:p14="http://schemas.microsoft.com/office/powerpoint/2010/main" val="2961430460"/>
              </p:ext>
            </p:extLst>
          </p:nvPr>
        </p:nvGraphicFramePr>
        <p:xfrm>
          <a:off x="4604496" y="836193"/>
          <a:ext cx="4126575" cy="1987900"/>
        </p:xfrm>
        <a:graphic>
          <a:graphicData uri="http://schemas.openxmlformats.org/drawingml/2006/table">
            <a:tbl>
              <a:tblPr firstRow="1" bandRow="1">
                <a:noFill/>
                <a:tableStyleId>{76CD8896-C10E-4D57-955D-8BD8C2E24DE8}</a:tableStyleId>
              </a:tblPr>
              <a:tblGrid>
                <a:gridCol w="801875">
                  <a:extLst>
                    <a:ext uri="{9D8B030D-6E8A-4147-A177-3AD203B41FA5}">
                      <a16:colId xmlns:a16="http://schemas.microsoft.com/office/drawing/2014/main" val="20000"/>
                    </a:ext>
                  </a:extLst>
                </a:gridCol>
                <a:gridCol w="3324700">
                  <a:extLst>
                    <a:ext uri="{9D8B030D-6E8A-4147-A177-3AD203B41FA5}">
                      <a16:colId xmlns:a16="http://schemas.microsoft.com/office/drawing/2014/main" val="20001"/>
                    </a:ext>
                  </a:extLst>
                </a:gridCol>
              </a:tblGrid>
              <a:tr h="20397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15833"/>
                        </a:lnSpc>
                        <a:spcBef>
                          <a:spcPts val="0"/>
                        </a:spcBef>
                        <a:spcAft>
                          <a:spcPts val="0"/>
                        </a:spcAft>
                        <a:buClr>
                          <a:schemeClr val="dk1"/>
                        </a:buClr>
                        <a:buSzPts val="1100"/>
                        <a:buFont typeface="Arial"/>
                        <a:buNone/>
                      </a:pPr>
                      <a:r>
                        <a:rPr lang="en" sz="800" b="1" u="none" strike="noStrike" cap="none">
                          <a:solidFill>
                            <a:srgbClr val="E22C91"/>
                          </a:solidFill>
                          <a:latin typeface="Arial"/>
                          <a:ea typeface="Arial"/>
                          <a:cs typeface="Arial"/>
                          <a:sym typeface="Arial"/>
                        </a:rPr>
                        <a:t>Ensuring Failover, Security &amp; Interoperability</a:t>
                      </a:r>
                      <a:endParaRPr sz="1400" u="none" strike="noStrike" cap="none"/>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268100">
                <a:tc>
                  <a:txBody>
                    <a:bodyPr/>
                    <a:lstStyle/>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Persona</a:t>
                      </a:r>
                      <a:endParaRPr sz="700" u="none" strike="noStrike" cap="none">
                        <a:solidFill>
                          <a:srgbClr val="18518E"/>
                        </a:solidFill>
                        <a:latin typeface="Arial"/>
                        <a:ea typeface="Arial"/>
                        <a:cs typeface="Arial"/>
                        <a:sym typeface="Arial"/>
                      </a:endParaRPr>
                    </a:p>
                  </a:txBody>
                  <a:tcPr marL="0" marR="0" marT="7715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15833"/>
                        </a:lnSpc>
                        <a:spcBef>
                          <a:spcPts val="0"/>
                        </a:spcBef>
                        <a:spcAft>
                          <a:spcPts val="0"/>
                        </a:spcAft>
                        <a:buClr>
                          <a:schemeClr val="dk1"/>
                        </a:buClr>
                        <a:buSzPts val="1100"/>
                        <a:buFont typeface="Arial"/>
                        <a:buNone/>
                      </a:pPr>
                      <a:r>
                        <a:rPr lang="en" sz="700" b="1" u="none" strike="noStrike" cap="none">
                          <a:latin typeface="Arial"/>
                          <a:ea typeface="Arial"/>
                          <a:cs typeface="Arial"/>
                          <a:sym typeface="Arial"/>
                        </a:rPr>
                        <a:t>IT Directors / CIOs</a:t>
                      </a:r>
                      <a:endParaRPr sz="700" b="1" u="none" strike="noStrike" cap="none">
                        <a:latin typeface="Arial"/>
                        <a:ea typeface="Arial"/>
                        <a:cs typeface="Arial"/>
                        <a:sym typeface="Arial"/>
                      </a:endParaRPr>
                    </a:p>
                  </a:txBody>
                  <a:tcPr marL="0" marR="0" marT="7715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654850">
                <a:tc>
                  <a:txBody>
                    <a:bodyPr/>
                    <a:lstStyle/>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Conversation</a:t>
                      </a:r>
                      <a:endParaRPr sz="700" u="none" strike="noStrike" cap="none">
                        <a:solidFill>
                          <a:srgbClr val="18518E"/>
                        </a:solidFill>
                        <a:latin typeface="Arial"/>
                        <a:ea typeface="Arial"/>
                        <a:cs typeface="Arial"/>
                        <a:sym typeface="Arial"/>
                      </a:endParaRPr>
                    </a:p>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starter</a:t>
                      </a:r>
                      <a:endParaRPr sz="700" u="none" strike="noStrike" cap="none">
                        <a:solidFill>
                          <a:srgbClr val="18518E"/>
                        </a:solidFill>
                        <a:latin typeface="Arial"/>
                        <a:ea typeface="Arial"/>
                        <a:cs typeface="Arial"/>
                        <a:sym typeface="Arial"/>
                      </a:endParaRPr>
                    </a:p>
                  </a:txBody>
                  <a:tcPr marL="0" marR="0" marT="3192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“What is your backup plan for communication failover if your agency’s primary phone systems go down?”</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“How are you ensuring your backup communications remain secure, interoperable, and easy to manage without adding IT burden?”</a:t>
                      </a:r>
                      <a:endParaRPr sz="700" u="none" strike="noStrike" cap="none" dirty="0">
                        <a:latin typeface="Arial"/>
                        <a:ea typeface="Arial"/>
                        <a:cs typeface="Arial"/>
                        <a:sym typeface="Arial"/>
                      </a:endParaRPr>
                    </a:p>
                  </a:txBody>
                  <a:tcPr marL="0" marR="0" marT="3192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86097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0" marR="0" lvl="0" indent="0" algn="l" rtl="0">
                        <a:lnSpc>
                          <a:spcPct val="100000"/>
                        </a:lnSpc>
                        <a:spcBef>
                          <a:spcPts val="20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Response</a:t>
                      </a:r>
                      <a:endParaRPr sz="7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The Communication Hub is a dedicated failover solution, providing unlimited communication during outages.</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Supports TDC for LMR interoperability and optional encrypted connectivity.</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Battery backup keeps systems online during power loss.</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Managed easily through a centralized portal with full visibility.</a:t>
                      </a:r>
                      <a:endParaRPr sz="700" u="none" strike="noStrike" cap="none" dirty="0">
                        <a:latin typeface="Arial"/>
                        <a:ea typeface="Arial"/>
                        <a:cs typeface="Arial"/>
                        <a:sym typeface="Arial"/>
                      </a:endParaRPr>
                    </a:p>
                  </a:txBody>
                  <a:tcPr marL="0" marR="0" marT="3047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grpSp>
        <p:nvGrpSpPr>
          <p:cNvPr id="163" name="Google Shape;163;p3"/>
          <p:cNvGrpSpPr/>
          <p:nvPr/>
        </p:nvGrpSpPr>
        <p:grpSpPr>
          <a:xfrm>
            <a:off x="4616865" y="670823"/>
            <a:ext cx="383265" cy="349892"/>
            <a:chOff x="9321139" y="1502057"/>
            <a:chExt cx="766531" cy="699784"/>
          </a:xfrm>
        </p:grpSpPr>
        <p:sp>
          <p:nvSpPr>
            <p:cNvPr id="164" name="Google Shape;164;p3"/>
            <p:cNvSpPr/>
            <p:nvPr/>
          </p:nvSpPr>
          <p:spPr>
            <a:xfrm>
              <a:off x="9321139" y="1502057"/>
              <a:ext cx="633413" cy="533400"/>
            </a:xfrm>
            <a:custGeom>
              <a:avLst/>
              <a:gdLst/>
              <a:ahLst/>
              <a:cxnLst/>
              <a:rect l="l" t="t" r="r" b="b"/>
              <a:pathLst>
                <a:path w="422275" h="355600" extrusionOk="0">
                  <a:moveTo>
                    <a:pt x="177697" y="266429"/>
                  </a:moveTo>
                  <a:lnTo>
                    <a:pt x="155471" y="266429"/>
                  </a:lnTo>
                  <a:lnTo>
                    <a:pt x="66624" y="355257"/>
                  </a:lnTo>
                  <a:lnTo>
                    <a:pt x="66624" y="266429"/>
                  </a:lnTo>
                  <a:lnTo>
                    <a:pt x="0" y="266429"/>
                  </a:lnTo>
                  <a:lnTo>
                    <a:pt x="0" y="0"/>
                  </a:lnTo>
                  <a:lnTo>
                    <a:pt x="421968" y="0"/>
                  </a:lnTo>
                  <a:lnTo>
                    <a:pt x="421968" y="144298"/>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sp>
          <p:nvSpPr>
            <p:cNvPr id="165" name="Google Shape;165;p3"/>
            <p:cNvSpPr/>
            <p:nvPr/>
          </p:nvSpPr>
          <p:spPr>
            <a:xfrm>
              <a:off x="9687620" y="1801791"/>
              <a:ext cx="400050" cy="400050"/>
            </a:xfrm>
            <a:custGeom>
              <a:avLst/>
              <a:gdLst/>
              <a:ahLst/>
              <a:cxnLst/>
              <a:rect l="l" t="t" r="r" b="b"/>
              <a:pathLst>
                <a:path w="266700" h="266700" extrusionOk="0">
                  <a:moveTo>
                    <a:pt x="0" y="177601"/>
                  </a:moveTo>
                  <a:lnTo>
                    <a:pt x="122162" y="177601"/>
                  </a:lnTo>
                  <a:lnTo>
                    <a:pt x="222099" y="266425"/>
                  </a:lnTo>
                  <a:lnTo>
                    <a:pt x="222099" y="177601"/>
                  </a:lnTo>
                  <a:lnTo>
                    <a:pt x="266497" y="177601"/>
                  </a:lnTo>
                  <a:lnTo>
                    <a:pt x="266497" y="0"/>
                  </a:lnTo>
                  <a:lnTo>
                    <a:pt x="0" y="0"/>
                  </a:lnTo>
                  <a:lnTo>
                    <a:pt x="0" y="177601"/>
                  </a:lnTo>
                  <a:close/>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grpSp>
      <p:grpSp>
        <p:nvGrpSpPr>
          <p:cNvPr id="166" name="Google Shape;166;p3"/>
          <p:cNvGrpSpPr/>
          <p:nvPr/>
        </p:nvGrpSpPr>
        <p:grpSpPr>
          <a:xfrm>
            <a:off x="4668299" y="2701994"/>
            <a:ext cx="383265" cy="349892"/>
            <a:chOff x="9424009" y="5296817"/>
            <a:chExt cx="766531" cy="699784"/>
          </a:xfrm>
        </p:grpSpPr>
        <p:sp>
          <p:nvSpPr>
            <p:cNvPr id="167" name="Google Shape;167;p3"/>
            <p:cNvSpPr/>
            <p:nvPr/>
          </p:nvSpPr>
          <p:spPr>
            <a:xfrm>
              <a:off x="9424009" y="5296817"/>
              <a:ext cx="633413" cy="533400"/>
            </a:xfrm>
            <a:custGeom>
              <a:avLst/>
              <a:gdLst/>
              <a:ahLst/>
              <a:cxnLst/>
              <a:rect l="l" t="t" r="r" b="b"/>
              <a:pathLst>
                <a:path w="422275" h="355600" extrusionOk="0">
                  <a:moveTo>
                    <a:pt x="177697" y="266429"/>
                  </a:moveTo>
                  <a:lnTo>
                    <a:pt x="155471" y="266429"/>
                  </a:lnTo>
                  <a:lnTo>
                    <a:pt x="66624" y="355257"/>
                  </a:lnTo>
                  <a:lnTo>
                    <a:pt x="66624" y="266429"/>
                  </a:lnTo>
                  <a:lnTo>
                    <a:pt x="0" y="266429"/>
                  </a:lnTo>
                  <a:lnTo>
                    <a:pt x="0" y="0"/>
                  </a:lnTo>
                  <a:lnTo>
                    <a:pt x="421968" y="0"/>
                  </a:lnTo>
                  <a:lnTo>
                    <a:pt x="421968" y="144298"/>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sp>
          <p:nvSpPr>
            <p:cNvPr id="168" name="Google Shape;168;p3"/>
            <p:cNvSpPr/>
            <p:nvPr/>
          </p:nvSpPr>
          <p:spPr>
            <a:xfrm>
              <a:off x="9790490" y="5596551"/>
              <a:ext cx="400050" cy="400050"/>
            </a:xfrm>
            <a:custGeom>
              <a:avLst/>
              <a:gdLst/>
              <a:ahLst/>
              <a:cxnLst/>
              <a:rect l="l" t="t" r="r" b="b"/>
              <a:pathLst>
                <a:path w="266700" h="266700" extrusionOk="0">
                  <a:moveTo>
                    <a:pt x="0" y="177601"/>
                  </a:moveTo>
                  <a:lnTo>
                    <a:pt x="122162" y="177601"/>
                  </a:lnTo>
                  <a:lnTo>
                    <a:pt x="222099" y="266425"/>
                  </a:lnTo>
                  <a:lnTo>
                    <a:pt x="222099" y="177601"/>
                  </a:lnTo>
                  <a:lnTo>
                    <a:pt x="266497" y="177601"/>
                  </a:lnTo>
                  <a:lnTo>
                    <a:pt x="266497" y="0"/>
                  </a:lnTo>
                  <a:lnTo>
                    <a:pt x="0" y="0"/>
                  </a:lnTo>
                  <a:lnTo>
                    <a:pt x="0" y="177601"/>
                  </a:lnTo>
                  <a:close/>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grpSp>
      <p:sp>
        <p:nvSpPr>
          <p:cNvPr id="169" name="Google Shape;169;p3"/>
          <p:cNvSpPr txBox="1"/>
          <p:nvPr/>
        </p:nvSpPr>
        <p:spPr>
          <a:xfrm>
            <a:off x="360382" y="191215"/>
            <a:ext cx="19224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Conversation Starters</a:t>
            </a:r>
            <a:endParaRPr sz="1200" b="0" i="0" u="none" strike="noStrike" cap="none">
              <a:solidFill>
                <a:srgbClr val="000000"/>
              </a:solidFill>
              <a:latin typeface="Arial"/>
              <a:ea typeface="Arial"/>
              <a:cs typeface="Arial"/>
              <a:sym typeface="Arial"/>
            </a:endParaRPr>
          </a:p>
        </p:txBody>
      </p:sp>
      <p:sp>
        <p:nvSpPr>
          <p:cNvPr id="170" name="Google Shape;170;p3"/>
          <p:cNvSpPr/>
          <p:nvPr/>
        </p:nvSpPr>
        <p:spPr>
          <a:xfrm>
            <a:off x="360382" y="420052"/>
            <a:ext cx="6446520" cy="0"/>
          </a:xfrm>
          <a:custGeom>
            <a:avLst/>
            <a:gdLst/>
            <a:ahLst/>
            <a:cxnLst/>
            <a:rect l="l" t="t" r="r" b="b"/>
            <a:pathLst>
              <a:path w="8595360" h="120000" extrusionOk="0">
                <a:moveTo>
                  <a:pt x="0" y="0"/>
                </a:moveTo>
                <a:lnTo>
                  <a:pt x="8595360"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graphicFrame>
        <p:nvGraphicFramePr>
          <p:cNvPr id="171" name="Google Shape;171;p3"/>
          <p:cNvGraphicFramePr/>
          <p:nvPr>
            <p:extLst>
              <p:ext uri="{D42A27DB-BD31-4B8C-83A1-F6EECF244321}">
                <p14:modId xmlns:p14="http://schemas.microsoft.com/office/powerpoint/2010/main" val="3293917880"/>
              </p:ext>
            </p:extLst>
          </p:nvPr>
        </p:nvGraphicFramePr>
        <p:xfrm>
          <a:off x="360381" y="2934129"/>
          <a:ext cx="4047450" cy="1779975"/>
        </p:xfrm>
        <a:graphic>
          <a:graphicData uri="http://schemas.openxmlformats.org/drawingml/2006/table">
            <a:tbl>
              <a:tblPr firstRow="1" bandRow="1">
                <a:noFill/>
                <a:tableStyleId>{76CD8896-C10E-4D57-955D-8BD8C2E24DE8}</a:tableStyleId>
              </a:tblPr>
              <a:tblGrid>
                <a:gridCol w="871325">
                  <a:extLst>
                    <a:ext uri="{9D8B030D-6E8A-4147-A177-3AD203B41FA5}">
                      <a16:colId xmlns:a16="http://schemas.microsoft.com/office/drawing/2014/main" val="20000"/>
                    </a:ext>
                  </a:extLst>
                </a:gridCol>
                <a:gridCol w="3176125">
                  <a:extLst>
                    <a:ext uri="{9D8B030D-6E8A-4147-A177-3AD203B41FA5}">
                      <a16:colId xmlns:a16="http://schemas.microsoft.com/office/drawing/2014/main" val="20001"/>
                    </a:ext>
                  </a:extLst>
                </a:gridCol>
              </a:tblGrid>
              <a:tr h="162600">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68333"/>
                        </a:lnSpc>
                        <a:spcBef>
                          <a:spcPts val="0"/>
                        </a:spcBef>
                        <a:spcAft>
                          <a:spcPts val="0"/>
                        </a:spcAft>
                        <a:buClr>
                          <a:srgbClr val="000000"/>
                        </a:buClr>
                        <a:buSzPts val="800"/>
                        <a:buFont typeface="Arial"/>
                        <a:buNone/>
                      </a:pPr>
                      <a:r>
                        <a:rPr lang="en" sz="800" b="1" u="none" strike="noStrike" cap="none">
                          <a:solidFill>
                            <a:srgbClr val="E10074"/>
                          </a:solidFill>
                          <a:latin typeface="Arial"/>
                          <a:ea typeface="Arial"/>
                          <a:cs typeface="Arial"/>
                          <a:sym typeface="Arial"/>
                        </a:rPr>
                        <a:t>Supporting Dispatch &amp; Stations</a:t>
                      </a:r>
                      <a:endParaRPr sz="800" b="1" u="none" strike="noStrike" cap="none">
                        <a:solidFill>
                          <a:srgbClr val="E10074"/>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265750">
                <a:tc>
                  <a:txBody>
                    <a:bodyPr/>
                    <a:lstStyle/>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Persona</a:t>
                      </a:r>
                      <a:endParaRPr sz="700" u="none" strike="noStrike" cap="none">
                        <a:solidFill>
                          <a:srgbClr val="18518E"/>
                        </a:solidFill>
                        <a:latin typeface="Arial"/>
                        <a:ea typeface="Arial"/>
                        <a:cs typeface="Arial"/>
                        <a:sym typeface="Arial"/>
                      </a:endParaRPr>
                    </a:p>
                  </a:txBody>
                  <a:tcPr marL="0" marR="0" marT="7907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15833"/>
                        </a:lnSpc>
                        <a:spcBef>
                          <a:spcPts val="0"/>
                        </a:spcBef>
                        <a:spcAft>
                          <a:spcPts val="0"/>
                        </a:spcAft>
                        <a:buClr>
                          <a:schemeClr val="dk1"/>
                        </a:buClr>
                        <a:buSzPts val="1100"/>
                        <a:buFont typeface="Arial"/>
                        <a:buNone/>
                      </a:pPr>
                      <a:r>
                        <a:rPr lang="en" sz="700" b="1" u="none" strike="noStrike" cap="none">
                          <a:latin typeface="Arial"/>
                          <a:ea typeface="Arial"/>
                          <a:cs typeface="Arial"/>
                          <a:sym typeface="Arial"/>
                        </a:rPr>
                        <a:t>Police &amp; Fire Chiefs</a:t>
                      </a:r>
                      <a:endParaRPr sz="700" b="1" u="none" strike="noStrike" cap="none">
                        <a:latin typeface="Arial"/>
                        <a:ea typeface="Arial"/>
                        <a:cs typeface="Arial"/>
                        <a:sym typeface="Arial"/>
                      </a:endParaRPr>
                    </a:p>
                  </a:txBody>
                  <a:tcPr marL="0" marR="0" marT="7907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491500">
                <a:tc>
                  <a:txBody>
                    <a:bodyPr/>
                    <a:lstStyle/>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Conversation</a:t>
                      </a:r>
                      <a:endParaRPr sz="700" u="none" strike="noStrike" cap="none">
                        <a:solidFill>
                          <a:srgbClr val="18518E"/>
                        </a:solidFill>
                        <a:latin typeface="Arial"/>
                        <a:ea typeface="Arial"/>
                        <a:cs typeface="Arial"/>
                        <a:sym typeface="Arial"/>
                      </a:endParaRPr>
                    </a:p>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starter</a:t>
                      </a:r>
                      <a:endParaRPr sz="700" u="none" strike="noStrike" cap="none">
                        <a:solidFill>
                          <a:srgbClr val="18518E"/>
                        </a:solidFill>
                        <a:latin typeface="Arial"/>
                        <a:ea typeface="Arial"/>
                        <a:cs typeface="Arial"/>
                        <a:sym typeface="Arial"/>
                      </a:endParaRPr>
                    </a:p>
                  </a:txBody>
                  <a:tcPr marL="0" marR="0" marT="3430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What is your current plan for keeping dispatch and station communications operational when landlines or your internet go down?</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How are you ensuring your communications remain reliable and prioritized during large-scale emergencies?”</a:t>
                      </a:r>
                      <a:endParaRPr sz="700" u="none" strike="noStrike" cap="none" dirty="0">
                        <a:latin typeface="Arial"/>
                        <a:ea typeface="Arial"/>
                        <a:cs typeface="Arial"/>
                        <a:sym typeface="Arial"/>
                      </a:endParaRPr>
                    </a:p>
                  </a:txBody>
                  <a:tcPr marL="0" marR="0" marT="3430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86012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0" marR="0" lvl="0" indent="0" algn="l" rtl="0">
                        <a:lnSpc>
                          <a:spcPct val="100000"/>
                        </a:lnSpc>
                        <a:spcBef>
                          <a:spcPts val="50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Response</a:t>
                      </a:r>
                      <a:endParaRPr sz="7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The Hub ensures mission-critical reliability with unlimited calling, text, email, and hotspot for dispatch centers.</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With WPS, your calls are prioritized over the public during emergencies.</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Simple failover solution that ensures continuity of operations even if primary systems fail.</a:t>
                      </a:r>
                      <a:endParaRPr sz="700" u="none" strike="noStrike" cap="none" dirty="0">
                        <a:latin typeface="Arial"/>
                        <a:ea typeface="Arial"/>
                        <a:cs typeface="Arial"/>
                        <a:sym typeface="Arial"/>
                      </a:endParaRPr>
                    </a:p>
                  </a:txBody>
                  <a:tcPr marL="0" marR="0" marT="3240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grpSp>
        <p:nvGrpSpPr>
          <p:cNvPr id="172" name="Google Shape;172;p3"/>
          <p:cNvGrpSpPr/>
          <p:nvPr/>
        </p:nvGrpSpPr>
        <p:grpSpPr>
          <a:xfrm>
            <a:off x="360382" y="2738066"/>
            <a:ext cx="383266" cy="349892"/>
            <a:chOff x="2748889" y="5399687"/>
            <a:chExt cx="766532" cy="699784"/>
          </a:xfrm>
        </p:grpSpPr>
        <p:sp>
          <p:nvSpPr>
            <p:cNvPr id="173" name="Google Shape;173;p3"/>
            <p:cNvSpPr/>
            <p:nvPr/>
          </p:nvSpPr>
          <p:spPr>
            <a:xfrm>
              <a:off x="2748889" y="5399687"/>
              <a:ext cx="633413" cy="533400"/>
            </a:xfrm>
            <a:custGeom>
              <a:avLst/>
              <a:gdLst/>
              <a:ahLst/>
              <a:cxnLst/>
              <a:rect l="l" t="t" r="r" b="b"/>
              <a:pathLst>
                <a:path w="422275" h="355600" extrusionOk="0">
                  <a:moveTo>
                    <a:pt x="177697" y="266429"/>
                  </a:moveTo>
                  <a:lnTo>
                    <a:pt x="155471" y="266429"/>
                  </a:lnTo>
                  <a:lnTo>
                    <a:pt x="66624" y="355257"/>
                  </a:lnTo>
                  <a:lnTo>
                    <a:pt x="66624" y="266429"/>
                  </a:lnTo>
                  <a:lnTo>
                    <a:pt x="0" y="266429"/>
                  </a:lnTo>
                  <a:lnTo>
                    <a:pt x="0" y="0"/>
                  </a:lnTo>
                  <a:lnTo>
                    <a:pt x="421968" y="0"/>
                  </a:lnTo>
                  <a:lnTo>
                    <a:pt x="421968" y="144298"/>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sp>
          <p:nvSpPr>
            <p:cNvPr id="174" name="Google Shape;174;p3"/>
            <p:cNvSpPr/>
            <p:nvPr/>
          </p:nvSpPr>
          <p:spPr>
            <a:xfrm>
              <a:off x="3115371" y="5699421"/>
              <a:ext cx="400050" cy="400050"/>
            </a:xfrm>
            <a:custGeom>
              <a:avLst/>
              <a:gdLst/>
              <a:ahLst/>
              <a:cxnLst/>
              <a:rect l="l" t="t" r="r" b="b"/>
              <a:pathLst>
                <a:path w="266700" h="266700" extrusionOk="0">
                  <a:moveTo>
                    <a:pt x="0" y="177601"/>
                  </a:moveTo>
                  <a:lnTo>
                    <a:pt x="122162" y="177601"/>
                  </a:lnTo>
                  <a:lnTo>
                    <a:pt x="222098" y="266425"/>
                  </a:lnTo>
                  <a:lnTo>
                    <a:pt x="222098" y="177601"/>
                  </a:lnTo>
                  <a:lnTo>
                    <a:pt x="266497" y="177601"/>
                  </a:lnTo>
                  <a:lnTo>
                    <a:pt x="266497" y="0"/>
                  </a:lnTo>
                  <a:lnTo>
                    <a:pt x="0" y="0"/>
                  </a:lnTo>
                  <a:lnTo>
                    <a:pt x="0" y="177601"/>
                  </a:lnTo>
                  <a:close/>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grpSp>
      <p:graphicFrame>
        <p:nvGraphicFramePr>
          <p:cNvPr id="175" name="Google Shape;175;p3"/>
          <p:cNvGraphicFramePr/>
          <p:nvPr>
            <p:extLst>
              <p:ext uri="{D42A27DB-BD31-4B8C-83A1-F6EECF244321}">
                <p14:modId xmlns:p14="http://schemas.microsoft.com/office/powerpoint/2010/main" val="2040313730"/>
              </p:ext>
            </p:extLst>
          </p:nvPr>
        </p:nvGraphicFramePr>
        <p:xfrm>
          <a:off x="4614021" y="2887865"/>
          <a:ext cx="4205725" cy="1962785"/>
        </p:xfrm>
        <a:graphic>
          <a:graphicData uri="http://schemas.openxmlformats.org/drawingml/2006/table">
            <a:tbl>
              <a:tblPr firstRow="1" bandRow="1">
                <a:noFill/>
                <a:tableStyleId>{76CD8896-C10E-4D57-955D-8BD8C2E24DE8}</a:tableStyleId>
              </a:tblPr>
              <a:tblGrid>
                <a:gridCol w="817250">
                  <a:extLst>
                    <a:ext uri="{9D8B030D-6E8A-4147-A177-3AD203B41FA5}">
                      <a16:colId xmlns:a16="http://schemas.microsoft.com/office/drawing/2014/main" val="20000"/>
                    </a:ext>
                  </a:extLst>
                </a:gridCol>
                <a:gridCol w="3388475">
                  <a:extLst>
                    <a:ext uri="{9D8B030D-6E8A-4147-A177-3AD203B41FA5}">
                      <a16:colId xmlns:a16="http://schemas.microsoft.com/office/drawing/2014/main" val="20001"/>
                    </a:ext>
                  </a:extLst>
                </a:gridCol>
              </a:tblGrid>
              <a:tr h="15447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15833"/>
                        </a:lnSpc>
                        <a:spcBef>
                          <a:spcPts val="0"/>
                        </a:spcBef>
                        <a:spcAft>
                          <a:spcPts val="0"/>
                        </a:spcAft>
                        <a:buClr>
                          <a:schemeClr val="dk1"/>
                        </a:buClr>
                        <a:buSzPts val="1100"/>
                        <a:buFont typeface="Arial"/>
                        <a:buNone/>
                      </a:pPr>
                      <a:r>
                        <a:rPr lang="en" sz="800" b="1" u="none" strike="noStrike" cap="none">
                          <a:solidFill>
                            <a:srgbClr val="E22C91"/>
                          </a:solidFill>
                          <a:latin typeface="Arial"/>
                          <a:ea typeface="Arial"/>
                          <a:cs typeface="Arial"/>
                          <a:sym typeface="Arial"/>
                        </a:rPr>
                        <a:t>Field-Ready Reliability</a:t>
                      </a:r>
                      <a:endParaRPr sz="800" b="1" u="none" strike="noStrike" cap="none">
                        <a:solidFill>
                          <a:srgbClr val="E22C91"/>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268100">
                <a:tc>
                  <a:txBody>
                    <a:bodyPr/>
                    <a:lstStyle/>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Persona</a:t>
                      </a:r>
                      <a:endParaRPr sz="700" u="none" strike="noStrike" cap="none">
                        <a:solidFill>
                          <a:srgbClr val="18518E"/>
                        </a:solidFill>
                        <a:latin typeface="Arial"/>
                        <a:ea typeface="Arial"/>
                        <a:cs typeface="Arial"/>
                        <a:sym typeface="Arial"/>
                      </a:endParaRPr>
                    </a:p>
                  </a:txBody>
                  <a:tcPr marL="0" marR="0" marT="7715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15833"/>
                        </a:lnSpc>
                        <a:spcBef>
                          <a:spcPts val="0"/>
                        </a:spcBef>
                        <a:spcAft>
                          <a:spcPts val="0"/>
                        </a:spcAft>
                        <a:buClr>
                          <a:schemeClr val="dk1"/>
                        </a:buClr>
                        <a:buSzPts val="1100"/>
                        <a:buFont typeface="Arial"/>
                        <a:buNone/>
                      </a:pPr>
                      <a:r>
                        <a:rPr lang="en" sz="700" b="1" u="none" strike="noStrike" cap="none">
                          <a:latin typeface="Arial"/>
                          <a:ea typeface="Arial"/>
                          <a:cs typeface="Arial"/>
                          <a:sym typeface="Arial"/>
                        </a:rPr>
                        <a:t>Mobile Command Center Operators</a:t>
                      </a:r>
                      <a:endParaRPr sz="700" b="1" u="none" strike="noStrike" cap="none">
                        <a:latin typeface="Arial"/>
                        <a:ea typeface="Arial"/>
                        <a:cs typeface="Arial"/>
                        <a:sym typeface="Arial"/>
                      </a:endParaRPr>
                    </a:p>
                  </a:txBody>
                  <a:tcPr marL="0" marR="0" marT="7715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468650">
                <a:tc>
                  <a:txBody>
                    <a:bodyPr/>
                    <a:lstStyle/>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Conversation</a:t>
                      </a:r>
                      <a:endParaRPr sz="700" u="none" strike="noStrike" cap="none">
                        <a:solidFill>
                          <a:srgbClr val="18518E"/>
                        </a:solidFill>
                        <a:latin typeface="Arial"/>
                        <a:ea typeface="Arial"/>
                        <a:cs typeface="Arial"/>
                        <a:sym typeface="Arial"/>
                      </a:endParaRPr>
                    </a:p>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starter</a:t>
                      </a:r>
                      <a:endParaRPr sz="700" u="none" strike="noStrike" cap="none">
                        <a:solidFill>
                          <a:srgbClr val="18518E"/>
                        </a:solidFill>
                        <a:latin typeface="Arial"/>
                        <a:ea typeface="Arial"/>
                        <a:cs typeface="Arial"/>
                        <a:sym typeface="Arial"/>
                      </a:endParaRPr>
                    </a:p>
                  </a:txBody>
                  <a:tcPr marL="0" marR="0" marT="3192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t>What’s your plan to provide a reliable, fixed phone line when setting up a mobile command center</a:t>
                      </a:r>
                      <a:r>
                        <a:rPr lang="en" sz="700" u="none" strike="noStrike" cap="none" dirty="0">
                          <a:latin typeface="Arial"/>
                          <a:ea typeface="Arial"/>
                          <a:cs typeface="Arial"/>
                          <a:sym typeface="Arial"/>
                        </a:rPr>
                        <a:t>“How are you supporting interoperability and connectivity available across multiple agencies operating from your mobile command unit?”</a:t>
                      </a:r>
                      <a:endParaRPr dirty="0"/>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t>How do you avoid delays when staff rely on personal cell phones that may be unavailable, unknown, or not designated for emergency use?</a:t>
                      </a:r>
                      <a:endParaRPr dirty="0"/>
                    </a:p>
                    <a:p>
                      <a:pPr marL="184150" marR="0" lvl="0" indent="0" algn="l" rtl="0">
                        <a:lnSpc>
                          <a:spcPct val="100000"/>
                        </a:lnSpc>
                        <a:spcBef>
                          <a:spcPts val="0"/>
                        </a:spcBef>
                        <a:spcAft>
                          <a:spcPts val="0"/>
                        </a:spcAft>
                        <a:buClr>
                          <a:srgbClr val="000000"/>
                        </a:buClr>
                        <a:buSzPts val="700"/>
                        <a:buFont typeface="Arial"/>
                        <a:buNone/>
                      </a:pPr>
                      <a:endParaRPr sz="700" u="none" strike="noStrike" cap="none" dirty="0"/>
                    </a:p>
                  </a:txBody>
                  <a:tcPr marL="0" marR="0" marT="3192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76152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0" marR="0" lvl="0" indent="0" algn="l" rtl="0">
                        <a:lnSpc>
                          <a:spcPct val="100000"/>
                        </a:lnSpc>
                        <a:spcBef>
                          <a:spcPts val="200"/>
                        </a:spcBef>
                        <a:spcAft>
                          <a:spcPts val="0"/>
                        </a:spcAft>
                        <a:buClr>
                          <a:srgbClr val="000000"/>
                        </a:buClr>
                        <a:buSzPts val="700"/>
                        <a:buFont typeface="Arial"/>
                        <a:buNone/>
                      </a:pPr>
                      <a:endParaRPr sz="700" u="none" strike="noStrike" cap="none">
                        <a:solidFill>
                          <a:srgbClr val="18518E"/>
                        </a:solidFill>
                        <a:latin typeface="Arial"/>
                        <a:ea typeface="Arial"/>
                        <a:cs typeface="Arial"/>
                        <a:sym typeface="Arial"/>
                      </a:endParaRPr>
                    </a:p>
                    <a:p>
                      <a:pPr marL="50800" marR="0" lvl="0" indent="0" algn="l" rtl="0">
                        <a:lnSpc>
                          <a:spcPct val="100000"/>
                        </a:lnSpc>
                        <a:spcBef>
                          <a:spcPts val="0"/>
                        </a:spcBef>
                        <a:spcAft>
                          <a:spcPts val="0"/>
                        </a:spcAft>
                        <a:buClr>
                          <a:srgbClr val="000000"/>
                        </a:buClr>
                        <a:buSzPts val="700"/>
                        <a:buFont typeface="Arial"/>
                        <a:buNone/>
                      </a:pPr>
                      <a:r>
                        <a:rPr lang="en" sz="700" b="1" u="none" strike="noStrike" cap="none">
                          <a:solidFill>
                            <a:srgbClr val="18518E"/>
                          </a:solidFill>
                          <a:latin typeface="Arial"/>
                          <a:ea typeface="Arial"/>
                          <a:cs typeface="Arial"/>
                          <a:sym typeface="Arial"/>
                        </a:rPr>
                        <a:t>Response</a:t>
                      </a:r>
                      <a:endParaRPr sz="7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t>Fast &amp; Easy to deploy, delivering instant desk-phone communication with text, email, a hotspot, and a 2000 mAh battery backup.</a:t>
                      </a:r>
                      <a:endParaRPr dirty="0"/>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t>Operational Control – Centralizes calls and ensures E911 location accuracy</a:t>
                      </a:r>
                      <a:endParaRPr dirty="0"/>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Supports TDC interoperability with radios for cross-agency coordination.</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The Hotspot feature connects other devices such as laptops, and tablets</a:t>
                      </a:r>
                      <a:endParaRPr sz="700" u="none" strike="noStrike" cap="none" dirty="0">
                        <a:latin typeface="Arial"/>
                        <a:ea typeface="Arial"/>
                        <a:cs typeface="Arial"/>
                        <a:sym typeface="Arial"/>
                      </a:endParaRPr>
                    </a:p>
                  </a:txBody>
                  <a:tcPr marL="0" marR="0" marT="3047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176" name="Google Shape;176;p3"/>
          <p:cNvSpPr txBox="1">
            <a:spLocks noGrp="1"/>
          </p:cNvSpPr>
          <p:nvPr>
            <p:ph type="sldNum" idx="12"/>
          </p:nvPr>
        </p:nvSpPr>
        <p:spPr>
          <a:xfrm>
            <a:off x="8564569" y="4873005"/>
            <a:ext cx="297300" cy="138600"/>
          </a:xfrm>
          <a:prstGeom prst="rect">
            <a:avLst/>
          </a:prstGeom>
          <a:noFill/>
          <a:ln>
            <a:noFill/>
          </a:ln>
        </p:spPr>
        <p:txBody>
          <a:bodyPr spcFirstLastPara="1" wrap="square" lIns="0" tIns="0" rIns="0" bIns="0" anchor="ctr" anchorCtr="0">
            <a:spAutoFit/>
          </a:bodyPr>
          <a:lstStyle/>
          <a:p>
            <a:pPr marL="25400" lvl="0" indent="0" algn="r" rtl="0">
              <a:lnSpc>
                <a:spcPct val="103777"/>
              </a:lnSpc>
              <a:spcBef>
                <a:spcPts val="0"/>
              </a:spcBef>
              <a:spcAft>
                <a:spcPts val="0"/>
              </a:spcAft>
              <a:buSzPts val="600"/>
              <a:buNone/>
            </a:pPr>
            <a:fld id="{00000000-1234-1234-1234-123412341234}" type="slidenum">
              <a:rPr lang="en">
                <a:latin typeface="Quicksand"/>
                <a:ea typeface="Quicksand"/>
                <a:cs typeface="Quicksand"/>
                <a:sym typeface="Quicksand"/>
              </a:rPr>
              <a:t>3</a:t>
            </a:fld>
            <a:endParaRPr>
              <a:latin typeface="Quicksand"/>
              <a:ea typeface="Quicksand"/>
              <a:cs typeface="Quicksand"/>
              <a:sym typeface="Quicksand"/>
            </a:endParaRPr>
          </a:p>
        </p:txBody>
      </p:sp>
      <p:sp>
        <p:nvSpPr>
          <p:cNvPr id="177" name="Google Shape;177;p3"/>
          <p:cNvSpPr txBox="1">
            <a:spLocks noGrp="1"/>
          </p:cNvSpPr>
          <p:nvPr>
            <p:ph type="ftr" idx="11"/>
          </p:nvPr>
        </p:nvSpPr>
        <p:spPr>
          <a:xfrm>
            <a:off x="7255096" y="4873005"/>
            <a:ext cx="1428300" cy="107700"/>
          </a:xfrm>
          <a:prstGeom prst="rect">
            <a:avLst/>
          </a:prstGeom>
          <a:noFill/>
          <a:ln>
            <a:noFill/>
          </a:ln>
        </p:spPr>
        <p:txBody>
          <a:bodyPr spcFirstLastPara="1" wrap="square" lIns="0" tIns="0" rIns="0" bIns="0" anchor="ctr" anchorCtr="0">
            <a:spAutoFit/>
          </a:bodyPr>
          <a:lstStyle/>
          <a:p>
            <a:pPr marL="12700" lvl="0" indent="0" algn="ctr" rtl="0">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78" name="Google Shape;178;p3"/>
          <p:cNvPicPr preferRelativeResize="0"/>
          <p:nvPr/>
        </p:nvPicPr>
        <p:blipFill rotWithShape="1">
          <a:blip r:embed="rId3">
            <a:alphaModFix/>
          </a:blip>
          <a:srcRect/>
          <a:stretch/>
        </p:blipFill>
        <p:spPr>
          <a:xfrm>
            <a:off x="219250" y="4510634"/>
            <a:ext cx="1256028" cy="44783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4"/>
          <p:cNvSpPr/>
          <p:nvPr/>
        </p:nvSpPr>
        <p:spPr>
          <a:xfrm>
            <a:off x="239542" y="3400710"/>
            <a:ext cx="8664915" cy="1012713"/>
          </a:xfrm>
          <a:prstGeom prst="roundRect">
            <a:avLst>
              <a:gd name="adj" fmla="val 9153"/>
            </a:avLst>
          </a:prstGeom>
          <a:noFill/>
          <a:ln w="12700" cap="flat" cmpd="sng">
            <a:solidFill>
              <a:srgbClr val="FDD70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4" name="Google Shape;184;p4"/>
          <p:cNvSpPr/>
          <p:nvPr/>
        </p:nvSpPr>
        <p:spPr>
          <a:xfrm>
            <a:off x="243669" y="182218"/>
            <a:ext cx="8687023" cy="715887"/>
          </a:xfrm>
          <a:prstGeom prst="roundRect">
            <a:avLst>
              <a:gd name="adj" fmla="val 13849"/>
            </a:avLst>
          </a:prstGeom>
          <a:solidFill>
            <a:srgbClr val="F2F2F2"/>
          </a:solidFill>
          <a:ln>
            <a:noFill/>
          </a:ln>
        </p:spPr>
        <p:txBody>
          <a:bodyPr spcFirstLastPara="1" wrap="square" lIns="45700" tIns="45700" rIns="45700" bIns="45700"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263877"/>
              </a:solidFill>
              <a:latin typeface="Arial"/>
              <a:ea typeface="Arial"/>
              <a:cs typeface="Arial"/>
              <a:sym typeface="Arial"/>
            </a:endParaRPr>
          </a:p>
        </p:txBody>
      </p:sp>
      <p:sp>
        <p:nvSpPr>
          <p:cNvPr id="185" name="Google Shape;185;p4"/>
          <p:cNvSpPr txBox="1"/>
          <p:nvPr/>
        </p:nvSpPr>
        <p:spPr>
          <a:xfrm>
            <a:off x="469232" y="3494795"/>
            <a:ext cx="8565000" cy="820424"/>
          </a:xfrm>
          <a:prstGeom prst="rect">
            <a:avLst/>
          </a:prstGeom>
          <a:noFill/>
          <a:ln>
            <a:noFill/>
          </a:ln>
        </p:spPr>
        <p:txBody>
          <a:bodyPr spcFirstLastPara="1" wrap="square" lIns="0" tIns="35250"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dirty="0">
                <a:solidFill>
                  <a:srgbClr val="E22C91"/>
                </a:solidFill>
                <a:latin typeface="Arial"/>
                <a:ea typeface="Arial"/>
                <a:cs typeface="Arial"/>
                <a:sym typeface="Arial"/>
              </a:rPr>
              <a:t>Advice from Sales Specialist</a:t>
            </a:r>
            <a:endParaRPr sz="1200" b="1" i="0" u="none" strike="noStrike" cap="none" dirty="0">
              <a:solidFill>
                <a:srgbClr val="E22C91"/>
              </a:solidFill>
              <a:latin typeface="Arial"/>
              <a:ea typeface="Arial"/>
              <a:cs typeface="Arial"/>
              <a:sym typeface="Arial"/>
            </a:endParaRPr>
          </a:p>
          <a:p>
            <a:pPr marL="228600" marR="0" lvl="0" indent="-114300" algn="l" rtl="0">
              <a:lnSpc>
                <a:spcPct val="100000"/>
              </a:lnSpc>
              <a:spcBef>
                <a:spcPts val="0"/>
              </a:spcBef>
              <a:spcAft>
                <a:spcPts val="0"/>
              </a:spcAft>
              <a:buClr>
                <a:srgbClr val="000000"/>
              </a:buClr>
              <a:buSzPts val="600"/>
              <a:buFont typeface="Quicksand"/>
              <a:buNone/>
            </a:pPr>
            <a:endParaRPr sz="650" b="0" i="0" u="none" strike="noStrike" cap="none" dirty="0">
              <a:solidFill>
                <a:srgbClr val="000000"/>
              </a:solidFill>
              <a:latin typeface="Arial"/>
              <a:ea typeface="Arial"/>
              <a:cs typeface="Arial"/>
              <a:sym typeface="Arial"/>
            </a:endParaRPr>
          </a:p>
          <a:p>
            <a:pPr marL="717550" marR="0" lvl="0" indent="-180975" algn="l" rtl="0">
              <a:lnSpc>
                <a:spcPct val="100000"/>
              </a:lnSpc>
              <a:spcBef>
                <a:spcPts val="0"/>
              </a:spcBef>
              <a:spcAft>
                <a:spcPts val="0"/>
              </a:spcAft>
              <a:buClr>
                <a:srgbClr val="E22C91"/>
              </a:buClr>
              <a:buSzPts val="600"/>
              <a:buFont typeface="Quicksand"/>
              <a:buChar char="▪"/>
            </a:pPr>
            <a:r>
              <a:rPr lang="en" sz="650" b="1" i="0" u="none" strike="noStrike" cap="none" dirty="0">
                <a:solidFill>
                  <a:srgbClr val="000000"/>
                </a:solidFill>
                <a:latin typeface="Arial"/>
                <a:ea typeface="Arial"/>
                <a:cs typeface="Arial"/>
                <a:sym typeface="Arial"/>
              </a:rPr>
              <a:t>Lead with continuity</a:t>
            </a:r>
            <a:r>
              <a:rPr lang="en" sz="650" b="0" i="0" u="none" strike="noStrike" cap="none" dirty="0">
                <a:solidFill>
                  <a:srgbClr val="000000"/>
                </a:solidFill>
                <a:latin typeface="Arial"/>
                <a:ea typeface="Arial"/>
                <a:cs typeface="Arial"/>
                <a:sym typeface="Arial"/>
              </a:rPr>
              <a:t>: “What is your current failover plan if your primary communications go down during a disaster?”</a:t>
            </a:r>
            <a:endParaRPr sz="650" b="0" i="0" u="none" strike="noStrike" cap="none" dirty="0">
              <a:solidFill>
                <a:srgbClr val="000000"/>
              </a:solidFill>
              <a:latin typeface="Arial"/>
              <a:ea typeface="Arial"/>
              <a:cs typeface="Arial"/>
              <a:sym typeface="Arial"/>
            </a:endParaRPr>
          </a:p>
          <a:p>
            <a:pPr marL="717550" marR="0" lvl="0" indent="-180975" algn="l" rtl="0">
              <a:lnSpc>
                <a:spcPct val="100000"/>
              </a:lnSpc>
              <a:spcBef>
                <a:spcPts val="0"/>
              </a:spcBef>
              <a:spcAft>
                <a:spcPts val="0"/>
              </a:spcAft>
              <a:buClr>
                <a:srgbClr val="E22C91"/>
              </a:buClr>
              <a:buSzPts val="600"/>
              <a:buFont typeface="Quicksand"/>
              <a:buChar char="▪"/>
            </a:pPr>
            <a:r>
              <a:rPr lang="en" sz="650" b="1" i="0" u="none" strike="noStrike" cap="none" dirty="0">
                <a:solidFill>
                  <a:srgbClr val="000000"/>
                </a:solidFill>
                <a:latin typeface="Arial"/>
                <a:ea typeface="Arial"/>
                <a:cs typeface="Arial"/>
                <a:sym typeface="Arial"/>
              </a:rPr>
              <a:t>Highlight WPS</a:t>
            </a:r>
            <a:r>
              <a:rPr lang="en" sz="650" b="0" i="0" u="none" strike="noStrike" cap="none" dirty="0">
                <a:solidFill>
                  <a:srgbClr val="000000"/>
                </a:solidFill>
                <a:latin typeface="Arial"/>
                <a:ea typeface="Arial"/>
                <a:cs typeface="Arial"/>
                <a:sym typeface="Arial"/>
              </a:rPr>
              <a:t>: “With Wireless Priority Service, your agency’s calls cut through network congestion to keep critical communication moving.”</a:t>
            </a:r>
            <a:endParaRPr sz="650" b="0" i="0" u="none" strike="noStrike" cap="none" dirty="0">
              <a:solidFill>
                <a:srgbClr val="000000"/>
              </a:solidFill>
              <a:latin typeface="Arial"/>
              <a:ea typeface="Arial"/>
              <a:cs typeface="Arial"/>
              <a:sym typeface="Arial"/>
            </a:endParaRPr>
          </a:p>
          <a:p>
            <a:pPr marL="717550" marR="0" lvl="0" indent="-180975" algn="l" rtl="0">
              <a:lnSpc>
                <a:spcPct val="100000"/>
              </a:lnSpc>
              <a:spcBef>
                <a:spcPts val="0"/>
              </a:spcBef>
              <a:spcAft>
                <a:spcPts val="0"/>
              </a:spcAft>
              <a:buClr>
                <a:srgbClr val="E22C91"/>
              </a:buClr>
              <a:buSzPts val="600"/>
              <a:buFont typeface="Quicksand"/>
              <a:buChar char="▪"/>
            </a:pPr>
            <a:r>
              <a:rPr lang="en" sz="650" b="1" i="0" u="none" strike="noStrike" cap="none" dirty="0">
                <a:solidFill>
                  <a:srgbClr val="000000"/>
                </a:solidFill>
                <a:latin typeface="Arial"/>
                <a:ea typeface="Arial"/>
                <a:cs typeface="Arial"/>
                <a:sym typeface="Arial"/>
              </a:rPr>
              <a:t>Emphasize interoperability</a:t>
            </a:r>
            <a:r>
              <a:rPr lang="en" sz="650" b="0" i="0" u="none" strike="noStrike" cap="none" dirty="0">
                <a:solidFill>
                  <a:srgbClr val="000000"/>
                </a:solidFill>
                <a:latin typeface="Arial"/>
                <a:ea typeface="Arial"/>
                <a:cs typeface="Arial"/>
                <a:sym typeface="Arial"/>
              </a:rPr>
              <a:t>: “The Hub supports T-Mobile Direct Connect, bridging the gap with LMR radios to keep agencies aligned.”</a:t>
            </a:r>
            <a:endParaRPr sz="650" b="0" i="0" u="none" strike="noStrike" cap="none" dirty="0">
              <a:solidFill>
                <a:srgbClr val="000000"/>
              </a:solidFill>
              <a:latin typeface="Arial"/>
              <a:ea typeface="Arial"/>
              <a:cs typeface="Arial"/>
              <a:sym typeface="Arial"/>
            </a:endParaRPr>
          </a:p>
          <a:p>
            <a:pPr marL="717550" marR="0" lvl="0" indent="-180975" algn="l" rtl="0">
              <a:lnSpc>
                <a:spcPct val="100000"/>
              </a:lnSpc>
              <a:spcBef>
                <a:spcPts val="0"/>
              </a:spcBef>
              <a:spcAft>
                <a:spcPts val="0"/>
              </a:spcAft>
              <a:buClr>
                <a:srgbClr val="E22C91"/>
              </a:buClr>
              <a:buSzPts val="600"/>
              <a:buFont typeface="Quicksand"/>
              <a:buChar char="▪"/>
            </a:pPr>
            <a:r>
              <a:rPr lang="en" sz="650" b="1" i="0" u="none" strike="noStrike" cap="none" dirty="0">
                <a:solidFill>
                  <a:srgbClr val="000000"/>
                </a:solidFill>
                <a:latin typeface="Arial"/>
                <a:ea typeface="Arial"/>
                <a:cs typeface="Arial"/>
                <a:sym typeface="Arial"/>
              </a:rPr>
              <a:t>Underscore IT value</a:t>
            </a:r>
            <a:r>
              <a:rPr lang="en" sz="650" b="0" i="0" u="none" strike="noStrike" cap="none" dirty="0">
                <a:solidFill>
                  <a:srgbClr val="000000"/>
                </a:solidFill>
                <a:latin typeface="Arial"/>
                <a:ea typeface="Arial"/>
                <a:cs typeface="Arial"/>
                <a:sym typeface="Arial"/>
              </a:rPr>
              <a:t>: “The Hub can be deployed in minutes, then managed easily through a central portal, giving IT visibility and control without added burden.”</a:t>
            </a:r>
            <a:endParaRPr sz="650" b="0" i="0" u="none" strike="noStrike" cap="none" dirty="0">
              <a:solidFill>
                <a:srgbClr val="000000"/>
              </a:solidFill>
              <a:latin typeface="Arial"/>
              <a:ea typeface="Arial"/>
              <a:cs typeface="Arial"/>
              <a:sym typeface="Arial"/>
            </a:endParaRPr>
          </a:p>
          <a:p>
            <a:pPr marL="717550" marR="0" lvl="0" indent="-180975" algn="l" rtl="0">
              <a:lnSpc>
                <a:spcPct val="100000"/>
              </a:lnSpc>
              <a:spcBef>
                <a:spcPts val="0"/>
              </a:spcBef>
              <a:spcAft>
                <a:spcPts val="0"/>
              </a:spcAft>
              <a:buClr>
                <a:srgbClr val="E22C91"/>
              </a:buClr>
              <a:buSzPts val="600"/>
              <a:buFont typeface="Quicksand"/>
              <a:buChar char="▪"/>
            </a:pPr>
            <a:r>
              <a:rPr lang="en" sz="650" b="1" i="0" u="none" strike="noStrike" cap="none" dirty="0">
                <a:solidFill>
                  <a:srgbClr val="000000"/>
                </a:solidFill>
                <a:latin typeface="Arial"/>
                <a:ea typeface="Arial"/>
                <a:cs typeface="Arial"/>
                <a:sym typeface="Arial"/>
              </a:rPr>
              <a:t>Position T-Mobile</a:t>
            </a:r>
            <a:r>
              <a:rPr lang="en" sz="650" b="0" i="0" u="none" strike="noStrike" cap="none" dirty="0">
                <a:solidFill>
                  <a:srgbClr val="000000"/>
                </a:solidFill>
                <a:latin typeface="Arial"/>
                <a:ea typeface="Arial"/>
                <a:cs typeface="Arial"/>
                <a:sym typeface="Arial"/>
              </a:rPr>
              <a:t>: Delivered on the nation’s fastest, most reliable network, purpose-built for government and public safety.</a:t>
            </a:r>
            <a:endParaRPr sz="650" b="1" i="0" u="none" strike="noStrike" cap="none" dirty="0">
              <a:solidFill>
                <a:srgbClr val="000000"/>
              </a:solidFill>
              <a:latin typeface="Arial"/>
              <a:ea typeface="Arial"/>
              <a:cs typeface="Arial"/>
              <a:sym typeface="Arial"/>
            </a:endParaRPr>
          </a:p>
        </p:txBody>
      </p:sp>
      <p:sp>
        <p:nvSpPr>
          <p:cNvPr id="186" name="Google Shape;186;p4"/>
          <p:cNvSpPr txBox="1"/>
          <p:nvPr/>
        </p:nvSpPr>
        <p:spPr>
          <a:xfrm>
            <a:off x="264122" y="251405"/>
            <a:ext cx="8658000" cy="642300"/>
          </a:xfrm>
          <a:prstGeom prst="rect">
            <a:avLst/>
          </a:prstGeom>
          <a:noFill/>
          <a:ln>
            <a:noFill/>
          </a:ln>
        </p:spPr>
        <p:txBody>
          <a:bodyPr spcFirstLastPara="1" wrap="square" lIns="0" tIns="56675" rIns="0" bIns="0" anchor="t" anchorCtr="0">
            <a:spAutoFit/>
          </a:bodyPr>
          <a:lstStyle/>
          <a:p>
            <a:pPr marL="139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Elevator Pitch</a:t>
            </a:r>
            <a:endParaRPr sz="1200" b="1" i="0" u="none" strike="noStrike" cap="none">
              <a:solidFill>
                <a:srgbClr val="000000"/>
              </a:solidFill>
              <a:latin typeface="Arial"/>
              <a:ea typeface="Arial"/>
              <a:cs typeface="Arial"/>
              <a:sym typeface="Arial"/>
            </a:endParaRPr>
          </a:p>
          <a:p>
            <a:pPr marL="139700" marR="0" lvl="0" indent="0" algn="l" rtl="0">
              <a:lnSpc>
                <a:spcPct val="100000"/>
              </a:lnSpc>
              <a:spcBef>
                <a:spcPts val="0"/>
              </a:spcBef>
              <a:spcAft>
                <a:spcPts val="0"/>
              </a:spcAft>
              <a:buClr>
                <a:srgbClr val="000000"/>
              </a:buClr>
              <a:buSzPts val="1200"/>
              <a:buFont typeface="Arial"/>
              <a:buNone/>
            </a:pPr>
            <a:endParaRPr sz="650" b="0" i="0" u="none" strike="noStrike" cap="none">
              <a:solidFill>
                <a:schemeClr val="dk1"/>
              </a:solidFill>
              <a:latin typeface="Arial"/>
              <a:ea typeface="Arial"/>
              <a:cs typeface="Arial"/>
              <a:sym typeface="Arial"/>
            </a:endParaRPr>
          </a:p>
          <a:p>
            <a:pPr marL="139700" marR="0" lvl="0" indent="0" algn="l" rtl="0">
              <a:lnSpc>
                <a:spcPct val="100000"/>
              </a:lnSpc>
              <a:spcBef>
                <a:spcPts val="0"/>
              </a:spcBef>
              <a:spcAft>
                <a:spcPts val="0"/>
              </a:spcAft>
              <a:buClr>
                <a:srgbClr val="000000"/>
              </a:buClr>
              <a:buSzPts val="1200"/>
              <a:buFont typeface="Arial"/>
              <a:buNone/>
            </a:pPr>
            <a:r>
              <a:rPr lang="en" sz="650" b="0" i="0" u="none" strike="noStrike" cap="none">
                <a:solidFill>
                  <a:schemeClr val="dk1"/>
                </a:solidFill>
                <a:latin typeface="Arial"/>
                <a:ea typeface="Arial"/>
                <a:cs typeface="Arial"/>
                <a:sym typeface="Arial"/>
              </a:rPr>
              <a:t>The Government Communication Hub delivers unlimited phone, text, email, and hotspot connectivity in a portable, plug-and-play device with a 7" screen, WPS, 2,000 mAh battery backup, secure connectivity, and LMR interoperability via T–Mobile Direct Connect. It ensures agencies maintain reliable, interoperable communications in dispatch, offices, and mobile command centers — even when primary systems fail.</a:t>
            </a:r>
            <a:br>
              <a:rPr lang="en" sz="700" b="0" i="0" u="none" strike="noStrike" cap="none">
                <a:solidFill>
                  <a:srgbClr val="000000"/>
                </a:solidFill>
                <a:latin typeface="Arial"/>
                <a:ea typeface="Arial"/>
                <a:cs typeface="Arial"/>
                <a:sym typeface="Arial"/>
              </a:rPr>
            </a:br>
            <a:endParaRPr sz="650" b="0" i="0" u="none" strike="noStrike" cap="none">
              <a:solidFill>
                <a:srgbClr val="000000"/>
              </a:solidFill>
              <a:latin typeface="Arial"/>
              <a:ea typeface="Arial"/>
              <a:cs typeface="Arial"/>
              <a:sym typeface="Arial"/>
            </a:endParaRPr>
          </a:p>
        </p:txBody>
      </p:sp>
      <p:sp>
        <p:nvSpPr>
          <p:cNvPr id="187" name="Google Shape;187;p4"/>
          <p:cNvSpPr txBox="1"/>
          <p:nvPr/>
        </p:nvSpPr>
        <p:spPr>
          <a:xfrm>
            <a:off x="296822" y="943573"/>
            <a:ext cx="23124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dirty="0">
                <a:solidFill>
                  <a:srgbClr val="E22C91"/>
                </a:solidFill>
                <a:latin typeface="Arial"/>
                <a:ea typeface="Arial"/>
                <a:cs typeface="Arial"/>
                <a:sym typeface="Arial"/>
              </a:rPr>
              <a:t>Industry landscape</a:t>
            </a:r>
            <a:endParaRPr sz="1200" b="0" i="0" u="none" strike="noStrike" cap="none" dirty="0">
              <a:solidFill>
                <a:srgbClr val="E22C91"/>
              </a:solidFill>
              <a:latin typeface="Arial"/>
              <a:ea typeface="Arial"/>
              <a:cs typeface="Arial"/>
              <a:sym typeface="Arial"/>
            </a:endParaRPr>
          </a:p>
        </p:txBody>
      </p:sp>
      <p:sp>
        <p:nvSpPr>
          <p:cNvPr id="188" name="Google Shape;188;p4"/>
          <p:cNvSpPr/>
          <p:nvPr/>
        </p:nvSpPr>
        <p:spPr>
          <a:xfrm>
            <a:off x="243670" y="1213860"/>
            <a:ext cx="8665842" cy="0"/>
          </a:xfrm>
          <a:custGeom>
            <a:avLst/>
            <a:gdLst/>
            <a:ahLst/>
            <a:cxnLst/>
            <a:rect l="l" t="t" r="r" b="b"/>
            <a:pathLst>
              <a:path w="8595360" h="120000" extrusionOk="0">
                <a:moveTo>
                  <a:pt x="0" y="0"/>
                </a:moveTo>
                <a:lnTo>
                  <a:pt x="8595360"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nvGrpSpPr>
          <p:cNvPr id="189" name="Google Shape;189;p4"/>
          <p:cNvGrpSpPr/>
          <p:nvPr/>
        </p:nvGrpSpPr>
        <p:grpSpPr>
          <a:xfrm>
            <a:off x="510079" y="3864425"/>
            <a:ext cx="337185" cy="331468"/>
            <a:chOff x="354329" y="5391150"/>
            <a:chExt cx="449580" cy="441958"/>
          </a:xfrm>
        </p:grpSpPr>
        <p:sp>
          <p:nvSpPr>
            <p:cNvPr id="190" name="Google Shape;190;p4"/>
            <p:cNvSpPr/>
            <p:nvPr/>
          </p:nvSpPr>
          <p:spPr>
            <a:xfrm>
              <a:off x="354329" y="5688329"/>
              <a:ext cx="289559" cy="144779"/>
            </a:xfrm>
            <a:custGeom>
              <a:avLst/>
              <a:gdLst/>
              <a:ahLst/>
              <a:cxnLst/>
              <a:rect l="l" t="t" r="r" b="b"/>
              <a:pathLst>
                <a:path w="289559" h="144779" extrusionOk="0">
                  <a:moveTo>
                    <a:pt x="106172" y="2743"/>
                  </a:moveTo>
                  <a:lnTo>
                    <a:pt x="106172" y="44907"/>
                  </a:lnTo>
                  <a:lnTo>
                    <a:pt x="30099" y="72377"/>
                  </a:lnTo>
                  <a:lnTo>
                    <a:pt x="17707" y="79188"/>
                  </a:lnTo>
                  <a:lnTo>
                    <a:pt x="8215" y="89246"/>
                  </a:lnTo>
                  <a:lnTo>
                    <a:pt x="2140" y="101727"/>
                  </a:lnTo>
                  <a:lnTo>
                    <a:pt x="0" y="115811"/>
                  </a:lnTo>
                  <a:lnTo>
                    <a:pt x="0" y="144780"/>
                  </a:lnTo>
                  <a:lnTo>
                    <a:pt x="289560" y="144780"/>
                  </a:lnTo>
                  <a:lnTo>
                    <a:pt x="289560" y="115811"/>
                  </a:lnTo>
                  <a:lnTo>
                    <a:pt x="271852" y="79194"/>
                  </a:lnTo>
                  <a:lnTo>
                    <a:pt x="183388" y="44907"/>
                  </a:lnTo>
                  <a:lnTo>
                    <a:pt x="183388" y="0"/>
                  </a:lnTo>
                </a:path>
              </a:pathLst>
            </a:custGeom>
            <a:noFill/>
            <a:ln w="9525"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pic>
          <p:nvPicPr>
            <p:cNvPr id="191" name="Google Shape;191;p4"/>
            <p:cNvPicPr preferRelativeResize="0"/>
            <p:nvPr/>
          </p:nvPicPr>
          <p:blipFill rotWithShape="1">
            <a:blip r:embed="rId3">
              <a:alphaModFix/>
            </a:blip>
            <a:srcRect/>
            <a:stretch/>
          </p:blipFill>
          <p:spPr>
            <a:xfrm>
              <a:off x="413384" y="5511164"/>
              <a:ext cx="171450" cy="201929"/>
            </a:xfrm>
            <a:prstGeom prst="rect">
              <a:avLst/>
            </a:prstGeom>
            <a:noFill/>
            <a:ln>
              <a:noFill/>
            </a:ln>
          </p:spPr>
        </p:pic>
        <p:sp>
          <p:nvSpPr>
            <p:cNvPr id="192" name="Google Shape;192;p4"/>
            <p:cNvSpPr/>
            <p:nvPr/>
          </p:nvSpPr>
          <p:spPr>
            <a:xfrm>
              <a:off x="552450" y="5391150"/>
              <a:ext cx="251459" cy="289560"/>
            </a:xfrm>
            <a:custGeom>
              <a:avLst/>
              <a:gdLst/>
              <a:ahLst/>
              <a:cxnLst/>
              <a:rect l="l" t="t" r="r" b="b"/>
              <a:pathLst>
                <a:path w="251459" h="289560" extrusionOk="0">
                  <a:moveTo>
                    <a:pt x="0" y="115824"/>
                  </a:moveTo>
                  <a:lnTo>
                    <a:pt x="9879" y="70723"/>
                  </a:lnTo>
                  <a:lnTo>
                    <a:pt x="36823" y="33908"/>
                  </a:lnTo>
                  <a:lnTo>
                    <a:pt x="76788" y="9096"/>
                  </a:lnTo>
                  <a:lnTo>
                    <a:pt x="125729" y="0"/>
                  </a:lnTo>
                  <a:lnTo>
                    <a:pt x="174671" y="9096"/>
                  </a:lnTo>
                  <a:lnTo>
                    <a:pt x="214636" y="33909"/>
                  </a:lnTo>
                  <a:lnTo>
                    <a:pt x="241580" y="70723"/>
                  </a:lnTo>
                  <a:lnTo>
                    <a:pt x="251459" y="115824"/>
                  </a:lnTo>
                  <a:lnTo>
                    <a:pt x="245763" y="150386"/>
                  </a:lnTo>
                  <a:lnTo>
                    <a:pt x="229820" y="180800"/>
                  </a:lnTo>
                  <a:lnTo>
                    <a:pt x="205356" y="205456"/>
                  </a:lnTo>
                  <a:lnTo>
                    <a:pt x="174091" y="222745"/>
                  </a:lnTo>
                  <a:lnTo>
                    <a:pt x="159267" y="235583"/>
                  </a:lnTo>
                  <a:lnTo>
                    <a:pt x="135362" y="255871"/>
                  </a:lnTo>
                  <a:lnTo>
                    <a:pt x="111458" y="276300"/>
                  </a:lnTo>
                  <a:lnTo>
                    <a:pt x="96634" y="289559"/>
                  </a:lnTo>
                  <a:lnTo>
                    <a:pt x="96635" y="277775"/>
                  </a:lnTo>
                  <a:lnTo>
                    <a:pt x="96643" y="260435"/>
                  </a:lnTo>
                  <a:lnTo>
                    <a:pt x="96666" y="242843"/>
                  </a:lnTo>
                  <a:lnTo>
                    <a:pt x="96710" y="230301"/>
                  </a:lnTo>
                  <a:lnTo>
                    <a:pt x="89092" y="229008"/>
                  </a:lnTo>
                  <a:lnTo>
                    <a:pt x="81641" y="227293"/>
                  </a:lnTo>
                  <a:lnTo>
                    <a:pt x="74371" y="225170"/>
                  </a:lnTo>
                  <a:lnTo>
                    <a:pt x="67297" y="222656"/>
                  </a:lnTo>
                </a:path>
              </a:pathLst>
            </a:custGeom>
            <a:noFill/>
            <a:ln w="9525"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93" name="Google Shape;193;p4"/>
            <p:cNvSpPr/>
            <p:nvPr/>
          </p:nvSpPr>
          <p:spPr>
            <a:xfrm>
              <a:off x="712470" y="5505450"/>
              <a:ext cx="22859" cy="22860"/>
            </a:xfrm>
            <a:custGeom>
              <a:avLst/>
              <a:gdLst/>
              <a:ahLst/>
              <a:cxnLst/>
              <a:rect l="l" t="t" r="r" b="b"/>
              <a:pathLst>
                <a:path w="22859" h="22860" extrusionOk="0">
                  <a:moveTo>
                    <a:pt x="22859" y="0"/>
                  </a:moveTo>
                  <a:lnTo>
                    <a:pt x="0" y="0"/>
                  </a:lnTo>
                  <a:lnTo>
                    <a:pt x="0" y="22859"/>
                  </a:lnTo>
                  <a:lnTo>
                    <a:pt x="22859" y="22859"/>
                  </a:lnTo>
                  <a:lnTo>
                    <a:pt x="22859" y="0"/>
                  </a:lnTo>
                  <a:close/>
                </a:path>
              </a:pathLst>
            </a:custGeom>
            <a:solidFill>
              <a:srgbClr val="000000"/>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94" name="Google Shape;194;p4"/>
            <p:cNvSpPr/>
            <p:nvPr/>
          </p:nvSpPr>
          <p:spPr>
            <a:xfrm>
              <a:off x="712470" y="5505450"/>
              <a:ext cx="22859" cy="22860"/>
            </a:xfrm>
            <a:custGeom>
              <a:avLst/>
              <a:gdLst/>
              <a:ahLst/>
              <a:cxnLst/>
              <a:rect l="l" t="t" r="r" b="b"/>
              <a:pathLst>
                <a:path w="22859" h="22860" extrusionOk="0">
                  <a:moveTo>
                    <a:pt x="0" y="22859"/>
                  </a:moveTo>
                  <a:lnTo>
                    <a:pt x="22859" y="22859"/>
                  </a:lnTo>
                  <a:lnTo>
                    <a:pt x="22859" y="0"/>
                  </a:lnTo>
                  <a:lnTo>
                    <a:pt x="0" y="0"/>
                  </a:lnTo>
                  <a:lnTo>
                    <a:pt x="0" y="22859"/>
                  </a:lnTo>
                  <a:close/>
                </a:path>
              </a:pathLst>
            </a:custGeom>
            <a:noFill/>
            <a:ln w="9525"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95" name="Google Shape;195;p4"/>
            <p:cNvSpPr/>
            <p:nvPr/>
          </p:nvSpPr>
          <p:spPr>
            <a:xfrm>
              <a:off x="666750" y="5505450"/>
              <a:ext cx="22859" cy="22860"/>
            </a:xfrm>
            <a:custGeom>
              <a:avLst/>
              <a:gdLst/>
              <a:ahLst/>
              <a:cxnLst/>
              <a:rect l="l" t="t" r="r" b="b"/>
              <a:pathLst>
                <a:path w="22859" h="22860" extrusionOk="0">
                  <a:moveTo>
                    <a:pt x="22859" y="0"/>
                  </a:moveTo>
                  <a:lnTo>
                    <a:pt x="0" y="0"/>
                  </a:lnTo>
                  <a:lnTo>
                    <a:pt x="0" y="22859"/>
                  </a:lnTo>
                  <a:lnTo>
                    <a:pt x="22859" y="22859"/>
                  </a:lnTo>
                  <a:lnTo>
                    <a:pt x="22859" y="0"/>
                  </a:lnTo>
                  <a:close/>
                </a:path>
              </a:pathLst>
            </a:custGeom>
            <a:solidFill>
              <a:srgbClr val="000000"/>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96" name="Google Shape;196;p4"/>
            <p:cNvSpPr/>
            <p:nvPr/>
          </p:nvSpPr>
          <p:spPr>
            <a:xfrm>
              <a:off x="666750" y="5505450"/>
              <a:ext cx="22859" cy="22860"/>
            </a:xfrm>
            <a:custGeom>
              <a:avLst/>
              <a:gdLst/>
              <a:ahLst/>
              <a:cxnLst/>
              <a:rect l="l" t="t" r="r" b="b"/>
              <a:pathLst>
                <a:path w="22859" h="22860" extrusionOk="0">
                  <a:moveTo>
                    <a:pt x="0" y="22859"/>
                  </a:moveTo>
                  <a:lnTo>
                    <a:pt x="22859" y="22859"/>
                  </a:lnTo>
                  <a:lnTo>
                    <a:pt x="22859" y="0"/>
                  </a:lnTo>
                  <a:lnTo>
                    <a:pt x="0" y="0"/>
                  </a:lnTo>
                  <a:lnTo>
                    <a:pt x="0" y="22859"/>
                  </a:lnTo>
                  <a:close/>
                </a:path>
              </a:pathLst>
            </a:custGeom>
            <a:noFill/>
            <a:ln w="9525"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97" name="Google Shape;197;p4"/>
            <p:cNvSpPr/>
            <p:nvPr/>
          </p:nvSpPr>
          <p:spPr>
            <a:xfrm>
              <a:off x="621029" y="5505450"/>
              <a:ext cx="15240" cy="22860"/>
            </a:xfrm>
            <a:custGeom>
              <a:avLst/>
              <a:gdLst/>
              <a:ahLst/>
              <a:cxnLst/>
              <a:rect l="l" t="t" r="r" b="b"/>
              <a:pathLst>
                <a:path w="15240" h="22860" extrusionOk="0">
                  <a:moveTo>
                    <a:pt x="15240" y="0"/>
                  </a:moveTo>
                  <a:lnTo>
                    <a:pt x="0" y="0"/>
                  </a:lnTo>
                  <a:lnTo>
                    <a:pt x="0" y="22859"/>
                  </a:lnTo>
                  <a:lnTo>
                    <a:pt x="15240" y="22859"/>
                  </a:lnTo>
                  <a:lnTo>
                    <a:pt x="15240" y="0"/>
                  </a:lnTo>
                  <a:close/>
                </a:path>
              </a:pathLst>
            </a:custGeom>
            <a:solidFill>
              <a:srgbClr val="000000"/>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198" name="Google Shape;198;p4"/>
            <p:cNvSpPr/>
            <p:nvPr/>
          </p:nvSpPr>
          <p:spPr>
            <a:xfrm>
              <a:off x="621029" y="5505450"/>
              <a:ext cx="15240" cy="22860"/>
            </a:xfrm>
            <a:custGeom>
              <a:avLst/>
              <a:gdLst/>
              <a:ahLst/>
              <a:cxnLst/>
              <a:rect l="l" t="t" r="r" b="b"/>
              <a:pathLst>
                <a:path w="15240" h="22860" extrusionOk="0">
                  <a:moveTo>
                    <a:pt x="0" y="22859"/>
                  </a:moveTo>
                  <a:lnTo>
                    <a:pt x="15240" y="22859"/>
                  </a:lnTo>
                  <a:lnTo>
                    <a:pt x="15240" y="0"/>
                  </a:lnTo>
                  <a:lnTo>
                    <a:pt x="0" y="0"/>
                  </a:lnTo>
                  <a:lnTo>
                    <a:pt x="0" y="22859"/>
                  </a:lnTo>
                  <a:close/>
                </a:path>
              </a:pathLst>
            </a:custGeom>
            <a:noFill/>
            <a:ln w="9525"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sp>
        <p:nvSpPr>
          <p:cNvPr id="199" name="Google Shape;199;p4"/>
          <p:cNvSpPr txBox="1"/>
          <p:nvPr/>
        </p:nvSpPr>
        <p:spPr>
          <a:xfrm>
            <a:off x="4572000" y="1249900"/>
            <a:ext cx="4169400" cy="897600"/>
          </a:xfrm>
          <a:prstGeom prst="rect">
            <a:avLst/>
          </a:prstGeom>
          <a:noFill/>
          <a:ln>
            <a:noFill/>
          </a:ln>
        </p:spPr>
        <p:txBody>
          <a:bodyPr spcFirstLastPara="1" wrap="square" lIns="0" tIns="35250" rIns="0" bIns="0" anchor="t" anchorCtr="0">
            <a:spAutoFit/>
          </a:bodyPr>
          <a:lstStyle/>
          <a:p>
            <a:pPr marL="0" marR="0" lvl="0" indent="0" algn="l" rtl="0">
              <a:lnSpc>
                <a:spcPct val="100000"/>
              </a:lnSpc>
              <a:spcBef>
                <a:spcPts val="0"/>
              </a:spcBef>
              <a:spcAft>
                <a:spcPts val="0"/>
              </a:spcAft>
              <a:buNone/>
            </a:pPr>
            <a:r>
              <a:rPr lang="en" sz="650" b="1" i="0" u="none" strike="noStrike" cap="none" dirty="0">
                <a:solidFill>
                  <a:srgbClr val="000000"/>
                </a:solidFill>
                <a:latin typeface="Arial"/>
                <a:ea typeface="Arial"/>
                <a:cs typeface="Arial"/>
                <a:sym typeface="Arial"/>
              </a:rPr>
              <a:t>T</a:t>
            </a:r>
            <a:r>
              <a:rPr lang="en" sz="700" b="1" i="0" u="none" strike="noStrike" cap="none" dirty="0">
                <a:solidFill>
                  <a:srgbClr val="000000"/>
                </a:solidFill>
                <a:latin typeface="Arial"/>
                <a:ea typeface="Arial"/>
                <a:cs typeface="Arial"/>
                <a:sym typeface="Arial"/>
              </a:rPr>
              <a:t>raditional Copper Lines for Emergency Lines</a:t>
            </a:r>
            <a:br>
              <a:rPr lang="en" sz="700" b="1" i="0" u="none" strike="noStrike" cap="none" dirty="0">
                <a:solidFill>
                  <a:srgbClr val="000000"/>
                </a:solidFill>
                <a:latin typeface="Arial"/>
                <a:ea typeface="Arial"/>
                <a:cs typeface="Arial"/>
                <a:sym typeface="Arial"/>
              </a:rPr>
            </a:br>
            <a:endParaRPr sz="700" b="1" i="0" u="none" strike="noStrike" cap="none" dirty="0">
              <a:solidFill>
                <a:srgbClr val="000000"/>
              </a:solidFill>
              <a:latin typeface="Arial"/>
              <a:ea typeface="Arial"/>
              <a:cs typeface="Arial"/>
              <a:sym typeface="Arial"/>
            </a:endParaRPr>
          </a:p>
          <a:p>
            <a:pPr marL="349250" marR="0" lvl="0" indent="-165100" algn="l" rtl="0">
              <a:lnSpc>
                <a:spcPct val="100000"/>
              </a:lnSpc>
              <a:spcBef>
                <a:spcPts val="0"/>
              </a:spcBef>
              <a:spcAft>
                <a:spcPts val="0"/>
              </a:spcAft>
              <a:buClr>
                <a:srgbClr val="E22C91"/>
              </a:buClr>
              <a:buSzPts val="700"/>
              <a:buFont typeface="Arial"/>
              <a:buChar char="•"/>
            </a:pPr>
            <a:r>
              <a:rPr lang="en" sz="700" b="0" i="0" u="none" strike="noStrike" cap="none" dirty="0">
                <a:solidFill>
                  <a:srgbClr val="000000"/>
                </a:solidFill>
                <a:latin typeface="Arial"/>
                <a:ea typeface="Arial"/>
                <a:cs typeface="Arial"/>
                <a:sym typeface="Arial"/>
              </a:rPr>
              <a:t>Currently being phased out</a:t>
            </a:r>
            <a:endParaRPr sz="700" dirty="0"/>
          </a:p>
          <a:p>
            <a:pPr marL="349250" marR="0" lvl="0" indent="-165100" algn="l" rtl="0">
              <a:lnSpc>
                <a:spcPct val="100000"/>
              </a:lnSpc>
              <a:spcBef>
                <a:spcPts val="0"/>
              </a:spcBef>
              <a:spcAft>
                <a:spcPts val="0"/>
              </a:spcAft>
              <a:buClr>
                <a:srgbClr val="E22C91"/>
              </a:buClr>
              <a:buSzPts val="700"/>
              <a:buFont typeface="Arial"/>
              <a:buChar char="•"/>
            </a:pPr>
            <a:r>
              <a:rPr lang="en" sz="700" b="0" i="0" u="none" strike="noStrike" cap="none" dirty="0">
                <a:solidFill>
                  <a:srgbClr val="000000"/>
                </a:solidFill>
                <a:latin typeface="Arial"/>
                <a:ea typeface="Arial"/>
                <a:cs typeface="Arial"/>
                <a:sym typeface="Arial"/>
              </a:rPr>
              <a:t>Vulnerable to infrastructure delay and outages</a:t>
            </a:r>
            <a:endParaRPr sz="700" b="0" i="0" u="none" strike="noStrike" cap="none" dirty="0">
              <a:solidFill>
                <a:srgbClr val="000000"/>
              </a:solidFill>
              <a:latin typeface="Arial"/>
              <a:ea typeface="Arial"/>
              <a:cs typeface="Arial"/>
              <a:sym typeface="Arial"/>
            </a:endParaRPr>
          </a:p>
          <a:p>
            <a:pPr marL="349250" marR="0" lvl="0" indent="-165100" algn="l" rtl="0">
              <a:lnSpc>
                <a:spcPct val="100000"/>
              </a:lnSpc>
              <a:spcBef>
                <a:spcPts val="0"/>
              </a:spcBef>
              <a:spcAft>
                <a:spcPts val="0"/>
              </a:spcAft>
              <a:buClr>
                <a:srgbClr val="E22C91"/>
              </a:buClr>
              <a:buSzPts val="700"/>
              <a:buFont typeface="Arial"/>
              <a:buChar char="•"/>
            </a:pPr>
            <a:r>
              <a:rPr lang="en" sz="700" b="0" i="0" u="none" strike="noStrike" cap="none" dirty="0">
                <a:solidFill>
                  <a:srgbClr val="000000"/>
                </a:solidFill>
                <a:latin typeface="Arial"/>
                <a:ea typeface="Arial"/>
                <a:cs typeface="Arial"/>
                <a:sym typeface="Arial"/>
              </a:rPr>
              <a:t>Copper lines cannot be remotely monitored for operational readiness</a:t>
            </a:r>
            <a:endParaRPr sz="700" dirty="0"/>
          </a:p>
          <a:p>
            <a:pPr marL="349250" marR="0" lvl="0" indent="-165100" algn="l" rtl="0">
              <a:lnSpc>
                <a:spcPct val="100000"/>
              </a:lnSpc>
              <a:spcBef>
                <a:spcPts val="0"/>
              </a:spcBef>
              <a:spcAft>
                <a:spcPts val="0"/>
              </a:spcAft>
              <a:buClr>
                <a:srgbClr val="E22C91"/>
              </a:buClr>
              <a:buSzPts val="700"/>
              <a:buFont typeface="Arial"/>
              <a:buChar char="•"/>
            </a:pPr>
            <a:r>
              <a:rPr lang="en" sz="700" b="0" i="0" u="none" strike="noStrike" cap="none" dirty="0">
                <a:solidFill>
                  <a:srgbClr val="000000"/>
                </a:solidFill>
                <a:latin typeface="Arial"/>
                <a:ea typeface="Arial"/>
                <a:cs typeface="Arial"/>
                <a:sym typeface="Arial"/>
              </a:rPr>
              <a:t>Lack support for modern features</a:t>
            </a:r>
            <a:endParaRPr sz="700" dirty="0"/>
          </a:p>
          <a:p>
            <a:pPr marL="349250" marR="0" lvl="0" indent="-165100" algn="l" rtl="0">
              <a:lnSpc>
                <a:spcPct val="100000"/>
              </a:lnSpc>
              <a:spcBef>
                <a:spcPts val="0"/>
              </a:spcBef>
              <a:spcAft>
                <a:spcPts val="0"/>
              </a:spcAft>
              <a:buClr>
                <a:srgbClr val="E22C91"/>
              </a:buClr>
              <a:buSzPts val="700"/>
              <a:buFont typeface="Arial"/>
              <a:buChar char="•"/>
            </a:pPr>
            <a:r>
              <a:rPr lang="en" sz="700" b="0" i="0" u="none" strike="noStrike" cap="none" dirty="0">
                <a:solidFill>
                  <a:srgbClr val="000000"/>
                </a:solidFill>
                <a:latin typeface="Arial"/>
                <a:ea typeface="Arial"/>
                <a:cs typeface="Arial"/>
                <a:sym typeface="Arial"/>
              </a:rPr>
              <a:t>Expensive to repair and maintain as copper lines continue to age </a:t>
            </a:r>
            <a:endParaRPr sz="700" dirty="0"/>
          </a:p>
          <a:p>
            <a:pPr marL="349250" marR="0" lvl="0" indent="-165100" algn="l" rtl="0">
              <a:lnSpc>
                <a:spcPct val="100000"/>
              </a:lnSpc>
              <a:spcBef>
                <a:spcPts val="0"/>
              </a:spcBef>
              <a:spcAft>
                <a:spcPts val="0"/>
              </a:spcAft>
              <a:buClr>
                <a:srgbClr val="E22C91"/>
              </a:buClr>
              <a:buSzPts val="700"/>
              <a:buFont typeface="Arial"/>
              <a:buChar char="•"/>
            </a:pPr>
            <a:r>
              <a:rPr lang="en" sz="700" b="0" i="0" u="none" strike="noStrike" cap="none" dirty="0">
                <a:solidFill>
                  <a:srgbClr val="000000"/>
                </a:solidFill>
                <a:latin typeface="Arial"/>
                <a:ea typeface="Arial"/>
                <a:cs typeface="Arial"/>
                <a:sym typeface="Arial"/>
              </a:rPr>
              <a:t>Carriers no longer provide SLA repair commitments for copper lines</a:t>
            </a:r>
            <a:endParaRPr sz="700" b="0" i="0" u="none" strike="noStrike" cap="none" dirty="0">
              <a:solidFill>
                <a:srgbClr val="000000"/>
              </a:solidFill>
              <a:latin typeface="Arial"/>
              <a:ea typeface="Arial"/>
              <a:cs typeface="Arial"/>
              <a:sym typeface="Arial"/>
            </a:endParaRPr>
          </a:p>
        </p:txBody>
      </p:sp>
      <p:sp>
        <p:nvSpPr>
          <p:cNvPr id="200" name="Google Shape;200;p4"/>
          <p:cNvSpPr txBox="1"/>
          <p:nvPr/>
        </p:nvSpPr>
        <p:spPr>
          <a:xfrm>
            <a:off x="275100" y="1307750"/>
            <a:ext cx="4098300" cy="548400"/>
          </a:xfrm>
          <a:prstGeom prst="rect">
            <a:avLst/>
          </a:prstGeom>
          <a:noFill/>
          <a:ln>
            <a:noFill/>
          </a:ln>
        </p:spPr>
        <p:txBody>
          <a:bodyPr spcFirstLastPara="1" wrap="square" lIns="0" tIns="9525" rIns="0" bIns="0" anchor="t" anchorCtr="0">
            <a:spAutoFit/>
          </a:bodyPr>
          <a:lstStyle/>
          <a:p>
            <a:pPr marL="0" marR="0" lvl="0" indent="0" algn="l" rtl="0">
              <a:lnSpc>
                <a:spcPct val="100000"/>
              </a:lnSpc>
              <a:spcBef>
                <a:spcPts val="0"/>
              </a:spcBef>
              <a:spcAft>
                <a:spcPts val="0"/>
              </a:spcAft>
              <a:buClr>
                <a:srgbClr val="000000"/>
              </a:buClr>
              <a:buSzPts val="650"/>
              <a:buFont typeface="Arial"/>
              <a:buNone/>
            </a:pPr>
            <a:r>
              <a:rPr lang="en" sz="700" b="1" i="0" u="none" strike="noStrike" cap="none" dirty="0">
                <a:solidFill>
                  <a:srgbClr val="000000"/>
                </a:solidFill>
                <a:latin typeface="Arial"/>
                <a:ea typeface="Arial"/>
                <a:cs typeface="Arial"/>
                <a:sym typeface="Arial"/>
              </a:rPr>
              <a:t> Voip</a:t>
            </a:r>
            <a:br>
              <a:rPr lang="en" sz="700" b="1" i="0" u="none" strike="noStrike" cap="none" dirty="0">
                <a:solidFill>
                  <a:srgbClr val="000000"/>
                </a:solidFill>
                <a:latin typeface="Arial"/>
                <a:ea typeface="Arial"/>
                <a:cs typeface="Arial"/>
                <a:sym typeface="Arial"/>
              </a:rPr>
            </a:br>
            <a:endParaRPr sz="700" b="1" i="0" u="none" strike="noStrike" cap="none" dirty="0">
              <a:solidFill>
                <a:srgbClr val="000000"/>
              </a:solidFill>
              <a:latin typeface="Arial"/>
              <a:ea typeface="Arial"/>
              <a:cs typeface="Arial"/>
              <a:sym typeface="Arial"/>
            </a:endParaRPr>
          </a:p>
          <a:p>
            <a:pPr marL="457200" lvl="0" indent="-273050" algn="l" rtl="0">
              <a:spcBef>
                <a:spcPts val="0"/>
              </a:spcBef>
              <a:spcAft>
                <a:spcPts val="0"/>
              </a:spcAft>
              <a:buClr>
                <a:srgbClr val="EA098E"/>
              </a:buClr>
              <a:buSzPts val="700"/>
              <a:buFont typeface="Noto Sans Symbols"/>
              <a:buChar char="▪"/>
            </a:pPr>
            <a:r>
              <a:rPr lang="en" sz="700" dirty="0">
                <a:solidFill>
                  <a:schemeClr val="dk1"/>
                </a:solidFill>
              </a:rPr>
              <a:t>Depend on broadband — when the internet is down, VoIP goes down too</a:t>
            </a:r>
            <a:endParaRPr sz="700" dirty="0"/>
          </a:p>
          <a:p>
            <a:pPr marL="457200" lvl="0" indent="-273050" algn="l" rtl="0">
              <a:spcBef>
                <a:spcPts val="0"/>
              </a:spcBef>
              <a:spcAft>
                <a:spcPts val="0"/>
              </a:spcAft>
              <a:buClr>
                <a:srgbClr val="EA098E"/>
              </a:buClr>
              <a:buSzPts val="700"/>
              <a:buFont typeface="Noto Sans Symbols"/>
              <a:buChar char="▪"/>
            </a:pPr>
            <a:r>
              <a:rPr lang="en" sz="700" dirty="0">
                <a:solidFill>
                  <a:schemeClr val="dk1"/>
                </a:solidFill>
              </a:rPr>
              <a:t>Can leave agencies non-compliant with Kari’s Law and Ray Baum’s Act during outages.</a:t>
            </a:r>
            <a:r>
              <a:rPr lang="en" sz="700" b="0" i="0" u="none" strike="noStrike" cap="none" dirty="0">
                <a:solidFill>
                  <a:srgbClr val="000000"/>
                </a:solidFill>
                <a:latin typeface="Arial"/>
                <a:ea typeface="Arial"/>
                <a:cs typeface="Arial"/>
                <a:sym typeface="Arial"/>
              </a:rPr>
              <a:t>.</a:t>
            </a:r>
            <a:endParaRPr sz="700" b="0" i="0" u="none" strike="noStrike" cap="none" dirty="0">
              <a:solidFill>
                <a:srgbClr val="000000"/>
              </a:solidFill>
              <a:latin typeface="Arial"/>
              <a:ea typeface="Arial"/>
              <a:cs typeface="Arial"/>
              <a:sym typeface="Arial"/>
            </a:endParaRPr>
          </a:p>
          <a:p>
            <a:pPr marL="457200" lvl="0" indent="-273050" algn="l" rtl="0">
              <a:spcBef>
                <a:spcPts val="0"/>
              </a:spcBef>
              <a:spcAft>
                <a:spcPts val="0"/>
              </a:spcAft>
              <a:buClr>
                <a:srgbClr val="E22C91"/>
              </a:buClr>
              <a:buSzPts val="700"/>
              <a:buChar char="▪"/>
            </a:pPr>
            <a:r>
              <a:rPr lang="en" sz="700" dirty="0">
                <a:solidFill>
                  <a:schemeClr val="dk1"/>
                </a:solidFill>
              </a:rPr>
              <a:t>Adds complexity for IT and lacks true redundancy.</a:t>
            </a:r>
            <a:endParaRPr sz="700" dirty="0"/>
          </a:p>
        </p:txBody>
      </p:sp>
      <p:sp>
        <p:nvSpPr>
          <p:cNvPr id="201" name="Google Shape;201;p4"/>
          <p:cNvSpPr/>
          <p:nvPr/>
        </p:nvSpPr>
        <p:spPr>
          <a:xfrm>
            <a:off x="249379" y="2560656"/>
            <a:ext cx="8681314" cy="72000"/>
          </a:xfrm>
          <a:custGeom>
            <a:avLst/>
            <a:gdLst/>
            <a:ahLst/>
            <a:cxnLst/>
            <a:rect l="l" t="t" r="r" b="b"/>
            <a:pathLst>
              <a:path w="8595360" h="120000" extrusionOk="0">
                <a:moveTo>
                  <a:pt x="0" y="0"/>
                </a:moveTo>
                <a:lnTo>
                  <a:pt x="8595360"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sp>
        <p:nvSpPr>
          <p:cNvPr id="202" name="Google Shape;202;p4"/>
          <p:cNvSpPr txBox="1">
            <a:spLocks noGrp="1"/>
          </p:cNvSpPr>
          <p:nvPr>
            <p:ph type="sldNum" idx="12"/>
          </p:nvPr>
        </p:nvSpPr>
        <p:spPr>
          <a:xfrm>
            <a:off x="8564569" y="4873005"/>
            <a:ext cx="297300" cy="138600"/>
          </a:xfrm>
          <a:prstGeom prst="rect">
            <a:avLst/>
          </a:prstGeom>
          <a:noFill/>
          <a:ln>
            <a:noFill/>
          </a:ln>
        </p:spPr>
        <p:txBody>
          <a:bodyPr spcFirstLastPara="1" wrap="square" lIns="0" tIns="0" rIns="0" bIns="0" anchor="ctr" anchorCtr="0">
            <a:spAutoFit/>
          </a:bodyPr>
          <a:lstStyle/>
          <a:p>
            <a:pPr marL="25400" lvl="0" indent="0" algn="r" rtl="0">
              <a:lnSpc>
                <a:spcPct val="103777"/>
              </a:lnSpc>
              <a:spcBef>
                <a:spcPts val="0"/>
              </a:spcBef>
              <a:spcAft>
                <a:spcPts val="0"/>
              </a:spcAft>
              <a:buSzPts val="600"/>
              <a:buNone/>
            </a:pPr>
            <a:fld id="{00000000-1234-1234-1234-123412341234}" type="slidenum">
              <a:rPr lang="en"/>
              <a:t>4</a:t>
            </a:fld>
            <a:endParaRPr/>
          </a:p>
        </p:txBody>
      </p:sp>
      <p:sp>
        <p:nvSpPr>
          <p:cNvPr id="203" name="Google Shape;203;p4"/>
          <p:cNvSpPr txBox="1">
            <a:spLocks noGrp="1"/>
          </p:cNvSpPr>
          <p:nvPr>
            <p:ph type="ftr" idx="11"/>
          </p:nvPr>
        </p:nvSpPr>
        <p:spPr>
          <a:xfrm>
            <a:off x="7255096" y="4873005"/>
            <a:ext cx="1428300" cy="107700"/>
          </a:xfrm>
          <a:prstGeom prst="rect">
            <a:avLst/>
          </a:prstGeom>
          <a:noFill/>
          <a:ln>
            <a:noFill/>
          </a:ln>
        </p:spPr>
        <p:txBody>
          <a:bodyPr spcFirstLastPara="1" wrap="square" lIns="0" tIns="0" rIns="0" bIns="0" anchor="ctr" anchorCtr="0">
            <a:spAutoFit/>
          </a:bodyPr>
          <a:lstStyle/>
          <a:p>
            <a:pPr marL="12700" lvl="0" indent="0" algn="ctr" rtl="0">
              <a:lnSpc>
                <a:spcPct val="133428"/>
              </a:lnSpc>
              <a:spcBef>
                <a:spcPts val="0"/>
              </a:spcBef>
              <a:spcAft>
                <a:spcPts val="0"/>
              </a:spcAft>
              <a:buSzPts val="700"/>
              <a:buNone/>
            </a:pPr>
            <a:r>
              <a:rPr lang="en" sz="700"/>
              <a:t>FOR INTERNAL USE ONLY</a:t>
            </a:r>
            <a:endParaRPr/>
          </a:p>
        </p:txBody>
      </p:sp>
      <p:cxnSp>
        <p:nvCxnSpPr>
          <p:cNvPr id="204" name="Google Shape;204;p4"/>
          <p:cNvCxnSpPr/>
          <p:nvPr/>
        </p:nvCxnSpPr>
        <p:spPr>
          <a:xfrm>
            <a:off x="4459825" y="1213860"/>
            <a:ext cx="0" cy="1342100"/>
          </a:xfrm>
          <a:prstGeom prst="straightConnector1">
            <a:avLst/>
          </a:prstGeom>
          <a:noFill/>
          <a:ln w="9525" cap="flat" cmpd="sng">
            <a:solidFill>
              <a:srgbClr val="E62689"/>
            </a:solidFill>
            <a:prstDash val="solid"/>
            <a:round/>
            <a:headEnd type="none" w="sm" len="sm"/>
            <a:tailEnd type="none" w="sm" len="sm"/>
          </a:ln>
        </p:spPr>
      </p:cxnSp>
      <p:sp>
        <p:nvSpPr>
          <p:cNvPr id="205" name="Google Shape;205;p4"/>
          <p:cNvSpPr txBox="1"/>
          <p:nvPr/>
        </p:nvSpPr>
        <p:spPr>
          <a:xfrm>
            <a:off x="239543" y="2693036"/>
            <a:ext cx="4169400" cy="459000"/>
          </a:xfrm>
          <a:prstGeom prst="rect">
            <a:avLst/>
          </a:prstGeom>
          <a:noFill/>
          <a:ln>
            <a:noFill/>
          </a:ln>
        </p:spPr>
        <p:txBody>
          <a:bodyPr spcFirstLastPara="1" wrap="square" lIns="0" tIns="35250" rIns="0" bIns="0" anchor="t" anchorCtr="0">
            <a:spAutoFit/>
          </a:bodyPr>
          <a:lstStyle/>
          <a:p>
            <a:pPr marL="12700" marR="0" lvl="0" indent="0" algn="l" rtl="0">
              <a:lnSpc>
                <a:spcPct val="100000"/>
              </a:lnSpc>
              <a:spcBef>
                <a:spcPts val="0"/>
              </a:spcBef>
              <a:spcAft>
                <a:spcPts val="0"/>
              </a:spcAft>
              <a:buClr>
                <a:srgbClr val="000000"/>
              </a:buClr>
              <a:buSzPts val="800"/>
              <a:buFont typeface="Arial"/>
              <a:buNone/>
            </a:pPr>
            <a:r>
              <a:rPr lang="en" sz="800" b="1" i="0" u="none" strike="noStrike" cap="none">
                <a:solidFill>
                  <a:srgbClr val="000000"/>
                </a:solidFill>
                <a:latin typeface="Arial"/>
                <a:ea typeface="Arial"/>
                <a:cs typeface="Arial"/>
                <a:sym typeface="Arial"/>
              </a:rPr>
              <a:t>Opportunity –</a:t>
            </a:r>
            <a:endParaRPr sz="800" b="0" i="0" u="none" strike="noStrike" cap="none">
              <a:solidFill>
                <a:srgbClr val="000000"/>
              </a:solidFill>
              <a:latin typeface="Arial"/>
              <a:ea typeface="Arial"/>
              <a:cs typeface="Arial"/>
              <a:sym typeface="Arial"/>
            </a:endParaRPr>
          </a:p>
          <a:p>
            <a:pPr marL="190500" marR="0" lvl="0" indent="0" algn="l" rtl="0">
              <a:lnSpc>
                <a:spcPct val="100000"/>
              </a:lnSpc>
              <a:spcBef>
                <a:spcPts val="0"/>
              </a:spcBef>
              <a:spcAft>
                <a:spcPts val="0"/>
              </a:spcAft>
              <a:buClr>
                <a:srgbClr val="000000"/>
              </a:buClr>
              <a:buSzPts val="650"/>
              <a:buFont typeface="Arial"/>
              <a:buNone/>
            </a:pPr>
            <a:endParaRPr sz="650" b="0" i="0" u="none" strike="noStrike" cap="none">
              <a:solidFill>
                <a:srgbClr val="000000"/>
              </a:solidFill>
              <a:latin typeface="Arial"/>
              <a:ea typeface="Arial"/>
              <a:cs typeface="Arial"/>
              <a:sym typeface="Arial"/>
            </a:endParaRPr>
          </a:p>
          <a:p>
            <a:pPr marL="190500" lvl="0" indent="-190500" algn="l" rtl="0">
              <a:spcBef>
                <a:spcPts val="0"/>
              </a:spcBef>
              <a:spcAft>
                <a:spcPts val="0"/>
              </a:spcAft>
              <a:buClr>
                <a:schemeClr val="dk1"/>
              </a:buClr>
              <a:buSzPts val="650"/>
              <a:buFont typeface="Arial"/>
              <a:buNone/>
            </a:pPr>
            <a:r>
              <a:rPr lang="en" sz="650">
                <a:solidFill>
                  <a:schemeClr val="dk1"/>
                </a:solidFill>
              </a:rPr>
              <a:t>Thousands of OEM offices, police and fire dispatch centers, and mobile command units nationwide need reliable, redundant communication solutions.</a:t>
            </a:r>
            <a:endParaRPr sz="650" b="1" i="0" u="none" strike="noStrike" cap="none">
              <a:solidFill>
                <a:srgbClr val="000000"/>
              </a:solidFill>
              <a:latin typeface="Arial"/>
              <a:ea typeface="Arial"/>
              <a:cs typeface="Arial"/>
              <a:sym typeface="Arial"/>
            </a:endParaRPr>
          </a:p>
        </p:txBody>
      </p:sp>
      <p:pic>
        <p:nvPicPr>
          <p:cNvPr id="206" name="Google Shape;206;p4"/>
          <p:cNvPicPr preferRelativeResize="0"/>
          <p:nvPr/>
        </p:nvPicPr>
        <p:blipFill rotWithShape="1">
          <a:blip r:embed="rId4">
            <a:alphaModFix/>
          </a:blip>
          <a:srcRect/>
          <a:stretch/>
        </p:blipFill>
        <p:spPr>
          <a:xfrm>
            <a:off x="219250" y="4510634"/>
            <a:ext cx="1256028" cy="447832"/>
          </a:xfrm>
          <a:prstGeom prst="rect">
            <a:avLst/>
          </a:prstGeom>
          <a:noFill/>
          <a:ln>
            <a:noFill/>
          </a:ln>
        </p:spPr>
      </p:pic>
      <p:sp>
        <p:nvSpPr>
          <p:cNvPr id="207" name="Google Shape;207;p4"/>
          <p:cNvSpPr txBox="1"/>
          <p:nvPr/>
        </p:nvSpPr>
        <p:spPr>
          <a:xfrm>
            <a:off x="4505475" y="2627928"/>
            <a:ext cx="4169293" cy="635759"/>
          </a:xfrm>
          <a:prstGeom prst="rect">
            <a:avLst/>
          </a:prstGeom>
          <a:noFill/>
          <a:ln>
            <a:noFill/>
          </a:ln>
        </p:spPr>
        <p:txBody>
          <a:bodyPr spcFirstLastPara="1" wrap="square" lIns="0" tIns="35250" rIns="0" bIns="0" anchor="t" anchorCtr="0">
            <a:spAutoFit/>
          </a:bodyPr>
          <a:lstStyle/>
          <a:p>
            <a:pPr marL="190500" marR="0" lvl="0" indent="-190500" algn="l" rtl="0">
              <a:lnSpc>
                <a:spcPct val="100000"/>
              </a:lnSpc>
              <a:spcBef>
                <a:spcPts val="0"/>
              </a:spcBef>
              <a:spcAft>
                <a:spcPts val="0"/>
              </a:spcAft>
              <a:buClr>
                <a:srgbClr val="000000"/>
              </a:buClr>
              <a:buSzPts val="650"/>
              <a:buFont typeface="Arial"/>
              <a:buNone/>
            </a:pPr>
            <a:r>
              <a:rPr lang="en" sz="650" b="1" i="0" u="none" strike="noStrike" cap="none" dirty="0">
                <a:solidFill>
                  <a:srgbClr val="000000"/>
                </a:solidFill>
                <a:latin typeface="Arial"/>
                <a:ea typeface="Arial"/>
                <a:cs typeface="Arial"/>
                <a:sym typeface="Arial"/>
              </a:rPr>
              <a:t>The Communication Hub provides:</a:t>
            </a:r>
            <a:endParaRPr sz="650" b="1" i="0" u="none" strike="noStrike" cap="none" dirty="0">
              <a:solidFill>
                <a:srgbClr val="000000"/>
              </a:solidFill>
              <a:latin typeface="Arial"/>
              <a:ea typeface="Arial"/>
              <a:cs typeface="Arial"/>
              <a:sym typeface="Arial"/>
            </a:endParaRPr>
          </a:p>
          <a:p>
            <a:pPr marL="360363" marR="0" lvl="1" indent="-180975" algn="l" rtl="0">
              <a:lnSpc>
                <a:spcPct val="100000"/>
              </a:lnSpc>
              <a:spcBef>
                <a:spcPts val="0"/>
              </a:spcBef>
              <a:spcAft>
                <a:spcPts val="0"/>
              </a:spcAft>
              <a:buClr>
                <a:srgbClr val="E22C91"/>
              </a:buClr>
              <a:buSzPts val="600"/>
              <a:buFont typeface="Arial"/>
              <a:buChar char="•"/>
            </a:pPr>
            <a:r>
              <a:rPr lang="en" sz="650" b="0" i="0" u="none" strike="noStrike" cap="none" dirty="0">
                <a:solidFill>
                  <a:srgbClr val="000000"/>
                </a:solidFill>
                <a:latin typeface="Arial"/>
                <a:ea typeface="Arial"/>
                <a:cs typeface="Arial"/>
                <a:sym typeface="Arial"/>
              </a:rPr>
              <a:t>Failover communications when landlines, internet access, or fiber go down.</a:t>
            </a:r>
            <a:endParaRPr sz="650" b="0" i="0" u="none" strike="noStrike" cap="none" dirty="0">
              <a:solidFill>
                <a:srgbClr val="000000"/>
              </a:solidFill>
              <a:latin typeface="Arial"/>
              <a:ea typeface="Arial"/>
              <a:cs typeface="Arial"/>
              <a:sym typeface="Arial"/>
            </a:endParaRPr>
          </a:p>
          <a:p>
            <a:pPr marL="360363" marR="0" lvl="1" indent="-180975" algn="l" rtl="0">
              <a:lnSpc>
                <a:spcPct val="100000"/>
              </a:lnSpc>
              <a:spcBef>
                <a:spcPts val="0"/>
              </a:spcBef>
              <a:spcAft>
                <a:spcPts val="0"/>
              </a:spcAft>
              <a:buClr>
                <a:srgbClr val="E22C91"/>
              </a:buClr>
              <a:buSzPts val="600"/>
              <a:buFont typeface="Arial"/>
              <a:buChar char="•"/>
            </a:pPr>
            <a:r>
              <a:rPr lang="en" sz="650" b="0" i="0" u="none" strike="noStrike" cap="none" dirty="0">
                <a:solidFill>
                  <a:srgbClr val="000000"/>
                </a:solidFill>
                <a:latin typeface="Arial"/>
                <a:ea typeface="Arial"/>
                <a:cs typeface="Arial"/>
                <a:sym typeface="Arial"/>
              </a:rPr>
              <a:t>Wireless Priority Service (WPS) so calls and data are prioritized during disasters.</a:t>
            </a:r>
            <a:endParaRPr sz="650" b="0" i="0" u="none" strike="noStrike" cap="none" dirty="0">
              <a:solidFill>
                <a:srgbClr val="000000"/>
              </a:solidFill>
              <a:latin typeface="Arial"/>
              <a:ea typeface="Arial"/>
              <a:cs typeface="Arial"/>
              <a:sym typeface="Arial"/>
            </a:endParaRPr>
          </a:p>
          <a:p>
            <a:pPr marL="360363" marR="0" lvl="1" indent="-180975" algn="l" rtl="0">
              <a:lnSpc>
                <a:spcPct val="100000"/>
              </a:lnSpc>
              <a:spcBef>
                <a:spcPts val="0"/>
              </a:spcBef>
              <a:spcAft>
                <a:spcPts val="0"/>
              </a:spcAft>
              <a:buClr>
                <a:srgbClr val="E22C91"/>
              </a:buClr>
              <a:buSzPts val="600"/>
              <a:buFont typeface="Arial"/>
              <a:buChar char="•"/>
            </a:pPr>
            <a:r>
              <a:rPr lang="en" sz="650" b="0" i="0" u="none" strike="noStrike" cap="none" dirty="0">
                <a:solidFill>
                  <a:srgbClr val="000000"/>
                </a:solidFill>
                <a:latin typeface="Arial"/>
                <a:ea typeface="Arial"/>
                <a:cs typeface="Arial"/>
                <a:sym typeface="Arial"/>
              </a:rPr>
              <a:t>T-Mobile Direct Connect (TDC) for interoperability with existing LMR systems.</a:t>
            </a:r>
            <a:endParaRPr sz="650" b="0" i="0" u="none" strike="noStrike" cap="none" dirty="0">
              <a:solidFill>
                <a:srgbClr val="000000"/>
              </a:solidFill>
              <a:latin typeface="Arial"/>
              <a:ea typeface="Arial"/>
              <a:cs typeface="Arial"/>
              <a:sym typeface="Arial"/>
            </a:endParaRPr>
          </a:p>
          <a:p>
            <a:pPr marL="360363" marR="0" lvl="1" indent="-180975" algn="l" rtl="0">
              <a:lnSpc>
                <a:spcPct val="100000"/>
              </a:lnSpc>
              <a:spcBef>
                <a:spcPts val="0"/>
              </a:spcBef>
              <a:spcAft>
                <a:spcPts val="0"/>
              </a:spcAft>
              <a:buClr>
                <a:srgbClr val="E22C91"/>
              </a:buClr>
              <a:buSzPts val="600"/>
              <a:buFont typeface="Arial"/>
              <a:buChar char="•"/>
            </a:pPr>
            <a:r>
              <a:rPr lang="en" sz="650" b="0" i="0" u="none" strike="noStrike" cap="none" dirty="0">
                <a:solidFill>
                  <a:srgbClr val="000000"/>
                </a:solidFill>
                <a:latin typeface="Arial"/>
                <a:ea typeface="Arial"/>
                <a:cs typeface="Arial"/>
                <a:sym typeface="Arial"/>
              </a:rPr>
              <a:t>Unlimited phone, text, email, and hotspot for flexibility across field and office use.</a:t>
            </a:r>
            <a:endParaRPr sz="650" b="0" i="0" u="none" strike="noStrike" cap="none" dirty="0">
              <a:solidFill>
                <a:srgbClr val="000000"/>
              </a:solidFill>
              <a:latin typeface="Arial"/>
              <a:ea typeface="Arial"/>
              <a:cs typeface="Arial"/>
              <a:sym typeface="Arial"/>
            </a:endParaRPr>
          </a:p>
          <a:p>
            <a:pPr marL="360363" marR="0" lvl="1" indent="-180975" algn="l" rtl="0">
              <a:lnSpc>
                <a:spcPct val="100000"/>
              </a:lnSpc>
              <a:spcBef>
                <a:spcPts val="0"/>
              </a:spcBef>
              <a:spcAft>
                <a:spcPts val="0"/>
              </a:spcAft>
              <a:buClr>
                <a:srgbClr val="E22C91"/>
              </a:buClr>
              <a:buSzPts val="600"/>
              <a:buFont typeface="Arial"/>
              <a:buChar char="•"/>
            </a:pPr>
            <a:r>
              <a:rPr lang="en" sz="650" b="0" i="0" u="none" strike="noStrike" cap="none" dirty="0">
                <a:solidFill>
                  <a:srgbClr val="000000"/>
                </a:solidFill>
                <a:latin typeface="Arial"/>
                <a:ea typeface="Arial"/>
                <a:cs typeface="Arial"/>
                <a:sym typeface="Arial"/>
              </a:rPr>
              <a:t>2,000 mAh battery backup to sustain operations during power loss.</a:t>
            </a:r>
            <a:endParaRPr sz="650" b="1" i="0" u="none" strike="noStrike" cap="none" dirty="0">
              <a:solidFill>
                <a:srgbClr val="000000"/>
              </a:solidFill>
              <a:latin typeface="Arial"/>
              <a:ea typeface="Arial"/>
              <a:cs typeface="Arial"/>
              <a:sym typeface="Arial"/>
            </a:endParaRPr>
          </a:p>
        </p:txBody>
      </p:sp>
      <p:sp>
        <p:nvSpPr>
          <p:cNvPr id="208" name="Google Shape;208;p4"/>
          <p:cNvSpPr txBox="1"/>
          <p:nvPr/>
        </p:nvSpPr>
        <p:spPr>
          <a:xfrm>
            <a:off x="272425" y="2016612"/>
            <a:ext cx="4187400" cy="440700"/>
          </a:xfrm>
          <a:prstGeom prst="rect">
            <a:avLst/>
          </a:prstGeom>
          <a:noFill/>
          <a:ln>
            <a:noFill/>
          </a:ln>
        </p:spPr>
        <p:txBody>
          <a:bodyPr spcFirstLastPara="1" wrap="square" lIns="0" tIns="9525" rIns="0" bIns="0" anchor="t" anchorCtr="0">
            <a:spAutoFit/>
          </a:bodyPr>
          <a:lstStyle/>
          <a:p>
            <a:pPr marL="0" marR="0" lvl="0" indent="0" algn="l" rtl="0">
              <a:lnSpc>
                <a:spcPct val="100000"/>
              </a:lnSpc>
              <a:spcBef>
                <a:spcPts val="0"/>
              </a:spcBef>
              <a:spcAft>
                <a:spcPts val="0"/>
              </a:spcAft>
              <a:buClr>
                <a:srgbClr val="000000"/>
              </a:buClr>
              <a:buSzPts val="650"/>
              <a:buFont typeface="Arial"/>
              <a:buNone/>
            </a:pPr>
            <a:r>
              <a:rPr lang="en" sz="700" b="1" i="0" u="none" strike="noStrike" cap="none" dirty="0">
                <a:solidFill>
                  <a:srgbClr val="000000"/>
                </a:solidFill>
                <a:latin typeface="Arial"/>
                <a:ea typeface="Arial"/>
                <a:cs typeface="Arial"/>
                <a:sym typeface="Arial"/>
              </a:rPr>
              <a:t> </a:t>
            </a:r>
            <a:r>
              <a:rPr lang="en" sz="700" b="1" dirty="0"/>
              <a:t>Cell Phones</a:t>
            </a:r>
            <a:br>
              <a:rPr lang="en" sz="700" b="1" i="0" u="none" strike="noStrike" cap="none" dirty="0">
                <a:solidFill>
                  <a:srgbClr val="000000"/>
                </a:solidFill>
                <a:latin typeface="Arial"/>
                <a:ea typeface="Arial"/>
                <a:cs typeface="Arial"/>
                <a:sym typeface="Arial"/>
              </a:rPr>
            </a:br>
            <a:endParaRPr sz="700" b="1" i="0" u="none" strike="noStrike" cap="none" dirty="0">
              <a:solidFill>
                <a:srgbClr val="000000"/>
              </a:solidFill>
              <a:latin typeface="Arial"/>
              <a:ea typeface="Arial"/>
              <a:cs typeface="Arial"/>
              <a:sym typeface="Arial"/>
            </a:endParaRPr>
          </a:p>
          <a:p>
            <a:pPr marL="457200" lvl="1" indent="-273050">
              <a:buClr>
                <a:srgbClr val="E22C91"/>
              </a:buClr>
              <a:buSzPct val="65000"/>
              <a:buChar char="●"/>
            </a:pPr>
            <a:r>
              <a:rPr lang="en" sz="700" dirty="0">
                <a:solidFill>
                  <a:schemeClr val="dk1"/>
                </a:solidFill>
              </a:rPr>
              <a:t>Not reliable </a:t>
            </a:r>
            <a:r>
              <a:rPr lang="en" sz="700" dirty="0"/>
              <a:t>for</a:t>
            </a:r>
            <a:r>
              <a:rPr lang="en" sz="700" dirty="0">
                <a:solidFill>
                  <a:schemeClr val="dk1"/>
                </a:solidFill>
              </a:rPr>
              <a:t> dispatch or office use — people walk off with them, leaving no fixed point of contact.</a:t>
            </a:r>
            <a:endParaRPr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5"/>
          <p:cNvSpPr/>
          <p:nvPr/>
        </p:nvSpPr>
        <p:spPr>
          <a:xfrm>
            <a:off x="346014" y="3334670"/>
            <a:ext cx="8515855" cy="1050657"/>
          </a:xfrm>
          <a:prstGeom prst="roundRect">
            <a:avLst>
              <a:gd name="adj" fmla="val 9153"/>
            </a:avLst>
          </a:prstGeom>
          <a:noFill/>
          <a:ln w="12700" cap="flat" cmpd="sng">
            <a:solidFill>
              <a:srgbClr val="FDD70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graphicFrame>
        <p:nvGraphicFramePr>
          <p:cNvPr id="214" name="Google Shape;214;p5"/>
          <p:cNvGraphicFramePr/>
          <p:nvPr>
            <p:extLst>
              <p:ext uri="{D42A27DB-BD31-4B8C-83A1-F6EECF244321}">
                <p14:modId xmlns:p14="http://schemas.microsoft.com/office/powerpoint/2010/main" val="2120294524"/>
              </p:ext>
            </p:extLst>
          </p:nvPr>
        </p:nvGraphicFramePr>
        <p:xfrm>
          <a:off x="304151" y="858704"/>
          <a:ext cx="3968900" cy="1677200"/>
        </p:xfrm>
        <a:graphic>
          <a:graphicData uri="http://schemas.openxmlformats.org/drawingml/2006/table">
            <a:tbl>
              <a:tblPr firstRow="1" bandRow="1">
                <a:noFill/>
                <a:tableStyleId>{76CD8896-C10E-4D57-955D-8BD8C2E24DE8}</a:tableStyleId>
              </a:tblPr>
              <a:tblGrid>
                <a:gridCol w="817875">
                  <a:extLst>
                    <a:ext uri="{9D8B030D-6E8A-4147-A177-3AD203B41FA5}">
                      <a16:colId xmlns:a16="http://schemas.microsoft.com/office/drawing/2014/main" val="20000"/>
                    </a:ext>
                  </a:extLst>
                </a:gridCol>
                <a:gridCol w="3151025">
                  <a:extLst>
                    <a:ext uri="{9D8B030D-6E8A-4147-A177-3AD203B41FA5}">
                      <a16:colId xmlns:a16="http://schemas.microsoft.com/office/drawing/2014/main" val="20001"/>
                    </a:ext>
                  </a:extLst>
                </a:gridCol>
              </a:tblGrid>
              <a:tr h="38542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63500" marR="0" lvl="0" indent="0" algn="l" rtl="0">
                        <a:lnSpc>
                          <a:spcPct val="64059"/>
                        </a:lnSpc>
                        <a:spcBef>
                          <a:spcPts val="0"/>
                        </a:spcBef>
                        <a:spcAft>
                          <a:spcPts val="0"/>
                        </a:spcAft>
                        <a:buClr>
                          <a:srgbClr val="000000"/>
                        </a:buClr>
                        <a:buSzPts val="800"/>
                        <a:buFont typeface="Arial"/>
                        <a:buNone/>
                      </a:pPr>
                      <a:r>
                        <a:rPr lang="en" sz="800" b="1" u="none" strike="noStrike" cap="none">
                          <a:solidFill>
                            <a:srgbClr val="E22C91"/>
                          </a:solidFill>
                          <a:latin typeface="Arial"/>
                          <a:ea typeface="Arial"/>
                          <a:cs typeface="Arial"/>
                          <a:sym typeface="Arial"/>
                        </a:rPr>
                        <a:t>We already have radios/LMR systems.</a:t>
                      </a:r>
                      <a:endParaRPr sz="800" b="1" u="none" strike="noStrike" cap="none">
                        <a:solidFill>
                          <a:srgbClr val="E22C91"/>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1291775">
                <a:tc>
                  <a:txBody>
                    <a:bodyPr/>
                    <a:lstStyle/>
                    <a:p>
                      <a:pPr marL="50800" marR="0" lvl="0" indent="0" algn="l" rtl="0">
                        <a:lnSpc>
                          <a:spcPct val="100000"/>
                        </a:lnSpc>
                        <a:spcBef>
                          <a:spcPts val="0"/>
                        </a:spcBef>
                        <a:spcAft>
                          <a:spcPts val="0"/>
                        </a:spcAft>
                        <a:buClr>
                          <a:srgbClr val="000000"/>
                        </a:buClr>
                        <a:buSzPts val="800"/>
                        <a:buFont typeface="Arial"/>
                        <a:buNone/>
                      </a:pPr>
                      <a:r>
                        <a:rPr lang="en" sz="800" b="1" u="none" strike="noStrike" cap="none">
                          <a:solidFill>
                            <a:srgbClr val="18518E"/>
                          </a:solidFill>
                          <a:latin typeface="Arial"/>
                          <a:ea typeface="Arial"/>
                          <a:cs typeface="Arial"/>
                          <a:sym typeface="Arial"/>
                        </a:rPr>
                        <a:t>Response</a:t>
                      </a:r>
                      <a:endParaRPr sz="8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LMR is essential, but it doesn’t solve every problem.</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The Communication Hub complements radios by providing LMR interoperability (TDC) and a redundant, dedicated backup line for dispatch, offices, and MCCs.</a:t>
                      </a:r>
                      <a:endParaRPr sz="700" u="none" strike="noStrike" cap="none" dirty="0">
                        <a:latin typeface="Arial"/>
                        <a:ea typeface="Arial"/>
                        <a:cs typeface="Arial"/>
                        <a:sym typeface="Arial"/>
                      </a:endParaRPr>
                    </a:p>
                  </a:txBody>
                  <a:tcPr marL="0" marR="0" marT="3000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215" name="Google Shape;215;p5"/>
          <p:cNvPicPr preferRelativeResize="0"/>
          <p:nvPr/>
        </p:nvPicPr>
        <p:blipFill rotWithShape="1">
          <a:blip r:embed="rId3">
            <a:alphaModFix/>
          </a:blip>
          <a:srcRect/>
          <a:stretch/>
        </p:blipFill>
        <p:spPr>
          <a:xfrm>
            <a:off x="382039" y="940532"/>
            <a:ext cx="151286" cy="151247"/>
          </a:xfrm>
          <a:prstGeom prst="rect">
            <a:avLst/>
          </a:prstGeom>
          <a:noFill/>
          <a:ln>
            <a:noFill/>
          </a:ln>
        </p:spPr>
      </p:pic>
      <p:grpSp>
        <p:nvGrpSpPr>
          <p:cNvPr id="216" name="Google Shape;216;p5"/>
          <p:cNvGrpSpPr/>
          <p:nvPr/>
        </p:nvGrpSpPr>
        <p:grpSpPr>
          <a:xfrm>
            <a:off x="341405" y="734639"/>
            <a:ext cx="296228" cy="388221"/>
            <a:chOff x="366359" y="1010896"/>
            <a:chExt cx="394970" cy="517628"/>
          </a:xfrm>
        </p:grpSpPr>
        <p:pic>
          <p:nvPicPr>
            <p:cNvPr id="217" name="Google Shape;217;p5"/>
            <p:cNvPicPr preferRelativeResize="0"/>
            <p:nvPr/>
          </p:nvPicPr>
          <p:blipFill rotWithShape="1">
            <a:blip r:embed="rId4">
              <a:alphaModFix/>
            </a:blip>
            <a:srcRect/>
            <a:stretch/>
          </p:blipFill>
          <p:spPr>
            <a:xfrm>
              <a:off x="431152" y="1010896"/>
              <a:ext cx="155505" cy="238393"/>
            </a:xfrm>
            <a:prstGeom prst="rect">
              <a:avLst/>
            </a:prstGeom>
            <a:noFill/>
            <a:ln>
              <a:noFill/>
            </a:ln>
          </p:spPr>
        </p:pic>
        <p:sp>
          <p:nvSpPr>
            <p:cNvPr id="218" name="Google Shape;218;p5"/>
            <p:cNvSpPr/>
            <p:nvPr/>
          </p:nvSpPr>
          <p:spPr>
            <a:xfrm>
              <a:off x="366359" y="1062434"/>
              <a:ext cx="394970" cy="466090"/>
            </a:xfrm>
            <a:custGeom>
              <a:avLst/>
              <a:gdLst/>
              <a:ahLst/>
              <a:cxnLst/>
              <a:rect l="l" t="t" r="r" b="b"/>
              <a:pathLst>
                <a:path w="394970" h="466090" extrusionOk="0">
                  <a:moveTo>
                    <a:pt x="71294" y="216084"/>
                  </a:moveTo>
                  <a:lnTo>
                    <a:pt x="71294" y="109219"/>
                  </a:lnTo>
                  <a:lnTo>
                    <a:pt x="49522" y="76380"/>
                  </a:lnTo>
                  <a:lnTo>
                    <a:pt x="35645" y="73579"/>
                  </a:lnTo>
                  <a:lnTo>
                    <a:pt x="21772" y="76380"/>
                  </a:lnTo>
                  <a:lnTo>
                    <a:pt x="10442" y="84017"/>
                  </a:lnTo>
                  <a:lnTo>
                    <a:pt x="2801" y="95345"/>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graphicFrame>
        <p:nvGraphicFramePr>
          <p:cNvPr id="219" name="Google Shape;219;p5"/>
          <p:cNvGraphicFramePr/>
          <p:nvPr>
            <p:extLst>
              <p:ext uri="{D42A27DB-BD31-4B8C-83A1-F6EECF244321}">
                <p14:modId xmlns:p14="http://schemas.microsoft.com/office/powerpoint/2010/main" val="3778222693"/>
              </p:ext>
            </p:extLst>
          </p:nvPr>
        </p:nvGraphicFramePr>
        <p:xfrm>
          <a:off x="4654486" y="922496"/>
          <a:ext cx="4107500" cy="1699150"/>
        </p:xfrm>
        <a:graphic>
          <a:graphicData uri="http://schemas.openxmlformats.org/drawingml/2006/table">
            <a:tbl>
              <a:tblPr firstRow="1" bandRow="1">
                <a:noFill/>
                <a:tableStyleId>{76CD8896-C10E-4D57-955D-8BD8C2E24DE8}</a:tableStyleId>
              </a:tblPr>
              <a:tblGrid>
                <a:gridCol w="840350">
                  <a:extLst>
                    <a:ext uri="{9D8B030D-6E8A-4147-A177-3AD203B41FA5}">
                      <a16:colId xmlns:a16="http://schemas.microsoft.com/office/drawing/2014/main" val="20000"/>
                    </a:ext>
                  </a:extLst>
                </a:gridCol>
                <a:gridCol w="3267150">
                  <a:extLst>
                    <a:ext uri="{9D8B030D-6E8A-4147-A177-3AD203B41FA5}">
                      <a16:colId xmlns:a16="http://schemas.microsoft.com/office/drawing/2014/main" val="20001"/>
                    </a:ext>
                  </a:extLst>
                </a:gridCol>
              </a:tblGrid>
              <a:tr h="33182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15833"/>
                        </a:lnSpc>
                        <a:spcBef>
                          <a:spcPts val="0"/>
                        </a:spcBef>
                        <a:spcAft>
                          <a:spcPts val="0"/>
                        </a:spcAft>
                        <a:buClr>
                          <a:schemeClr val="dk1"/>
                        </a:buClr>
                        <a:buSzPts val="1100"/>
                        <a:buFont typeface="Arial"/>
                        <a:buNone/>
                      </a:pPr>
                      <a:r>
                        <a:rPr lang="en" sz="800" b="1" u="none" strike="noStrike" cap="none">
                          <a:solidFill>
                            <a:srgbClr val="E22C91"/>
                          </a:solidFill>
                          <a:latin typeface="Arial"/>
                          <a:ea typeface="Arial"/>
                          <a:cs typeface="Arial"/>
                          <a:sym typeface="Arial"/>
                        </a:rPr>
                        <a:t>It sounds complicated to deploy and manage.</a:t>
                      </a:r>
                      <a:endParaRPr sz="800" u="none" strike="noStrike" cap="none">
                        <a:solidFill>
                          <a:srgbClr val="E22C91"/>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1367325">
                <a:tc>
                  <a:txBody>
                    <a:bodyPr/>
                    <a:lstStyle/>
                    <a:p>
                      <a:pPr marL="50800" marR="0" lvl="0" indent="0" algn="l" rtl="0">
                        <a:lnSpc>
                          <a:spcPct val="100000"/>
                        </a:lnSpc>
                        <a:spcBef>
                          <a:spcPts val="0"/>
                        </a:spcBef>
                        <a:spcAft>
                          <a:spcPts val="0"/>
                        </a:spcAft>
                        <a:buClr>
                          <a:srgbClr val="000000"/>
                        </a:buClr>
                        <a:buSzPts val="800"/>
                        <a:buFont typeface="Arial"/>
                        <a:buNone/>
                      </a:pPr>
                      <a:r>
                        <a:rPr lang="en" sz="800" b="1" u="none" strike="noStrike" cap="none">
                          <a:solidFill>
                            <a:srgbClr val="18518E"/>
                          </a:solidFill>
                          <a:latin typeface="Arial"/>
                          <a:ea typeface="Arial"/>
                          <a:cs typeface="Arial"/>
                          <a:sym typeface="Arial"/>
                        </a:rPr>
                        <a:t>Response</a:t>
                      </a:r>
                      <a:endParaRPr sz="8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The Communication Hub is plug-and-play — operational in minutes without IT setup.</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Centrally managed through a secure portal with full visibility and control.</a:t>
                      </a:r>
                      <a:endParaRPr sz="700" u="none" strike="noStrike" cap="none" dirty="0">
                        <a:latin typeface="Arial"/>
                        <a:ea typeface="Arial"/>
                        <a:cs typeface="Arial"/>
                        <a:sym typeface="Arial"/>
                      </a:endParaRPr>
                    </a:p>
                    <a:p>
                      <a:pPr marL="0" marR="0" lvl="0" indent="0" algn="l" rtl="0">
                        <a:lnSpc>
                          <a:spcPct val="100000"/>
                        </a:lnSpc>
                        <a:spcBef>
                          <a:spcPts val="0"/>
                        </a:spcBef>
                        <a:spcAft>
                          <a:spcPts val="0"/>
                        </a:spcAft>
                        <a:buClr>
                          <a:srgbClr val="000000"/>
                        </a:buClr>
                        <a:buSzPts val="700"/>
                        <a:buFont typeface="Arial"/>
                        <a:buNone/>
                      </a:pPr>
                      <a:endParaRPr sz="700" u="none" strike="noStrike" cap="none" dirty="0">
                        <a:latin typeface="Arial"/>
                        <a:ea typeface="Arial"/>
                        <a:cs typeface="Arial"/>
                        <a:sym typeface="Arial"/>
                      </a:endParaRPr>
                    </a:p>
                  </a:txBody>
                  <a:tcPr marL="0" marR="0" marT="3000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220" name="Google Shape;220;p5"/>
          <p:cNvPicPr preferRelativeResize="0"/>
          <p:nvPr/>
        </p:nvPicPr>
        <p:blipFill rotWithShape="1">
          <a:blip r:embed="rId5">
            <a:alphaModFix/>
          </a:blip>
          <a:srcRect/>
          <a:stretch/>
        </p:blipFill>
        <p:spPr>
          <a:xfrm>
            <a:off x="4790249" y="940532"/>
            <a:ext cx="151286" cy="151247"/>
          </a:xfrm>
          <a:prstGeom prst="rect">
            <a:avLst/>
          </a:prstGeom>
          <a:noFill/>
          <a:ln>
            <a:noFill/>
          </a:ln>
        </p:spPr>
      </p:pic>
      <p:pic>
        <p:nvPicPr>
          <p:cNvPr id="221" name="Google Shape;221;p5"/>
          <p:cNvPicPr preferRelativeResize="0"/>
          <p:nvPr/>
        </p:nvPicPr>
        <p:blipFill rotWithShape="1">
          <a:blip r:embed="rId6">
            <a:alphaModFix/>
          </a:blip>
          <a:srcRect/>
          <a:stretch/>
        </p:blipFill>
        <p:spPr>
          <a:xfrm>
            <a:off x="4798210" y="758173"/>
            <a:ext cx="116629" cy="178795"/>
          </a:xfrm>
          <a:prstGeom prst="rect">
            <a:avLst/>
          </a:prstGeom>
          <a:noFill/>
          <a:ln>
            <a:noFill/>
          </a:ln>
        </p:spPr>
      </p:pic>
      <p:sp>
        <p:nvSpPr>
          <p:cNvPr id="222" name="Google Shape;222;p5"/>
          <p:cNvSpPr/>
          <p:nvPr/>
        </p:nvSpPr>
        <p:spPr>
          <a:xfrm>
            <a:off x="4749613" y="773292"/>
            <a:ext cx="296228" cy="349568"/>
          </a:xfrm>
          <a:custGeom>
            <a:avLst/>
            <a:gdLst/>
            <a:ahLst/>
            <a:cxnLst/>
            <a:rect l="l" t="t" r="r" b="b"/>
            <a:pathLst>
              <a:path w="394970" h="466090" extrusionOk="0">
                <a:moveTo>
                  <a:pt x="71294" y="216084"/>
                </a:moveTo>
                <a:lnTo>
                  <a:pt x="71294" y="109219"/>
                </a:lnTo>
                <a:lnTo>
                  <a:pt x="49522" y="76380"/>
                </a:lnTo>
                <a:lnTo>
                  <a:pt x="35645" y="73579"/>
                </a:lnTo>
                <a:lnTo>
                  <a:pt x="21772" y="76380"/>
                </a:lnTo>
                <a:lnTo>
                  <a:pt x="10442" y="84017"/>
                </a:lnTo>
                <a:lnTo>
                  <a:pt x="2801" y="95345"/>
                </a:lnTo>
                <a:lnTo>
                  <a:pt x="0" y="109219"/>
                </a:lnTo>
                <a:lnTo>
                  <a:pt x="0" y="346746"/>
                </a:lnTo>
                <a:lnTo>
                  <a:pt x="9259" y="392921"/>
                </a:lnTo>
                <a:lnTo>
                  <a:pt x="34631" y="430653"/>
                </a:lnTo>
                <a:lnTo>
                  <a:pt x="72304"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5" y="208370"/>
                </a:lnTo>
                <a:lnTo>
                  <a:pt x="383402" y="200121"/>
                </a:lnTo>
                <a:lnTo>
                  <a:pt x="374787" y="195951"/>
                </a:lnTo>
                <a:lnTo>
                  <a:pt x="365525" y="194867"/>
                </a:lnTo>
                <a:lnTo>
                  <a:pt x="356407" y="196828"/>
                </a:lnTo>
                <a:lnTo>
                  <a:pt x="348225" y="201796"/>
                </a:lnTo>
                <a:lnTo>
                  <a:pt x="285078" y="275357"/>
                </a:lnTo>
                <a:lnTo>
                  <a:pt x="285078" y="37994"/>
                </a:lnTo>
                <a:lnTo>
                  <a:pt x="283233" y="23960"/>
                </a:lnTo>
                <a:lnTo>
                  <a:pt x="276387" y="12134"/>
                </a:lnTo>
                <a:lnTo>
                  <a:pt x="265605" y="3740"/>
                </a:lnTo>
                <a:lnTo>
                  <a:pt x="251956" y="0"/>
                </a:lnTo>
                <a:lnTo>
                  <a:pt x="237919" y="1844"/>
                </a:lnTo>
                <a:lnTo>
                  <a:pt x="226090" y="8690"/>
                </a:lnTo>
                <a:lnTo>
                  <a:pt x="217693" y="19471"/>
                </a:lnTo>
                <a:lnTo>
                  <a:pt x="213952" y="33122"/>
                </a:lnTo>
                <a:lnTo>
                  <a:pt x="213844" y="34725"/>
                </a:lnTo>
                <a:lnTo>
                  <a:pt x="213844" y="36328"/>
                </a:lnTo>
                <a:lnTo>
                  <a:pt x="213943" y="37939"/>
                </a:lnTo>
                <a:lnTo>
                  <a:pt x="213943" y="180444"/>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aphicFrame>
        <p:nvGraphicFramePr>
          <p:cNvPr id="223" name="Google Shape;223;p5"/>
          <p:cNvGraphicFramePr/>
          <p:nvPr>
            <p:extLst>
              <p:ext uri="{D42A27DB-BD31-4B8C-83A1-F6EECF244321}">
                <p14:modId xmlns:p14="http://schemas.microsoft.com/office/powerpoint/2010/main" val="1487570844"/>
              </p:ext>
            </p:extLst>
          </p:nvPr>
        </p:nvGraphicFramePr>
        <p:xfrm>
          <a:off x="341405" y="2147232"/>
          <a:ext cx="3968900" cy="1528925"/>
        </p:xfrm>
        <a:graphic>
          <a:graphicData uri="http://schemas.openxmlformats.org/drawingml/2006/table">
            <a:tbl>
              <a:tblPr firstRow="1" bandRow="1">
                <a:noFill/>
                <a:tableStyleId>{76CD8896-C10E-4D57-955D-8BD8C2E24DE8}</a:tableStyleId>
              </a:tblPr>
              <a:tblGrid>
                <a:gridCol w="817875">
                  <a:extLst>
                    <a:ext uri="{9D8B030D-6E8A-4147-A177-3AD203B41FA5}">
                      <a16:colId xmlns:a16="http://schemas.microsoft.com/office/drawing/2014/main" val="20000"/>
                    </a:ext>
                  </a:extLst>
                </a:gridCol>
                <a:gridCol w="3151025">
                  <a:extLst>
                    <a:ext uri="{9D8B030D-6E8A-4147-A177-3AD203B41FA5}">
                      <a16:colId xmlns:a16="http://schemas.microsoft.com/office/drawing/2014/main" val="20001"/>
                    </a:ext>
                  </a:extLst>
                </a:gridCol>
              </a:tblGrid>
              <a:tr h="368450">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100"/>
                        <a:buFont typeface="Arial"/>
                        <a:buNone/>
                      </a:pPr>
                      <a:r>
                        <a:rPr lang="en" sz="800" b="1" u="none" strike="noStrike" cap="none">
                          <a:solidFill>
                            <a:srgbClr val="E22C91"/>
                          </a:solidFill>
                          <a:latin typeface="Arial"/>
                          <a:ea typeface="Arial"/>
                          <a:cs typeface="Arial"/>
                          <a:sym typeface="Arial"/>
                        </a:rPr>
                        <a:t>We already have phones and internet.</a:t>
                      </a:r>
                      <a:endParaRPr sz="800" b="1" u="none" strike="noStrike" cap="none">
                        <a:solidFill>
                          <a:srgbClr val="E22C91"/>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1160475">
                <a:tc>
                  <a:txBody>
                    <a:bodyPr/>
                    <a:lstStyle/>
                    <a:p>
                      <a:pPr marL="50800" marR="0" lvl="0" indent="0" algn="l" rtl="0">
                        <a:lnSpc>
                          <a:spcPct val="100000"/>
                        </a:lnSpc>
                        <a:spcBef>
                          <a:spcPts val="0"/>
                        </a:spcBef>
                        <a:spcAft>
                          <a:spcPts val="0"/>
                        </a:spcAft>
                        <a:buClr>
                          <a:srgbClr val="000000"/>
                        </a:buClr>
                        <a:buSzPts val="800"/>
                        <a:buFont typeface="Arial"/>
                        <a:buNone/>
                      </a:pPr>
                      <a:r>
                        <a:rPr lang="en" sz="800" b="1" u="none" strike="noStrike" cap="none">
                          <a:solidFill>
                            <a:srgbClr val="18518E"/>
                          </a:solidFill>
                          <a:latin typeface="Arial"/>
                          <a:ea typeface="Arial"/>
                          <a:cs typeface="Arial"/>
                          <a:sym typeface="Arial"/>
                        </a:rPr>
                        <a:t>Response</a:t>
                      </a:r>
                      <a:endParaRPr sz="8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Emergency landlines, VoIP, and fiber are all vulnerable to outages and disasters.</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The Hub delivers failover continuity with unlimited comms, plus battery backup if power is lost.</a:t>
                      </a:r>
                      <a:endParaRPr sz="700" u="none" strike="noStrike" cap="none" dirty="0">
                        <a:latin typeface="Arial"/>
                        <a:ea typeface="Arial"/>
                        <a:cs typeface="Arial"/>
                        <a:sym typeface="Arial"/>
                      </a:endParaRPr>
                    </a:p>
                  </a:txBody>
                  <a:tcPr marL="0" marR="0" marT="3192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224" name="Google Shape;224;p5"/>
          <p:cNvPicPr preferRelativeResize="0"/>
          <p:nvPr/>
        </p:nvPicPr>
        <p:blipFill rotWithShape="1">
          <a:blip r:embed="rId7">
            <a:alphaModFix/>
          </a:blip>
          <a:srcRect/>
          <a:stretch/>
        </p:blipFill>
        <p:spPr>
          <a:xfrm>
            <a:off x="382039" y="2190084"/>
            <a:ext cx="151286" cy="151247"/>
          </a:xfrm>
          <a:prstGeom prst="rect">
            <a:avLst/>
          </a:prstGeom>
          <a:noFill/>
          <a:ln>
            <a:noFill/>
          </a:ln>
        </p:spPr>
      </p:pic>
      <p:grpSp>
        <p:nvGrpSpPr>
          <p:cNvPr id="225" name="Google Shape;225;p5"/>
          <p:cNvGrpSpPr/>
          <p:nvPr/>
        </p:nvGrpSpPr>
        <p:grpSpPr>
          <a:xfrm>
            <a:off x="341405" y="1984192"/>
            <a:ext cx="296228" cy="388220"/>
            <a:chOff x="366359" y="3677896"/>
            <a:chExt cx="394970" cy="517627"/>
          </a:xfrm>
        </p:grpSpPr>
        <p:pic>
          <p:nvPicPr>
            <p:cNvPr id="226" name="Google Shape;226;p5"/>
            <p:cNvPicPr preferRelativeResize="0"/>
            <p:nvPr/>
          </p:nvPicPr>
          <p:blipFill rotWithShape="1">
            <a:blip r:embed="rId4">
              <a:alphaModFix/>
            </a:blip>
            <a:srcRect/>
            <a:stretch/>
          </p:blipFill>
          <p:spPr>
            <a:xfrm>
              <a:off x="431152" y="3677896"/>
              <a:ext cx="155505" cy="238393"/>
            </a:xfrm>
            <a:prstGeom prst="rect">
              <a:avLst/>
            </a:prstGeom>
            <a:noFill/>
            <a:ln>
              <a:noFill/>
            </a:ln>
          </p:spPr>
        </p:pic>
        <p:sp>
          <p:nvSpPr>
            <p:cNvPr id="227" name="Google Shape;227;p5"/>
            <p:cNvSpPr/>
            <p:nvPr/>
          </p:nvSpPr>
          <p:spPr>
            <a:xfrm>
              <a:off x="366359" y="3729434"/>
              <a:ext cx="394970" cy="466089"/>
            </a:xfrm>
            <a:custGeom>
              <a:avLst/>
              <a:gdLst/>
              <a:ahLst/>
              <a:cxnLst/>
              <a:rect l="l" t="t" r="r" b="b"/>
              <a:pathLst>
                <a:path w="394970" h="466089" extrusionOk="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sp>
        <p:nvSpPr>
          <p:cNvPr id="228" name="Google Shape;228;p5"/>
          <p:cNvSpPr txBox="1"/>
          <p:nvPr/>
        </p:nvSpPr>
        <p:spPr>
          <a:xfrm>
            <a:off x="336638" y="230267"/>
            <a:ext cx="16839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Objection handling</a:t>
            </a:r>
            <a:endParaRPr sz="1200" b="0" i="0" u="none" strike="noStrike" cap="none">
              <a:solidFill>
                <a:srgbClr val="000000"/>
              </a:solidFill>
              <a:latin typeface="Arial"/>
              <a:ea typeface="Arial"/>
              <a:cs typeface="Arial"/>
              <a:sym typeface="Arial"/>
            </a:endParaRPr>
          </a:p>
        </p:txBody>
      </p:sp>
      <p:sp>
        <p:nvSpPr>
          <p:cNvPr id="229" name="Google Shape;229;p5"/>
          <p:cNvSpPr/>
          <p:nvPr/>
        </p:nvSpPr>
        <p:spPr>
          <a:xfrm rot="10800000" flipH="1">
            <a:off x="280202" y="435704"/>
            <a:ext cx="8487918" cy="23400"/>
          </a:xfrm>
          <a:custGeom>
            <a:avLst/>
            <a:gdLst/>
            <a:ahLst/>
            <a:cxnLst/>
            <a:rect l="l" t="t" r="r" b="b"/>
            <a:pathLst>
              <a:path w="8595360" h="120000" extrusionOk="0">
                <a:moveTo>
                  <a:pt x="0" y="0"/>
                </a:moveTo>
                <a:lnTo>
                  <a:pt x="8595360"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aphicFrame>
        <p:nvGraphicFramePr>
          <p:cNvPr id="230" name="Google Shape;230;p5"/>
          <p:cNvGraphicFramePr/>
          <p:nvPr>
            <p:extLst>
              <p:ext uri="{D42A27DB-BD31-4B8C-83A1-F6EECF244321}">
                <p14:modId xmlns:p14="http://schemas.microsoft.com/office/powerpoint/2010/main" val="1803786812"/>
              </p:ext>
            </p:extLst>
          </p:nvPr>
        </p:nvGraphicFramePr>
        <p:xfrm>
          <a:off x="4654486" y="2207657"/>
          <a:ext cx="4143500" cy="2134575"/>
        </p:xfrm>
        <a:graphic>
          <a:graphicData uri="http://schemas.openxmlformats.org/drawingml/2006/table">
            <a:tbl>
              <a:tblPr firstRow="1" bandRow="1">
                <a:noFill/>
                <a:tableStyleId>{76CD8896-C10E-4D57-955D-8BD8C2E24DE8}</a:tableStyleId>
              </a:tblPr>
              <a:tblGrid>
                <a:gridCol w="856550">
                  <a:extLst>
                    <a:ext uri="{9D8B030D-6E8A-4147-A177-3AD203B41FA5}">
                      <a16:colId xmlns:a16="http://schemas.microsoft.com/office/drawing/2014/main" val="20000"/>
                    </a:ext>
                  </a:extLst>
                </a:gridCol>
                <a:gridCol w="3286950">
                  <a:extLst>
                    <a:ext uri="{9D8B030D-6E8A-4147-A177-3AD203B41FA5}">
                      <a16:colId xmlns:a16="http://schemas.microsoft.com/office/drawing/2014/main" val="20001"/>
                    </a:ext>
                  </a:extLst>
                </a:gridCol>
              </a:tblGrid>
              <a:tr h="294425">
                <a:tc>
                  <a:txBody>
                    <a:bodyPr/>
                    <a:lstStyle/>
                    <a:p>
                      <a:pPr marL="0" marR="0" lvl="0" indent="0" algn="l" rtl="0">
                        <a:lnSpc>
                          <a:spcPct val="100000"/>
                        </a:lnSpc>
                        <a:spcBef>
                          <a:spcPts val="0"/>
                        </a:spcBef>
                        <a:spcAft>
                          <a:spcPts val="0"/>
                        </a:spcAft>
                        <a:buClr>
                          <a:srgbClr val="000000"/>
                        </a:buClr>
                        <a:buSzPts val="700"/>
                        <a:buFont typeface="Arial"/>
                        <a:buNone/>
                      </a:pPr>
                      <a:endParaRPr sz="700" u="none" strike="noStrike" cap="none">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15833"/>
                        </a:lnSpc>
                        <a:spcBef>
                          <a:spcPts val="0"/>
                        </a:spcBef>
                        <a:spcAft>
                          <a:spcPts val="0"/>
                        </a:spcAft>
                        <a:buClr>
                          <a:schemeClr val="dk1"/>
                        </a:buClr>
                        <a:buSzPts val="1100"/>
                        <a:buFont typeface="Arial"/>
                        <a:buNone/>
                      </a:pPr>
                      <a:r>
                        <a:rPr lang="en" sz="800" b="1" u="none" strike="noStrike" cap="none">
                          <a:solidFill>
                            <a:srgbClr val="E22C91"/>
                          </a:solidFill>
                          <a:latin typeface="Arial"/>
                          <a:ea typeface="Arial"/>
                          <a:cs typeface="Arial"/>
                          <a:sym typeface="Arial"/>
                        </a:rPr>
                        <a:t>We don’t face congestion issues.</a:t>
                      </a:r>
                      <a:endParaRPr sz="800" b="1" u="none" strike="noStrike" cap="none">
                        <a:solidFill>
                          <a:srgbClr val="E22C91"/>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1840150">
                <a:tc>
                  <a:txBody>
                    <a:bodyPr/>
                    <a:lstStyle/>
                    <a:p>
                      <a:pPr marL="50800" marR="0" lvl="0" indent="0" algn="l" rtl="0">
                        <a:lnSpc>
                          <a:spcPct val="100000"/>
                        </a:lnSpc>
                        <a:spcBef>
                          <a:spcPts val="0"/>
                        </a:spcBef>
                        <a:spcAft>
                          <a:spcPts val="0"/>
                        </a:spcAft>
                        <a:buClr>
                          <a:srgbClr val="000000"/>
                        </a:buClr>
                        <a:buSzPts val="800"/>
                        <a:buFont typeface="Arial"/>
                        <a:buNone/>
                      </a:pPr>
                      <a:r>
                        <a:rPr lang="en" sz="800" b="1" u="none" strike="noStrike" cap="none">
                          <a:solidFill>
                            <a:srgbClr val="18518E"/>
                          </a:solidFill>
                          <a:latin typeface="Arial"/>
                          <a:ea typeface="Arial"/>
                          <a:cs typeface="Arial"/>
                          <a:sym typeface="Arial"/>
                        </a:rPr>
                        <a:t>Response</a:t>
                      </a:r>
                      <a:endParaRPr sz="800" u="none" strike="noStrike" cap="none">
                        <a:solidFill>
                          <a:srgbClr val="18518E"/>
                        </a:solidFill>
                        <a:latin typeface="Arial"/>
                        <a:ea typeface="Arial"/>
                        <a:cs typeface="Arial"/>
                        <a:sym typeface="Arial"/>
                      </a:endParaRPr>
                    </a:p>
                  </a:txBody>
                  <a:tcPr marL="0" marR="0" marT="0"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Even if not common, disasters create congestion instantly.</a:t>
                      </a:r>
                      <a:endParaRPr sz="700" u="none" strike="noStrike" cap="none" dirty="0">
                        <a:latin typeface="Arial"/>
                        <a:ea typeface="Arial"/>
                        <a:cs typeface="Arial"/>
                        <a:sym typeface="Arial"/>
                      </a:endParaRPr>
                    </a:p>
                    <a:p>
                      <a:pPr marL="355600" marR="0" lvl="0" indent="-171450" algn="l" rtl="0">
                        <a:lnSpc>
                          <a:spcPct val="100000"/>
                        </a:lnSpc>
                        <a:spcBef>
                          <a:spcPts val="0"/>
                        </a:spcBef>
                        <a:spcAft>
                          <a:spcPts val="0"/>
                        </a:spcAft>
                        <a:buClr>
                          <a:srgbClr val="E22C91"/>
                        </a:buClr>
                        <a:buSzPts val="700"/>
                        <a:buFont typeface="Arial"/>
                        <a:buChar char="•"/>
                      </a:pPr>
                      <a:r>
                        <a:rPr lang="en" sz="700" u="none" strike="noStrike" cap="none" dirty="0">
                          <a:latin typeface="Arial"/>
                          <a:ea typeface="Arial"/>
                          <a:cs typeface="Arial"/>
                          <a:sym typeface="Arial"/>
                        </a:rPr>
                        <a:t>With WPS, your agency’s calls are prioritized over the public during critical moments.</a:t>
                      </a:r>
                      <a:endParaRPr sz="700" u="none" strike="noStrike" cap="none" dirty="0">
                        <a:latin typeface="Arial"/>
                        <a:ea typeface="Arial"/>
                        <a:cs typeface="Arial"/>
                        <a:sym typeface="Arial"/>
                      </a:endParaRPr>
                    </a:p>
                    <a:p>
                      <a:pPr marL="0" marR="0" lvl="0" indent="0" algn="l" rtl="0">
                        <a:lnSpc>
                          <a:spcPct val="100000"/>
                        </a:lnSpc>
                        <a:spcBef>
                          <a:spcPts val="0"/>
                        </a:spcBef>
                        <a:spcAft>
                          <a:spcPts val="0"/>
                        </a:spcAft>
                        <a:buClr>
                          <a:srgbClr val="000000"/>
                        </a:buClr>
                        <a:buSzPts val="700"/>
                        <a:buFont typeface="Arial"/>
                        <a:buNone/>
                      </a:pPr>
                      <a:endParaRPr sz="700" u="none" strike="noStrike" cap="none" dirty="0">
                        <a:latin typeface="Arial"/>
                        <a:ea typeface="Arial"/>
                        <a:cs typeface="Arial"/>
                        <a:sym typeface="Arial"/>
                      </a:endParaRPr>
                    </a:p>
                  </a:txBody>
                  <a:tcPr marL="0" marR="0" marT="31925" marB="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231" name="Google Shape;231;p5"/>
          <p:cNvSpPr txBox="1">
            <a:spLocks noGrp="1"/>
          </p:cNvSpPr>
          <p:nvPr>
            <p:ph type="sldNum" idx="12"/>
          </p:nvPr>
        </p:nvSpPr>
        <p:spPr>
          <a:xfrm>
            <a:off x="8564569" y="4870298"/>
            <a:ext cx="297300" cy="144014"/>
          </a:xfrm>
          <a:prstGeom prst="rect">
            <a:avLst/>
          </a:prstGeom>
          <a:noFill/>
          <a:ln>
            <a:noFill/>
          </a:ln>
        </p:spPr>
        <p:txBody>
          <a:bodyPr spcFirstLastPara="1" wrap="square" lIns="0" tIns="0" rIns="0" bIns="0" anchor="ctr" anchorCtr="0">
            <a:spAutoFit/>
          </a:bodyPr>
          <a:lstStyle/>
          <a:p>
            <a:pPr marL="25400" lvl="0" indent="0" algn="r" rtl="0">
              <a:lnSpc>
                <a:spcPct val="103777"/>
              </a:lnSpc>
              <a:spcBef>
                <a:spcPts val="0"/>
              </a:spcBef>
              <a:spcAft>
                <a:spcPts val="0"/>
              </a:spcAft>
              <a:buSzPts val="600"/>
              <a:buNone/>
            </a:pPr>
            <a:fld id="{00000000-1234-1234-1234-123412341234}" type="slidenum">
              <a:rPr lang="en">
                <a:latin typeface="Arial"/>
                <a:ea typeface="Arial"/>
                <a:cs typeface="Arial"/>
                <a:sym typeface="Arial"/>
              </a:rPr>
              <a:t>5</a:t>
            </a:fld>
            <a:endParaRPr>
              <a:latin typeface="Arial"/>
              <a:ea typeface="Arial"/>
              <a:cs typeface="Arial"/>
              <a:sym typeface="Arial"/>
            </a:endParaRPr>
          </a:p>
        </p:txBody>
      </p:sp>
      <p:sp>
        <p:nvSpPr>
          <p:cNvPr id="232" name="Google Shape;232;p5"/>
          <p:cNvSpPr txBox="1">
            <a:spLocks noGrp="1"/>
          </p:cNvSpPr>
          <p:nvPr>
            <p:ph type="ftr" idx="11"/>
          </p:nvPr>
        </p:nvSpPr>
        <p:spPr>
          <a:xfrm>
            <a:off x="7255096" y="4855233"/>
            <a:ext cx="1428300" cy="143244"/>
          </a:xfrm>
          <a:prstGeom prst="rect">
            <a:avLst/>
          </a:prstGeom>
          <a:noFill/>
          <a:ln>
            <a:noFill/>
          </a:ln>
        </p:spPr>
        <p:txBody>
          <a:bodyPr spcFirstLastPara="1" wrap="square" lIns="0" tIns="0" rIns="0" bIns="0" anchor="ctr" anchorCtr="0">
            <a:spAutoFit/>
          </a:bodyPr>
          <a:lstStyle/>
          <a:p>
            <a:pPr marL="12700" lvl="0" indent="0" algn="ctr" rtl="0">
              <a:lnSpc>
                <a:spcPct val="133428"/>
              </a:lnSpc>
              <a:spcBef>
                <a:spcPts val="0"/>
              </a:spcBef>
              <a:spcAft>
                <a:spcPts val="0"/>
              </a:spcAft>
              <a:buSzPts val="700"/>
              <a:buNone/>
            </a:pPr>
            <a:r>
              <a:rPr lang="en" sz="700">
                <a:latin typeface="Arial"/>
                <a:ea typeface="Arial"/>
                <a:cs typeface="Arial"/>
                <a:sym typeface="Arial"/>
              </a:rPr>
              <a:t>FOR INTERNAL USE ONLY</a:t>
            </a:r>
            <a:endParaRPr>
              <a:latin typeface="Arial"/>
              <a:ea typeface="Arial"/>
              <a:cs typeface="Arial"/>
              <a:sym typeface="Arial"/>
            </a:endParaRPr>
          </a:p>
        </p:txBody>
      </p:sp>
      <p:pic>
        <p:nvPicPr>
          <p:cNvPr id="233" name="Google Shape;233;p5"/>
          <p:cNvPicPr preferRelativeResize="0"/>
          <p:nvPr/>
        </p:nvPicPr>
        <p:blipFill rotWithShape="1">
          <a:blip r:embed="rId7">
            <a:alphaModFix/>
          </a:blip>
          <a:srcRect/>
          <a:stretch/>
        </p:blipFill>
        <p:spPr>
          <a:xfrm>
            <a:off x="4798210" y="2190084"/>
            <a:ext cx="151286" cy="151247"/>
          </a:xfrm>
          <a:prstGeom prst="rect">
            <a:avLst/>
          </a:prstGeom>
          <a:noFill/>
          <a:ln>
            <a:noFill/>
          </a:ln>
        </p:spPr>
      </p:pic>
      <p:grpSp>
        <p:nvGrpSpPr>
          <p:cNvPr id="234" name="Google Shape;234;p5"/>
          <p:cNvGrpSpPr/>
          <p:nvPr/>
        </p:nvGrpSpPr>
        <p:grpSpPr>
          <a:xfrm>
            <a:off x="4757576" y="1984192"/>
            <a:ext cx="296228" cy="388220"/>
            <a:chOff x="366359" y="3677896"/>
            <a:chExt cx="394970" cy="517627"/>
          </a:xfrm>
        </p:grpSpPr>
        <p:pic>
          <p:nvPicPr>
            <p:cNvPr id="235" name="Google Shape;235;p5"/>
            <p:cNvPicPr preferRelativeResize="0"/>
            <p:nvPr/>
          </p:nvPicPr>
          <p:blipFill rotWithShape="1">
            <a:blip r:embed="rId4">
              <a:alphaModFix/>
            </a:blip>
            <a:srcRect/>
            <a:stretch/>
          </p:blipFill>
          <p:spPr>
            <a:xfrm>
              <a:off x="431152" y="3677896"/>
              <a:ext cx="155505" cy="238393"/>
            </a:xfrm>
            <a:prstGeom prst="rect">
              <a:avLst/>
            </a:prstGeom>
            <a:noFill/>
            <a:ln>
              <a:noFill/>
            </a:ln>
          </p:spPr>
        </p:pic>
        <p:sp>
          <p:nvSpPr>
            <p:cNvPr id="236" name="Google Shape;236;p5"/>
            <p:cNvSpPr/>
            <p:nvPr/>
          </p:nvSpPr>
          <p:spPr>
            <a:xfrm>
              <a:off x="366359" y="3729434"/>
              <a:ext cx="394970" cy="466089"/>
            </a:xfrm>
            <a:custGeom>
              <a:avLst/>
              <a:gdLst/>
              <a:ahLst/>
              <a:cxnLst/>
              <a:rect l="l" t="t" r="r" b="b"/>
              <a:pathLst>
                <a:path w="394970" h="466089" extrusionOk="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w="9525" cap="flat" cmpd="sng">
              <a:solidFill>
                <a:srgbClr val="E10074"/>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grpSp>
      <p:sp>
        <p:nvSpPr>
          <p:cNvPr id="237" name="Google Shape;237;p5"/>
          <p:cNvSpPr txBox="1"/>
          <p:nvPr/>
        </p:nvSpPr>
        <p:spPr>
          <a:xfrm>
            <a:off x="533325" y="3370754"/>
            <a:ext cx="3661587" cy="102488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700"/>
              <a:buFont typeface="Arial"/>
              <a:buNone/>
            </a:pPr>
            <a:r>
              <a:rPr lang="en" sz="700" b="1" i="0" u="none" strike="noStrike" cap="none" dirty="0">
                <a:solidFill>
                  <a:srgbClr val="E62689"/>
                </a:solidFill>
                <a:latin typeface="Arial"/>
                <a:ea typeface="Arial"/>
                <a:cs typeface="Arial"/>
                <a:sym typeface="Arial"/>
              </a:rPr>
              <a:t>Challenges We Solve</a:t>
            </a:r>
            <a:br>
              <a:rPr lang="en" sz="700" b="1" i="0" u="none" strike="noStrike" cap="none" dirty="0">
                <a:solidFill>
                  <a:srgbClr val="E62689"/>
                </a:solidFill>
                <a:latin typeface="Arial"/>
                <a:ea typeface="Arial"/>
                <a:cs typeface="Arial"/>
                <a:sym typeface="Arial"/>
              </a:rPr>
            </a:br>
            <a:endParaRPr sz="700" b="1" i="0" u="none" strike="noStrike" cap="none" dirty="0">
              <a:solidFill>
                <a:srgbClr val="E62689"/>
              </a:solidFill>
              <a:latin typeface="Arial"/>
              <a:ea typeface="Arial"/>
              <a:cs typeface="Arial"/>
              <a:sym typeface="Arial"/>
            </a:endParaRPr>
          </a:p>
          <a:p>
            <a:pPr marL="361950" marR="0" lvl="0" indent="-171450" algn="l" rtl="0">
              <a:lnSpc>
                <a:spcPct val="100000"/>
              </a:lnSpc>
              <a:spcBef>
                <a:spcPts val="0"/>
              </a:spcBef>
              <a:spcAft>
                <a:spcPts val="0"/>
              </a:spcAft>
              <a:buClr>
                <a:srgbClr val="E22C91"/>
              </a:buClr>
              <a:buSzPts val="600"/>
              <a:buFont typeface="Arial"/>
              <a:buChar char="•"/>
            </a:pPr>
            <a:r>
              <a:rPr lang="en" sz="700" b="1" i="0" u="none" strike="noStrike" cap="none" dirty="0">
                <a:solidFill>
                  <a:srgbClr val="000000"/>
                </a:solidFill>
                <a:latin typeface="Arial"/>
                <a:ea typeface="Arial"/>
                <a:cs typeface="Arial"/>
                <a:sym typeface="Arial"/>
              </a:rPr>
              <a:t>System Outages</a:t>
            </a:r>
            <a:r>
              <a:rPr lang="en" sz="700" b="0" i="0" u="none" strike="noStrike" cap="none" dirty="0">
                <a:solidFill>
                  <a:srgbClr val="000000"/>
                </a:solidFill>
                <a:latin typeface="Arial"/>
                <a:ea typeface="Arial"/>
                <a:cs typeface="Arial"/>
                <a:sym typeface="Arial"/>
              </a:rPr>
              <a:t> – Dedicated failover keeps comms online.</a:t>
            </a:r>
            <a:endParaRPr sz="1400" b="0" i="0" u="none" strike="noStrike" cap="none" dirty="0">
              <a:solidFill>
                <a:srgbClr val="000000"/>
              </a:solidFill>
              <a:latin typeface="Arial"/>
              <a:ea typeface="Arial"/>
              <a:cs typeface="Arial"/>
              <a:sym typeface="Arial"/>
            </a:endParaRPr>
          </a:p>
          <a:p>
            <a:pPr marL="361950" marR="0" lvl="0" indent="-171450" algn="l" rtl="0">
              <a:lnSpc>
                <a:spcPct val="100000"/>
              </a:lnSpc>
              <a:spcBef>
                <a:spcPts val="0"/>
              </a:spcBef>
              <a:spcAft>
                <a:spcPts val="0"/>
              </a:spcAft>
              <a:buClr>
                <a:srgbClr val="E22C91"/>
              </a:buClr>
              <a:buSzPts val="600"/>
              <a:buFont typeface="Arial"/>
              <a:buChar char="•"/>
            </a:pPr>
            <a:r>
              <a:rPr lang="en" sz="700" b="1" i="0" u="none" strike="noStrike" cap="none" dirty="0">
                <a:solidFill>
                  <a:srgbClr val="000000"/>
                </a:solidFill>
                <a:latin typeface="Arial"/>
                <a:ea typeface="Arial"/>
                <a:cs typeface="Arial"/>
                <a:sym typeface="Arial"/>
              </a:rPr>
              <a:t>Network Congestion</a:t>
            </a:r>
            <a:r>
              <a:rPr lang="en" sz="700" b="0" i="0" u="none" strike="noStrike" cap="none" dirty="0">
                <a:solidFill>
                  <a:srgbClr val="000000"/>
                </a:solidFill>
                <a:latin typeface="Arial"/>
                <a:ea typeface="Arial"/>
                <a:cs typeface="Arial"/>
                <a:sym typeface="Arial"/>
              </a:rPr>
              <a:t> – WPS prioritizes agency traffic.</a:t>
            </a:r>
            <a:endParaRPr sz="1400" b="0" i="0" u="none" strike="noStrike" cap="none" dirty="0">
              <a:solidFill>
                <a:srgbClr val="000000"/>
              </a:solidFill>
              <a:latin typeface="Arial"/>
              <a:ea typeface="Arial"/>
              <a:cs typeface="Arial"/>
              <a:sym typeface="Arial"/>
            </a:endParaRPr>
          </a:p>
          <a:p>
            <a:pPr marL="361950" marR="0" lvl="0" indent="-171450" algn="l" rtl="0">
              <a:lnSpc>
                <a:spcPct val="100000"/>
              </a:lnSpc>
              <a:spcBef>
                <a:spcPts val="0"/>
              </a:spcBef>
              <a:spcAft>
                <a:spcPts val="0"/>
              </a:spcAft>
              <a:buClr>
                <a:srgbClr val="E22C91"/>
              </a:buClr>
              <a:buSzPts val="600"/>
              <a:buFont typeface="Arial"/>
              <a:buChar char="•"/>
            </a:pPr>
            <a:r>
              <a:rPr lang="en" sz="700" b="1" i="0" u="none" strike="noStrike" cap="none" dirty="0">
                <a:solidFill>
                  <a:srgbClr val="000000"/>
                </a:solidFill>
                <a:latin typeface="Arial"/>
                <a:ea typeface="Arial"/>
                <a:cs typeface="Arial"/>
                <a:sym typeface="Arial"/>
              </a:rPr>
              <a:t>Power Loss</a:t>
            </a:r>
            <a:r>
              <a:rPr lang="en" sz="700" b="0" i="0" u="none" strike="noStrike" cap="none" dirty="0">
                <a:solidFill>
                  <a:srgbClr val="000000"/>
                </a:solidFill>
                <a:latin typeface="Arial"/>
                <a:ea typeface="Arial"/>
                <a:cs typeface="Arial"/>
                <a:sym typeface="Arial"/>
              </a:rPr>
              <a:t> – 2,000 mAh battery backup sustains operations.</a:t>
            </a:r>
            <a:endParaRPr sz="1400" b="0" i="0" u="none" strike="noStrike" cap="none" dirty="0">
              <a:solidFill>
                <a:srgbClr val="000000"/>
              </a:solidFill>
              <a:latin typeface="Arial"/>
              <a:ea typeface="Arial"/>
              <a:cs typeface="Arial"/>
              <a:sym typeface="Arial"/>
            </a:endParaRPr>
          </a:p>
          <a:p>
            <a:pPr marL="361950" marR="0" lvl="0" indent="-171450" algn="l" rtl="0">
              <a:lnSpc>
                <a:spcPct val="100000"/>
              </a:lnSpc>
              <a:spcBef>
                <a:spcPts val="0"/>
              </a:spcBef>
              <a:spcAft>
                <a:spcPts val="0"/>
              </a:spcAft>
              <a:buClr>
                <a:srgbClr val="E22C91"/>
              </a:buClr>
              <a:buSzPts val="600"/>
              <a:buFont typeface="Arial"/>
              <a:buChar char="•"/>
            </a:pPr>
            <a:r>
              <a:rPr lang="en" sz="700" b="1" i="0" u="none" strike="noStrike" cap="none" dirty="0">
                <a:solidFill>
                  <a:srgbClr val="000000"/>
                </a:solidFill>
                <a:latin typeface="Arial"/>
                <a:ea typeface="Arial"/>
                <a:cs typeface="Arial"/>
                <a:sym typeface="Arial"/>
              </a:rPr>
              <a:t>LMR Radio Limitations</a:t>
            </a:r>
            <a:r>
              <a:rPr lang="en" sz="700" b="0" i="0" u="none" strike="noStrike" cap="none" dirty="0">
                <a:solidFill>
                  <a:srgbClr val="000000"/>
                </a:solidFill>
                <a:latin typeface="Arial"/>
                <a:ea typeface="Arial"/>
                <a:cs typeface="Arial"/>
                <a:sym typeface="Arial"/>
              </a:rPr>
              <a:t> – TDC ensures interoperability with radios.</a:t>
            </a:r>
            <a:endParaRPr sz="1400" b="0" i="0" u="none" strike="noStrike" cap="none" dirty="0">
              <a:solidFill>
                <a:srgbClr val="000000"/>
              </a:solidFill>
              <a:latin typeface="Arial"/>
              <a:ea typeface="Arial"/>
              <a:cs typeface="Arial"/>
              <a:sym typeface="Arial"/>
            </a:endParaRPr>
          </a:p>
          <a:p>
            <a:pPr marL="361950" marR="0" lvl="0" indent="-171450" algn="l" rtl="0">
              <a:lnSpc>
                <a:spcPct val="100000"/>
              </a:lnSpc>
              <a:spcBef>
                <a:spcPts val="0"/>
              </a:spcBef>
              <a:spcAft>
                <a:spcPts val="0"/>
              </a:spcAft>
              <a:buClr>
                <a:srgbClr val="E22C91"/>
              </a:buClr>
              <a:buSzPts val="600"/>
              <a:buFont typeface="Arial"/>
              <a:buChar char="•"/>
            </a:pPr>
            <a:r>
              <a:rPr lang="en" sz="700" b="1" i="0" u="none" strike="noStrike" cap="none" dirty="0">
                <a:solidFill>
                  <a:srgbClr val="000000"/>
                </a:solidFill>
                <a:latin typeface="Arial"/>
                <a:ea typeface="Arial"/>
                <a:cs typeface="Arial"/>
                <a:sym typeface="Arial"/>
              </a:rPr>
              <a:t>Cybersecurity Threats</a:t>
            </a:r>
            <a:r>
              <a:rPr lang="en" sz="700" b="0" i="0" u="none" strike="noStrike" cap="none" dirty="0">
                <a:solidFill>
                  <a:srgbClr val="000000"/>
                </a:solidFill>
                <a:latin typeface="Arial"/>
                <a:ea typeface="Arial"/>
                <a:cs typeface="Arial"/>
                <a:sym typeface="Arial"/>
              </a:rPr>
              <a:t> – Optional encrypted connectivity protects data.</a:t>
            </a:r>
            <a:endParaRPr sz="1400" b="0" i="0" u="none" strike="noStrike" cap="none" dirty="0">
              <a:solidFill>
                <a:srgbClr val="000000"/>
              </a:solidFill>
              <a:latin typeface="Arial"/>
              <a:ea typeface="Arial"/>
              <a:cs typeface="Arial"/>
              <a:sym typeface="Arial"/>
            </a:endParaRPr>
          </a:p>
        </p:txBody>
      </p:sp>
      <p:sp>
        <p:nvSpPr>
          <p:cNvPr id="238" name="Google Shape;238;p5"/>
          <p:cNvSpPr txBox="1"/>
          <p:nvPr/>
        </p:nvSpPr>
        <p:spPr>
          <a:xfrm>
            <a:off x="4590603" y="3480497"/>
            <a:ext cx="4060505" cy="1024881"/>
          </a:xfrm>
          <a:prstGeom prst="rect">
            <a:avLst/>
          </a:prstGeom>
          <a:noFill/>
          <a:ln>
            <a:noFill/>
          </a:ln>
        </p:spPr>
        <p:txBody>
          <a:bodyPr spcFirstLastPara="1" wrap="square" lIns="91425" tIns="91425" rIns="91425" bIns="91425" anchor="t" anchorCtr="0">
            <a:noAutofit/>
          </a:bodyPr>
          <a:lstStyle/>
          <a:p>
            <a:pPr marL="457200" marR="0" lvl="0" indent="-228600" algn="l" rtl="0">
              <a:lnSpc>
                <a:spcPct val="100000"/>
              </a:lnSpc>
              <a:spcBef>
                <a:spcPts val="0"/>
              </a:spcBef>
              <a:spcAft>
                <a:spcPts val="0"/>
              </a:spcAft>
              <a:buClr>
                <a:srgbClr val="000000"/>
              </a:buClr>
              <a:buSzPts val="600"/>
              <a:buFont typeface="Quicksand"/>
              <a:buNone/>
            </a:pPr>
            <a:endParaRPr sz="700" b="0" i="0" u="none" strike="noStrike" cap="none" dirty="0">
              <a:solidFill>
                <a:srgbClr val="000000"/>
              </a:solidFill>
              <a:latin typeface="Arial"/>
              <a:ea typeface="Arial"/>
              <a:cs typeface="Arial"/>
              <a:sym typeface="Arial"/>
            </a:endParaRPr>
          </a:p>
          <a:p>
            <a:pPr marL="361950" marR="0" lvl="0" indent="-171450" algn="l" rtl="0">
              <a:lnSpc>
                <a:spcPct val="100000"/>
              </a:lnSpc>
              <a:spcBef>
                <a:spcPts val="0"/>
              </a:spcBef>
              <a:spcAft>
                <a:spcPts val="0"/>
              </a:spcAft>
              <a:buClr>
                <a:srgbClr val="E22C91"/>
              </a:buClr>
              <a:buSzPts val="600"/>
              <a:buFont typeface="Arial"/>
              <a:buChar char="•"/>
            </a:pPr>
            <a:r>
              <a:rPr lang="en" sz="700" b="1" i="0" u="none" strike="noStrike" cap="none" dirty="0">
                <a:solidFill>
                  <a:srgbClr val="000000"/>
                </a:solidFill>
                <a:latin typeface="Arial"/>
                <a:ea typeface="Arial"/>
                <a:cs typeface="Arial"/>
                <a:sym typeface="Arial"/>
              </a:rPr>
              <a:t>Lack of Redundancy</a:t>
            </a:r>
            <a:r>
              <a:rPr lang="en" sz="700" b="0" i="0" u="none" strike="noStrike" cap="none" dirty="0">
                <a:solidFill>
                  <a:srgbClr val="000000"/>
                </a:solidFill>
                <a:latin typeface="Arial"/>
                <a:ea typeface="Arial"/>
                <a:cs typeface="Arial"/>
                <a:sym typeface="Arial"/>
              </a:rPr>
              <a:t> – Always-on backup ensures continuity.</a:t>
            </a:r>
            <a:endParaRPr sz="1400" b="0" i="0" u="none" strike="noStrike" cap="none" dirty="0">
              <a:solidFill>
                <a:srgbClr val="000000"/>
              </a:solidFill>
              <a:latin typeface="Arial"/>
              <a:ea typeface="Arial"/>
              <a:cs typeface="Arial"/>
              <a:sym typeface="Arial"/>
            </a:endParaRPr>
          </a:p>
          <a:p>
            <a:pPr marL="361950" marR="0" lvl="0" indent="-171450" algn="l" rtl="0">
              <a:lnSpc>
                <a:spcPct val="100000"/>
              </a:lnSpc>
              <a:spcBef>
                <a:spcPts val="0"/>
              </a:spcBef>
              <a:spcAft>
                <a:spcPts val="0"/>
              </a:spcAft>
              <a:buClr>
                <a:srgbClr val="E22C91"/>
              </a:buClr>
              <a:buSzPts val="600"/>
              <a:buFont typeface="Arial"/>
              <a:buChar char="•"/>
            </a:pPr>
            <a:r>
              <a:rPr lang="en" sz="700" b="1" i="0" u="none" strike="noStrike" cap="none" dirty="0">
                <a:solidFill>
                  <a:srgbClr val="000000"/>
                </a:solidFill>
                <a:latin typeface="Arial"/>
                <a:ea typeface="Arial"/>
                <a:cs typeface="Arial"/>
                <a:sym typeface="Arial"/>
              </a:rPr>
              <a:t>Complexity &amp; IT Burden</a:t>
            </a:r>
            <a:r>
              <a:rPr lang="en" sz="700" b="0" i="0" u="none" strike="noStrike" cap="none" dirty="0">
                <a:solidFill>
                  <a:srgbClr val="000000"/>
                </a:solidFill>
                <a:latin typeface="Arial"/>
                <a:ea typeface="Arial"/>
                <a:cs typeface="Arial"/>
                <a:sym typeface="Arial"/>
              </a:rPr>
              <a:t> – Plug-and-play, centrally managed.</a:t>
            </a:r>
            <a:endParaRPr sz="1400" b="0" i="0" u="none" strike="noStrike" cap="none" dirty="0">
              <a:solidFill>
                <a:srgbClr val="000000"/>
              </a:solidFill>
              <a:latin typeface="Arial"/>
              <a:ea typeface="Arial"/>
              <a:cs typeface="Arial"/>
              <a:sym typeface="Arial"/>
            </a:endParaRPr>
          </a:p>
          <a:p>
            <a:pPr marL="361950" marR="0" lvl="0" indent="-171450" algn="l" rtl="0">
              <a:lnSpc>
                <a:spcPct val="100000"/>
              </a:lnSpc>
              <a:spcBef>
                <a:spcPts val="0"/>
              </a:spcBef>
              <a:spcAft>
                <a:spcPts val="0"/>
              </a:spcAft>
              <a:buClr>
                <a:srgbClr val="E22C91"/>
              </a:buClr>
              <a:buSzPts val="600"/>
              <a:buFont typeface="Arial"/>
              <a:buChar char="•"/>
            </a:pPr>
            <a:r>
              <a:rPr lang="en" sz="700" b="1" i="0" u="none" strike="noStrike" cap="none" dirty="0">
                <a:solidFill>
                  <a:srgbClr val="000000"/>
                </a:solidFill>
                <a:latin typeface="Arial"/>
                <a:ea typeface="Arial"/>
                <a:cs typeface="Arial"/>
                <a:sym typeface="Arial"/>
              </a:rPr>
              <a:t>Mobility &amp; Deployments</a:t>
            </a:r>
            <a:r>
              <a:rPr lang="en" sz="700" b="0" i="0" u="none" strike="noStrike" cap="none" dirty="0">
                <a:solidFill>
                  <a:srgbClr val="000000"/>
                </a:solidFill>
                <a:latin typeface="Arial"/>
                <a:ea typeface="Arial"/>
                <a:cs typeface="Arial"/>
                <a:sym typeface="Arial"/>
              </a:rPr>
              <a:t> – Portable, adaptable, field-ready.</a:t>
            </a:r>
            <a:endParaRPr sz="1400" b="0" i="0" u="none" strike="noStrike" cap="none" dirty="0">
              <a:solidFill>
                <a:srgbClr val="000000"/>
              </a:solidFill>
              <a:latin typeface="Arial"/>
              <a:ea typeface="Arial"/>
              <a:cs typeface="Arial"/>
              <a:sym typeface="Arial"/>
            </a:endParaRPr>
          </a:p>
          <a:p>
            <a:pPr marL="361950" marR="0" lvl="0" indent="-171450" algn="l" rtl="0">
              <a:lnSpc>
                <a:spcPct val="100000"/>
              </a:lnSpc>
              <a:spcBef>
                <a:spcPts val="0"/>
              </a:spcBef>
              <a:spcAft>
                <a:spcPts val="0"/>
              </a:spcAft>
              <a:buClr>
                <a:srgbClr val="E22C91"/>
              </a:buClr>
              <a:buSzPts val="600"/>
              <a:buFont typeface="Arial"/>
              <a:buChar char="•"/>
            </a:pPr>
            <a:r>
              <a:rPr lang="en" sz="700" b="1" i="0" u="none" strike="noStrike" cap="none" dirty="0">
                <a:solidFill>
                  <a:srgbClr val="000000"/>
                </a:solidFill>
                <a:latin typeface="Arial"/>
                <a:ea typeface="Arial"/>
                <a:cs typeface="Arial"/>
                <a:sym typeface="Arial"/>
              </a:rPr>
              <a:t>Multiple Device Demands </a:t>
            </a:r>
            <a:r>
              <a:rPr lang="en" sz="700" b="0" i="0" u="none" strike="noStrike" cap="none" dirty="0">
                <a:solidFill>
                  <a:srgbClr val="000000"/>
                </a:solidFill>
                <a:latin typeface="Arial"/>
                <a:ea typeface="Arial"/>
                <a:cs typeface="Arial"/>
                <a:sym typeface="Arial"/>
              </a:rPr>
              <a:t>– Hotspot supports laptops, tablets, GIS tools.</a:t>
            </a:r>
            <a:endParaRPr sz="1400" b="0" i="0" u="none" strike="noStrike" cap="none" dirty="0">
              <a:solidFill>
                <a:srgbClr val="000000"/>
              </a:solidFill>
              <a:latin typeface="Arial"/>
              <a:ea typeface="Arial"/>
              <a:cs typeface="Arial"/>
              <a:sym typeface="Arial"/>
            </a:endParaRPr>
          </a:p>
          <a:p>
            <a:pPr marL="361950" marR="0" lvl="0" indent="-171450" algn="l" rtl="0">
              <a:lnSpc>
                <a:spcPct val="100000"/>
              </a:lnSpc>
              <a:spcBef>
                <a:spcPts val="0"/>
              </a:spcBef>
              <a:spcAft>
                <a:spcPts val="0"/>
              </a:spcAft>
              <a:buClr>
                <a:srgbClr val="E22C91"/>
              </a:buClr>
              <a:buSzPts val="600"/>
              <a:buFont typeface="Arial"/>
              <a:buChar char="•"/>
            </a:pPr>
            <a:r>
              <a:rPr lang="en" sz="700" b="1" i="0" u="none" strike="noStrike" cap="none" dirty="0">
                <a:solidFill>
                  <a:srgbClr val="000000"/>
                </a:solidFill>
                <a:latin typeface="Arial"/>
                <a:ea typeface="Arial"/>
                <a:cs typeface="Arial"/>
                <a:sym typeface="Arial"/>
              </a:rPr>
              <a:t>Cost Constraints </a:t>
            </a:r>
            <a:r>
              <a:rPr lang="en" sz="700" b="0" i="0" u="none" strike="noStrike" cap="none" dirty="0">
                <a:solidFill>
                  <a:srgbClr val="000000"/>
                </a:solidFill>
                <a:latin typeface="Arial"/>
                <a:ea typeface="Arial"/>
                <a:cs typeface="Arial"/>
                <a:sym typeface="Arial"/>
              </a:rPr>
              <a:t>– Affordable, consolidated solution reduces overlapping systems.</a:t>
            </a:r>
            <a:endParaRPr sz="1400" b="0" i="0" u="none" strike="noStrike" cap="none" dirty="0">
              <a:solidFill>
                <a:srgbClr val="000000"/>
              </a:solidFill>
              <a:latin typeface="Arial"/>
              <a:ea typeface="Arial"/>
              <a:cs typeface="Arial"/>
              <a:sym typeface="Arial"/>
            </a:endParaRPr>
          </a:p>
        </p:txBody>
      </p:sp>
      <p:pic>
        <p:nvPicPr>
          <p:cNvPr id="239" name="Google Shape;239;p5"/>
          <p:cNvPicPr preferRelativeResize="0"/>
          <p:nvPr/>
        </p:nvPicPr>
        <p:blipFill rotWithShape="1">
          <a:blip r:embed="rId8">
            <a:alphaModFix/>
          </a:blip>
          <a:srcRect/>
          <a:stretch/>
        </p:blipFill>
        <p:spPr>
          <a:xfrm>
            <a:off x="219250" y="4510634"/>
            <a:ext cx="1256028" cy="44783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6"/>
          <p:cNvSpPr txBox="1"/>
          <p:nvPr/>
        </p:nvSpPr>
        <p:spPr>
          <a:xfrm>
            <a:off x="562919" y="843007"/>
            <a:ext cx="8079853" cy="2975666"/>
          </a:xfrm>
          <a:prstGeom prst="rect">
            <a:avLst/>
          </a:prstGeom>
          <a:noFill/>
          <a:ln>
            <a:noFill/>
          </a:ln>
        </p:spPr>
        <p:txBody>
          <a:bodyPr spcFirstLastPara="1" wrap="square" lIns="45725" tIns="22850" rIns="45725" bIns="22850" anchor="t" anchorCtr="0">
            <a:spAutoFit/>
          </a:bodyPr>
          <a:lstStyle/>
          <a:p>
            <a:pPr marL="0" marR="0" lvl="0" indent="0" algn="l" rtl="0">
              <a:lnSpc>
                <a:spcPct val="115833"/>
              </a:lnSpc>
              <a:spcBef>
                <a:spcPts val="0"/>
              </a:spcBef>
              <a:spcAft>
                <a:spcPts val="0"/>
              </a:spcAft>
              <a:buClr>
                <a:schemeClr val="dk1"/>
              </a:buClr>
              <a:buSzPts val="1100"/>
              <a:buFont typeface="Arial"/>
              <a:buNone/>
            </a:pPr>
            <a:r>
              <a:rPr lang="en" sz="800" b="1" i="0" u="none" strike="noStrike" cap="none">
                <a:solidFill>
                  <a:srgbClr val="18518E"/>
                </a:solidFill>
                <a:latin typeface="Arial"/>
                <a:ea typeface="Arial"/>
                <a:cs typeface="Arial"/>
                <a:sym typeface="Arial"/>
              </a:rPr>
              <a:t>Phone and Voicemail Script </a:t>
            </a:r>
            <a:endParaRPr sz="800" b="1" i="0" u="none" strike="noStrike" cap="none">
              <a:solidFill>
                <a:srgbClr val="18518E"/>
              </a:solidFill>
              <a:latin typeface="Arial"/>
              <a:ea typeface="Arial"/>
              <a:cs typeface="Arial"/>
              <a:sym typeface="Arial"/>
            </a:endParaRPr>
          </a:p>
          <a:p>
            <a:pPr marL="0" marR="0" lvl="0" indent="0" algn="l" rtl="0">
              <a:lnSpc>
                <a:spcPct val="115833"/>
              </a:lnSpc>
              <a:spcBef>
                <a:spcPts val="0"/>
              </a:spcBef>
              <a:spcAft>
                <a:spcPts val="0"/>
              </a:spcAft>
              <a:buClr>
                <a:schemeClr val="dk1"/>
              </a:buClr>
              <a:buSzPts val="1100"/>
              <a:buFont typeface="Arial"/>
              <a:buNone/>
            </a:pPr>
            <a:br>
              <a:rPr lang="en" sz="800" b="0" i="0" u="none" strike="noStrike" cap="none">
                <a:solidFill>
                  <a:schemeClr val="dk1"/>
                </a:solidFill>
                <a:latin typeface="Arial"/>
                <a:ea typeface="Arial"/>
                <a:cs typeface="Arial"/>
                <a:sym typeface="Arial"/>
              </a:rPr>
            </a:br>
            <a:r>
              <a:rPr lang="en" sz="800" b="0" i="0" u="none" strike="noStrike" cap="none">
                <a:solidFill>
                  <a:schemeClr val="dk1"/>
                </a:solidFill>
                <a:latin typeface="Arial"/>
                <a:ea typeface="Arial"/>
                <a:cs typeface="Arial"/>
                <a:sym typeface="Arial"/>
              </a:rPr>
              <a:t>“Hi [Name], this is [Your Name] with T-Mobile. Hi [Name], this is [Your Name] with T-Mobile for Education.</a:t>
            </a:r>
            <a:br>
              <a:rPr lang="en" sz="800" b="0" i="0" u="none" strike="noStrike" cap="none">
                <a:solidFill>
                  <a:schemeClr val="dk1"/>
                </a:solidFill>
                <a:latin typeface="Arial"/>
                <a:ea typeface="Arial"/>
                <a:cs typeface="Arial"/>
                <a:sym typeface="Arial"/>
              </a:rPr>
            </a:br>
            <a:br>
              <a:rPr lang="en" sz="800" b="0" i="0" u="none" strike="noStrike" cap="none">
                <a:solidFill>
                  <a:schemeClr val="dk1"/>
                </a:solidFill>
                <a:latin typeface="Arial"/>
                <a:ea typeface="Arial"/>
                <a:cs typeface="Arial"/>
                <a:sym typeface="Arial"/>
              </a:rPr>
            </a:br>
            <a:r>
              <a:rPr lang="en" sz="800" b="0" i="0" u="none" strike="noStrike" cap="none">
                <a:solidFill>
                  <a:schemeClr val="dk1"/>
                </a:solidFill>
                <a:latin typeface="Arial"/>
                <a:ea typeface="Arial"/>
                <a:cs typeface="Arial"/>
                <a:sym typeface="Arial"/>
              </a:rPr>
              <a:t>I’m reaching out to you today because every year, (</a:t>
            </a:r>
            <a:r>
              <a:rPr lang="en" sz="800" b="0" i="0" u="sng" strike="noStrike" cap="none">
                <a:solidFill>
                  <a:schemeClr val="dk1"/>
                </a:solidFill>
                <a:latin typeface="Arial"/>
                <a:ea typeface="Arial"/>
                <a:cs typeface="Arial"/>
                <a:sym typeface="Arial"/>
              </a:rPr>
              <a:t>local government agencies) </a:t>
            </a:r>
            <a:r>
              <a:rPr lang="en" sz="800" b="0" i="0" u="none" strike="noStrike" cap="none">
                <a:solidFill>
                  <a:schemeClr val="dk1"/>
                </a:solidFill>
                <a:latin typeface="Arial"/>
                <a:ea typeface="Arial"/>
                <a:cs typeface="Arial"/>
                <a:sym typeface="Arial"/>
              </a:rPr>
              <a:t>the US have internet and power outages and their VoIP systems fail during internet and power outages, and their phones stop working. This creates immediate safety risk in the event they need to call 911 and a potential compliance risk under Kari’s Law and Ray Baum’s Act.</a:t>
            </a:r>
            <a:endParaRPr/>
          </a:p>
          <a:p>
            <a:pPr marL="0" marR="0" lvl="0" indent="0" algn="l" rtl="0">
              <a:lnSpc>
                <a:spcPct val="115000"/>
              </a:lnSpc>
              <a:spcBef>
                <a:spcPts val="1200"/>
              </a:spcBef>
              <a:spcAft>
                <a:spcPts val="0"/>
              </a:spcAft>
              <a:buNone/>
            </a:pPr>
            <a:r>
              <a:rPr lang="en" sz="800" b="0" i="0" u="none" strike="noStrike" cap="none">
                <a:solidFill>
                  <a:schemeClr val="dk1"/>
                </a:solidFill>
                <a:latin typeface="Arial"/>
                <a:ea typeface="Arial"/>
                <a:cs typeface="Arial"/>
                <a:sym typeface="Arial"/>
              </a:rPr>
              <a:t>That's why I'm calling you today.  I would like to schedule a brief meeting with you and our Education Account Manager to discuss our </a:t>
            </a:r>
            <a:r>
              <a:rPr lang="en" sz="800" b="1" i="0" u="none" strike="noStrike" cap="none">
                <a:solidFill>
                  <a:schemeClr val="dk1"/>
                </a:solidFill>
                <a:latin typeface="Arial"/>
                <a:ea typeface="Arial"/>
                <a:cs typeface="Arial"/>
                <a:sym typeface="Arial"/>
              </a:rPr>
              <a:t>Government Emergency Communication Hub. </a:t>
            </a:r>
            <a:r>
              <a:rPr lang="en" sz="800" b="0" i="0" u="none" strike="noStrike" cap="none">
                <a:solidFill>
                  <a:schemeClr val="dk1"/>
                </a:solidFill>
                <a:latin typeface="Arial"/>
                <a:ea typeface="Arial"/>
                <a:cs typeface="Arial"/>
                <a:sym typeface="Arial"/>
              </a:rPr>
              <a:t>It's a dedicated, cellular-based desk style phone that stays active during both internet and power outages, providing business continuity and ensuring that emergency calls go out. It also provides accurate E911 location data for first responders, ensuring compliance with all applicable laws. And it's simple and easy to install – simply plug it in and it's ready to go.</a:t>
            </a:r>
            <a:endParaRPr/>
          </a:p>
          <a:p>
            <a:pPr marL="0" marR="0" lvl="0" indent="0" algn="l" rtl="0">
              <a:lnSpc>
                <a:spcPct val="115000"/>
              </a:lnSpc>
              <a:spcBef>
                <a:spcPts val="1200"/>
              </a:spcBef>
              <a:spcAft>
                <a:spcPts val="0"/>
              </a:spcAft>
              <a:buNone/>
            </a:pPr>
            <a:r>
              <a:rPr lang="en" sz="800" b="0" i="0" u="none" strike="noStrike" cap="none">
                <a:solidFill>
                  <a:schemeClr val="dk1"/>
                </a:solidFill>
                <a:latin typeface="Arial"/>
                <a:ea typeface="Arial"/>
                <a:cs typeface="Arial"/>
                <a:sym typeface="Arial"/>
              </a:rPr>
              <a:t>I’d like to schedule a brief meeting with you. Does [Day/Time] or [Day/Time] work better?”</a:t>
            </a:r>
            <a:br>
              <a:rPr lang="en" sz="800" b="0" i="0" u="none" strike="noStrike" cap="none">
                <a:solidFill>
                  <a:schemeClr val="dk1"/>
                </a:solidFill>
                <a:latin typeface="Arial"/>
                <a:ea typeface="Arial"/>
                <a:cs typeface="Arial"/>
                <a:sym typeface="Arial"/>
              </a:rPr>
            </a:br>
            <a:br>
              <a:rPr lang="en" sz="800" b="1" i="0" u="none" strike="noStrike" cap="none">
                <a:solidFill>
                  <a:schemeClr val="dk1"/>
                </a:solidFill>
                <a:latin typeface="Arial"/>
                <a:ea typeface="Arial"/>
                <a:cs typeface="Arial"/>
                <a:sym typeface="Arial"/>
              </a:rPr>
            </a:br>
            <a:r>
              <a:rPr lang="en" sz="800" b="1" i="0" u="none" strike="noStrike" cap="none">
                <a:solidFill>
                  <a:srgbClr val="18518E"/>
                </a:solidFill>
                <a:latin typeface="Arial"/>
                <a:ea typeface="Arial"/>
                <a:cs typeface="Arial"/>
                <a:sym typeface="Arial"/>
              </a:rPr>
              <a:t>Voicemail Script</a:t>
            </a:r>
            <a:br>
              <a:rPr lang="en" sz="800" b="1" i="0" u="none" strike="noStrike" cap="none">
                <a:solidFill>
                  <a:schemeClr val="dk1"/>
                </a:solidFill>
                <a:latin typeface="Arial"/>
                <a:ea typeface="Arial"/>
                <a:cs typeface="Arial"/>
                <a:sym typeface="Arial"/>
              </a:rPr>
            </a:br>
            <a:br>
              <a:rPr lang="en" sz="800" b="0" i="0" u="none" strike="noStrike" cap="none">
                <a:solidFill>
                  <a:schemeClr val="dk1"/>
                </a:solidFill>
                <a:latin typeface="Arial"/>
                <a:ea typeface="Arial"/>
                <a:cs typeface="Arial"/>
                <a:sym typeface="Arial"/>
              </a:rPr>
            </a:br>
            <a:r>
              <a:rPr lang="en" sz="800" b="0" i="0" u="none" strike="noStrike" cap="none">
                <a:solidFill>
                  <a:schemeClr val="dk1"/>
                </a:solidFill>
                <a:latin typeface="Arial"/>
                <a:ea typeface="Arial"/>
                <a:cs typeface="Arial"/>
                <a:sym typeface="Arial"/>
              </a:rPr>
              <a:t>“Hi [Name], this is [Your Name] with T-Mobile. Many agencies are strengthening their failover communication plans.</a:t>
            </a:r>
            <a:endParaRPr sz="800" b="0" i="0" u="none" strike="noStrike" cap="none">
              <a:solidFill>
                <a:schemeClr val="dk1"/>
              </a:solidFill>
              <a:latin typeface="Arial"/>
              <a:ea typeface="Arial"/>
              <a:cs typeface="Arial"/>
              <a:sym typeface="Arial"/>
            </a:endParaRPr>
          </a:p>
          <a:p>
            <a:pPr marL="0" marR="0" lvl="0" indent="0" algn="l" rtl="0">
              <a:lnSpc>
                <a:spcPct val="115833"/>
              </a:lnSpc>
              <a:spcBef>
                <a:spcPts val="800"/>
              </a:spcBef>
              <a:spcAft>
                <a:spcPts val="800"/>
              </a:spcAft>
              <a:buClr>
                <a:schemeClr val="dk1"/>
              </a:buClr>
              <a:buSzPts val="1100"/>
              <a:buFont typeface="Arial"/>
              <a:buNone/>
            </a:pPr>
            <a:endParaRPr sz="800" b="0" i="0" u="none" strike="noStrike" cap="none">
              <a:solidFill>
                <a:schemeClr val="dk1"/>
              </a:solidFill>
              <a:latin typeface="Arial"/>
              <a:ea typeface="Arial"/>
              <a:cs typeface="Arial"/>
              <a:sym typeface="Arial"/>
            </a:endParaRPr>
          </a:p>
        </p:txBody>
      </p:sp>
      <p:sp>
        <p:nvSpPr>
          <p:cNvPr id="246" name="Google Shape;246;p6"/>
          <p:cNvSpPr txBox="1"/>
          <p:nvPr/>
        </p:nvSpPr>
        <p:spPr>
          <a:xfrm>
            <a:off x="336662" y="230275"/>
            <a:ext cx="33519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Phone &amp; Voicemail Scripts</a:t>
            </a:r>
            <a:endParaRPr sz="1200" b="0" i="0" u="none" strike="noStrike" cap="none">
              <a:solidFill>
                <a:srgbClr val="000000"/>
              </a:solidFill>
              <a:latin typeface="Arial"/>
              <a:ea typeface="Arial"/>
              <a:cs typeface="Arial"/>
              <a:sym typeface="Arial"/>
            </a:endParaRPr>
          </a:p>
        </p:txBody>
      </p:sp>
      <p:sp>
        <p:nvSpPr>
          <p:cNvPr id="247" name="Google Shape;247;p6"/>
          <p:cNvSpPr/>
          <p:nvPr/>
        </p:nvSpPr>
        <p:spPr>
          <a:xfrm rot="10800000" flipH="1">
            <a:off x="280202" y="435704"/>
            <a:ext cx="8487918" cy="23400"/>
          </a:xfrm>
          <a:custGeom>
            <a:avLst/>
            <a:gdLst/>
            <a:ahLst/>
            <a:cxnLst/>
            <a:rect l="l" t="t" r="r" b="b"/>
            <a:pathLst>
              <a:path w="8595360" h="120000" extrusionOk="0">
                <a:moveTo>
                  <a:pt x="0" y="0"/>
                </a:moveTo>
                <a:lnTo>
                  <a:pt x="8595360"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sp>
        <p:nvSpPr>
          <p:cNvPr id="248" name="Google Shape;248;p6"/>
          <p:cNvSpPr/>
          <p:nvPr/>
        </p:nvSpPr>
        <p:spPr>
          <a:xfrm>
            <a:off x="280202" y="752021"/>
            <a:ext cx="8463391" cy="3400437"/>
          </a:xfrm>
          <a:prstGeom prst="roundRect">
            <a:avLst>
              <a:gd name="adj" fmla="val 3685"/>
            </a:avLst>
          </a:prstGeom>
          <a:noFill/>
          <a:ln w="12700" cap="flat" cmpd="sng">
            <a:solidFill>
              <a:srgbClr val="FDD70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249" name="Google Shape;249;p6"/>
          <p:cNvPicPr preferRelativeResize="0"/>
          <p:nvPr/>
        </p:nvPicPr>
        <p:blipFill rotWithShape="1">
          <a:blip r:embed="rId3">
            <a:alphaModFix/>
          </a:blip>
          <a:srcRect/>
          <a:stretch/>
        </p:blipFill>
        <p:spPr>
          <a:xfrm>
            <a:off x="219250" y="4510634"/>
            <a:ext cx="1256028" cy="44783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7"/>
          <p:cNvSpPr txBox="1"/>
          <p:nvPr/>
        </p:nvSpPr>
        <p:spPr>
          <a:xfrm>
            <a:off x="663461" y="1045579"/>
            <a:ext cx="7721400" cy="2631469"/>
          </a:xfrm>
          <a:prstGeom prst="rect">
            <a:avLst/>
          </a:prstGeom>
          <a:noFill/>
          <a:ln>
            <a:noFill/>
          </a:ln>
        </p:spPr>
        <p:txBody>
          <a:bodyPr spcFirstLastPara="1" wrap="square" lIns="45725" tIns="22850" rIns="45725" bIns="22850" anchor="t" anchorCtr="0">
            <a:spAutoFit/>
          </a:bodyPr>
          <a:lstStyle/>
          <a:p>
            <a:pPr marL="0" marR="0" lvl="0" indent="0" algn="l" rtl="0">
              <a:lnSpc>
                <a:spcPct val="100000"/>
              </a:lnSpc>
              <a:spcBef>
                <a:spcPts val="0"/>
              </a:spcBef>
              <a:spcAft>
                <a:spcPts val="0"/>
              </a:spcAft>
              <a:buClr>
                <a:schemeClr val="dk1"/>
              </a:buClr>
              <a:buSzPts val="1100"/>
              <a:buFont typeface="Arial"/>
              <a:buNone/>
            </a:pPr>
            <a:r>
              <a:rPr lang="en" sz="800" b="1" i="0" u="none" strike="noStrike" cap="none">
                <a:solidFill>
                  <a:srgbClr val="18518E"/>
                </a:solidFill>
                <a:latin typeface="Arial"/>
                <a:ea typeface="Arial"/>
                <a:cs typeface="Arial"/>
                <a:sym typeface="Arial"/>
              </a:rPr>
              <a:t>Subject Line Options:</a:t>
            </a:r>
            <a:endParaRPr sz="800" b="1" i="0" u="none" strike="noStrike" cap="none">
              <a:solidFill>
                <a:srgbClr val="18518E"/>
              </a:solidFill>
              <a:latin typeface="Arial"/>
              <a:ea typeface="Arial"/>
              <a:cs typeface="Arial"/>
              <a:sym typeface="Arial"/>
            </a:endParaRPr>
          </a:p>
          <a:p>
            <a:pPr marL="336550" marR="0" lvl="0" indent="-171450" algn="l" rtl="0">
              <a:lnSpc>
                <a:spcPct val="100000"/>
              </a:lnSpc>
              <a:spcBef>
                <a:spcPts val="0"/>
              </a:spcBef>
              <a:spcAft>
                <a:spcPts val="0"/>
              </a:spcAft>
              <a:buClr>
                <a:srgbClr val="000000"/>
              </a:buClr>
              <a:buSzPts val="1000"/>
              <a:buFont typeface="Arial"/>
              <a:buChar char="•"/>
            </a:pPr>
            <a:r>
              <a:rPr lang="en" sz="800" b="0" i="0" u="none" strike="noStrike" cap="none">
                <a:solidFill>
                  <a:srgbClr val="000000"/>
                </a:solidFill>
                <a:latin typeface="Arial"/>
                <a:ea typeface="Arial"/>
                <a:cs typeface="Arial"/>
                <a:sym typeface="Arial"/>
              </a:rPr>
              <a:t>Strengthening Your Agency’s Failover Plan</a:t>
            </a:r>
            <a:endParaRPr sz="800" b="0" i="0" u="none" strike="noStrike" cap="none">
              <a:solidFill>
                <a:srgbClr val="000000"/>
              </a:solidFill>
              <a:latin typeface="Arial"/>
              <a:ea typeface="Arial"/>
              <a:cs typeface="Arial"/>
              <a:sym typeface="Arial"/>
            </a:endParaRPr>
          </a:p>
          <a:p>
            <a:pPr marL="336550" marR="0" lvl="0" indent="-171450" algn="l" rtl="0">
              <a:lnSpc>
                <a:spcPct val="100000"/>
              </a:lnSpc>
              <a:spcBef>
                <a:spcPts val="0"/>
              </a:spcBef>
              <a:spcAft>
                <a:spcPts val="0"/>
              </a:spcAft>
              <a:buClr>
                <a:srgbClr val="000000"/>
              </a:buClr>
              <a:buSzPts val="1000"/>
              <a:buFont typeface="Arial"/>
              <a:buChar char="•"/>
            </a:pPr>
            <a:r>
              <a:rPr lang="en" sz="800" b="0" i="0" u="none" strike="noStrike" cap="none">
                <a:solidFill>
                  <a:srgbClr val="000000"/>
                </a:solidFill>
                <a:latin typeface="Arial"/>
                <a:ea typeface="Arial"/>
                <a:cs typeface="Arial"/>
                <a:sym typeface="Arial"/>
              </a:rPr>
              <a:t>Reliable Communications for Dispatch, Command, and the Field</a:t>
            </a:r>
            <a:endParaRPr sz="800" b="0" i="0" u="none" strike="noStrike" cap="none">
              <a:solidFill>
                <a:srgbClr val="000000"/>
              </a:solidFill>
              <a:latin typeface="Arial"/>
              <a:ea typeface="Arial"/>
              <a:cs typeface="Arial"/>
              <a:sym typeface="Arial"/>
            </a:endParaRPr>
          </a:p>
          <a:p>
            <a:pPr marL="336550" marR="0" lvl="0" indent="-171450" algn="l" rtl="0">
              <a:lnSpc>
                <a:spcPct val="100000"/>
              </a:lnSpc>
              <a:spcBef>
                <a:spcPts val="0"/>
              </a:spcBef>
              <a:spcAft>
                <a:spcPts val="0"/>
              </a:spcAft>
              <a:buClr>
                <a:srgbClr val="000000"/>
              </a:buClr>
              <a:buSzPts val="1000"/>
              <a:buFont typeface="Arial"/>
              <a:buChar char="•"/>
            </a:pPr>
            <a:r>
              <a:rPr lang="en" sz="800" b="0" i="0" u="none" strike="noStrike" cap="none">
                <a:solidFill>
                  <a:srgbClr val="000000"/>
                </a:solidFill>
                <a:latin typeface="Arial"/>
                <a:ea typeface="Arial"/>
                <a:cs typeface="Arial"/>
                <a:sym typeface="Arial"/>
              </a:rPr>
              <a:t>Government Communication Hub from T-Mobile</a:t>
            </a:r>
            <a:endParaRPr sz="800" b="0" i="0" u="none" strike="noStrike" cap="none">
              <a:solidFill>
                <a:srgbClr val="000000"/>
              </a:solidFill>
              <a:latin typeface="Arial"/>
              <a:ea typeface="Arial"/>
              <a:cs typeface="Arial"/>
              <a:sym typeface="Arial"/>
            </a:endParaRPr>
          </a:p>
          <a:p>
            <a:pPr marL="457200" marR="0" lvl="0" indent="0" algn="l" rtl="0">
              <a:lnSpc>
                <a:spcPct val="100000"/>
              </a:lnSpc>
              <a:spcBef>
                <a:spcPts val="0"/>
              </a:spcBef>
              <a:spcAft>
                <a:spcPts val="0"/>
              </a:spcAft>
              <a:buClr>
                <a:srgbClr val="000000"/>
              </a:buClr>
              <a:buSzPts val="800"/>
              <a:buFont typeface="Arial"/>
              <a:buNone/>
            </a:pP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 sz="800" b="1" i="0" u="none" strike="noStrike" cap="none">
                <a:solidFill>
                  <a:srgbClr val="18518E"/>
                </a:solidFill>
                <a:latin typeface="Arial"/>
                <a:ea typeface="Arial"/>
                <a:cs typeface="Arial"/>
                <a:sym typeface="Arial"/>
              </a:rPr>
              <a:t>Body:</a:t>
            </a:r>
            <a:br>
              <a:rPr lang="en" sz="800" b="0" i="0" u="none" strike="noStrike" cap="none">
                <a:solidFill>
                  <a:srgbClr val="000000"/>
                </a:solidFill>
                <a:latin typeface="Arial"/>
                <a:ea typeface="Arial"/>
                <a:cs typeface="Arial"/>
                <a:sym typeface="Arial"/>
              </a:rPr>
            </a:br>
            <a:r>
              <a:rPr lang="en" sz="800" b="0" i="0" u="none" strike="noStrike" cap="none">
                <a:solidFill>
                  <a:srgbClr val="000000"/>
                </a:solidFill>
                <a:latin typeface="Arial"/>
                <a:ea typeface="Arial"/>
                <a:cs typeface="Arial"/>
                <a:sym typeface="Arial"/>
              </a:rPr>
              <a:t>Hi [First Name],</a:t>
            </a: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 sz="800" b="0" i="0" u="none" strike="noStrike" cap="none">
                <a:solidFill>
                  <a:srgbClr val="000000"/>
                </a:solidFill>
                <a:latin typeface="Arial"/>
                <a:ea typeface="Arial"/>
                <a:cs typeface="Arial"/>
                <a:sym typeface="Arial"/>
              </a:rPr>
              <a:t>Agencies nationwide are rethinking their communication continuity plans to ensure mission-critical operations stay online when primary systems fail. Traditional landlines, fiber, and VoIP often go down during disasters — leaving dispatch centers and command staff without connectivity when it’s needed most.</a:t>
            </a: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 sz="800" b="0" i="0" u="none" strike="noStrike" cap="none">
                <a:solidFill>
                  <a:srgbClr val="000000"/>
                </a:solidFill>
                <a:latin typeface="Arial"/>
                <a:ea typeface="Arial"/>
                <a:cs typeface="Arial"/>
                <a:sym typeface="Arial"/>
              </a:rPr>
              <a:t>Our Government Communication Hub provides:</a:t>
            </a:r>
            <a:endParaRPr sz="800" b="0" i="0" u="none" strike="noStrike" cap="none">
              <a:solidFill>
                <a:srgbClr val="000000"/>
              </a:solidFill>
              <a:latin typeface="Arial"/>
              <a:ea typeface="Arial"/>
              <a:cs typeface="Arial"/>
              <a:sym typeface="Arial"/>
            </a:endParaRPr>
          </a:p>
          <a:p>
            <a:pPr marL="336550" marR="0" lvl="0" indent="-171450" algn="l" rtl="0">
              <a:lnSpc>
                <a:spcPct val="100000"/>
              </a:lnSpc>
              <a:spcBef>
                <a:spcPts val="0"/>
              </a:spcBef>
              <a:spcAft>
                <a:spcPts val="0"/>
              </a:spcAft>
              <a:buClr>
                <a:srgbClr val="000000"/>
              </a:buClr>
              <a:buSzPts val="1000"/>
              <a:buFont typeface="Arial"/>
              <a:buChar char="•"/>
            </a:pPr>
            <a:r>
              <a:rPr lang="en" sz="800" b="0" i="0" u="none" strike="noStrike" cap="none">
                <a:solidFill>
                  <a:srgbClr val="000000"/>
                </a:solidFill>
                <a:latin typeface="Arial"/>
                <a:ea typeface="Arial"/>
                <a:cs typeface="Arial"/>
                <a:sym typeface="Arial"/>
              </a:rPr>
              <a:t>Unlimited phone, text, email, and hotspot.</a:t>
            </a:r>
            <a:endParaRPr sz="800" b="0" i="0" u="none" strike="noStrike" cap="none">
              <a:solidFill>
                <a:srgbClr val="000000"/>
              </a:solidFill>
              <a:latin typeface="Arial"/>
              <a:ea typeface="Arial"/>
              <a:cs typeface="Arial"/>
              <a:sym typeface="Arial"/>
            </a:endParaRPr>
          </a:p>
          <a:p>
            <a:pPr marL="336550" marR="0" lvl="0" indent="-171450" algn="l" rtl="0">
              <a:lnSpc>
                <a:spcPct val="100000"/>
              </a:lnSpc>
              <a:spcBef>
                <a:spcPts val="0"/>
              </a:spcBef>
              <a:spcAft>
                <a:spcPts val="0"/>
              </a:spcAft>
              <a:buClr>
                <a:srgbClr val="000000"/>
              </a:buClr>
              <a:buSzPts val="1000"/>
              <a:buFont typeface="Arial"/>
              <a:buChar char="•"/>
            </a:pPr>
            <a:r>
              <a:rPr lang="en" sz="800" b="0" i="0" u="none" strike="noStrike" cap="none">
                <a:solidFill>
                  <a:srgbClr val="000000"/>
                </a:solidFill>
                <a:latin typeface="Arial"/>
                <a:ea typeface="Arial"/>
                <a:cs typeface="Arial"/>
                <a:sym typeface="Arial"/>
              </a:rPr>
              <a:t>Wireless Priority Service (WPS) for priority access.</a:t>
            </a:r>
            <a:endParaRPr sz="800" b="0" i="0" u="none" strike="noStrike" cap="none">
              <a:solidFill>
                <a:srgbClr val="000000"/>
              </a:solidFill>
              <a:latin typeface="Arial"/>
              <a:ea typeface="Arial"/>
              <a:cs typeface="Arial"/>
              <a:sym typeface="Arial"/>
            </a:endParaRPr>
          </a:p>
          <a:p>
            <a:pPr marL="336550" marR="0" lvl="0" indent="-171450" algn="l" rtl="0">
              <a:lnSpc>
                <a:spcPct val="100000"/>
              </a:lnSpc>
              <a:spcBef>
                <a:spcPts val="0"/>
              </a:spcBef>
              <a:spcAft>
                <a:spcPts val="0"/>
              </a:spcAft>
              <a:buClr>
                <a:srgbClr val="000000"/>
              </a:buClr>
              <a:buSzPts val="1000"/>
              <a:buFont typeface="Arial"/>
              <a:buChar char="•"/>
            </a:pPr>
            <a:r>
              <a:rPr lang="en" sz="800" b="0" i="0" u="none" strike="noStrike" cap="none">
                <a:solidFill>
                  <a:srgbClr val="000000"/>
                </a:solidFill>
                <a:latin typeface="Arial"/>
                <a:ea typeface="Arial"/>
                <a:cs typeface="Arial"/>
                <a:sym typeface="Arial"/>
              </a:rPr>
              <a:t>LMR interoperability (TDC) to bridge with radios.</a:t>
            </a:r>
            <a:endParaRPr sz="800" b="0" i="0" u="none" strike="noStrike" cap="none">
              <a:solidFill>
                <a:srgbClr val="000000"/>
              </a:solidFill>
              <a:latin typeface="Arial"/>
              <a:ea typeface="Arial"/>
              <a:cs typeface="Arial"/>
              <a:sym typeface="Arial"/>
            </a:endParaRPr>
          </a:p>
          <a:p>
            <a:pPr marL="336550" marR="0" lvl="0" indent="-171450" algn="l" rtl="0">
              <a:lnSpc>
                <a:spcPct val="100000"/>
              </a:lnSpc>
              <a:spcBef>
                <a:spcPts val="0"/>
              </a:spcBef>
              <a:spcAft>
                <a:spcPts val="0"/>
              </a:spcAft>
              <a:buClr>
                <a:srgbClr val="000000"/>
              </a:buClr>
              <a:buSzPts val="1000"/>
              <a:buFont typeface="Arial"/>
              <a:buChar char="•"/>
            </a:pPr>
            <a:r>
              <a:rPr lang="en" sz="800" b="0" i="0" u="none" strike="noStrike" cap="none">
                <a:solidFill>
                  <a:srgbClr val="000000"/>
                </a:solidFill>
                <a:latin typeface="Arial"/>
                <a:ea typeface="Arial"/>
                <a:cs typeface="Arial"/>
                <a:sym typeface="Arial"/>
              </a:rPr>
              <a:t>A 2,000 mAh battery backup for power outages.</a:t>
            </a: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 sz="800" b="0" i="0" u="none" strike="noStrike" cap="none">
                <a:solidFill>
                  <a:srgbClr val="000000"/>
                </a:solidFill>
                <a:latin typeface="Arial"/>
                <a:ea typeface="Arial"/>
                <a:cs typeface="Arial"/>
                <a:sym typeface="Arial"/>
              </a:rPr>
              <a:t>This is a plug-and-play failover solution that’s easy to deploy and manage through a central portal.</a:t>
            </a:r>
            <a:endParaRPr/>
          </a:p>
          <a:p>
            <a:pPr marL="0" marR="0" lvl="0" indent="0" algn="l" rtl="0">
              <a:lnSpc>
                <a:spcPct val="100000"/>
              </a:lnSpc>
              <a:spcBef>
                <a:spcPts val="0"/>
              </a:spcBef>
              <a:spcAft>
                <a:spcPts val="0"/>
              </a:spcAft>
              <a:buClr>
                <a:schemeClr val="dk1"/>
              </a:buClr>
              <a:buSzPts val="1100"/>
              <a:buFont typeface="Arial"/>
              <a:buNone/>
            </a:pP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 sz="800" b="0" i="0" u="none" strike="noStrike" cap="none">
                <a:solidFill>
                  <a:srgbClr val="000000"/>
                </a:solidFill>
                <a:latin typeface="Arial"/>
                <a:ea typeface="Arial"/>
                <a:cs typeface="Arial"/>
                <a:sym typeface="Arial"/>
              </a:rPr>
              <a:t>I’d like to schedule a brief meeting to share more. Does [Day/Time] or [Day/Time] work better for you?</a:t>
            </a: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endParaRPr sz="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 sz="800" b="0" i="0" u="none" strike="noStrike" cap="none">
                <a:solidFill>
                  <a:srgbClr val="000000"/>
                </a:solidFill>
                <a:latin typeface="Arial"/>
                <a:ea typeface="Arial"/>
                <a:cs typeface="Arial"/>
                <a:sym typeface="Arial"/>
              </a:rPr>
              <a:t>[Signature]</a:t>
            </a:r>
            <a:endParaRPr sz="800" b="0" i="0" u="none" strike="noStrike" cap="none">
              <a:solidFill>
                <a:srgbClr val="000000"/>
              </a:solidFill>
              <a:latin typeface="Arial"/>
              <a:ea typeface="Arial"/>
              <a:cs typeface="Arial"/>
              <a:sym typeface="Arial"/>
            </a:endParaRPr>
          </a:p>
        </p:txBody>
      </p:sp>
      <p:sp>
        <p:nvSpPr>
          <p:cNvPr id="256" name="Google Shape;256;p7"/>
          <p:cNvSpPr txBox="1"/>
          <p:nvPr/>
        </p:nvSpPr>
        <p:spPr>
          <a:xfrm>
            <a:off x="336638" y="230267"/>
            <a:ext cx="1683900" cy="196200"/>
          </a:xfrm>
          <a:prstGeom prst="rect">
            <a:avLst/>
          </a:prstGeom>
          <a:noFill/>
          <a:ln>
            <a:noFill/>
          </a:ln>
        </p:spPr>
        <p:txBody>
          <a:bodyPr spcFirstLastPara="1" wrap="square" lIns="0" tIns="11425" rIns="0" bIns="0" anchor="t" anchorCtr="0">
            <a:spAutoFit/>
          </a:bodyPr>
          <a:lstStyle/>
          <a:p>
            <a:pPr marL="12700" marR="0" lvl="0" indent="0" algn="l" rtl="0">
              <a:lnSpc>
                <a:spcPct val="100000"/>
              </a:lnSpc>
              <a:spcBef>
                <a:spcPts val="0"/>
              </a:spcBef>
              <a:spcAft>
                <a:spcPts val="0"/>
              </a:spcAft>
              <a:buClr>
                <a:srgbClr val="000000"/>
              </a:buClr>
              <a:buSzPts val="1200"/>
              <a:buFont typeface="Arial"/>
              <a:buNone/>
            </a:pPr>
            <a:r>
              <a:rPr lang="en" sz="1200" b="1" i="0" u="none" strike="noStrike" cap="none">
                <a:solidFill>
                  <a:srgbClr val="E22C91"/>
                </a:solidFill>
                <a:latin typeface="Arial"/>
                <a:ea typeface="Arial"/>
                <a:cs typeface="Arial"/>
                <a:sym typeface="Arial"/>
              </a:rPr>
              <a:t>Email</a:t>
            </a:r>
            <a:endParaRPr sz="1200" b="0" i="0" u="none" strike="noStrike" cap="none">
              <a:solidFill>
                <a:srgbClr val="000000"/>
              </a:solidFill>
              <a:latin typeface="Arial"/>
              <a:ea typeface="Arial"/>
              <a:cs typeface="Arial"/>
              <a:sym typeface="Arial"/>
            </a:endParaRPr>
          </a:p>
        </p:txBody>
      </p:sp>
      <p:sp>
        <p:nvSpPr>
          <p:cNvPr id="257" name="Google Shape;257;p7"/>
          <p:cNvSpPr/>
          <p:nvPr/>
        </p:nvSpPr>
        <p:spPr>
          <a:xfrm rot="10800000" flipH="1">
            <a:off x="280202" y="435704"/>
            <a:ext cx="8487918" cy="23400"/>
          </a:xfrm>
          <a:custGeom>
            <a:avLst/>
            <a:gdLst/>
            <a:ahLst/>
            <a:cxnLst/>
            <a:rect l="l" t="t" r="r" b="b"/>
            <a:pathLst>
              <a:path w="8595360" h="120000" extrusionOk="0">
                <a:moveTo>
                  <a:pt x="0" y="0"/>
                </a:moveTo>
                <a:lnTo>
                  <a:pt x="8595360" y="0"/>
                </a:lnTo>
              </a:path>
            </a:pathLst>
          </a:custGeom>
          <a:noFill/>
          <a:ln w="12700" cap="flat" cmpd="sng">
            <a:solidFill>
              <a:srgbClr val="E22C91"/>
            </a:solidFill>
            <a:prstDash val="solid"/>
            <a:round/>
            <a:headEnd type="none" w="sm" len="sm"/>
            <a:tailEnd type="none" w="sm" len="sm"/>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Quicksand"/>
              <a:ea typeface="Quicksand"/>
              <a:cs typeface="Quicksand"/>
              <a:sym typeface="Quicksand"/>
            </a:endParaRPr>
          </a:p>
        </p:txBody>
      </p:sp>
      <p:sp>
        <p:nvSpPr>
          <p:cNvPr id="258" name="Google Shape;258;p7"/>
          <p:cNvSpPr/>
          <p:nvPr/>
        </p:nvSpPr>
        <p:spPr>
          <a:xfrm>
            <a:off x="304725" y="819225"/>
            <a:ext cx="8463300" cy="3366600"/>
          </a:xfrm>
          <a:prstGeom prst="roundRect">
            <a:avLst>
              <a:gd name="adj" fmla="val 3685"/>
            </a:avLst>
          </a:prstGeom>
          <a:noFill/>
          <a:ln w="12700" cap="flat" cmpd="sng">
            <a:solidFill>
              <a:srgbClr val="FDD70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259" name="Google Shape;259;p7"/>
          <p:cNvPicPr preferRelativeResize="0"/>
          <p:nvPr/>
        </p:nvPicPr>
        <p:blipFill rotWithShape="1">
          <a:blip r:embed="rId3">
            <a:alphaModFix/>
          </a:blip>
          <a:srcRect/>
          <a:stretch/>
        </p:blipFill>
        <p:spPr>
          <a:xfrm>
            <a:off x="219250" y="4510634"/>
            <a:ext cx="1256028" cy="447832"/>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2088</Words>
  <Application>Microsoft Office PowerPoint</Application>
  <PresentationFormat>On-screen Show (16:9)</PresentationFormat>
  <Paragraphs>230</Paragraphs>
  <Slides>7</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Calibri</vt:lpstr>
      <vt:lpstr>Arial</vt:lpstr>
      <vt:lpstr>Noto Sans Symbols</vt:lpstr>
      <vt:lpstr>Times New Roman</vt:lpstr>
      <vt:lpstr>Quicksand</vt:lpstr>
      <vt:lpstr>Office Theme</vt:lpstr>
      <vt:lpstr>Simple Light</vt:lpstr>
      <vt:lpstr>Communication Hub for Government Agencies:   SIM-based desk phone with Frontier</vt:lpstr>
      <vt:lpstr>Overview</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Monica Evans</cp:lastModifiedBy>
  <cp:revision>1</cp:revision>
  <dcterms:modified xsi:type="dcterms:W3CDTF">2025-09-04T17:11:10Z</dcterms:modified>
</cp:coreProperties>
</file>