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1266" r:id="rId6"/>
    <p:sldId id="1252" r:id="rId7"/>
    <p:sldId id="1257" r:id="rId8"/>
    <p:sldId id="1250" r:id="rId9"/>
    <p:sldId id="1251" r:id="rId10"/>
    <p:sldId id="1278" r:id="rId11"/>
    <p:sldId id="1279" r:id="rId12"/>
    <p:sldId id="1276" r:id="rId13"/>
    <p:sldId id="1277" r:id="rId14"/>
    <p:sldId id="1260" r:id="rId15"/>
    <p:sldId id="1259" r:id="rId16"/>
    <p:sldId id="1275" r:id="rId17"/>
    <p:sldId id="1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A8E"/>
    <a:srgbClr val="FDD704"/>
    <a:srgbClr val="FFCF01"/>
    <a:srgbClr val="1B568D"/>
    <a:srgbClr val="E1E1E1"/>
    <a:srgbClr val="0E2B44"/>
    <a:srgbClr val="306191"/>
    <a:srgbClr val="164673"/>
    <a:srgbClr val="EF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7" autoAdjust="0"/>
  </p:normalViewPr>
  <p:slideViewPr>
    <p:cSldViewPr snapToGrid="0">
      <p:cViewPr varScale="1">
        <p:scale>
          <a:sx n="78" d="100"/>
          <a:sy n="78" d="100"/>
        </p:scale>
        <p:origin x="80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21C96-9A6A-4481-A633-6C6F254EE70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C8B28-70CF-44FE-82E2-DE2B2DF23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3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BC8B28-70CF-44FE-82E2-DE2B2DF232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4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C23B6-5DB2-4FD8-878D-7697E9917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606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67BA-D8D5-4EE6-8831-F87238D54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570232"/>
            <a:ext cx="11414760" cy="4413318"/>
          </a:xfrm>
        </p:spPr>
        <p:txBody>
          <a:bodyPr/>
          <a:lstStyle>
            <a:lvl1pPr marL="2286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26C149-CF7E-47C3-9758-224872EABF2C}"/>
              </a:ext>
            </a:extLst>
          </p:cNvPr>
          <p:cNvCxnSpPr>
            <a:cxnSpLocks/>
          </p:cNvCxnSpPr>
          <p:nvPr userDrawn="1"/>
        </p:nvCxnSpPr>
        <p:spPr>
          <a:xfrm>
            <a:off x="374904" y="5983550"/>
            <a:ext cx="11414760" cy="0"/>
          </a:xfrm>
          <a:prstGeom prst="line">
            <a:avLst/>
          </a:prstGeom>
          <a:ln w="15875">
            <a:solidFill>
              <a:srgbClr val="FFC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21CEAF5-FC92-4725-A3DE-9201A922B576}"/>
              </a:ext>
            </a:extLst>
          </p:cNvPr>
          <p:cNvSpPr/>
          <p:nvPr userDrawn="1"/>
        </p:nvSpPr>
        <p:spPr>
          <a:xfrm>
            <a:off x="0" y="0"/>
            <a:ext cx="12192000" cy="1209963"/>
          </a:xfrm>
          <a:prstGeom prst="rect">
            <a:avLst/>
          </a:prstGeom>
          <a:solidFill>
            <a:srgbClr val="0E2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78CA39-39CD-4B2D-9CA1-831A59B7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230912"/>
            <a:ext cx="11414760" cy="949818"/>
          </a:xfrm>
          <a:prstGeom prst="rect">
            <a:avLst/>
          </a:prstGeom>
          <a:solidFill>
            <a:srgbClr val="0E2B44"/>
          </a:solidFill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356C5A9-C17E-45BE-B5DB-274D56F37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04" y="6114569"/>
            <a:ext cx="3103485" cy="385349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8D8C4274-0D68-2CAB-5455-5246644CF7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94" y="5983550"/>
            <a:ext cx="1805202" cy="6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7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3A6E4-FAFA-4834-889A-34CFFC409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904" y="1588655"/>
            <a:ext cx="5644896" cy="4394895"/>
          </a:xfrm>
        </p:spPr>
        <p:txBody>
          <a:bodyPr/>
          <a:lstStyle>
            <a:lvl1pPr marL="2286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AE6C5-7A47-458F-BD8F-D8A2459EB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88655"/>
            <a:ext cx="5644896" cy="4394895"/>
          </a:xfrm>
        </p:spPr>
        <p:txBody>
          <a:bodyPr/>
          <a:lstStyle>
            <a:lvl1pPr marL="2286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A7B1B0-0971-4D6F-B40C-5A87EEB987CE}"/>
              </a:ext>
            </a:extLst>
          </p:cNvPr>
          <p:cNvCxnSpPr>
            <a:cxnSpLocks/>
          </p:cNvCxnSpPr>
          <p:nvPr userDrawn="1"/>
        </p:nvCxnSpPr>
        <p:spPr>
          <a:xfrm>
            <a:off x="374904" y="5983550"/>
            <a:ext cx="11442192" cy="0"/>
          </a:xfrm>
          <a:prstGeom prst="line">
            <a:avLst/>
          </a:prstGeom>
          <a:ln w="15875">
            <a:solidFill>
              <a:srgbClr val="FFC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3B5362C-6139-4D8F-9B7B-37AA9F6E1AF6}"/>
              </a:ext>
            </a:extLst>
          </p:cNvPr>
          <p:cNvSpPr/>
          <p:nvPr userDrawn="1"/>
        </p:nvSpPr>
        <p:spPr>
          <a:xfrm>
            <a:off x="0" y="0"/>
            <a:ext cx="12192000" cy="1209963"/>
          </a:xfrm>
          <a:prstGeom prst="rect">
            <a:avLst/>
          </a:prstGeom>
          <a:solidFill>
            <a:srgbClr val="0E2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29EC5C-48C5-48B6-9E09-4C30B3D5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230912"/>
            <a:ext cx="11442192" cy="949818"/>
          </a:xfrm>
          <a:prstGeom prst="rect">
            <a:avLst/>
          </a:prstGeom>
          <a:solidFill>
            <a:srgbClr val="0E2B44"/>
          </a:solidFill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A514465-4414-486B-8237-573D166A2A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04" y="6114569"/>
            <a:ext cx="3103485" cy="385349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9B10B5D-6766-5B7C-CF53-686E091057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94" y="5983550"/>
            <a:ext cx="1805202" cy="6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2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3A6E4-FAFA-4834-889A-34CFFC409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80" y="1588655"/>
            <a:ext cx="5608320" cy="4394895"/>
          </a:xfrm>
        </p:spPr>
        <p:txBody>
          <a:bodyPr/>
          <a:lstStyle>
            <a:lvl1pPr marL="2286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AE6C5-7A47-458F-BD8F-D8A2459EB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88655"/>
            <a:ext cx="5608320" cy="4394895"/>
          </a:xfrm>
        </p:spPr>
        <p:txBody>
          <a:bodyPr/>
          <a:lstStyle>
            <a:lvl1pPr marL="2286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A7B1B0-0971-4D6F-B40C-5A87EEB987CE}"/>
              </a:ext>
            </a:extLst>
          </p:cNvPr>
          <p:cNvCxnSpPr>
            <a:cxnSpLocks/>
          </p:cNvCxnSpPr>
          <p:nvPr userDrawn="1"/>
        </p:nvCxnSpPr>
        <p:spPr>
          <a:xfrm>
            <a:off x="411480" y="5983550"/>
            <a:ext cx="11369040" cy="0"/>
          </a:xfrm>
          <a:prstGeom prst="line">
            <a:avLst/>
          </a:prstGeom>
          <a:ln w="15875">
            <a:solidFill>
              <a:srgbClr val="FFC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3B5362C-6139-4D8F-9B7B-37AA9F6E1AF6}"/>
              </a:ext>
            </a:extLst>
          </p:cNvPr>
          <p:cNvSpPr/>
          <p:nvPr userDrawn="1"/>
        </p:nvSpPr>
        <p:spPr>
          <a:xfrm>
            <a:off x="0" y="0"/>
            <a:ext cx="12192000" cy="1209963"/>
          </a:xfrm>
          <a:prstGeom prst="rect">
            <a:avLst/>
          </a:prstGeom>
          <a:solidFill>
            <a:srgbClr val="0E2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29EC5C-48C5-48B6-9E09-4C30B3D55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12" y="0"/>
            <a:ext cx="4201668" cy="1180730"/>
          </a:xfrm>
          <a:prstGeom prst="rect">
            <a:avLst/>
          </a:prstGeom>
          <a:solidFill>
            <a:srgbClr val="0E2B44"/>
          </a:solidFill>
        </p:spPr>
        <p:txBody>
          <a:bodyPr anchor="ctr" anchorCtr="0"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E2FA50FA-CBED-4920-88C5-FAEA5720FA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114569"/>
            <a:ext cx="3103485" cy="385349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9E63CACA-23CD-7ACD-4E0F-EAB8622538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94" y="5983550"/>
            <a:ext cx="1805202" cy="6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4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FED38-8CA4-495D-A31D-AC96DA2E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068" y="1597891"/>
            <a:ext cx="5602067" cy="5238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BF3B5-15A8-45BD-9E2C-9DF93766B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068" y="2121763"/>
            <a:ext cx="5602067" cy="3861780"/>
          </a:xfrm>
        </p:spPr>
        <p:txBody>
          <a:bodyPr/>
          <a:lstStyle>
            <a:lvl1pPr marL="2286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E8427-F8C5-405C-9CD5-C8D2AE1D5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97891"/>
            <a:ext cx="5629656" cy="52387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2D6A5F-8037-4F7C-A34F-14CDD9CB0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21763"/>
            <a:ext cx="5629656" cy="3861780"/>
          </a:xfrm>
        </p:spPr>
        <p:txBody>
          <a:bodyPr/>
          <a:lstStyle>
            <a:lvl1pPr marL="2286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1pPr>
            <a:lvl2pPr marL="6858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2pPr>
            <a:lvl3pPr marL="11430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3pPr>
            <a:lvl4pPr marL="16002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FCF01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1080A-BDFA-4B63-BF47-643D64C14009}"/>
              </a:ext>
            </a:extLst>
          </p:cNvPr>
          <p:cNvCxnSpPr>
            <a:cxnSpLocks/>
          </p:cNvCxnSpPr>
          <p:nvPr userDrawn="1"/>
        </p:nvCxnSpPr>
        <p:spPr>
          <a:xfrm>
            <a:off x="411480" y="5983550"/>
            <a:ext cx="11390376" cy="0"/>
          </a:xfrm>
          <a:prstGeom prst="line">
            <a:avLst/>
          </a:prstGeom>
          <a:ln w="15875">
            <a:solidFill>
              <a:srgbClr val="FFC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EB63DE8-9162-441B-8780-81EC5E9E3F82}"/>
              </a:ext>
            </a:extLst>
          </p:cNvPr>
          <p:cNvSpPr/>
          <p:nvPr userDrawn="1"/>
        </p:nvSpPr>
        <p:spPr>
          <a:xfrm>
            <a:off x="0" y="0"/>
            <a:ext cx="12192000" cy="1209963"/>
          </a:xfrm>
          <a:prstGeom prst="rect">
            <a:avLst/>
          </a:prstGeom>
          <a:solidFill>
            <a:srgbClr val="0E2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18DEE34-4BA2-4F37-BF9E-64C697DE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247953"/>
            <a:ext cx="11390376" cy="949818"/>
          </a:xfrm>
          <a:prstGeom prst="rect">
            <a:avLst/>
          </a:prstGeom>
          <a:solidFill>
            <a:srgbClr val="0E2B44"/>
          </a:solidFill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F71D4FB9-3120-4D4C-90EC-1908CE82DF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" y="6114569"/>
            <a:ext cx="3103485" cy="385349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7A8DFC54-3267-4A26-39FC-D563942570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94" y="5983550"/>
            <a:ext cx="1805202" cy="6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5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FED38-8CA4-495D-A31D-AC96DA2E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877" y="1302332"/>
            <a:ext cx="2738654" cy="389325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1B568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BF3B5-15A8-45BD-9E2C-9DF93766B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0877" y="2110977"/>
            <a:ext cx="2738654" cy="3861780"/>
          </a:xfrm>
        </p:spPr>
        <p:txBody>
          <a:bodyPr/>
          <a:lstStyle>
            <a:lvl1pPr marL="228600" indent="-228600">
              <a:buClr>
                <a:srgbClr val="FDD704"/>
              </a:buClr>
              <a:buFont typeface="Calibri" panose="020F0502020204030204" pitchFamily="34" charset="0"/>
              <a:buChar char="»"/>
              <a:defRPr sz="2000"/>
            </a:lvl1pPr>
            <a:lvl2pPr marL="685800" indent="-228600">
              <a:buClr>
                <a:srgbClr val="FDD704"/>
              </a:buClr>
              <a:buFont typeface="Calibri" panose="020F0502020204030204" pitchFamily="34" charset="0"/>
              <a:buChar char="»"/>
              <a:defRPr sz="1800"/>
            </a:lvl2pPr>
            <a:lvl3pPr marL="1143000" indent="-228600">
              <a:buClr>
                <a:srgbClr val="FDD704"/>
              </a:buClr>
              <a:buFont typeface="Calibri" panose="020F0502020204030204" pitchFamily="34" charset="0"/>
              <a:buChar char="»"/>
              <a:defRPr sz="1600"/>
            </a:lvl3pPr>
            <a:lvl4pPr marL="16002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E8427-F8C5-405C-9CD5-C8D2AE1D5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80114" y="1300788"/>
            <a:ext cx="2752141" cy="389325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30619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 dirty="0"/>
              <a:t>Click to edit Master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2D6A5F-8037-4F7C-A34F-14CDD9CB0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80114" y="2111408"/>
            <a:ext cx="2752141" cy="386178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FDD704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FDD704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FDD704"/>
              </a:buClr>
              <a:buFont typeface="Calibri" panose="020F0502020204030204" pitchFamily="34" charset="0"/>
              <a:buChar char="»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A1080A-BDFA-4B63-BF47-643D64C14009}"/>
              </a:ext>
            </a:extLst>
          </p:cNvPr>
          <p:cNvCxnSpPr>
            <a:cxnSpLocks/>
          </p:cNvCxnSpPr>
          <p:nvPr userDrawn="1"/>
        </p:nvCxnSpPr>
        <p:spPr>
          <a:xfrm>
            <a:off x="399288" y="5983550"/>
            <a:ext cx="11410147" cy="0"/>
          </a:xfrm>
          <a:prstGeom prst="line">
            <a:avLst/>
          </a:prstGeom>
          <a:ln w="15875">
            <a:solidFill>
              <a:srgbClr val="FFCF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EB63DE8-9162-441B-8780-81EC5E9E3F82}"/>
              </a:ext>
            </a:extLst>
          </p:cNvPr>
          <p:cNvSpPr/>
          <p:nvPr userDrawn="1"/>
        </p:nvSpPr>
        <p:spPr>
          <a:xfrm>
            <a:off x="0" y="0"/>
            <a:ext cx="12192000" cy="1209963"/>
          </a:xfrm>
          <a:prstGeom prst="rect">
            <a:avLst/>
          </a:prstGeom>
          <a:solidFill>
            <a:srgbClr val="0E2B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18DEE34-4BA2-4F37-BF9E-64C697DE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7" y="230912"/>
            <a:ext cx="11410147" cy="949818"/>
          </a:xfrm>
          <a:prstGeom prst="rect">
            <a:avLst/>
          </a:prstGeom>
          <a:solidFill>
            <a:srgbClr val="0E2B44"/>
          </a:solidFill>
        </p:spPr>
        <p:txBody>
          <a:bodyPr/>
          <a:lstStyle>
            <a:lvl1pPr>
              <a:spcBef>
                <a:spcPts val="0"/>
              </a:spcBef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0AD5749-EF2E-4CA9-8FC4-9AF820F40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79409" y="1305833"/>
            <a:ext cx="2752141" cy="389325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30619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 dirty="0"/>
              <a:t>Click to edit Master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23BBC647-9B12-4D34-8504-39C0684C5A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79409" y="2110122"/>
            <a:ext cx="2752141" cy="386178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FDD704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FDD704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FDD704"/>
              </a:buClr>
              <a:buFont typeface="Calibri" panose="020F0502020204030204" pitchFamily="34" charset="0"/>
              <a:buChar char="»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0979546-AC75-4629-B622-6F1975A140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61906" y="1302327"/>
            <a:ext cx="2752141" cy="397165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30619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 dirty="0"/>
              <a:t>Click to edit Master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332EBE78-E047-4E9F-AEC9-1C47E1C9A3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61906" y="2110123"/>
            <a:ext cx="2752141" cy="386178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Clr>
                <a:srgbClr val="FDD704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Clr>
                <a:srgbClr val="FDD704"/>
              </a:buClr>
              <a:buFont typeface="Calibri" panose="020F0502020204030204" pitchFamily="34" charset="0"/>
              <a:buChar char="»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Clr>
                <a:srgbClr val="FDD704"/>
              </a:buClr>
              <a:buFont typeface="Calibri" panose="020F0502020204030204" pitchFamily="34" charset="0"/>
              <a:buChar char="»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4pPr>
            <a:lvl5pPr marL="2057400" indent="-228600">
              <a:buClr>
                <a:srgbClr val="FDD704"/>
              </a:buClr>
              <a:buFont typeface="Calibri" panose="020F0502020204030204" pitchFamily="34" charset="0"/>
              <a:buChar char="»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9792C4F-2095-48B7-A0C8-1DD2E4AE2FE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96265" y="1777940"/>
            <a:ext cx="2738654" cy="29702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30619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939D0B5-7870-4890-A8D9-F19580F83B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84738" y="1777940"/>
            <a:ext cx="2752141" cy="304714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30619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 dirty="0"/>
              <a:t>Click to edit Master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73818A12-54CF-47ED-A9AB-6317A53A15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4797" y="1781441"/>
            <a:ext cx="2752141" cy="29702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30619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 dirty="0"/>
              <a:t>Click to edit Master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E63A375-E207-438E-A8FD-658498123B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57294" y="1785631"/>
            <a:ext cx="2752141" cy="297165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>
                <a:solidFill>
                  <a:srgbClr val="30619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None/>
            </a:pPr>
            <a:r>
              <a:rPr lang="en-US" dirty="0"/>
              <a:t>Click to edit Master</a:t>
            </a:r>
          </a:p>
        </p:txBody>
      </p:sp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9989C9B5-279A-46BA-AEA5-E7E2A2E803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88" y="6114569"/>
            <a:ext cx="3103485" cy="385349"/>
          </a:xfrm>
          <a:prstGeom prst="rect">
            <a:avLst/>
          </a:prstGeom>
        </p:spPr>
      </p:pic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8430EE6A-8623-CE41-0B73-08C70E0BFE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894" y="5983550"/>
            <a:ext cx="1805202" cy="6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7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48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F1433-8237-427B-9CC6-022C633CD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0327"/>
            <a:ext cx="10515600" cy="4483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78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3" r:id="rId5"/>
    <p:sldLayoutId id="2147483656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DD704"/>
        </a:buClr>
        <a:buFont typeface="Calibri" panose="020F050202020403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D704"/>
        </a:buClr>
        <a:buFont typeface="Calibri" panose="020F050202020403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D704"/>
        </a:buClr>
        <a:buFont typeface="Calibri" panose="020F050202020403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D704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DD704"/>
        </a:buClr>
        <a:buFont typeface="Calibri" panose="020F050202020403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different&#10;&#10;Description automatically generated">
            <a:extLst>
              <a:ext uri="{FF2B5EF4-FFF2-40B4-BE49-F238E27FC236}">
                <a16:creationId xmlns:a16="http://schemas.microsoft.com/office/drawing/2014/main" id="{6CAC23FA-D90C-4736-B384-F44804E48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9D6A12-D466-463A-A04A-974F74CFF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471" y="342075"/>
            <a:ext cx="11497056" cy="901509"/>
          </a:xfrm>
        </p:spPr>
        <p:txBody>
          <a:bodyPr/>
          <a:lstStyle/>
          <a:p>
            <a:pPr algn="l"/>
            <a:r>
              <a:rPr lang="en-US" sz="5000" b="1" dirty="0">
                <a:latin typeface="+mn-lt"/>
              </a:rPr>
              <a:t>CPR</a:t>
            </a:r>
            <a:r>
              <a:rPr lang="en-US" sz="5000" b="1" baseline="30000" dirty="0">
                <a:latin typeface="+mn-lt"/>
              </a:rPr>
              <a:t>3</a:t>
            </a:r>
            <a:r>
              <a:rPr lang="en-US" sz="5000" b="1" dirty="0">
                <a:latin typeface="+mn-lt"/>
              </a:rPr>
              <a:t> - Connecting People to Resources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65130DC-8C2E-4AAD-8B34-DDAABDF6AD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5966206"/>
            <a:ext cx="5181600" cy="643382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FA322B8-1D38-4B31-A508-6192ABD9F0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9590" y="5768120"/>
            <a:ext cx="2725933" cy="96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87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547703-F4B0-6C0C-96EC-41D124069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WPS – How it Works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7528A-8F28-2745-225E-5C0A76429508}"/>
              </a:ext>
            </a:extLst>
          </p:cNvPr>
          <p:cNvSpPr txBox="1">
            <a:spLocks/>
          </p:cNvSpPr>
          <p:nvPr/>
        </p:nvSpPr>
        <p:spPr>
          <a:xfrm>
            <a:off x="839788" y="1768753"/>
            <a:ext cx="10835244" cy="4737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2400" b="1" dirty="0"/>
              <a:t>WPS enhances call completion when cellular networks are overloaded or impaired.</a:t>
            </a:r>
          </a:p>
          <a:p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32B8A4A-4F8B-9C0C-F15C-0352356CE83A}"/>
              </a:ext>
            </a:extLst>
          </p:cNvPr>
          <p:cNvSpPr txBox="1">
            <a:spLocks/>
          </p:cNvSpPr>
          <p:nvPr/>
        </p:nvSpPr>
        <p:spPr>
          <a:xfrm>
            <a:off x="275090" y="3785365"/>
            <a:ext cx="2263358" cy="808025"/>
          </a:xfrm>
          <a:prstGeom prst="rect">
            <a:avLst/>
          </a:prstGeom>
        </p:spPr>
        <p:txBody>
          <a:bodyPr vert="horz" wrap="square" lIns="91551" tIns="45775" rIns="91551" bIns="45775" rtlCol="0">
            <a:spAutoFit/>
          </a:bodyPr>
          <a:lstStyle>
            <a:lvl1pPr marL="257552" indent="-257552" algn="l" defTabSz="34340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558030" indent="-214627" algn="l" defTabSz="34340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58507" indent="-171701" algn="l" defTabSz="34340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01910" indent="-171701" algn="l" defTabSz="34340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5313" indent="-171701" algn="l" defTabSz="343403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888716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2119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5522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8925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+mn-lt"/>
              </a:rPr>
              <a:t>WPS is an </a:t>
            </a:r>
            <a:r>
              <a:rPr lang="en-US" sz="1800" dirty="0"/>
              <a:t>add-on feature</a:t>
            </a:r>
            <a:r>
              <a:rPr lang="en-US" sz="1800" dirty="0">
                <a:latin typeface="+mn-lt"/>
              </a:rPr>
              <a:t> to existing cellular service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CE1A9434-7056-FEE6-2CF2-A3962F979BCA}"/>
              </a:ext>
            </a:extLst>
          </p:cNvPr>
          <p:cNvSpPr txBox="1">
            <a:spLocks/>
          </p:cNvSpPr>
          <p:nvPr/>
        </p:nvSpPr>
        <p:spPr>
          <a:xfrm>
            <a:off x="2637048" y="3785365"/>
            <a:ext cx="2193989" cy="1271741"/>
          </a:xfrm>
          <a:prstGeom prst="rect">
            <a:avLst/>
          </a:prstGeom>
        </p:spPr>
        <p:txBody>
          <a:bodyPr vert="horz" lIns="91551" tIns="45775" rIns="91551" bIns="45775" rtlCol="0">
            <a:spAutoFit/>
          </a:bodyPr>
          <a:lstStyle>
            <a:lvl1pPr marL="257552" indent="-257552" algn="l" defTabSz="34340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558030" indent="-214627" algn="l" defTabSz="34340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58507" indent="-171701" algn="l" defTabSz="34340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01910" indent="-171701" algn="l" defTabSz="34340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5313" indent="-171701" algn="l" defTabSz="343403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888716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2119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5522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8925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+mn-lt"/>
              </a:rPr>
              <a:t>WPS provides priority on the </a:t>
            </a:r>
            <a:r>
              <a:rPr lang="en-US" sz="1800" dirty="0"/>
              <a:t>connection</a:t>
            </a:r>
            <a:r>
              <a:rPr lang="en-US" sz="1800" dirty="0">
                <a:latin typeface="+mn-lt"/>
              </a:rPr>
              <a:t> between the user’s device and the tower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F8C8B0A-DE4A-CBAA-EBCF-FD8CA70E62F5}"/>
              </a:ext>
            </a:extLst>
          </p:cNvPr>
          <p:cNvSpPr txBox="1">
            <a:spLocks/>
          </p:cNvSpPr>
          <p:nvPr/>
        </p:nvSpPr>
        <p:spPr>
          <a:xfrm>
            <a:off x="9722923" y="3785365"/>
            <a:ext cx="2193989" cy="572575"/>
          </a:xfrm>
          <a:prstGeom prst="rect">
            <a:avLst/>
          </a:prstGeom>
        </p:spPr>
        <p:txBody>
          <a:bodyPr vert="horz" lIns="91551" tIns="45775" rIns="91551" bIns="45775" rtlCol="0">
            <a:spAutoFit/>
          </a:bodyPr>
          <a:lstStyle>
            <a:lvl1pPr marL="257552" indent="-257552" algn="l" defTabSz="34340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558030" indent="-214627" algn="l" defTabSz="34340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58507" indent="-171701" algn="l" defTabSz="34340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01910" indent="-171701" algn="l" defTabSz="34340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5313" indent="-171701" algn="l" defTabSz="343403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888716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2119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5522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8925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+mn-lt"/>
              </a:rPr>
              <a:t>There are more than </a:t>
            </a:r>
            <a:r>
              <a:rPr lang="en-US" sz="1800" dirty="0"/>
              <a:t>594,000 </a:t>
            </a:r>
            <a:r>
              <a:rPr lang="en-US" sz="1800" dirty="0">
                <a:latin typeface="+mn-lt"/>
              </a:rPr>
              <a:t>WPS users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C21762D-4B21-CB6D-C3AB-CDAAFB840E8F}"/>
              </a:ext>
            </a:extLst>
          </p:cNvPr>
          <p:cNvSpPr txBox="1">
            <a:spLocks/>
          </p:cNvSpPr>
          <p:nvPr/>
        </p:nvSpPr>
        <p:spPr>
          <a:xfrm>
            <a:off x="4999007" y="3785365"/>
            <a:ext cx="2193989" cy="1278923"/>
          </a:xfrm>
          <a:prstGeom prst="rect">
            <a:avLst/>
          </a:prstGeom>
        </p:spPr>
        <p:txBody>
          <a:bodyPr vert="horz" lIns="91551" tIns="45775" rIns="91551" bIns="45775" rtlCol="0">
            <a:spAutoFit/>
          </a:bodyPr>
          <a:lstStyle>
            <a:lvl1pPr marL="257552" indent="-257552" algn="l" defTabSz="34340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558030" indent="-214627" algn="l" defTabSz="34340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58507" indent="-171701" algn="l" defTabSz="34340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01910" indent="-171701" algn="l" defTabSz="34340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5313" indent="-171701" algn="l" defTabSz="343403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888716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2119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5522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8925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+mn-lt"/>
              </a:rPr>
              <a:t>Carrier agnostic–available on </a:t>
            </a:r>
            <a:br>
              <a:rPr lang="en-US" sz="1800" dirty="0">
                <a:latin typeface="+mn-lt"/>
              </a:rPr>
            </a:br>
            <a:r>
              <a:rPr lang="en-US" sz="1800" dirty="0"/>
              <a:t>all nationwide</a:t>
            </a:r>
            <a:r>
              <a:rPr lang="en-US" sz="1800" dirty="0">
                <a:latin typeface="+mn-lt"/>
              </a:rPr>
              <a:t>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and some regional cellular carriers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F6364CA-D3DA-F8AF-50D4-EB93BEF4CA8E}"/>
              </a:ext>
            </a:extLst>
          </p:cNvPr>
          <p:cNvSpPr txBox="1">
            <a:spLocks/>
          </p:cNvSpPr>
          <p:nvPr/>
        </p:nvSpPr>
        <p:spPr>
          <a:xfrm>
            <a:off x="7360965" y="3785365"/>
            <a:ext cx="2193989" cy="572575"/>
          </a:xfrm>
          <a:prstGeom prst="rect">
            <a:avLst/>
          </a:prstGeom>
        </p:spPr>
        <p:txBody>
          <a:bodyPr vert="horz" lIns="91551" tIns="45775" rIns="91551" bIns="45775" rtlCol="0">
            <a:spAutoFit/>
          </a:bodyPr>
          <a:lstStyle>
            <a:lvl1pPr marL="257552" indent="-257552" algn="l" defTabSz="34340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 b="0" i="0" kern="120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558030" indent="-214627" algn="l" defTabSz="34340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858507" indent="-171701" algn="l" defTabSz="34340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5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201910" indent="-171701" algn="l" defTabSz="34340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545313" indent="-171701" algn="l" defTabSz="343403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1888716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2119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5522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8925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+mn-lt"/>
              </a:rPr>
              <a:t>Provides </a:t>
            </a:r>
            <a:r>
              <a:rPr lang="en-US" sz="1800" dirty="0"/>
              <a:t>95%</a:t>
            </a:r>
            <a:r>
              <a:rPr lang="en-US" sz="1800" dirty="0">
                <a:latin typeface="+mn-lt"/>
              </a:rPr>
              <a:t> call completion rate</a:t>
            </a:r>
          </a:p>
        </p:txBody>
      </p:sp>
      <p:sp>
        <p:nvSpPr>
          <p:cNvPr id="10" name="Freeform: Shape 32">
            <a:extLst>
              <a:ext uri="{FF2B5EF4-FFF2-40B4-BE49-F238E27FC236}">
                <a16:creationId xmlns:a16="http://schemas.microsoft.com/office/drawing/2014/main" id="{3DF9C041-A9CF-097C-A8C9-CFC652A28D91}"/>
              </a:ext>
            </a:extLst>
          </p:cNvPr>
          <p:cNvSpPr/>
          <p:nvPr/>
        </p:nvSpPr>
        <p:spPr>
          <a:xfrm>
            <a:off x="839788" y="2494498"/>
            <a:ext cx="1143000" cy="1143000"/>
          </a:xfrm>
          <a:custGeom>
            <a:avLst/>
            <a:gdLst>
              <a:gd name="connsiteX0" fmla="*/ 651367 w 672375"/>
              <a:gd name="connsiteY0" fmla="*/ 336898 h 672375"/>
              <a:gd name="connsiteX1" fmla="*/ 335490 w 672375"/>
              <a:gd name="connsiteY1" fmla="*/ 651374 h 672375"/>
              <a:gd name="connsiteX2" fmla="*/ 21014 w 672375"/>
              <a:gd name="connsiteY2" fmla="*/ 334096 h 672375"/>
              <a:gd name="connsiteX3" fmla="*/ 339692 w 672375"/>
              <a:gd name="connsiteY3" fmla="*/ 21021 h 672375"/>
              <a:gd name="connsiteX4" fmla="*/ 651367 w 672375"/>
              <a:gd name="connsiteY4" fmla="*/ 336898 h 67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375" h="672375">
                <a:moveTo>
                  <a:pt x="651367" y="336898"/>
                </a:moveTo>
                <a:cubicBezTo>
                  <a:pt x="659771" y="502891"/>
                  <a:pt x="507086" y="652074"/>
                  <a:pt x="335490" y="651374"/>
                </a:cubicBezTo>
                <a:cubicBezTo>
                  <a:pt x="169497" y="650673"/>
                  <a:pt x="20314" y="504291"/>
                  <a:pt x="21014" y="334096"/>
                </a:cubicBezTo>
                <a:cubicBezTo>
                  <a:pt x="21715" y="171606"/>
                  <a:pt x="165295" y="19621"/>
                  <a:pt x="339692" y="21021"/>
                </a:cubicBezTo>
                <a:cubicBezTo>
                  <a:pt x="501483" y="22422"/>
                  <a:pt x="659771" y="164602"/>
                  <a:pt x="651367" y="336898"/>
                </a:cubicBezTo>
                <a:close/>
              </a:path>
            </a:pathLst>
          </a:custGeom>
          <a:noFill/>
          <a:ln w="28575" cap="flat">
            <a:solidFill>
              <a:srgbClr val="E2007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11" name="Freeform: Shape 32">
            <a:extLst>
              <a:ext uri="{FF2B5EF4-FFF2-40B4-BE49-F238E27FC236}">
                <a16:creationId xmlns:a16="http://schemas.microsoft.com/office/drawing/2014/main" id="{FF81E441-A38A-0A2C-1550-EADA31C8BDE0}"/>
              </a:ext>
            </a:extLst>
          </p:cNvPr>
          <p:cNvSpPr/>
          <p:nvPr/>
        </p:nvSpPr>
        <p:spPr>
          <a:xfrm>
            <a:off x="3198434" y="2494498"/>
            <a:ext cx="1143000" cy="1143000"/>
          </a:xfrm>
          <a:custGeom>
            <a:avLst/>
            <a:gdLst>
              <a:gd name="connsiteX0" fmla="*/ 651367 w 672375"/>
              <a:gd name="connsiteY0" fmla="*/ 336898 h 672375"/>
              <a:gd name="connsiteX1" fmla="*/ 335490 w 672375"/>
              <a:gd name="connsiteY1" fmla="*/ 651374 h 672375"/>
              <a:gd name="connsiteX2" fmla="*/ 21014 w 672375"/>
              <a:gd name="connsiteY2" fmla="*/ 334096 h 672375"/>
              <a:gd name="connsiteX3" fmla="*/ 339692 w 672375"/>
              <a:gd name="connsiteY3" fmla="*/ 21021 h 672375"/>
              <a:gd name="connsiteX4" fmla="*/ 651367 w 672375"/>
              <a:gd name="connsiteY4" fmla="*/ 336898 h 67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375" h="672375">
                <a:moveTo>
                  <a:pt x="651367" y="336898"/>
                </a:moveTo>
                <a:cubicBezTo>
                  <a:pt x="659771" y="502891"/>
                  <a:pt x="507086" y="652074"/>
                  <a:pt x="335490" y="651374"/>
                </a:cubicBezTo>
                <a:cubicBezTo>
                  <a:pt x="169497" y="650673"/>
                  <a:pt x="20314" y="504291"/>
                  <a:pt x="21014" y="334096"/>
                </a:cubicBezTo>
                <a:cubicBezTo>
                  <a:pt x="21715" y="171606"/>
                  <a:pt x="165295" y="19621"/>
                  <a:pt x="339692" y="21021"/>
                </a:cubicBezTo>
                <a:cubicBezTo>
                  <a:pt x="501483" y="22422"/>
                  <a:pt x="659771" y="164602"/>
                  <a:pt x="651367" y="336898"/>
                </a:cubicBezTo>
                <a:close/>
              </a:path>
            </a:pathLst>
          </a:custGeom>
          <a:noFill/>
          <a:ln w="28575" cap="flat">
            <a:solidFill>
              <a:srgbClr val="E2007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12" name="Freeform: Shape 32">
            <a:extLst>
              <a:ext uri="{FF2B5EF4-FFF2-40B4-BE49-F238E27FC236}">
                <a16:creationId xmlns:a16="http://schemas.microsoft.com/office/drawing/2014/main" id="{14FE3B9E-AAEC-806C-6148-1FFC25A2C4D4}"/>
              </a:ext>
            </a:extLst>
          </p:cNvPr>
          <p:cNvSpPr/>
          <p:nvPr/>
        </p:nvSpPr>
        <p:spPr>
          <a:xfrm>
            <a:off x="7915726" y="2494498"/>
            <a:ext cx="1143000" cy="1143000"/>
          </a:xfrm>
          <a:custGeom>
            <a:avLst/>
            <a:gdLst>
              <a:gd name="connsiteX0" fmla="*/ 651367 w 672375"/>
              <a:gd name="connsiteY0" fmla="*/ 336898 h 672375"/>
              <a:gd name="connsiteX1" fmla="*/ 335490 w 672375"/>
              <a:gd name="connsiteY1" fmla="*/ 651374 h 672375"/>
              <a:gd name="connsiteX2" fmla="*/ 21014 w 672375"/>
              <a:gd name="connsiteY2" fmla="*/ 334096 h 672375"/>
              <a:gd name="connsiteX3" fmla="*/ 339692 w 672375"/>
              <a:gd name="connsiteY3" fmla="*/ 21021 h 672375"/>
              <a:gd name="connsiteX4" fmla="*/ 651367 w 672375"/>
              <a:gd name="connsiteY4" fmla="*/ 336898 h 67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375" h="672375">
                <a:moveTo>
                  <a:pt x="651367" y="336898"/>
                </a:moveTo>
                <a:cubicBezTo>
                  <a:pt x="659771" y="502891"/>
                  <a:pt x="507086" y="652074"/>
                  <a:pt x="335490" y="651374"/>
                </a:cubicBezTo>
                <a:cubicBezTo>
                  <a:pt x="169497" y="650673"/>
                  <a:pt x="20314" y="504291"/>
                  <a:pt x="21014" y="334096"/>
                </a:cubicBezTo>
                <a:cubicBezTo>
                  <a:pt x="21715" y="171606"/>
                  <a:pt x="165295" y="19621"/>
                  <a:pt x="339692" y="21021"/>
                </a:cubicBezTo>
                <a:cubicBezTo>
                  <a:pt x="501483" y="22422"/>
                  <a:pt x="659771" y="164602"/>
                  <a:pt x="651367" y="336898"/>
                </a:cubicBezTo>
                <a:close/>
              </a:path>
            </a:pathLst>
          </a:custGeom>
          <a:noFill/>
          <a:ln w="28575" cap="flat">
            <a:solidFill>
              <a:srgbClr val="E2007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13" name="Freeform: Shape 32">
            <a:extLst>
              <a:ext uri="{FF2B5EF4-FFF2-40B4-BE49-F238E27FC236}">
                <a16:creationId xmlns:a16="http://schemas.microsoft.com/office/drawing/2014/main" id="{D60F338F-E82A-098C-6226-96236803B8CE}"/>
              </a:ext>
            </a:extLst>
          </p:cNvPr>
          <p:cNvSpPr/>
          <p:nvPr/>
        </p:nvSpPr>
        <p:spPr>
          <a:xfrm>
            <a:off x="10274372" y="2494498"/>
            <a:ext cx="1143000" cy="1143000"/>
          </a:xfrm>
          <a:custGeom>
            <a:avLst/>
            <a:gdLst>
              <a:gd name="connsiteX0" fmla="*/ 651367 w 672375"/>
              <a:gd name="connsiteY0" fmla="*/ 336898 h 672375"/>
              <a:gd name="connsiteX1" fmla="*/ 335490 w 672375"/>
              <a:gd name="connsiteY1" fmla="*/ 651374 h 672375"/>
              <a:gd name="connsiteX2" fmla="*/ 21014 w 672375"/>
              <a:gd name="connsiteY2" fmla="*/ 334096 h 672375"/>
              <a:gd name="connsiteX3" fmla="*/ 339692 w 672375"/>
              <a:gd name="connsiteY3" fmla="*/ 21021 h 672375"/>
              <a:gd name="connsiteX4" fmla="*/ 651367 w 672375"/>
              <a:gd name="connsiteY4" fmla="*/ 336898 h 67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375" h="672375">
                <a:moveTo>
                  <a:pt x="651367" y="336898"/>
                </a:moveTo>
                <a:cubicBezTo>
                  <a:pt x="659771" y="502891"/>
                  <a:pt x="507086" y="652074"/>
                  <a:pt x="335490" y="651374"/>
                </a:cubicBezTo>
                <a:cubicBezTo>
                  <a:pt x="169497" y="650673"/>
                  <a:pt x="20314" y="504291"/>
                  <a:pt x="21014" y="334096"/>
                </a:cubicBezTo>
                <a:cubicBezTo>
                  <a:pt x="21715" y="171606"/>
                  <a:pt x="165295" y="19621"/>
                  <a:pt x="339692" y="21021"/>
                </a:cubicBezTo>
                <a:cubicBezTo>
                  <a:pt x="501483" y="22422"/>
                  <a:pt x="659771" y="164602"/>
                  <a:pt x="651367" y="336898"/>
                </a:cubicBezTo>
                <a:close/>
              </a:path>
            </a:pathLst>
          </a:custGeom>
          <a:noFill/>
          <a:ln w="28575" cap="flat">
            <a:solidFill>
              <a:srgbClr val="E2007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+mj-lt"/>
            </a:endParaRPr>
          </a:p>
        </p:txBody>
      </p:sp>
      <p:sp>
        <p:nvSpPr>
          <p:cNvPr id="14" name="Freeform: Shape 32">
            <a:extLst>
              <a:ext uri="{FF2B5EF4-FFF2-40B4-BE49-F238E27FC236}">
                <a16:creationId xmlns:a16="http://schemas.microsoft.com/office/drawing/2014/main" id="{1EF76FC5-BD73-2A2B-5B58-902299E419AD}"/>
              </a:ext>
            </a:extLst>
          </p:cNvPr>
          <p:cNvSpPr/>
          <p:nvPr/>
        </p:nvSpPr>
        <p:spPr>
          <a:xfrm>
            <a:off x="5557080" y="2494498"/>
            <a:ext cx="1143000" cy="1143000"/>
          </a:xfrm>
          <a:custGeom>
            <a:avLst/>
            <a:gdLst>
              <a:gd name="connsiteX0" fmla="*/ 651367 w 672375"/>
              <a:gd name="connsiteY0" fmla="*/ 336898 h 672375"/>
              <a:gd name="connsiteX1" fmla="*/ 335490 w 672375"/>
              <a:gd name="connsiteY1" fmla="*/ 651374 h 672375"/>
              <a:gd name="connsiteX2" fmla="*/ 21014 w 672375"/>
              <a:gd name="connsiteY2" fmla="*/ 334096 h 672375"/>
              <a:gd name="connsiteX3" fmla="*/ 339692 w 672375"/>
              <a:gd name="connsiteY3" fmla="*/ 21021 h 672375"/>
              <a:gd name="connsiteX4" fmla="*/ 651367 w 672375"/>
              <a:gd name="connsiteY4" fmla="*/ 336898 h 67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375" h="672375">
                <a:moveTo>
                  <a:pt x="651367" y="336898"/>
                </a:moveTo>
                <a:cubicBezTo>
                  <a:pt x="659771" y="502891"/>
                  <a:pt x="507086" y="652074"/>
                  <a:pt x="335490" y="651374"/>
                </a:cubicBezTo>
                <a:cubicBezTo>
                  <a:pt x="169497" y="650673"/>
                  <a:pt x="20314" y="504291"/>
                  <a:pt x="21014" y="334096"/>
                </a:cubicBezTo>
                <a:cubicBezTo>
                  <a:pt x="21715" y="171606"/>
                  <a:pt x="165295" y="19621"/>
                  <a:pt x="339692" y="21021"/>
                </a:cubicBezTo>
                <a:cubicBezTo>
                  <a:pt x="501483" y="22422"/>
                  <a:pt x="659771" y="164602"/>
                  <a:pt x="651367" y="336898"/>
                </a:cubicBezTo>
                <a:close/>
              </a:path>
            </a:pathLst>
          </a:custGeom>
          <a:noFill/>
          <a:ln w="28575" cap="flat">
            <a:solidFill>
              <a:srgbClr val="E2007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>
              <a:latin typeface="+mj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5AE96B-B8AE-4E54-BC49-C1C93A3A1594}"/>
              </a:ext>
            </a:extLst>
          </p:cNvPr>
          <p:cNvGrpSpPr/>
          <p:nvPr/>
        </p:nvGrpSpPr>
        <p:grpSpPr>
          <a:xfrm>
            <a:off x="1230474" y="2754641"/>
            <a:ext cx="463061" cy="637747"/>
            <a:chOff x="4444919" y="594935"/>
            <a:chExt cx="159068" cy="219075"/>
          </a:xfrm>
        </p:grpSpPr>
        <p:grpSp>
          <p:nvGrpSpPr>
            <p:cNvPr id="16" name="Graphic 6">
              <a:extLst>
                <a:ext uri="{FF2B5EF4-FFF2-40B4-BE49-F238E27FC236}">
                  <a16:creationId xmlns:a16="http://schemas.microsoft.com/office/drawing/2014/main" id="{609E7C2D-615E-D5F2-9FD7-63D0CD0F85ED}"/>
                </a:ext>
              </a:extLst>
            </p:cNvPr>
            <p:cNvGrpSpPr/>
            <p:nvPr/>
          </p:nvGrpSpPr>
          <p:grpSpPr>
            <a:xfrm>
              <a:off x="4444919" y="594935"/>
              <a:ext cx="123825" cy="219075"/>
              <a:chOff x="4444919" y="594935"/>
              <a:chExt cx="123825" cy="219075"/>
            </a:xfrm>
            <a:noFill/>
          </p:grpSpPr>
          <p:sp>
            <p:nvSpPr>
              <p:cNvPr id="21" name="Freeform 97">
                <a:extLst>
                  <a:ext uri="{FF2B5EF4-FFF2-40B4-BE49-F238E27FC236}">
                    <a16:creationId xmlns:a16="http://schemas.microsoft.com/office/drawing/2014/main" id="{15D87B82-ACA7-1866-5E3A-010F5F3F89FE}"/>
                  </a:ext>
                </a:extLst>
              </p:cNvPr>
              <p:cNvSpPr/>
              <p:nvPr/>
            </p:nvSpPr>
            <p:spPr>
              <a:xfrm>
                <a:off x="4444919" y="594935"/>
                <a:ext cx="123825" cy="219075"/>
              </a:xfrm>
              <a:custGeom>
                <a:avLst/>
                <a:gdLst>
                  <a:gd name="connsiteX0" fmla="*/ 123825 w 123825"/>
                  <a:gd name="connsiteY0" fmla="*/ 180975 h 219075"/>
                  <a:gd name="connsiteX1" fmla="*/ 123825 w 123825"/>
                  <a:gd name="connsiteY1" fmla="*/ 200025 h 219075"/>
                  <a:gd name="connsiteX2" fmla="*/ 104775 w 123825"/>
                  <a:gd name="connsiteY2" fmla="*/ 219075 h 219075"/>
                  <a:gd name="connsiteX3" fmla="*/ 19050 w 123825"/>
                  <a:gd name="connsiteY3" fmla="*/ 219075 h 219075"/>
                  <a:gd name="connsiteX4" fmla="*/ 0 w 123825"/>
                  <a:gd name="connsiteY4" fmla="*/ 200025 h 219075"/>
                  <a:gd name="connsiteX5" fmla="*/ 0 w 123825"/>
                  <a:gd name="connsiteY5" fmla="*/ 19050 h 219075"/>
                  <a:gd name="connsiteX6" fmla="*/ 19050 w 123825"/>
                  <a:gd name="connsiteY6" fmla="*/ 0 h 219075"/>
                  <a:gd name="connsiteX7" fmla="*/ 104775 w 123825"/>
                  <a:gd name="connsiteY7" fmla="*/ 0 h 219075"/>
                  <a:gd name="connsiteX8" fmla="*/ 123825 w 123825"/>
                  <a:gd name="connsiteY8" fmla="*/ 19050 h 219075"/>
                  <a:gd name="connsiteX9" fmla="*/ 123825 w 123825"/>
                  <a:gd name="connsiteY9" fmla="*/ 47625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825" h="219075">
                    <a:moveTo>
                      <a:pt x="123825" y="180975"/>
                    </a:moveTo>
                    <a:lnTo>
                      <a:pt x="123825" y="200025"/>
                    </a:lnTo>
                    <a:cubicBezTo>
                      <a:pt x="123825" y="210503"/>
                      <a:pt x="115253" y="219075"/>
                      <a:pt x="104775" y="219075"/>
                    </a:cubicBezTo>
                    <a:lnTo>
                      <a:pt x="19050" y="219075"/>
                    </a:lnTo>
                    <a:cubicBezTo>
                      <a:pt x="8573" y="219075"/>
                      <a:pt x="0" y="210503"/>
                      <a:pt x="0" y="200025"/>
                    </a:cubicBezTo>
                    <a:lnTo>
                      <a:pt x="0" y="19050"/>
                    </a:lnTo>
                    <a:cubicBezTo>
                      <a:pt x="0" y="8573"/>
                      <a:pt x="8573" y="0"/>
                      <a:pt x="19050" y="0"/>
                    </a:cubicBezTo>
                    <a:lnTo>
                      <a:pt x="104775" y="0"/>
                    </a:lnTo>
                    <a:cubicBezTo>
                      <a:pt x="115253" y="0"/>
                      <a:pt x="123825" y="8573"/>
                      <a:pt x="123825" y="19050"/>
                    </a:cubicBezTo>
                    <a:lnTo>
                      <a:pt x="123825" y="47625"/>
                    </a:lnTo>
                  </a:path>
                </a:pathLst>
              </a:custGeom>
              <a:noFill/>
              <a:ln w="22225" cap="rnd">
                <a:solidFill>
                  <a:srgbClr val="EA0A8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eleNeo Office" panose="020B0504040202090203" pitchFamily="34" charset="77"/>
                </a:endParaRPr>
              </a:p>
            </p:txBody>
          </p:sp>
          <p:sp>
            <p:nvSpPr>
              <p:cNvPr id="22" name="Freeform 98">
                <a:extLst>
                  <a:ext uri="{FF2B5EF4-FFF2-40B4-BE49-F238E27FC236}">
                    <a16:creationId xmlns:a16="http://schemas.microsoft.com/office/drawing/2014/main" id="{8A4E8736-6509-ED15-427E-C7318940C51D}"/>
                  </a:ext>
                </a:extLst>
              </p:cNvPr>
              <p:cNvSpPr/>
              <p:nvPr/>
            </p:nvSpPr>
            <p:spPr>
              <a:xfrm>
                <a:off x="4444919" y="775910"/>
                <a:ext cx="123825" cy="9525"/>
              </a:xfrm>
              <a:custGeom>
                <a:avLst/>
                <a:gdLst>
                  <a:gd name="connsiteX0" fmla="*/ 123825 w 123825"/>
                  <a:gd name="connsiteY0" fmla="*/ 0 h 9525"/>
                  <a:gd name="connsiteX1" fmla="*/ 0 w 123825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825" h="9525">
                    <a:moveTo>
                      <a:pt x="123825" y="0"/>
                    </a:moveTo>
                    <a:lnTo>
                      <a:pt x="0" y="0"/>
                    </a:lnTo>
                  </a:path>
                </a:pathLst>
              </a:custGeom>
              <a:ln w="22225" cap="rnd">
                <a:solidFill>
                  <a:srgbClr val="EA0A8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eleNeo Office" panose="020B0504040202090203" pitchFamily="34" charset="77"/>
                </a:endParaRPr>
              </a:p>
            </p:txBody>
          </p:sp>
          <p:sp>
            <p:nvSpPr>
              <p:cNvPr id="23" name="Freeform 99">
                <a:extLst>
                  <a:ext uri="{FF2B5EF4-FFF2-40B4-BE49-F238E27FC236}">
                    <a16:creationId xmlns:a16="http://schemas.microsoft.com/office/drawing/2014/main" id="{B2855D6E-A89F-5EC7-9329-36E4FE14FD93}"/>
                  </a:ext>
                </a:extLst>
              </p:cNvPr>
              <p:cNvSpPr/>
              <p:nvPr/>
            </p:nvSpPr>
            <p:spPr>
              <a:xfrm>
                <a:off x="4444919" y="633035"/>
                <a:ext cx="123825" cy="9525"/>
              </a:xfrm>
              <a:custGeom>
                <a:avLst/>
                <a:gdLst>
                  <a:gd name="connsiteX0" fmla="*/ 123825 w 123825"/>
                  <a:gd name="connsiteY0" fmla="*/ 0 h 9525"/>
                  <a:gd name="connsiteX1" fmla="*/ 0 w 123825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3825" h="9525">
                    <a:moveTo>
                      <a:pt x="123825" y="0"/>
                    </a:moveTo>
                    <a:lnTo>
                      <a:pt x="0" y="0"/>
                    </a:lnTo>
                  </a:path>
                </a:pathLst>
              </a:custGeom>
              <a:ln w="22225" cap="rnd">
                <a:solidFill>
                  <a:srgbClr val="EA0A8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eleNeo Office" panose="020B0504040202090203" pitchFamily="34" charset="77"/>
                </a:endParaRPr>
              </a:p>
            </p:txBody>
          </p:sp>
          <p:sp>
            <p:nvSpPr>
              <p:cNvPr id="24" name="Freeform 100">
                <a:extLst>
                  <a:ext uri="{FF2B5EF4-FFF2-40B4-BE49-F238E27FC236}">
                    <a16:creationId xmlns:a16="http://schemas.microsoft.com/office/drawing/2014/main" id="{2233620C-FF1A-2BCA-CDA0-AB0E6382AD4D}"/>
                  </a:ext>
                </a:extLst>
              </p:cNvPr>
              <p:cNvSpPr/>
              <p:nvPr/>
            </p:nvSpPr>
            <p:spPr>
              <a:xfrm>
                <a:off x="4483019" y="613985"/>
                <a:ext cx="47625" cy="9525"/>
              </a:xfrm>
              <a:custGeom>
                <a:avLst/>
                <a:gdLst>
                  <a:gd name="connsiteX0" fmla="*/ 0 w 47625"/>
                  <a:gd name="connsiteY0" fmla="*/ 0 h 9525"/>
                  <a:gd name="connsiteX1" fmla="*/ 47625 w 47625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25" h="9525">
                    <a:moveTo>
                      <a:pt x="0" y="0"/>
                    </a:moveTo>
                    <a:lnTo>
                      <a:pt x="47625" y="0"/>
                    </a:lnTo>
                  </a:path>
                </a:pathLst>
              </a:custGeom>
              <a:ln w="22225" cap="rnd">
                <a:solidFill>
                  <a:srgbClr val="EA0A8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eleNeo Office" panose="020B0504040202090203" pitchFamily="34" charset="77"/>
                </a:endParaRPr>
              </a:p>
            </p:txBody>
          </p:sp>
          <p:sp>
            <p:nvSpPr>
              <p:cNvPr id="25" name="Freeform 101">
                <a:extLst>
                  <a:ext uri="{FF2B5EF4-FFF2-40B4-BE49-F238E27FC236}">
                    <a16:creationId xmlns:a16="http://schemas.microsoft.com/office/drawing/2014/main" id="{05DDA002-B9D4-EB60-9B64-C2F827D82C2E}"/>
                  </a:ext>
                </a:extLst>
              </p:cNvPr>
              <p:cNvSpPr/>
              <p:nvPr/>
            </p:nvSpPr>
            <p:spPr>
              <a:xfrm>
                <a:off x="4502069" y="790198"/>
                <a:ext cx="9525" cy="9525"/>
              </a:xfrm>
              <a:custGeom>
                <a:avLst/>
                <a:gdLst>
                  <a:gd name="connsiteX0" fmla="*/ 4763 w 9525"/>
                  <a:gd name="connsiteY0" fmla="*/ 9525 h 9525"/>
                  <a:gd name="connsiteX1" fmla="*/ 0 w 9525"/>
                  <a:gd name="connsiteY1" fmla="*/ 4763 h 9525"/>
                  <a:gd name="connsiteX2" fmla="*/ 0 w 9525"/>
                  <a:gd name="connsiteY2" fmla="*/ 4763 h 9525"/>
                  <a:gd name="connsiteX3" fmla="*/ 4763 w 9525"/>
                  <a:gd name="connsiteY3" fmla="*/ 0 h 9525"/>
                  <a:gd name="connsiteX4" fmla="*/ 4763 w 9525"/>
                  <a:gd name="connsiteY4" fmla="*/ 0 h 9525"/>
                  <a:gd name="connsiteX5" fmla="*/ 9525 w 9525"/>
                  <a:gd name="connsiteY5" fmla="*/ 4763 h 9525"/>
                  <a:gd name="connsiteX6" fmla="*/ 9525 w 9525"/>
                  <a:gd name="connsiteY6" fmla="*/ 4763 h 9525"/>
                  <a:gd name="connsiteX7" fmla="*/ 4763 w 9525"/>
                  <a:gd name="connsiteY7" fmla="*/ 9525 h 9525"/>
                  <a:gd name="connsiteX8" fmla="*/ 4763 w 9525"/>
                  <a:gd name="connsiteY8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" h="9525">
                    <a:moveTo>
                      <a:pt x="4763" y="9525"/>
                    </a:moveTo>
                    <a:cubicBezTo>
                      <a:pt x="1905" y="9525"/>
                      <a:pt x="0" y="7620"/>
                      <a:pt x="0" y="4763"/>
                    </a:cubicBezTo>
                    <a:lnTo>
                      <a:pt x="0" y="4763"/>
                    </a:lnTo>
                    <a:cubicBezTo>
                      <a:pt x="0" y="1905"/>
                      <a:pt x="1905" y="0"/>
                      <a:pt x="4763" y="0"/>
                    </a:cubicBezTo>
                    <a:lnTo>
                      <a:pt x="4763" y="0"/>
                    </a:lnTo>
                    <a:cubicBezTo>
                      <a:pt x="7620" y="0"/>
                      <a:pt x="9525" y="1905"/>
                      <a:pt x="9525" y="4763"/>
                    </a:cubicBezTo>
                    <a:lnTo>
                      <a:pt x="9525" y="4763"/>
                    </a:lnTo>
                    <a:cubicBezTo>
                      <a:pt x="9525" y="7620"/>
                      <a:pt x="6667" y="9525"/>
                      <a:pt x="4763" y="9525"/>
                    </a:cubicBezTo>
                    <a:lnTo>
                      <a:pt x="4763" y="9525"/>
                    </a:lnTo>
                    <a:close/>
                  </a:path>
                </a:pathLst>
              </a:custGeom>
              <a:noFill/>
              <a:ln w="22225" cap="flat">
                <a:solidFill>
                  <a:srgbClr val="EA0A8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eleNeo Office" panose="020B0504040202090203" pitchFamily="34" charset="77"/>
                </a:endParaRPr>
              </a:p>
            </p:txBody>
          </p:sp>
        </p:grpSp>
        <p:grpSp>
          <p:nvGrpSpPr>
            <p:cNvPr id="17" name="Graphic 6">
              <a:extLst>
                <a:ext uri="{FF2B5EF4-FFF2-40B4-BE49-F238E27FC236}">
                  <a16:creationId xmlns:a16="http://schemas.microsoft.com/office/drawing/2014/main" id="{A40250A3-6AEC-37D7-5DFB-B09595FBA39A}"/>
                </a:ext>
              </a:extLst>
            </p:cNvPr>
            <p:cNvGrpSpPr/>
            <p:nvPr/>
          </p:nvGrpSpPr>
          <p:grpSpPr>
            <a:xfrm>
              <a:off x="4501117" y="656848"/>
              <a:ext cx="102870" cy="102870"/>
              <a:chOff x="4501117" y="656848"/>
              <a:chExt cx="102870" cy="102870"/>
            </a:xfrm>
            <a:noFill/>
          </p:grpSpPr>
          <p:sp>
            <p:nvSpPr>
              <p:cNvPr id="18" name="Freeform 103">
                <a:extLst>
                  <a:ext uri="{FF2B5EF4-FFF2-40B4-BE49-F238E27FC236}">
                    <a16:creationId xmlns:a16="http://schemas.microsoft.com/office/drawing/2014/main" id="{EA111500-11CE-10A8-FE85-BBC4B357D64F}"/>
                  </a:ext>
                </a:extLst>
              </p:cNvPr>
              <p:cNvSpPr/>
              <p:nvPr/>
            </p:nvSpPr>
            <p:spPr>
              <a:xfrm>
                <a:off x="4501117" y="656848"/>
                <a:ext cx="102870" cy="102870"/>
              </a:xfrm>
              <a:custGeom>
                <a:avLst/>
                <a:gdLst>
                  <a:gd name="connsiteX0" fmla="*/ 102870 w 102870"/>
                  <a:gd name="connsiteY0" fmla="*/ 51435 h 102870"/>
                  <a:gd name="connsiteX1" fmla="*/ 51435 w 102870"/>
                  <a:gd name="connsiteY1" fmla="*/ 102870 h 102870"/>
                  <a:gd name="connsiteX2" fmla="*/ 0 w 102870"/>
                  <a:gd name="connsiteY2" fmla="*/ 51435 h 102870"/>
                  <a:gd name="connsiteX3" fmla="*/ 51435 w 102870"/>
                  <a:gd name="connsiteY3" fmla="*/ 0 h 102870"/>
                  <a:gd name="connsiteX4" fmla="*/ 102870 w 102870"/>
                  <a:gd name="connsiteY4" fmla="*/ 51435 h 102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70" h="102870">
                    <a:moveTo>
                      <a:pt x="102870" y="51435"/>
                    </a:moveTo>
                    <a:cubicBezTo>
                      <a:pt x="102870" y="79842"/>
                      <a:pt x="79842" y="102870"/>
                      <a:pt x="51435" y="102870"/>
                    </a:cubicBezTo>
                    <a:cubicBezTo>
                      <a:pt x="23028" y="102870"/>
                      <a:pt x="0" y="79842"/>
                      <a:pt x="0" y="51435"/>
                    </a:cubicBezTo>
                    <a:cubicBezTo>
                      <a:pt x="0" y="23028"/>
                      <a:pt x="23028" y="0"/>
                      <a:pt x="51435" y="0"/>
                    </a:cubicBezTo>
                    <a:cubicBezTo>
                      <a:pt x="79842" y="0"/>
                      <a:pt x="102870" y="23028"/>
                      <a:pt x="102870" y="51435"/>
                    </a:cubicBezTo>
                    <a:close/>
                  </a:path>
                </a:pathLst>
              </a:custGeom>
              <a:noFill/>
              <a:ln w="22225" cap="flat">
                <a:solidFill>
                  <a:srgbClr val="EA0A8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eleNeo Office" panose="020B0504040202090203" pitchFamily="34" charset="77"/>
                </a:endParaRPr>
              </a:p>
            </p:txBody>
          </p:sp>
          <p:sp>
            <p:nvSpPr>
              <p:cNvPr id="19" name="Freeform 104">
                <a:extLst>
                  <a:ext uri="{FF2B5EF4-FFF2-40B4-BE49-F238E27FC236}">
                    <a16:creationId xmlns:a16="http://schemas.microsoft.com/office/drawing/2014/main" id="{E92A3599-D692-1EC3-663F-6F0980B6E4E6}"/>
                  </a:ext>
                </a:extLst>
              </p:cNvPr>
              <p:cNvSpPr/>
              <p:nvPr/>
            </p:nvSpPr>
            <p:spPr>
              <a:xfrm>
                <a:off x="4531597" y="708283"/>
                <a:ext cx="42862" cy="9525"/>
              </a:xfrm>
              <a:custGeom>
                <a:avLst/>
                <a:gdLst>
                  <a:gd name="connsiteX0" fmla="*/ 0 w 42862"/>
                  <a:gd name="connsiteY0" fmla="*/ 0 h 9525"/>
                  <a:gd name="connsiteX1" fmla="*/ 42863 w 4286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862" h="9525">
                    <a:moveTo>
                      <a:pt x="0" y="0"/>
                    </a:moveTo>
                    <a:lnTo>
                      <a:pt x="42863" y="0"/>
                    </a:lnTo>
                  </a:path>
                </a:pathLst>
              </a:custGeom>
              <a:ln w="22225" cap="rnd">
                <a:solidFill>
                  <a:srgbClr val="EA0A8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eleNeo Office" panose="020B0504040202090203" pitchFamily="34" charset="77"/>
                </a:endParaRPr>
              </a:p>
            </p:txBody>
          </p:sp>
          <p:sp>
            <p:nvSpPr>
              <p:cNvPr id="20" name="Freeform 105">
                <a:extLst>
                  <a:ext uri="{FF2B5EF4-FFF2-40B4-BE49-F238E27FC236}">
                    <a16:creationId xmlns:a16="http://schemas.microsoft.com/office/drawing/2014/main" id="{820BFEAA-A7EC-C2E6-89D4-0DAB2EEE3983}"/>
                  </a:ext>
                </a:extLst>
              </p:cNvPr>
              <p:cNvSpPr/>
              <p:nvPr/>
            </p:nvSpPr>
            <p:spPr>
              <a:xfrm>
                <a:off x="4552552" y="687328"/>
                <a:ext cx="9525" cy="42862"/>
              </a:xfrm>
              <a:custGeom>
                <a:avLst/>
                <a:gdLst>
                  <a:gd name="connsiteX0" fmla="*/ 0 w 9525"/>
                  <a:gd name="connsiteY0" fmla="*/ 42863 h 42862"/>
                  <a:gd name="connsiteX1" fmla="*/ 0 w 9525"/>
                  <a:gd name="connsiteY1" fmla="*/ 0 h 4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42862">
                    <a:moveTo>
                      <a:pt x="0" y="42863"/>
                    </a:moveTo>
                    <a:lnTo>
                      <a:pt x="0" y="0"/>
                    </a:lnTo>
                  </a:path>
                </a:pathLst>
              </a:custGeom>
              <a:ln w="22225" cap="rnd">
                <a:solidFill>
                  <a:srgbClr val="EA0A8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eleNeo Office" panose="020B0504040202090203" pitchFamily="34" charset="77"/>
                </a:endParaRPr>
              </a:p>
            </p:txBody>
          </p:sp>
        </p:grpSp>
      </p:grpSp>
      <p:grpSp>
        <p:nvGrpSpPr>
          <p:cNvPr id="26" name="Graphic 48">
            <a:extLst>
              <a:ext uri="{FF2B5EF4-FFF2-40B4-BE49-F238E27FC236}">
                <a16:creationId xmlns:a16="http://schemas.microsoft.com/office/drawing/2014/main" id="{0FC2B6FC-F4A1-FA23-5366-4C07CE52D8EA}"/>
              </a:ext>
            </a:extLst>
          </p:cNvPr>
          <p:cNvGrpSpPr/>
          <p:nvPr/>
        </p:nvGrpSpPr>
        <p:grpSpPr>
          <a:xfrm>
            <a:off x="3435534" y="2753393"/>
            <a:ext cx="637747" cy="637747"/>
            <a:chOff x="4887880" y="606977"/>
            <a:chExt cx="219075" cy="219075"/>
          </a:xfrm>
          <a:noFill/>
        </p:grpSpPr>
        <p:sp>
          <p:nvSpPr>
            <p:cNvPr id="27" name="Freeform 83">
              <a:extLst>
                <a:ext uri="{FF2B5EF4-FFF2-40B4-BE49-F238E27FC236}">
                  <a16:creationId xmlns:a16="http://schemas.microsoft.com/office/drawing/2014/main" id="{B5F7422F-1B6F-2E89-315E-F88407D181ED}"/>
                </a:ext>
              </a:extLst>
            </p:cNvPr>
            <p:cNvSpPr/>
            <p:nvPr/>
          </p:nvSpPr>
          <p:spPr>
            <a:xfrm>
              <a:off x="4973595" y="664127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noFill/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28" name="Freeform 84">
              <a:extLst>
                <a:ext uri="{FF2B5EF4-FFF2-40B4-BE49-F238E27FC236}">
                  <a16:creationId xmlns:a16="http://schemas.microsoft.com/office/drawing/2014/main" id="{3266E3E8-C720-BCD1-54BC-98F1C9C677FE}"/>
                </a:ext>
              </a:extLst>
            </p:cNvPr>
            <p:cNvSpPr/>
            <p:nvPr/>
          </p:nvSpPr>
          <p:spPr>
            <a:xfrm>
              <a:off x="4887880" y="640314"/>
              <a:ext cx="28575" cy="28575"/>
            </a:xfrm>
            <a:custGeom>
              <a:avLst/>
              <a:gdLst>
                <a:gd name="connsiteX0" fmla="*/ 28575 w 28575"/>
                <a:gd name="connsiteY0" fmla="*/ 14287 h 28575"/>
                <a:gd name="connsiteX1" fmla="*/ 14288 w 28575"/>
                <a:gd name="connsiteY1" fmla="*/ 28575 h 28575"/>
                <a:gd name="connsiteX2" fmla="*/ 0 w 28575"/>
                <a:gd name="connsiteY2" fmla="*/ 14287 h 28575"/>
                <a:gd name="connsiteX3" fmla="*/ 14288 w 28575"/>
                <a:gd name="connsiteY3" fmla="*/ 0 h 28575"/>
                <a:gd name="connsiteX4" fmla="*/ 28575 w 28575"/>
                <a:gd name="connsiteY4" fmla="*/ 1428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7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7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7"/>
                  </a:cubicBezTo>
                  <a:close/>
                </a:path>
              </a:pathLst>
            </a:custGeom>
            <a:noFill/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29" name="Freeform 85">
              <a:extLst>
                <a:ext uri="{FF2B5EF4-FFF2-40B4-BE49-F238E27FC236}">
                  <a16:creationId xmlns:a16="http://schemas.microsoft.com/office/drawing/2014/main" id="{76393CA1-828C-1DBA-E633-9BA2C56C8BB5}"/>
                </a:ext>
              </a:extLst>
            </p:cNvPr>
            <p:cNvSpPr/>
            <p:nvPr/>
          </p:nvSpPr>
          <p:spPr>
            <a:xfrm>
              <a:off x="5078380" y="606977"/>
              <a:ext cx="28575" cy="28575"/>
            </a:xfrm>
            <a:custGeom>
              <a:avLst/>
              <a:gdLst>
                <a:gd name="connsiteX0" fmla="*/ 28575 w 28575"/>
                <a:gd name="connsiteY0" fmla="*/ 14287 h 28575"/>
                <a:gd name="connsiteX1" fmla="*/ 14288 w 28575"/>
                <a:gd name="connsiteY1" fmla="*/ 28575 h 28575"/>
                <a:gd name="connsiteX2" fmla="*/ 0 w 28575"/>
                <a:gd name="connsiteY2" fmla="*/ 14287 h 28575"/>
                <a:gd name="connsiteX3" fmla="*/ 14288 w 28575"/>
                <a:gd name="connsiteY3" fmla="*/ 0 h 28575"/>
                <a:gd name="connsiteX4" fmla="*/ 28575 w 28575"/>
                <a:gd name="connsiteY4" fmla="*/ 1428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7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7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7"/>
                  </a:cubicBezTo>
                  <a:close/>
                </a:path>
              </a:pathLst>
            </a:custGeom>
            <a:noFill/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30" name="Freeform 86">
              <a:extLst>
                <a:ext uri="{FF2B5EF4-FFF2-40B4-BE49-F238E27FC236}">
                  <a16:creationId xmlns:a16="http://schemas.microsoft.com/office/drawing/2014/main" id="{2ED477C5-3637-0CEA-C61C-BC55CCA6632C}"/>
                </a:ext>
              </a:extLst>
            </p:cNvPr>
            <p:cNvSpPr/>
            <p:nvPr/>
          </p:nvSpPr>
          <p:spPr>
            <a:xfrm>
              <a:off x="4887880" y="797477"/>
              <a:ext cx="28575" cy="28575"/>
            </a:xfrm>
            <a:custGeom>
              <a:avLst/>
              <a:gdLst>
                <a:gd name="connsiteX0" fmla="*/ 28575 w 28575"/>
                <a:gd name="connsiteY0" fmla="*/ 14287 h 28575"/>
                <a:gd name="connsiteX1" fmla="*/ 14288 w 28575"/>
                <a:gd name="connsiteY1" fmla="*/ 28575 h 28575"/>
                <a:gd name="connsiteX2" fmla="*/ 0 w 28575"/>
                <a:gd name="connsiteY2" fmla="*/ 14287 h 28575"/>
                <a:gd name="connsiteX3" fmla="*/ 14288 w 28575"/>
                <a:gd name="connsiteY3" fmla="*/ 0 h 28575"/>
                <a:gd name="connsiteX4" fmla="*/ 28575 w 28575"/>
                <a:gd name="connsiteY4" fmla="*/ 1428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7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7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7"/>
                  </a:cubicBezTo>
                  <a:close/>
                </a:path>
              </a:pathLst>
            </a:custGeom>
            <a:noFill/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31" name="Freeform 87">
              <a:extLst>
                <a:ext uri="{FF2B5EF4-FFF2-40B4-BE49-F238E27FC236}">
                  <a16:creationId xmlns:a16="http://schemas.microsoft.com/office/drawing/2014/main" id="{8BD6C449-43DC-47CF-74E4-9F99021AE24A}"/>
                </a:ext>
              </a:extLst>
            </p:cNvPr>
            <p:cNvSpPr/>
            <p:nvPr/>
          </p:nvSpPr>
          <p:spPr>
            <a:xfrm>
              <a:off x="4997408" y="797477"/>
              <a:ext cx="28575" cy="28575"/>
            </a:xfrm>
            <a:custGeom>
              <a:avLst/>
              <a:gdLst>
                <a:gd name="connsiteX0" fmla="*/ 28575 w 28575"/>
                <a:gd name="connsiteY0" fmla="*/ 14287 h 28575"/>
                <a:gd name="connsiteX1" fmla="*/ 14287 w 28575"/>
                <a:gd name="connsiteY1" fmla="*/ 28575 h 28575"/>
                <a:gd name="connsiteX2" fmla="*/ 0 w 28575"/>
                <a:gd name="connsiteY2" fmla="*/ 14287 h 28575"/>
                <a:gd name="connsiteX3" fmla="*/ 14287 w 28575"/>
                <a:gd name="connsiteY3" fmla="*/ 0 h 28575"/>
                <a:gd name="connsiteX4" fmla="*/ 28575 w 28575"/>
                <a:gd name="connsiteY4" fmla="*/ 14287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8575" y="14287"/>
                  </a:moveTo>
                  <a:cubicBezTo>
                    <a:pt x="28575" y="22178"/>
                    <a:pt x="22178" y="28575"/>
                    <a:pt x="14287" y="28575"/>
                  </a:cubicBezTo>
                  <a:cubicBezTo>
                    <a:pt x="6397" y="28575"/>
                    <a:pt x="0" y="22178"/>
                    <a:pt x="0" y="14287"/>
                  </a:cubicBezTo>
                  <a:cubicBezTo>
                    <a:pt x="0" y="6397"/>
                    <a:pt x="6397" y="0"/>
                    <a:pt x="14287" y="0"/>
                  </a:cubicBezTo>
                  <a:cubicBezTo>
                    <a:pt x="22178" y="0"/>
                    <a:pt x="28575" y="6397"/>
                    <a:pt x="28575" y="14287"/>
                  </a:cubicBezTo>
                  <a:close/>
                </a:path>
              </a:pathLst>
            </a:custGeom>
            <a:noFill/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32" name="Freeform 88">
              <a:extLst>
                <a:ext uri="{FF2B5EF4-FFF2-40B4-BE49-F238E27FC236}">
                  <a16:creationId xmlns:a16="http://schemas.microsoft.com/office/drawing/2014/main" id="{CA05B021-6509-B685-4A61-2E333CD82CE0}"/>
                </a:ext>
              </a:extLst>
            </p:cNvPr>
            <p:cNvSpPr/>
            <p:nvPr/>
          </p:nvSpPr>
          <p:spPr>
            <a:xfrm>
              <a:off x="4912264" y="729258"/>
              <a:ext cx="72580" cy="72399"/>
            </a:xfrm>
            <a:custGeom>
              <a:avLst/>
              <a:gdLst>
                <a:gd name="connsiteX0" fmla="*/ 0 w 72580"/>
                <a:gd name="connsiteY0" fmla="*/ 72400 h 72399"/>
                <a:gd name="connsiteX1" fmla="*/ 72581 w 72580"/>
                <a:gd name="connsiteY1" fmla="*/ 0 h 7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580" h="72399">
                  <a:moveTo>
                    <a:pt x="0" y="72400"/>
                  </a:moveTo>
                  <a:lnTo>
                    <a:pt x="72581" y="0"/>
                  </a:lnTo>
                </a:path>
              </a:pathLst>
            </a:custGeom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33" name="Freeform 89">
              <a:extLst>
                <a:ext uri="{FF2B5EF4-FFF2-40B4-BE49-F238E27FC236}">
                  <a16:creationId xmlns:a16="http://schemas.microsoft.com/office/drawing/2014/main" id="{60D5C85E-4726-2826-9D0E-10EAB472C55B}"/>
                </a:ext>
              </a:extLst>
            </p:cNvPr>
            <p:cNvSpPr/>
            <p:nvPr/>
          </p:nvSpPr>
          <p:spPr>
            <a:xfrm>
              <a:off x="5038689" y="631370"/>
              <a:ext cx="43862" cy="43967"/>
            </a:xfrm>
            <a:custGeom>
              <a:avLst/>
              <a:gdLst>
                <a:gd name="connsiteX0" fmla="*/ 0 w 43862"/>
                <a:gd name="connsiteY0" fmla="*/ 43967 h 43967"/>
                <a:gd name="connsiteX1" fmla="*/ 43863 w 43862"/>
                <a:gd name="connsiteY1" fmla="*/ 0 h 4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62" h="43967">
                  <a:moveTo>
                    <a:pt x="0" y="43967"/>
                  </a:moveTo>
                  <a:lnTo>
                    <a:pt x="43863" y="0"/>
                  </a:lnTo>
                </a:path>
              </a:pathLst>
            </a:custGeom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34" name="Freeform 90">
              <a:extLst>
                <a:ext uri="{FF2B5EF4-FFF2-40B4-BE49-F238E27FC236}">
                  <a16:creationId xmlns:a16="http://schemas.microsoft.com/office/drawing/2014/main" id="{6286E601-84AF-4E37-1406-283EEFB77843}"/>
                </a:ext>
              </a:extLst>
            </p:cNvPr>
            <p:cNvSpPr/>
            <p:nvPr/>
          </p:nvSpPr>
          <p:spPr>
            <a:xfrm>
              <a:off x="4915026" y="660793"/>
              <a:ext cx="61645" cy="26431"/>
            </a:xfrm>
            <a:custGeom>
              <a:avLst/>
              <a:gdLst>
                <a:gd name="connsiteX0" fmla="*/ 0 w 61645"/>
                <a:gd name="connsiteY0" fmla="*/ 0 h 26431"/>
                <a:gd name="connsiteX1" fmla="*/ 61646 w 61645"/>
                <a:gd name="connsiteY1" fmla="*/ 26432 h 2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645" h="26431">
                  <a:moveTo>
                    <a:pt x="0" y="0"/>
                  </a:moveTo>
                  <a:lnTo>
                    <a:pt x="61646" y="26432"/>
                  </a:lnTo>
                </a:path>
              </a:pathLst>
            </a:custGeom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35" name="Freeform 91">
              <a:extLst>
                <a:ext uri="{FF2B5EF4-FFF2-40B4-BE49-F238E27FC236}">
                  <a16:creationId xmlns:a16="http://schemas.microsoft.com/office/drawing/2014/main" id="{978D2F95-414D-A4B2-3153-038CA8C77A79}"/>
                </a:ext>
              </a:extLst>
            </p:cNvPr>
            <p:cNvSpPr/>
            <p:nvPr/>
          </p:nvSpPr>
          <p:spPr>
            <a:xfrm>
              <a:off x="5044509" y="721600"/>
              <a:ext cx="34461" cy="14239"/>
            </a:xfrm>
            <a:custGeom>
              <a:avLst/>
              <a:gdLst>
                <a:gd name="connsiteX0" fmla="*/ 34461 w 34461"/>
                <a:gd name="connsiteY0" fmla="*/ 14240 h 14239"/>
                <a:gd name="connsiteX1" fmla="*/ 0 w 34461"/>
                <a:gd name="connsiteY1" fmla="*/ 0 h 14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461" h="14239">
                  <a:moveTo>
                    <a:pt x="34461" y="14240"/>
                  </a:moveTo>
                  <a:lnTo>
                    <a:pt x="0" y="0"/>
                  </a:lnTo>
                </a:path>
              </a:pathLst>
            </a:custGeom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36" name="Freeform 92">
              <a:extLst>
                <a:ext uri="{FF2B5EF4-FFF2-40B4-BE49-F238E27FC236}">
                  <a16:creationId xmlns:a16="http://schemas.microsoft.com/office/drawing/2014/main" id="{064214B0-57B9-BDB6-0FF3-BFB5853EE9B7}"/>
                </a:ext>
              </a:extLst>
            </p:cNvPr>
            <p:cNvSpPr/>
            <p:nvPr/>
          </p:nvSpPr>
          <p:spPr>
            <a:xfrm>
              <a:off x="5011695" y="740327"/>
              <a:ext cx="9525" cy="57150"/>
            </a:xfrm>
            <a:custGeom>
              <a:avLst/>
              <a:gdLst>
                <a:gd name="connsiteX0" fmla="*/ 0 w 9525"/>
                <a:gd name="connsiteY0" fmla="*/ 57150 h 57150"/>
                <a:gd name="connsiteX1" fmla="*/ 0 w 9525"/>
                <a:gd name="connsiteY1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7150">
                  <a:moveTo>
                    <a:pt x="0" y="57150"/>
                  </a:moveTo>
                  <a:lnTo>
                    <a:pt x="0" y="0"/>
                  </a:lnTo>
                </a:path>
              </a:pathLst>
            </a:custGeom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37" name="Freeform 93">
              <a:extLst>
                <a:ext uri="{FF2B5EF4-FFF2-40B4-BE49-F238E27FC236}">
                  <a16:creationId xmlns:a16="http://schemas.microsoft.com/office/drawing/2014/main" id="{4ADAC92E-95A5-C2A6-4739-2F5C370BE2F5}"/>
                </a:ext>
              </a:extLst>
            </p:cNvPr>
            <p:cNvSpPr/>
            <p:nvPr/>
          </p:nvSpPr>
          <p:spPr>
            <a:xfrm>
              <a:off x="5078380" y="726039"/>
              <a:ext cx="28575" cy="28574"/>
            </a:xfrm>
            <a:custGeom>
              <a:avLst/>
              <a:gdLst>
                <a:gd name="connsiteX0" fmla="*/ 28575 w 28575"/>
                <a:gd name="connsiteY0" fmla="*/ 14288 h 28574"/>
                <a:gd name="connsiteX1" fmla="*/ 14288 w 28575"/>
                <a:gd name="connsiteY1" fmla="*/ 28575 h 28574"/>
                <a:gd name="connsiteX2" fmla="*/ 0 w 28575"/>
                <a:gd name="connsiteY2" fmla="*/ 14287 h 28574"/>
                <a:gd name="connsiteX3" fmla="*/ 14288 w 28575"/>
                <a:gd name="connsiteY3" fmla="*/ 0 h 28574"/>
                <a:gd name="connsiteX4" fmla="*/ 28575 w 28575"/>
                <a:gd name="connsiteY4" fmla="*/ 14288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4">
                  <a:moveTo>
                    <a:pt x="28575" y="14288"/>
                  </a:moveTo>
                  <a:cubicBezTo>
                    <a:pt x="28575" y="22178"/>
                    <a:pt x="22178" y="28575"/>
                    <a:pt x="14288" y="28575"/>
                  </a:cubicBezTo>
                  <a:cubicBezTo>
                    <a:pt x="6397" y="28575"/>
                    <a:pt x="0" y="22178"/>
                    <a:pt x="0" y="14287"/>
                  </a:cubicBezTo>
                  <a:cubicBezTo>
                    <a:pt x="0" y="6397"/>
                    <a:pt x="6397" y="0"/>
                    <a:pt x="14288" y="0"/>
                  </a:cubicBezTo>
                  <a:cubicBezTo>
                    <a:pt x="22178" y="0"/>
                    <a:pt x="28575" y="6397"/>
                    <a:pt x="28575" y="14288"/>
                  </a:cubicBezTo>
                  <a:close/>
                </a:path>
              </a:pathLst>
            </a:custGeom>
            <a:noFill/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</p:grpSp>
      <p:grpSp>
        <p:nvGrpSpPr>
          <p:cNvPr id="38" name="Graphic 50">
            <a:extLst>
              <a:ext uri="{FF2B5EF4-FFF2-40B4-BE49-F238E27FC236}">
                <a16:creationId xmlns:a16="http://schemas.microsoft.com/office/drawing/2014/main" id="{502C1C5A-6E52-9503-F15C-DCB4CADC6430}"/>
              </a:ext>
            </a:extLst>
          </p:cNvPr>
          <p:cNvGrpSpPr/>
          <p:nvPr/>
        </p:nvGrpSpPr>
        <p:grpSpPr>
          <a:xfrm>
            <a:off x="8171770" y="2782369"/>
            <a:ext cx="637746" cy="554562"/>
            <a:chOff x="7081870" y="626017"/>
            <a:chExt cx="219075" cy="190500"/>
          </a:xfrm>
          <a:noFill/>
        </p:grpSpPr>
        <p:sp>
          <p:nvSpPr>
            <p:cNvPr id="39" name="Freeform 67">
              <a:extLst>
                <a:ext uri="{FF2B5EF4-FFF2-40B4-BE49-F238E27FC236}">
                  <a16:creationId xmlns:a16="http://schemas.microsoft.com/office/drawing/2014/main" id="{41A5E9A8-B2BA-3D88-7637-4F201EF87EE6}"/>
                </a:ext>
              </a:extLst>
            </p:cNvPr>
            <p:cNvSpPr/>
            <p:nvPr/>
          </p:nvSpPr>
          <p:spPr>
            <a:xfrm>
              <a:off x="7081870" y="626017"/>
              <a:ext cx="95250" cy="190500"/>
            </a:xfrm>
            <a:custGeom>
              <a:avLst/>
              <a:gdLst>
                <a:gd name="connsiteX0" fmla="*/ 95250 w 95250"/>
                <a:gd name="connsiteY0" fmla="*/ 138113 h 190500"/>
                <a:gd name="connsiteX1" fmla="*/ 95250 w 95250"/>
                <a:gd name="connsiteY1" fmla="*/ 171450 h 190500"/>
                <a:gd name="connsiteX2" fmla="*/ 76200 w 95250"/>
                <a:gd name="connsiteY2" fmla="*/ 190500 h 190500"/>
                <a:gd name="connsiteX3" fmla="*/ 19050 w 95250"/>
                <a:gd name="connsiteY3" fmla="*/ 190500 h 190500"/>
                <a:gd name="connsiteX4" fmla="*/ 0 w 95250"/>
                <a:gd name="connsiteY4" fmla="*/ 171450 h 190500"/>
                <a:gd name="connsiteX5" fmla="*/ 0 w 95250"/>
                <a:gd name="connsiteY5" fmla="*/ 19050 h 190500"/>
                <a:gd name="connsiteX6" fmla="*/ 19050 w 95250"/>
                <a:gd name="connsiteY6" fmla="*/ 0 h 190500"/>
                <a:gd name="connsiteX7" fmla="*/ 76200 w 95250"/>
                <a:gd name="connsiteY7" fmla="*/ 0 h 190500"/>
                <a:gd name="connsiteX8" fmla="*/ 95250 w 95250"/>
                <a:gd name="connsiteY8" fmla="*/ 19050 h 190500"/>
                <a:gd name="connsiteX9" fmla="*/ 95250 w 95250"/>
                <a:gd name="connsiteY9" fmla="*/ 52388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190500">
                  <a:moveTo>
                    <a:pt x="95250" y="138113"/>
                  </a:moveTo>
                  <a:lnTo>
                    <a:pt x="95250" y="171450"/>
                  </a:lnTo>
                  <a:cubicBezTo>
                    <a:pt x="95250" y="181966"/>
                    <a:pt x="86716" y="190500"/>
                    <a:pt x="76200" y="190500"/>
                  </a:cubicBezTo>
                  <a:lnTo>
                    <a:pt x="19050" y="190500"/>
                  </a:lnTo>
                  <a:cubicBezTo>
                    <a:pt x="8534" y="190500"/>
                    <a:pt x="0" y="181966"/>
                    <a:pt x="0" y="171450"/>
                  </a:cubicBezTo>
                  <a:lnTo>
                    <a:pt x="0" y="19050"/>
                  </a:lnTo>
                  <a:cubicBezTo>
                    <a:pt x="0" y="8534"/>
                    <a:pt x="8534" y="0"/>
                    <a:pt x="19050" y="0"/>
                  </a:cubicBezTo>
                  <a:lnTo>
                    <a:pt x="76200" y="0"/>
                  </a:lnTo>
                  <a:cubicBezTo>
                    <a:pt x="86716" y="0"/>
                    <a:pt x="95250" y="8534"/>
                    <a:pt x="95250" y="19050"/>
                  </a:cubicBezTo>
                  <a:lnTo>
                    <a:pt x="95250" y="52388"/>
                  </a:lnTo>
                </a:path>
              </a:pathLst>
            </a:custGeom>
            <a:noFill/>
            <a:ln w="22225" cap="rnd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40" name="Freeform 68">
              <a:extLst>
                <a:ext uri="{FF2B5EF4-FFF2-40B4-BE49-F238E27FC236}">
                  <a16:creationId xmlns:a16="http://schemas.microsoft.com/office/drawing/2014/main" id="{22C60B1F-D4B6-EB0A-5115-CAF653702651}"/>
                </a:ext>
              </a:extLst>
            </p:cNvPr>
            <p:cNvSpPr/>
            <p:nvPr/>
          </p:nvSpPr>
          <p:spPr>
            <a:xfrm>
              <a:off x="7081870" y="664117"/>
              <a:ext cx="95250" cy="9525"/>
            </a:xfrm>
            <a:custGeom>
              <a:avLst/>
              <a:gdLst>
                <a:gd name="connsiteX0" fmla="*/ 95250 w 95250"/>
                <a:gd name="connsiteY0" fmla="*/ 0 h 9525"/>
                <a:gd name="connsiteX1" fmla="*/ 0 w 952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9525">
                  <a:moveTo>
                    <a:pt x="95250" y="0"/>
                  </a:moveTo>
                  <a:lnTo>
                    <a:pt x="0" y="0"/>
                  </a:lnTo>
                </a:path>
              </a:pathLst>
            </a:custGeom>
            <a:ln w="22225" cap="rnd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41" name="Freeform 69">
              <a:extLst>
                <a:ext uri="{FF2B5EF4-FFF2-40B4-BE49-F238E27FC236}">
                  <a16:creationId xmlns:a16="http://schemas.microsoft.com/office/drawing/2014/main" id="{BBD9D512-5054-9BB0-DCB8-1CF1B11BA296}"/>
                </a:ext>
              </a:extLst>
            </p:cNvPr>
            <p:cNvSpPr/>
            <p:nvPr/>
          </p:nvSpPr>
          <p:spPr>
            <a:xfrm>
              <a:off x="7081870" y="778417"/>
              <a:ext cx="95250" cy="9525"/>
            </a:xfrm>
            <a:custGeom>
              <a:avLst/>
              <a:gdLst>
                <a:gd name="connsiteX0" fmla="*/ 95250 w 95250"/>
                <a:gd name="connsiteY0" fmla="*/ 0 h 9525"/>
                <a:gd name="connsiteX1" fmla="*/ 0 w 952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9525">
                  <a:moveTo>
                    <a:pt x="95250" y="0"/>
                  </a:moveTo>
                  <a:lnTo>
                    <a:pt x="0" y="0"/>
                  </a:lnTo>
                </a:path>
              </a:pathLst>
            </a:custGeom>
            <a:ln w="22225" cap="rnd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42" name="Freeform 70">
              <a:extLst>
                <a:ext uri="{FF2B5EF4-FFF2-40B4-BE49-F238E27FC236}">
                  <a16:creationId xmlns:a16="http://schemas.microsoft.com/office/drawing/2014/main" id="{B7B6B583-14E4-DE01-B28F-E359BBF5C72F}"/>
                </a:ext>
              </a:extLst>
            </p:cNvPr>
            <p:cNvSpPr/>
            <p:nvPr/>
          </p:nvSpPr>
          <p:spPr>
            <a:xfrm>
              <a:off x="7115208" y="645067"/>
              <a:ext cx="28575" cy="9525"/>
            </a:xfrm>
            <a:custGeom>
              <a:avLst/>
              <a:gdLst>
                <a:gd name="connsiteX0" fmla="*/ 0 w 28575"/>
                <a:gd name="connsiteY0" fmla="*/ 0 h 9525"/>
                <a:gd name="connsiteX1" fmla="*/ 28575 w 2857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ln w="22225" cap="rnd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43" name="Freeform 71">
              <a:extLst>
                <a:ext uri="{FF2B5EF4-FFF2-40B4-BE49-F238E27FC236}">
                  <a16:creationId xmlns:a16="http://schemas.microsoft.com/office/drawing/2014/main" id="{0DAAAE21-D725-B09A-0973-AAB042A207EE}"/>
                </a:ext>
              </a:extLst>
            </p:cNvPr>
            <p:cNvSpPr/>
            <p:nvPr/>
          </p:nvSpPr>
          <p:spPr>
            <a:xfrm>
              <a:off x="7205695" y="626017"/>
              <a:ext cx="95250" cy="190500"/>
            </a:xfrm>
            <a:custGeom>
              <a:avLst/>
              <a:gdLst>
                <a:gd name="connsiteX0" fmla="*/ 0 w 95250"/>
                <a:gd name="connsiteY0" fmla="*/ 52388 h 190500"/>
                <a:gd name="connsiteX1" fmla="*/ 0 w 95250"/>
                <a:gd name="connsiteY1" fmla="*/ 19050 h 190500"/>
                <a:gd name="connsiteX2" fmla="*/ 19050 w 95250"/>
                <a:gd name="connsiteY2" fmla="*/ 0 h 190500"/>
                <a:gd name="connsiteX3" fmla="*/ 76200 w 95250"/>
                <a:gd name="connsiteY3" fmla="*/ 0 h 190500"/>
                <a:gd name="connsiteX4" fmla="*/ 95250 w 95250"/>
                <a:gd name="connsiteY4" fmla="*/ 19050 h 190500"/>
                <a:gd name="connsiteX5" fmla="*/ 95250 w 95250"/>
                <a:gd name="connsiteY5" fmla="*/ 171450 h 190500"/>
                <a:gd name="connsiteX6" fmla="*/ 76200 w 95250"/>
                <a:gd name="connsiteY6" fmla="*/ 190500 h 190500"/>
                <a:gd name="connsiteX7" fmla="*/ 19050 w 95250"/>
                <a:gd name="connsiteY7" fmla="*/ 190500 h 190500"/>
                <a:gd name="connsiteX8" fmla="*/ 0 w 95250"/>
                <a:gd name="connsiteY8" fmla="*/ 171450 h 190500"/>
                <a:gd name="connsiteX9" fmla="*/ 0 w 95250"/>
                <a:gd name="connsiteY9" fmla="*/ 138113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190500">
                  <a:moveTo>
                    <a:pt x="0" y="52388"/>
                  </a:moveTo>
                  <a:lnTo>
                    <a:pt x="0" y="19050"/>
                  </a:lnTo>
                  <a:cubicBezTo>
                    <a:pt x="0" y="8534"/>
                    <a:pt x="8534" y="0"/>
                    <a:pt x="19050" y="0"/>
                  </a:cubicBezTo>
                  <a:lnTo>
                    <a:pt x="76200" y="0"/>
                  </a:lnTo>
                  <a:cubicBezTo>
                    <a:pt x="86716" y="0"/>
                    <a:pt x="95250" y="8534"/>
                    <a:pt x="95250" y="19050"/>
                  </a:cubicBezTo>
                  <a:lnTo>
                    <a:pt x="95250" y="171450"/>
                  </a:lnTo>
                  <a:cubicBezTo>
                    <a:pt x="95250" y="181966"/>
                    <a:pt x="86716" y="190500"/>
                    <a:pt x="76200" y="190500"/>
                  </a:cubicBezTo>
                  <a:lnTo>
                    <a:pt x="19050" y="190500"/>
                  </a:lnTo>
                  <a:cubicBezTo>
                    <a:pt x="8534" y="190500"/>
                    <a:pt x="0" y="181966"/>
                    <a:pt x="0" y="171450"/>
                  </a:cubicBezTo>
                  <a:lnTo>
                    <a:pt x="0" y="138113"/>
                  </a:lnTo>
                </a:path>
              </a:pathLst>
            </a:custGeom>
            <a:noFill/>
            <a:ln w="22225" cap="rnd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44" name="Freeform 72">
              <a:extLst>
                <a:ext uri="{FF2B5EF4-FFF2-40B4-BE49-F238E27FC236}">
                  <a16:creationId xmlns:a16="http://schemas.microsoft.com/office/drawing/2014/main" id="{56BFF2D3-AEB7-0959-154D-307E0BBDEE4C}"/>
                </a:ext>
              </a:extLst>
            </p:cNvPr>
            <p:cNvSpPr/>
            <p:nvPr/>
          </p:nvSpPr>
          <p:spPr>
            <a:xfrm>
              <a:off x="7205695" y="664117"/>
              <a:ext cx="95250" cy="9525"/>
            </a:xfrm>
            <a:custGeom>
              <a:avLst/>
              <a:gdLst>
                <a:gd name="connsiteX0" fmla="*/ 95250 w 95250"/>
                <a:gd name="connsiteY0" fmla="*/ 0 h 9525"/>
                <a:gd name="connsiteX1" fmla="*/ 0 w 952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9525">
                  <a:moveTo>
                    <a:pt x="95250" y="0"/>
                  </a:moveTo>
                  <a:lnTo>
                    <a:pt x="0" y="0"/>
                  </a:lnTo>
                </a:path>
              </a:pathLst>
            </a:custGeom>
            <a:ln w="22225" cap="rnd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45" name="Freeform 73">
              <a:extLst>
                <a:ext uri="{FF2B5EF4-FFF2-40B4-BE49-F238E27FC236}">
                  <a16:creationId xmlns:a16="http://schemas.microsoft.com/office/drawing/2014/main" id="{1CB797E5-4AED-5083-0985-12801EEFD46A}"/>
                </a:ext>
              </a:extLst>
            </p:cNvPr>
            <p:cNvSpPr/>
            <p:nvPr/>
          </p:nvSpPr>
          <p:spPr>
            <a:xfrm>
              <a:off x="7205695" y="778417"/>
              <a:ext cx="95250" cy="9525"/>
            </a:xfrm>
            <a:custGeom>
              <a:avLst/>
              <a:gdLst>
                <a:gd name="connsiteX0" fmla="*/ 95250 w 95250"/>
                <a:gd name="connsiteY0" fmla="*/ 0 h 9525"/>
                <a:gd name="connsiteX1" fmla="*/ 0 w 95250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9525">
                  <a:moveTo>
                    <a:pt x="95250" y="0"/>
                  </a:moveTo>
                  <a:lnTo>
                    <a:pt x="0" y="0"/>
                  </a:lnTo>
                </a:path>
              </a:pathLst>
            </a:custGeom>
            <a:ln w="22225" cap="rnd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46" name="Freeform 74">
              <a:extLst>
                <a:ext uri="{FF2B5EF4-FFF2-40B4-BE49-F238E27FC236}">
                  <a16:creationId xmlns:a16="http://schemas.microsoft.com/office/drawing/2014/main" id="{324D8AD1-9F55-190D-5124-6D5B7C783075}"/>
                </a:ext>
              </a:extLst>
            </p:cNvPr>
            <p:cNvSpPr/>
            <p:nvPr/>
          </p:nvSpPr>
          <p:spPr>
            <a:xfrm>
              <a:off x="7239033" y="645067"/>
              <a:ext cx="28575" cy="9525"/>
            </a:xfrm>
            <a:custGeom>
              <a:avLst/>
              <a:gdLst>
                <a:gd name="connsiteX0" fmla="*/ 0 w 28575"/>
                <a:gd name="connsiteY0" fmla="*/ 0 h 9525"/>
                <a:gd name="connsiteX1" fmla="*/ 28575 w 2857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9525">
                  <a:moveTo>
                    <a:pt x="0" y="0"/>
                  </a:moveTo>
                  <a:lnTo>
                    <a:pt x="28575" y="0"/>
                  </a:lnTo>
                </a:path>
              </a:pathLst>
            </a:custGeom>
            <a:ln w="22225" cap="rnd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47" name="Freeform 75">
              <a:extLst>
                <a:ext uri="{FF2B5EF4-FFF2-40B4-BE49-F238E27FC236}">
                  <a16:creationId xmlns:a16="http://schemas.microsoft.com/office/drawing/2014/main" id="{AEAF6ED9-434A-ECF2-0653-2ADE1918C8EE}"/>
                </a:ext>
              </a:extLst>
            </p:cNvPr>
            <p:cNvSpPr/>
            <p:nvPr/>
          </p:nvSpPr>
          <p:spPr>
            <a:xfrm>
              <a:off x="7119970" y="721267"/>
              <a:ext cx="142875" cy="9525"/>
            </a:xfrm>
            <a:custGeom>
              <a:avLst/>
              <a:gdLst>
                <a:gd name="connsiteX0" fmla="*/ 0 w 142875"/>
                <a:gd name="connsiteY0" fmla="*/ 0 h 9525"/>
                <a:gd name="connsiteX1" fmla="*/ 142875 w 14287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5" h="9525">
                  <a:moveTo>
                    <a:pt x="0" y="0"/>
                  </a:moveTo>
                  <a:lnTo>
                    <a:pt x="142875" y="0"/>
                  </a:lnTo>
                </a:path>
              </a:pathLst>
            </a:custGeom>
            <a:ln w="22225" cap="rnd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48" name="Freeform 76">
              <a:extLst>
                <a:ext uri="{FF2B5EF4-FFF2-40B4-BE49-F238E27FC236}">
                  <a16:creationId xmlns:a16="http://schemas.microsoft.com/office/drawing/2014/main" id="{2C1C62D9-88EB-8C71-0BC9-41EDFAD07DA1}"/>
                </a:ext>
              </a:extLst>
            </p:cNvPr>
            <p:cNvSpPr/>
            <p:nvPr/>
          </p:nvSpPr>
          <p:spPr>
            <a:xfrm>
              <a:off x="7119970" y="692835"/>
              <a:ext cx="28575" cy="57150"/>
            </a:xfrm>
            <a:custGeom>
              <a:avLst/>
              <a:gdLst>
                <a:gd name="connsiteX0" fmla="*/ 28575 w 28575"/>
                <a:gd name="connsiteY0" fmla="*/ 57150 h 57150"/>
                <a:gd name="connsiteX1" fmla="*/ 0 w 28575"/>
                <a:gd name="connsiteY1" fmla="*/ 28575 h 57150"/>
                <a:gd name="connsiteX2" fmla="*/ 28575 w 28575"/>
                <a:gd name="connsiteY2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57150">
                  <a:moveTo>
                    <a:pt x="28575" y="57150"/>
                  </a:moveTo>
                  <a:lnTo>
                    <a:pt x="0" y="28575"/>
                  </a:lnTo>
                  <a:lnTo>
                    <a:pt x="28575" y="0"/>
                  </a:lnTo>
                </a:path>
              </a:pathLst>
            </a:custGeom>
            <a:noFill/>
            <a:ln w="22225" cap="rnd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49" name="Freeform 77">
              <a:extLst>
                <a:ext uri="{FF2B5EF4-FFF2-40B4-BE49-F238E27FC236}">
                  <a16:creationId xmlns:a16="http://schemas.microsoft.com/office/drawing/2014/main" id="{2F732DB6-0C3D-CF82-4E35-8D9BA9D303D4}"/>
                </a:ext>
              </a:extLst>
            </p:cNvPr>
            <p:cNvSpPr/>
            <p:nvPr/>
          </p:nvSpPr>
          <p:spPr>
            <a:xfrm>
              <a:off x="7234270" y="692835"/>
              <a:ext cx="28575" cy="57150"/>
            </a:xfrm>
            <a:custGeom>
              <a:avLst/>
              <a:gdLst>
                <a:gd name="connsiteX0" fmla="*/ 0 w 28575"/>
                <a:gd name="connsiteY0" fmla="*/ 57150 h 57150"/>
                <a:gd name="connsiteX1" fmla="*/ 28575 w 28575"/>
                <a:gd name="connsiteY1" fmla="*/ 28575 h 57150"/>
                <a:gd name="connsiteX2" fmla="*/ 0 w 28575"/>
                <a:gd name="connsiteY2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57150">
                  <a:moveTo>
                    <a:pt x="0" y="57150"/>
                  </a:moveTo>
                  <a:lnTo>
                    <a:pt x="28575" y="28575"/>
                  </a:lnTo>
                  <a:lnTo>
                    <a:pt x="0" y="0"/>
                  </a:lnTo>
                </a:path>
              </a:pathLst>
            </a:custGeom>
            <a:noFill/>
            <a:ln w="22225" cap="rnd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50" name="Freeform 78">
              <a:extLst>
                <a:ext uri="{FF2B5EF4-FFF2-40B4-BE49-F238E27FC236}">
                  <a16:creationId xmlns:a16="http://schemas.microsoft.com/office/drawing/2014/main" id="{D52930F2-86BA-A181-1BD1-58EDE8C1AA9F}"/>
                </a:ext>
              </a:extLst>
            </p:cNvPr>
            <p:cNvSpPr/>
            <p:nvPr/>
          </p:nvSpPr>
          <p:spPr>
            <a:xfrm>
              <a:off x="7124733" y="792705"/>
              <a:ext cx="9525" cy="9525"/>
            </a:xfrm>
            <a:custGeom>
              <a:avLst/>
              <a:gdLst>
                <a:gd name="connsiteX0" fmla="*/ 9525 w 9525"/>
                <a:gd name="connsiteY0" fmla="*/ 4763 h 9525"/>
                <a:gd name="connsiteX1" fmla="*/ 4763 w 9525"/>
                <a:gd name="connsiteY1" fmla="*/ 9525 h 9525"/>
                <a:gd name="connsiteX2" fmla="*/ 4763 w 9525"/>
                <a:gd name="connsiteY2" fmla="*/ 9525 h 9525"/>
                <a:gd name="connsiteX3" fmla="*/ 0 w 9525"/>
                <a:gd name="connsiteY3" fmla="*/ 4763 h 9525"/>
                <a:gd name="connsiteX4" fmla="*/ 0 w 9525"/>
                <a:gd name="connsiteY4" fmla="*/ 4763 h 9525"/>
                <a:gd name="connsiteX5" fmla="*/ 4763 w 9525"/>
                <a:gd name="connsiteY5" fmla="*/ 0 h 9525"/>
                <a:gd name="connsiteX6" fmla="*/ 4763 w 9525"/>
                <a:gd name="connsiteY6" fmla="*/ 0 h 9525"/>
                <a:gd name="connsiteX7" fmla="*/ 9525 w 9525"/>
                <a:gd name="connsiteY7" fmla="*/ 4763 h 9525"/>
                <a:gd name="connsiteX8" fmla="*/ 9525 w 9525"/>
                <a:gd name="connsiteY8" fmla="*/ 47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525">
                  <a:moveTo>
                    <a:pt x="9525" y="4763"/>
                  </a:moveTo>
                  <a:cubicBezTo>
                    <a:pt x="9525" y="7391"/>
                    <a:pt x="7391" y="9525"/>
                    <a:pt x="4763" y="9525"/>
                  </a:cubicBezTo>
                  <a:lnTo>
                    <a:pt x="4763" y="9525"/>
                  </a:lnTo>
                  <a:cubicBezTo>
                    <a:pt x="2134" y="9525"/>
                    <a:pt x="0" y="7391"/>
                    <a:pt x="0" y="4763"/>
                  </a:cubicBezTo>
                  <a:lnTo>
                    <a:pt x="0" y="4763"/>
                  </a:lnTo>
                  <a:cubicBezTo>
                    <a:pt x="0" y="2134"/>
                    <a:pt x="2134" y="0"/>
                    <a:pt x="4763" y="0"/>
                  </a:cubicBezTo>
                  <a:lnTo>
                    <a:pt x="4763" y="0"/>
                  </a:lnTo>
                  <a:cubicBezTo>
                    <a:pt x="7391" y="0"/>
                    <a:pt x="9525" y="2134"/>
                    <a:pt x="9525" y="4763"/>
                  </a:cubicBezTo>
                  <a:lnTo>
                    <a:pt x="9525" y="4763"/>
                  </a:lnTo>
                  <a:close/>
                </a:path>
              </a:pathLst>
            </a:custGeom>
            <a:noFill/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51" name="Freeform 79">
              <a:extLst>
                <a:ext uri="{FF2B5EF4-FFF2-40B4-BE49-F238E27FC236}">
                  <a16:creationId xmlns:a16="http://schemas.microsoft.com/office/drawing/2014/main" id="{ED28EC40-5C9B-1D7B-B386-8DA9DE4553BB}"/>
                </a:ext>
              </a:extLst>
            </p:cNvPr>
            <p:cNvSpPr/>
            <p:nvPr/>
          </p:nvSpPr>
          <p:spPr>
            <a:xfrm>
              <a:off x="7248558" y="792705"/>
              <a:ext cx="9525" cy="9525"/>
            </a:xfrm>
            <a:custGeom>
              <a:avLst/>
              <a:gdLst>
                <a:gd name="connsiteX0" fmla="*/ 9525 w 9525"/>
                <a:gd name="connsiteY0" fmla="*/ 4763 h 9525"/>
                <a:gd name="connsiteX1" fmla="*/ 4763 w 9525"/>
                <a:gd name="connsiteY1" fmla="*/ 9525 h 9525"/>
                <a:gd name="connsiteX2" fmla="*/ 4763 w 9525"/>
                <a:gd name="connsiteY2" fmla="*/ 9525 h 9525"/>
                <a:gd name="connsiteX3" fmla="*/ 0 w 9525"/>
                <a:gd name="connsiteY3" fmla="*/ 4763 h 9525"/>
                <a:gd name="connsiteX4" fmla="*/ 0 w 9525"/>
                <a:gd name="connsiteY4" fmla="*/ 4763 h 9525"/>
                <a:gd name="connsiteX5" fmla="*/ 4763 w 9525"/>
                <a:gd name="connsiteY5" fmla="*/ 0 h 9525"/>
                <a:gd name="connsiteX6" fmla="*/ 4763 w 9525"/>
                <a:gd name="connsiteY6" fmla="*/ 0 h 9525"/>
                <a:gd name="connsiteX7" fmla="*/ 9525 w 9525"/>
                <a:gd name="connsiteY7" fmla="*/ 4763 h 9525"/>
                <a:gd name="connsiteX8" fmla="*/ 9525 w 9525"/>
                <a:gd name="connsiteY8" fmla="*/ 4763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" h="9525">
                  <a:moveTo>
                    <a:pt x="9525" y="4763"/>
                  </a:moveTo>
                  <a:cubicBezTo>
                    <a:pt x="9525" y="7391"/>
                    <a:pt x="7391" y="9525"/>
                    <a:pt x="4763" y="9525"/>
                  </a:cubicBezTo>
                  <a:lnTo>
                    <a:pt x="4763" y="9525"/>
                  </a:lnTo>
                  <a:cubicBezTo>
                    <a:pt x="2134" y="9525"/>
                    <a:pt x="0" y="7391"/>
                    <a:pt x="0" y="4763"/>
                  </a:cubicBezTo>
                  <a:lnTo>
                    <a:pt x="0" y="4763"/>
                  </a:lnTo>
                  <a:cubicBezTo>
                    <a:pt x="0" y="2134"/>
                    <a:pt x="2134" y="0"/>
                    <a:pt x="4763" y="0"/>
                  </a:cubicBezTo>
                  <a:lnTo>
                    <a:pt x="4763" y="0"/>
                  </a:lnTo>
                  <a:cubicBezTo>
                    <a:pt x="7391" y="0"/>
                    <a:pt x="9525" y="2134"/>
                    <a:pt x="9525" y="4763"/>
                  </a:cubicBezTo>
                  <a:lnTo>
                    <a:pt x="9525" y="4763"/>
                  </a:lnTo>
                  <a:close/>
                </a:path>
              </a:pathLst>
            </a:custGeom>
            <a:noFill/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</p:grpSp>
      <p:grpSp>
        <p:nvGrpSpPr>
          <p:cNvPr id="52" name="Graphic 52">
            <a:extLst>
              <a:ext uri="{FF2B5EF4-FFF2-40B4-BE49-F238E27FC236}">
                <a16:creationId xmlns:a16="http://schemas.microsoft.com/office/drawing/2014/main" id="{EBF90222-118F-6F29-6254-E78A9CCFD3E3}"/>
              </a:ext>
            </a:extLst>
          </p:cNvPr>
          <p:cNvGrpSpPr/>
          <p:nvPr/>
        </p:nvGrpSpPr>
        <p:grpSpPr>
          <a:xfrm>
            <a:off x="10405452" y="2881821"/>
            <a:ext cx="900091" cy="533489"/>
            <a:chOff x="7637112" y="631168"/>
            <a:chExt cx="309194" cy="183261"/>
          </a:xfrm>
          <a:noFill/>
        </p:grpSpPr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778DA1E2-80D0-A1BA-0D99-21FBFB54E5C7}"/>
                </a:ext>
              </a:extLst>
            </p:cNvPr>
            <p:cNvSpPr/>
            <p:nvPr/>
          </p:nvSpPr>
          <p:spPr>
            <a:xfrm>
              <a:off x="7694440" y="680978"/>
              <a:ext cx="46990" cy="84582"/>
            </a:xfrm>
            <a:custGeom>
              <a:avLst/>
              <a:gdLst>
                <a:gd name="connsiteX0" fmla="*/ 0 w 46990"/>
                <a:gd name="connsiteY0" fmla="*/ 0 h 84582"/>
                <a:gd name="connsiteX1" fmla="*/ 0 w 46990"/>
                <a:gd name="connsiteY1" fmla="*/ 28194 h 84582"/>
                <a:gd name="connsiteX2" fmla="*/ 9398 w 46990"/>
                <a:gd name="connsiteY2" fmla="*/ 42291 h 84582"/>
                <a:gd name="connsiteX3" fmla="*/ 9398 w 46990"/>
                <a:gd name="connsiteY3" fmla="*/ 84582 h 84582"/>
                <a:gd name="connsiteX4" fmla="*/ 37592 w 46990"/>
                <a:gd name="connsiteY4" fmla="*/ 84582 h 84582"/>
                <a:gd name="connsiteX5" fmla="*/ 37592 w 46990"/>
                <a:gd name="connsiteY5" fmla="*/ 42291 h 84582"/>
                <a:gd name="connsiteX6" fmla="*/ 46990 w 46990"/>
                <a:gd name="connsiteY6" fmla="*/ 28194 h 84582"/>
                <a:gd name="connsiteX7" fmla="*/ 46990 w 46990"/>
                <a:gd name="connsiteY7" fmla="*/ 0 h 84582"/>
                <a:gd name="connsiteX8" fmla="*/ 0 w 46990"/>
                <a:gd name="connsiteY8" fmla="*/ 0 h 8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90" h="84582">
                  <a:moveTo>
                    <a:pt x="0" y="0"/>
                  </a:moveTo>
                  <a:lnTo>
                    <a:pt x="0" y="28194"/>
                  </a:lnTo>
                  <a:cubicBezTo>
                    <a:pt x="0" y="35712"/>
                    <a:pt x="1880" y="42291"/>
                    <a:pt x="9398" y="42291"/>
                  </a:cubicBezTo>
                  <a:lnTo>
                    <a:pt x="9398" y="84582"/>
                  </a:lnTo>
                  <a:lnTo>
                    <a:pt x="37592" y="84582"/>
                  </a:lnTo>
                  <a:lnTo>
                    <a:pt x="37592" y="42291"/>
                  </a:lnTo>
                  <a:cubicBezTo>
                    <a:pt x="45110" y="42291"/>
                    <a:pt x="46990" y="35712"/>
                    <a:pt x="46990" y="28194"/>
                  </a:cubicBezTo>
                  <a:lnTo>
                    <a:pt x="4699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20C41BE5-F81E-13FB-BFD8-238D3BA53AED}"/>
                </a:ext>
              </a:extLst>
            </p:cNvPr>
            <p:cNvSpPr/>
            <p:nvPr/>
          </p:nvSpPr>
          <p:spPr>
            <a:xfrm>
              <a:off x="7844808" y="680978"/>
              <a:ext cx="46990" cy="84582"/>
            </a:xfrm>
            <a:custGeom>
              <a:avLst/>
              <a:gdLst>
                <a:gd name="connsiteX0" fmla="*/ 0 w 46990"/>
                <a:gd name="connsiteY0" fmla="*/ 0 h 84582"/>
                <a:gd name="connsiteX1" fmla="*/ 0 w 46990"/>
                <a:gd name="connsiteY1" fmla="*/ 28194 h 84582"/>
                <a:gd name="connsiteX2" fmla="*/ 9398 w 46990"/>
                <a:gd name="connsiteY2" fmla="*/ 42291 h 84582"/>
                <a:gd name="connsiteX3" fmla="*/ 9398 w 46990"/>
                <a:gd name="connsiteY3" fmla="*/ 84582 h 84582"/>
                <a:gd name="connsiteX4" fmla="*/ 37592 w 46990"/>
                <a:gd name="connsiteY4" fmla="*/ 84582 h 84582"/>
                <a:gd name="connsiteX5" fmla="*/ 37592 w 46990"/>
                <a:gd name="connsiteY5" fmla="*/ 42291 h 84582"/>
                <a:gd name="connsiteX6" fmla="*/ 46990 w 46990"/>
                <a:gd name="connsiteY6" fmla="*/ 28194 h 84582"/>
                <a:gd name="connsiteX7" fmla="*/ 46990 w 46990"/>
                <a:gd name="connsiteY7" fmla="*/ 0 h 84582"/>
                <a:gd name="connsiteX8" fmla="*/ 0 w 46990"/>
                <a:gd name="connsiteY8" fmla="*/ 0 h 8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90" h="84582">
                  <a:moveTo>
                    <a:pt x="0" y="0"/>
                  </a:moveTo>
                  <a:lnTo>
                    <a:pt x="0" y="28194"/>
                  </a:lnTo>
                  <a:cubicBezTo>
                    <a:pt x="0" y="35712"/>
                    <a:pt x="1880" y="42291"/>
                    <a:pt x="9398" y="42291"/>
                  </a:cubicBezTo>
                  <a:lnTo>
                    <a:pt x="9398" y="84582"/>
                  </a:lnTo>
                  <a:lnTo>
                    <a:pt x="37592" y="84582"/>
                  </a:lnTo>
                  <a:lnTo>
                    <a:pt x="37592" y="42291"/>
                  </a:lnTo>
                  <a:cubicBezTo>
                    <a:pt x="45110" y="42291"/>
                    <a:pt x="46990" y="35712"/>
                    <a:pt x="46990" y="28194"/>
                  </a:cubicBezTo>
                  <a:lnTo>
                    <a:pt x="4699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58EE44C5-CA5C-CA4C-9AFA-C0F126474C8B}"/>
                </a:ext>
              </a:extLst>
            </p:cNvPr>
            <p:cNvSpPr/>
            <p:nvPr/>
          </p:nvSpPr>
          <p:spPr>
            <a:xfrm>
              <a:off x="7760226" y="692255"/>
              <a:ext cx="65786" cy="122174"/>
            </a:xfrm>
            <a:custGeom>
              <a:avLst/>
              <a:gdLst>
                <a:gd name="connsiteX0" fmla="*/ 0 w 65786"/>
                <a:gd name="connsiteY0" fmla="*/ 0 h 122174"/>
                <a:gd name="connsiteX1" fmla="*/ 65786 w 65786"/>
                <a:gd name="connsiteY1" fmla="*/ 0 h 122174"/>
                <a:gd name="connsiteX2" fmla="*/ 65786 w 65786"/>
                <a:gd name="connsiteY2" fmla="*/ 46990 h 122174"/>
                <a:gd name="connsiteX3" fmla="*/ 46990 w 65786"/>
                <a:gd name="connsiteY3" fmla="*/ 65786 h 122174"/>
                <a:gd name="connsiteX4" fmla="*/ 46990 w 65786"/>
                <a:gd name="connsiteY4" fmla="*/ 122174 h 122174"/>
                <a:gd name="connsiteX5" fmla="*/ 18796 w 65786"/>
                <a:gd name="connsiteY5" fmla="*/ 122174 h 122174"/>
                <a:gd name="connsiteX6" fmla="*/ 18796 w 65786"/>
                <a:gd name="connsiteY6" fmla="*/ 65786 h 122174"/>
                <a:gd name="connsiteX7" fmla="*/ 0 w 65786"/>
                <a:gd name="connsiteY7" fmla="*/ 46990 h 122174"/>
                <a:gd name="connsiteX8" fmla="*/ 0 w 65786"/>
                <a:gd name="connsiteY8" fmla="*/ 0 h 12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786" h="122174">
                  <a:moveTo>
                    <a:pt x="0" y="0"/>
                  </a:moveTo>
                  <a:lnTo>
                    <a:pt x="65786" y="0"/>
                  </a:lnTo>
                  <a:lnTo>
                    <a:pt x="65786" y="46990"/>
                  </a:lnTo>
                  <a:cubicBezTo>
                    <a:pt x="65786" y="57328"/>
                    <a:pt x="57328" y="65786"/>
                    <a:pt x="46990" y="65786"/>
                  </a:cubicBezTo>
                  <a:lnTo>
                    <a:pt x="46990" y="122174"/>
                  </a:lnTo>
                  <a:lnTo>
                    <a:pt x="18796" y="122174"/>
                  </a:lnTo>
                  <a:lnTo>
                    <a:pt x="18796" y="65786"/>
                  </a:lnTo>
                  <a:cubicBezTo>
                    <a:pt x="8458" y="65786"/>
                    <a:pt x="0" y="57328"/>
                    <a:pt x="0" y="4699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E6E20D90-0E8E-CFF8-C732-11D75275024F}"/>
                </a:ext>
              </a:extLst>
            </p:cNvPr>
            <p:cNvSpPr/>
            <p:nvPr/>
          </p:nvSpPr>
          <p:spPr>
            <a:xfrm>
              <a:off x="7703838" y="636807"/>
              <a:ext cx="28194" cy="28194"/>
            </a:xfrm>
            <a:custGeom>
              <a:avLst/>
              <a:gdLst>
                <a:gd name="connsiteX0" fmla="*/ 28194 w 28194"/>
                <a:gd name="connsiteY0" fmla="*/ 14097 h 28194"/>
                <a:gd name="connsiteX1" fmla="*/ 14097 w 28194"/>
                <a:gd name="connsiteY1" fmla="*/ 28194 h 28194"/>
                <a:gd name="connsiteX2" fmla="*/ 14097 w 28194"/>
                <a:gd name="connsiteY2" fmla="*/ 28194 h 28194"/>
                <a:gd name="connsiteX3" fmla="*/ 0 w 28194"/>
                <a:gd name="connsiteY3" fmla="*/ 14097 h 28194"/>
                <a:gd name="connsiteX4" fmla="*/ 0 w 28194"/>
                <a:gd name="connsiteY4" fmla="*/ 14097 h 28194"/>
                <a:gd name="connsiteX5" fmla="*/ 14097 w 28194"/>
                <a:gd name="connsiteY5" fmla="*/ 0 h 28194"/>
                <a:gd name="connsiteX6" fmla="*/ 14097 w 28194"/>
                <a:gd name="connsiteY6" fmla="*/ 0 h 28194"/>
                <a:gd name="connsiteX7" fmla="*/ 28194 w 28194"/>
                <a:gd name="connsiteY7" fmla="*/ 14097 h 28194"/>
                <a:gd name="connsiteX8" fmla="*/ 28194 w 28194"/>
                <a:gd name="connsiteY8" fmla="*/ 14097 h 2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94" h="28194">
                  <a:moveTo>
                    <a:pt x="28194" y="14097"/>
                  </a:moveTo>
                  <a:cubicBezTo>
                    <a:pt x="28194" y="21615"/>
                    <a:pt x="21615" y="28194"/>
                    <a:pt x="14097" y="28194"/>
                  </a:cubicBezTo>
                  <a:lnTo>
                    <a:pt x="14097" y="28194"/>
                  </a:lnTo>
                  <a:cubicBezTo>
                    <a:pt x="6579" y="28194"/>
                    <a:pt x="0" y="21615"/>
                    <a:pt x="0" y="14097"/>
                  </a:cubicBezTo>
                  <a:lnTo>
                    <a:pt x="0" y="14097"/>
                  </a:lnTo>
                  <a:cubicBezTo>
                    <a:pt x="0" y="6579"/>
                    <a:pt x="6579" y="0"/>
                    <a:pt x="14097" y="0"/>
                  </a:cubicBezTo>
                  <a:lnTo>
                    <a:pt x="14097" y="0"/>
                  </a:lnTo>
                  <a:cubicBezTo>
                    <a:pt x="22555" y="0"/>
                    <a:pt x="28194" y="6579"/>
                    <a:pt x="28194" y="14097"/>
                  </a:cubicBezTo>
                  <a:lnTo>
                    <a:pt x="28194" y="14097"/>
                  </a:lnTo>
                  <a:close/>
                </a:path>
              </a:pathLst>
            </a:custGeom>
            <a:noFill/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30159C16-FC6E-D51C-5708-2139310182E7}"/>
                </a:ext>
              </a:extLst>
            </p:cNvPr>
            <p:cNvSpPr/>
            <p:nvPr/>
          </p:nvSpPr>
          <p:spPr>
            <a:xfrm>
              <a:off x="7637112" y="672519"/>
              <a:ext cx="40411" cy="71424"/>
            </a:xfrm>
            <a:custGeom>
              <a:avLst/>
              <a:gdLst>
                <a:gd name="connsiteX0" fmla="*/ 0 w 40411"/>
                <a:gd name="connsiteY0" fmla="*/ 0 h 71424"/>
                <a:gd name="connsiteX1" fmla="*/ 0 w 40411"/>
                <a:gd name="connsiteY1" fmla="*/ 23495 h 71424"/>
                <a:gd name="connsiteX2" fmla="*/ 7518 w 40411"/>
                <a:gd name="connsiteY2" fmla="*/ 35712 h 71424"/>
                <a:gd name="connsiteX3" fmla="*/ 7518 w 40411"/>
                <a:gd name="connsiteY3" fmla="*/ 71425 h 71424"/>
                <a:gd name="connsiteX4" fmla="*/ 31953 w 40411"/>
                <a:gd name="connsiteY4" fmla="*/ 71425 h 71424"/>
                <a:gd name="connsiteX5" fmla="*/ 31953 w 40411"/>
                <a:gd name="connsiteY5" fmla="*/ 35712 h 71424"/>
                <a:gd name="connsiteX6" fmla="*/ 40411 w 40411"/>
                <a:gd name="connsiteY6" fmla="*/ 23495 h 71424"/>
                <a:gd name="connsiteX7" fmla="*/ 40411 w 40411"/>
                <a:gd name="connsiteY7" fmla="*/ 0 h 71424"/>
                <a:gd name="connsiteX8" fmla="*/ 0 w 40411"/>
                <a:gd name="connsiteY8" fmla="*/ 0 h 7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11" h="71424">
                  <a:moveTo>
                    <a:pt x="0" y="0"/>
                  </a:moveTo>
                  <a:lnTo>
                    <a:pt x="0" y="23495"/>
                  </a:lnTo>
                  <a:cubicBezTo>
                    <a:pt x="0" y="30074"/>
                    <a:pt x="940" y="35712"/>
                    <a:pt x="7518" y="35712"/>
                  </a:cubicBezTo>
                  <a:lnTo>
                    <a:pt x="7518" y="71425"/>
                  </a:lnTo>
                  <a:lnTo>
                    <a:pt x="31953" y="71425"/>
                  </a:lnTo>
                  <a:lnTo>
                    <a:pt x="31953" y="35712"/>
                  </a:lnTo>
                  <a:cubicBezTo>
                    <a:pt x="38532" y="35712"/>
                    <a:pt x="39472" y="30074"/>
                    <a:pt x="40411" y="23495"/>
                  </a:cubicBezTo>
                  <a:lnTo>
                    <a:pt x="40411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0A699DED-37A9-7573-CB83-C7215CA91A9D}"/>
                </a:ext>
              </a:extLst>
            </p:cNvPr>
            <p:cNvSpPr/>
            <p:nvPr/>
          </p:nvSpPr>
          <p:spPr>
            <a:xfrm>
              <a:off x="7644630" y="633988"/>
              <a:ext cx="24434" cy="24434"/>
            </a:xfrm>
            <a:custGeom>
              <a:avLst/>
              <a:gdLst>
                <a:gd name="connsiteX0" fmla="*/ 24435 w 24434"/>
                <a:gd name="connsiteY0" fmla="*/ 12217 h 24434"/>
                <a:gd name="connsiteX1" fmla="*/ 12217 w 24434"/>
                <a:gd name="connsiteY1" fmla="*/ 24435 h 24434"/>
                <a:gd name="connsiteX2" fmla="*/ 12217 w 24434"/>
                <a:gd name="connsiteY2" fmla="*/ 24435 h 24434"/>
                <a:gd name="connsiteX3" fmla="*/ 0 w 24434"/>
                <a:gd name="connsiteY3" fmla="*/ 12217 h 24434"/>
                <a:gd name="connsiteX4" fmla="*/ 0 w 24434"/>
                <a:gd name="connsiteY4" fmla="*/ 12217 h 24434"/>
                <a:gd name="connsiteX5" fmla="*/ 12217 w 24434"/>
                <a:gd name="connsiteY5" fmla="*/ 0 h 24434"/>
                <a:gd name="connsiteX6" fmla="*/ 12217 w 24434"/>
                <a:gd name="connsiteY6" fmla="*/ 0 h 24434"/>
                <a:gd name="connsiteX7" fmla="*/ 24435 w 24434"/>
                <a:gd name="connsiteY7" fmla="*/ 12217 h 24434"/>
                <a:gd name="connsiteX8" fmla="*/ 24435 w 24434"/>
                <a:gd name="connsiteY8" fmla="*/ 12217 h 2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34" h="24434">
                  <a:moveTo>
                    <a:pt x="24435" y="12217"/>
                  </a:moveTo>
                  <a:cubicBezTo>
                    <a:pt x="24435" y="18796"/>
                    <a:pt x="18796" y="24435"/>
                    <a:pt x="12217" y="24435"/>
                  </a:cubicBezTo>
                  <a:lnTo>
                    <a:pt x="12217" y="24435"/>
                  </a:lnTo>
                  <a:cubicBezTo>
                    <a:pt x="5639" y="24435"/>
                    <a:pt x="0" y="18796"/>
                    <a:pt x="0" y="12217"/>
                  </a:cubicBezTo>
                  <a:lnTo>
                    <a:pt x="0" y="12217"/>
                  </a:lnTo>
                  <a:cubicBezTo>
                    <a:pt x="0" y="5639"/>
                    <a:pt x="5639" y="0"/>
                    <a:pt x="12217" y="0"/>
                  </a:cubicBezTo>
                  <a:lnTo>
                    <a:pt x="12217" y="0"/>
                  </a:lnTo>
                  <a:cubicBezTo>
                    <a:pt x="19736" y="0"/>
                    <a:pt x="24435" y="5639"/>
                    <a:pt x="24435" y="12217"/>
                  </a:cubicBezTo>
                  <a:lnTo>
                    <a:pt x="24435" y="12217"/>
                  </a:lnTo>
                  <a:close/>
                </a:path>
              </a:pathLst>
            </a:custGeom>
            <a:noFill/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BCE9FD89-CEA9-614B-8659-E91F9EF092E5}"/>
                </a:ext>
              </a:extLst>
            </p:cNvPr>
            <p:cNvSpPr/>
            <p:nvPr/>
          </p:nvSpPr>
          <p:spPr>
            <a:xfrm>
              <a:off x="7906834" y="672519"/>
              <a:ext cx="39471" cy="71424"/>
            </a:xfrm>
            <a:custGeom>
              <a:avLst/>
              <a:gdLst>
                <a:gd name="connsiteX0" fmla="*/ 0 w 39471"/>
                <a:gd name="connsiteY0" fmla="*/ 0 h 71424"/>
                <a:gd name="connsiteX1" fmla="*/ 0 w 39471"/>
                <a:gd name="connsiteY1" fmla="*/ 23495 h 71424"/>
                <a:gd name="connsiteX2" fmla="*/ 8458 w 39471"/>
                <a:gd name="connsiteY2" fmla="*/ 35712 h 71424"/>
                <a:gd name="connsiteX3" fmla="*/ 8458 w 39471"/>
                <a:gd name="connsiteY3" fmla="*/ 71425 h 71424"/>
                <a:gd name="connsiteX4" fmla="*/ 31953 w 39471"/>
                <a:gd name="connsiteY4" fmla="*/ 71425 h 71424"/>
                <a:gd name="connsiteX5" fmla="*/ 31953 w 39471"/>
                <a:gd name="connsiteY5" fmla="*/ 35712 h 71424"/>
                <a:gd name="connsiteX6" fmla="*/ 39472 w 39471"/>
                <a:gd name="connsiteY6" fmla="*/ 23495 h 71424"/>
                <a:gd name="connsiteX7" fmla="*/ 39472 w 39471"/>
                <a:gd name="connsiteY7" fmla="*/ 0 h 71424"/>
                <a:gd name="connsiteX8" fmla="*/ 0 w 39471"/>
                <a:gd name="connsiteY8" fmla="*/ 0 h 7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471" h="71424">
                  <a:moveTo>
                    <a:pt x="0" y="0"/>
                  </a:moveTo>
                  <a:lnTo>
                    <a:pt x="0" y="23495"/>
                  </a:lnTo>
                  <a:cubicBezTo>
                    <a:pt x="0" y="30074"/>
                    <a:pt x="940" y="35712"/>
                    <a:pt x="8458" y="35712"/>
                  </a:cubicBezTo>
                  <a:lnTo>
                    <a:pt x="8458" y="71425"/>
                  </a:lnTo>
                  <a:lnTo>
                    <a:pt x="31953" y="71425"/>
                  </a:lnTo>
                  <a:lnTo>
                    <a:pt x="31953" y="35712"/>
                  </a:lnTo>
                  <a:cubicBezTo>
                    <a:pt x="38532" y="35712"/>
                    <a:pt x="39472" y="30074"/>
                    <a:pt x="39472" y="23495"/>
                  </a:cubicBezTo>
                  <a:lnTo>
                    <a:pt x="3947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8A844518-825C-F47B-8674-90FBEA6D831A}"/>
                </a:ext>
              </a:extLst>
            </p:cNvPr>
            <p:cNvSpPr/>
            <p:nvPr/>
          </p:nvSpPr>
          <p:spPr>
            <a:xfrm>
              <a:off x="7914353" y="633988"/>
              <a:ext cx="24434" cy="24434"/>
            </a:xfrm>
            <a:custGeom>
              <a:avLst/>
              <a:gdLst>
                <a:gd name="connsiteX0" fmla="*/ 24435 w 24434"/>
                <a:gd name="connsiteY0" fmla="*/ 12217 h 24434"/>
                <a:gd name="connsiteX1" fmla="*/ 12217 w 24434"/>
                <a:gd name="connsiteY1" fmla="*/ 24435 h 24434"/>
                <a:gd name="connsiteX2" fmla="*/ 12217 w 24434"/>
                <a:gd name="connsiteY2" fmla="*/ 24435 h 24434"/>
                <a:gd name="connsiteX3" fmla="*/ 0 w 24434"/>
                <a:gd name="connsiteY3" fmla="*/ 12217 h 24434"/>
                <a:gd name="connsiteX4" fmla="*/ 0 w 24434"/>
                <a:gd name="connsiteY4" fmla="*/ 12217 h 24434"/>
                <a:gd name="connsiteX5" fmla="*/ 12217 w 24434"/>
                <a:gd name="connsiteY5" fmla="*/ 0 h 24434"/>
                <a:gd name="connsiteX6" fmla="*/ 12217 w 24434"/>
                <a:gd name="connsiteY6" fmla="*/ 0 h 24434"/>
                <a:gd name="connsiteX7" fmla="*/ 24435 w 24434"/>
                <a:gd name="connsiteY7" fmla="*/ 12217 h 24434"/>
                <a:gd name="connsiteX8" fmla="*/ 24435 w 24434"/>
                <a:gd name="connsiteY8" fmla="*/ 12217 h 2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34" h="24434">
                  <a:moveTo>
                    <a:pt x="24435" y="12217"/>
                  </a:moveTo>
                  <a:cubicBezTo>
                    <a:pt x="24435" y="18796"/>
                    <a:pt x="18796" y="24435"/>
                    <a:pt x="12217" y="24435"/>
                  </a:cubicBezTo>
                  <a:lnTo>
                    <a:pt x="12217" y="24435"/>
                  </a:lnTo>
                  <a:cubicBezTo>
                    <a:pt x="5639" y="24435"/>
                    <a:pt x="0" y="18796"/>
                    <a:pt x="0" y="12217"/>
                  </a:cubicBezTo>
                  <a:lnTo>
                    <a:pt x="0" y="12217"/>
                  </a:lnTo>
                  <a:cubicBezTo>
                    <a:pt x="0" y="5639"/>
                    <a:pt x="5639" y="0"/>
                    <a:pt x="12217" y="0"/>
                  </a:cubicBezTo>
                  <a:lnTo>
                    <a:pt x="12217" y="0"/>
                  </a:lnTo>
                  <a:cubicBezTo>
                    <a:pt x="18796" y="0"/>
                    <a:pt x="24435" y="5639"/>
                    <a:pt x="24435" y="12217"/>
                  </a:cubicBezTo>
                  <a:lnTo>
                    <a:pt x="24435" y="12217"/>
                  </a:lnTo>
                  <a:close/>
                </a:path>
              </a:pathLst>
            </a:custGeom>
            <a:noFill/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37476702-54BF-16AD-D22A-6CD53C147D52}"/>
                </a:ext>
              </a:extLst>
            </p:cNvPr>
            <p:cNvSpPr/>
            <p:nvPr/>
          </p:nvSpPr>
          <p:spPr>
            <a:xfrm>
              <a:off x="7854206" y="636807"/>
              <a:ext cx="28194" cy="28194"/>
            </a:xfrm>
            <a:custGeom>
              <a:avLst/>
              <a:gdLst>
                <a:gd name="connsiteX0" fmla="*/ 28194 w 28194"/>
                <a:gd name="connsiteY0" fmla="*/ 14097 h 28194"/>
                <a:gd name="connsiteX1" fmla="*/ 14097 w 28194"/>
                <a:gd name="connsiteY1" fmla="*/ 28194 h 28194"/>
                <a:gd name="connsiteX2" fmla="*/ 14097 w 28194"/>
                <a:gd name="connsiteY2" fmla="*/ 28194 h 28194"/>
                <a:gd name="connsiteX3" fmla="*/ 0 w 28194"/>
                <a:gd name="connsiteY3" fmla="*/ 14097 h 28194"/>
                <a:gd name="connsiteX4" fmla="*/ 0 w 28194"/>
                <a:gd name="connsiteY4" fmla="*/ 14097 h 28194"/>
                <a:gd name="connsiteX5" fmla="*/ 14097 w 28194"/>
                <a:gd name="connsiteY5" fmla="*/ 0 h 28194"/>
                <a:gd name="connsiteX6" fmla="*/ 14097 w 28194"/>
                <a:gd name="connsiteY6" fmla="*/ 0 h 28194"/>
                <a:gd name="connsiteX7" fmla="*/ 28194 w 28194"/>
                <a:gd name="connsiteY7" fmla="*/ 14097 h 28194"/>
                <a:gd name="connsiteX8" fmla="*/ 28194 w 28194"/>
                <a:gd name="connsiteY8" fmla="*/ 14097 h 2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94" h="28194">
                  <a:moveTo>
                    <a:pt x="28194" y="14097"/>
                  </a:moveTo>
                  <a:cubicBezTo>
                    <a:pt x="28194" y="21615"/>
                    <a:pt x="21615" y="28194"/>
                    <a:pt x="14097" y="28194"/>
                  </a:cubicBezTo>
                  <a:lnTo>
                    <a:pt x="14097" y="28194"/>
                  </a:lnTo>
                  <a:cubicBezTo>
                    <a:pt x="6579" y="28194"/>
                    <a:pt x="0" y="21615"/>
                    <a:pt x="0" y="14097"/>
                  </a:cubicBezTo>
                  <a:lnTo>
                    <a:pt x="0" y="14097"/>
                  </a:lnTo>
                  <a:cubicBezTo>
                    <a:pt x="0" y="6579"/>
                    <a:pt x="6579" y="0"/>
                    <a:pt x="14097" y="0"/>
                  </a:cubicBezTo>
                  <a:lnTo>
                    <a:pt x="14097" y="0"/>
                  </a:lnTo>
                  <a:cubicBezTo>
                    <a:pt x="21615" y="0"/>
                    <a:pt x="28194" y="6579"/>
                    <a:pt x="28194" y="14097"/>
                  </a:cubicBezTo>
                  <a:lnTo>
                    <a:pt x="28194" y="14097"/>
                  </a:lnTo>
                  <a:close/>
                </a:path>
              </a:pathLst>
            </a:custGeom>
            <a:noFill/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FDB4F721-49DC-D2D7-0255-6968284F99EF}"/>
                </a:ext>
              </a:extLst>
            </p:cNvPr>
            <p:cNvSpPr/>
            <p:nvPr/>
          </p:nvSpPr>
          <p:spPr>
            <a:xfrm>
              <a:off x="7769624" y="631168"/>
              <a:ext cx="46990" cy="46990"/>
            </a:xfrm>
            <a:custGeom>
              <a:avLst/>
              <a:gdLst>
                <a:gd name="connsiteX0" fmla="*/ 46990 w 46990"/>
                <a:gd name="connsiteY0" fmla="*/ 23495 h 46990"/>
                <a:gd name="connsiteX1" fmla="*/ 23495 w 46990"/>
                <a:gd name="connsiteY1" fmla="*/ 46990 h 46990"/>
                <a:gd name="connsiteX2" fmla="*/ 23495 w 46990"/>
                <a:gd name="connsiteY2" fmla="*/ 46990 h 46990"/>
                <a:gd name="connsiteX3" fmla="*/ 0 w 46990"/>
                <a:gd name="connsiteY3" fmla="*/ 23495 h 46990"/>
                <a:gd name="connsiteX4" fmla="*/ 0 w 46990"/>
                <a:gd name="connsiteY4" fmla="*/ 23495 h 46990"/>
                <a:gd name="connsiteX5" fmla="*/ 23495 w 46990"/>
                <a:gd name="connsiteY5" fmla="*/ 0 h 46990"/>
                <a:gd name="connsiteX6" fmla="*/ 23495 w 46990"/>
                <a:gd name="connsiteY6" fmla="*/ 0 h 46990"/>
                <a:gd name="connsiteX7" fmla="*/ 46990 w 46990"/>
                <a:gd name="connsiteY7" fmla="*/ 23495 h 46990"/>
                <a:gd name="connsiteX8" fmla="*/ 46990 w 46990"/>
                <a:gd name="connsiteY8" fmla="*/ 23495 h 4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990" h="46990">
                  <a:moveTo>
                    <a:pt x="46990" y="23495"/>
                  </a:moveTo>
                  <a:cubicBezTo>
                    <a:pt x="46990" y="36652"/>
                    <a:pt x="36652" y="46990"/>
                    <a:pt x="23495" y="46990"/>
                  </a:cubicBezTo>
                  <a:lnTo>
                    <a:pt x="23495" y="46990"/>
                  </a:lnTo>
                  <a:cubicBezTo>
                    <a:pt x="10338" y="46990"/>
                    <a:pt x="0" y="36652"/>
                    <a:pt x="0" y="23495"/>
                  </a:cubicBezTo>
                  <a:lnTo>
                    <a:pt x="0" y="23495"/>
                  </a:lnTo>
                  <a:cubicBezTo>
                    <a:pt x="0" y="10338"/>
                    <a:pt x="10338" y="0"/>
                    <a:pt x="23495" y="0"/>
                  </a:cubicBezTo>
                  <a:lnTo>
                    <a:pt x="23495" y="0"/>
                  </a:lnTo>
                  <a:cubicBezTo>
                    <a:pt x="36652" y="0"/>
                    <a:pt x="46990" y="10338"/>
                    <a:pt x="46990" y="23495"/>
                  </a:cubicBezTo>
                  <a:lnTo>
                    <a:pt x="46990" y="23495"/>
                  </a:lnTo>
                  <a:close/>
                </a:path>
              </a:pathLst>
            </a:custGeom>
            <a:noFill/>
            <a:ln w="22225" cap="flat">
              <a:solidFill>
                <a:srgbClr val="EA0A8E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eleNeo Office" panose="020B0504040202090203" pitchFamily="34" charset="77"/>
              </a:endParaRPr>
            </a:p>
          </p:txBody>
        </p:sp>
      </p:grpSp>
      <p:pic>
        <p:nvPicPr>
          <p:cNvPr id="63" name="Graphic 62">
            <a:extLst>
              <a:ext uri="{FF2B5EF4-FFF2-40B4-BE49-F238E27FC236}">
                <a16:creationId xmlns:a16="http://schemas.microsoft.com/office/drawing/2014/main" id="{F8B0EFC4-BE64-758C-85B7-D9FF7B5BF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1923" y="2696516"/>
            <a:ext cx="973314" cy="97331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8F0B7B11-1E38-ABC2-1CCF-AD91ACF90A3D}"/>
              </a:ext>
            </a:extLst>
          </p:cNvPr>
          <p:cNvSpPr txBox="1"/>
          <p:nvPr/>
        </p:nvSpPr>
        <p:spPr>
          <a:xfrm>
            <a:off x="952464" y="5814754"/>
            <a:ext cx="10022258" cy="13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* Source: CISA About Priority Telecommunications Services https://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www.cisa.gov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/wireless-priority-service-</a:t>
            </a:r>
            <a:r>
              <a:rPr lang="en-US" sz="10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wps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1161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641786-9624-4897-B414-9F6BA97DA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584" y="1755648"/>
            <a:ext cx="6242304" cy="4386398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  <a:buClr>
                <a:srgbClr val="EA0A8E"/>
              </a:buClr>
            </a:pPr>
            <a:r>
              <a:rPr lang="en-US" dirty="0"/>
              <a:t>Unlimited Nationwide Calling</a:t>
            </a:r>
          </a:p>
          <a:p>
            <a:pPr>
              <a:spcBef>
                <a:spcPts val="3000"/>
              </a:spcBef>
              <a:buClr>
                <a:srgbClr val="EA0A8E"/>
              </a:buClr>
            </a:pPr>
            <a:r>
              <a:rPr lang="en-US" sz="2800" dirty="0"/>
              <a:t>Unlimited Texting</a:t>
            </a:r>
          </a:p>
          <a:p>
            <a:pPr>
              <a:spcBef>
                <a:spcPts val="3000"/>
              </a:spcBef>
              <a:buClr>
                <a:srgbClr val="EA0A8E"/>
              </a:buClr>
            </a:pPr>
            <a:r>
              <a:rPr lang="en-US" dirty="0"/>
              <a:t>Easily deploy a resource phone directory to all devices</a:t>
            </a:r>
          </a:p>
          <a:p>
            <a:pPr lvl="1">
              <a:spcBef>
                <a:spcPts val="1200"/>
              </a:spcBef>
              <a:buClr>
                <a:srgbClr val="EA0A8E"/>
              </a:buClr>
            </a:pPr>
            <a:r>
              <a:rPr lang="en-US" dirty="0"/>
              <a:t>Easily update phone directory anytime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65D39C-75F2-4BC1-A312-3E81604CE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CPR</a:t>
            </a:r>
            <a:r>
              <a:rPr lang="en-US" sz="4400" baseline="30000" dirty="0"/>
              <a:t>3 </a:t>
            </a:r>
            <a:r>
              <a:rPr lang="en-US" dirty="0"/>
              <a:t>Unlimited Communication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033C61B-F4BA-4741-B6A5-3CDF130E44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36" y="1680537"/>
            <a:ext cx="624328" cy="624328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9061207-54E9-4A8F-9F22-C0B299BDFE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72" y="3272769"/>
            <a:ext cx="621792" cy="621792"/>
          </a:xfrm>
          <a:prstGeom prst="rect">
            <a:avLst/>
          </a:prstGeom>
        </p:spPr>
      </p:pic>
      <p:pic>
        <p:nvPicPr>
          <p:cNvPr id="6" name="Picture 5" descr="A picture containing text, monitor, electronics, cellphone&#10;&#10;Description automatically generated">
            <a:extLst>
              <a:ext uri="{FF2B5EF4-FFF2-40B4-BE49-F238E27FC236}">
                <a16:creationId xmlns:a16="http://schemas.microsoft.com/office/drawing/2014/main" id="{788DE6F5-4481-497F-B440-B2E81C0350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004" y="585216"/>
            <a:ext cx="2926080" cy="5401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C790690-3077-438A-9E1A-AE2352DE4C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72" y="2493776"/>
            <a:ext cx="621792" cy="6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16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6DD1F8-CF10-40E5-94D4-57905B1AE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3" y="1570232"/>
            <a:ext cx="11409029" cy="441331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sz="2600" dirty="0"/>
              <a:t>Smart Device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sz="2600" dirty="0"/>
              <a:t>Rugged Case, Screen Protector </a:t>
            </a:r>
            <a:br>
              <a:rPr lang="en-US" sz="2600" dirty="0"/>
            </a:br>
            <a:r>
              <a:rPr lang="en-US" sz="2600" dirty="0"/>
              <a:t>&amp; Charger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sz="2600" dirty="0"/>
              <a:t>Initial Device Enrollment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sz="2600" dirty="0"/>
              <a:t>2-Year CPR</a:t>
            </a:r>
            <a:r>
              <a:rPr lang="en-US" sz="2600" baseline="30000" dirty="0"/>
              <a:t>3</a:t>
            </a:r>
            <a:r>
              <a:rPr lang="en-US" sz="2600" dirty="0"/>
              <a:t> Software License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sz="2600" dirty="0"/>
              <a:t>2-Year CPR</a:t>
            </a:r>
            <a:r>
              <a:rPr lang="en-US" sz="2600" baseline="30000" dirty="0"/>
              <a:t>3</a:t>
            </a:r>
            <a:r>
              <a:rPr lang="en-US" sz="2600" dirty="0"/>
              <a:t> Portal Admin Support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sz="2600" dirty="0"/>
              <a:t>White Glove Project Management </a:t>
            </a:r>
            <a:br>
              <a:rPr lang="en-US" sz="2600" dirty="0"/>
            </a:br>
            <a:r>
              <a:rPr lang="en-US" sz="2600" dirty="0"/>
              <a:t>&amp; Post-Sales Support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sz="2600" dirty="0"/>
              <a:t>Completely customizable to provide your local resources in the desired language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939204-23C7-4619-8B0E-E2888F2E1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CPR</a:t>
            </a:r>
            <a:r>
              <a:rPr lang="en-US" sz="4400" baseline="30000" dirty="0"/>
              <a:t>3 </a:t>
            </a:r>
            <a:r>
              <a:rPr lang="en-US" sz="4200" dirty="0"/>
              <a:t>Turn-Key 5G Solution with White Glove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09853C-4171-468D-84C5-9B2C172623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2839" y="1728729"/>
            <a:ext cx="5726825" cy="25262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B43EA1-FA81-48A5-A56F-ABDF4A56EFC9}"/>
              </a:ext>
            </a:extLst>
          </p:cNvPr>
          <p:cNvSpPr txBox="1"/>
          <p:nvPr/>
        </p:nvSpPr>
        <p:spPr>
          <a:xfrm>
            <a:off x="6062838" y="4352544"/>
            <a:ext cx="57210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Remotely add, update or remove apps for educational programs, facilities management, district schedules &amp; other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17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734583-7286-434D-A592-54D948794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754154"/>
            <a:ext cx="5426746" cy="4229395"/>
          </a:xfrm>
        </p:spPr>
        <p:txBody>
          <a:bodyPr/>
          <a:lstStyle/>
          <a:p>
            <a:pPr>
              <a:buClr>
                <a:srgbClr val="EA0A8E"/>
              </a:buClr>
            </a:pPr>
            <a:r>
              <a:rPr lang="en-US" dirty="0"/>
              <a:t>Easily add or remove apps &amp; links</a:t>
            </a:r>
          </a:p>
          <a:p>
            <a:pPr>
              <a:buClr>
                <a:srgbClr val="EA0A8E"/>
              </a:buClr>
            </a:pPr>
            <a:r>
              <a:rPr lang="en-US" dirty="0"/>
              <a:t>Customize the look &amp; feel</a:t>
            </a:r>
          </a:p>
          <a:p>
            <a:pPr>
              <a:buClr>
                <a:srgbClr val="EA0A8E"/>
              </a:buClr>
            </a:pPr>
            <a:r>
              <a:rPr lang="en-US" dirty="0"/>
              <a:t>Personalize with your logo</a:t>
            </a:r>
          </a:p>
          <a:p>
            <a:pPr>
              <a:buClr>
                <a:srgbClr val="EA0A8E"/>
              </a:buClr>
            </a:pPr>
            <a:r>
              <a:rPr lang="en-US" dirty="0"/>
              <a:t>Manage usage by time &amp; day </a:t>
            </a:r>
          </a:p>
          <a:p>
            <a:pPr>
              <a:buClr>
                <a:srgbClr val="EA0A8E"/>
              </a:buClr>
            </a:pPr>
            <a:r>
              <a:rPr lang="en-US" dirty="0"/>
              <a:t>Monitor usage per device</a:t>
            </a:r>
          </a:p>
          <a:p>
            <a:pPr>
              <a:buClr>
                <a:srgbClr val="EA0A8E"/>
              </a:buClr>
            </a:pPr>
            <a:r>
              <a:rPr lang="en-US" dirty="0"/>
              <a:t>Optional CIPA filter for web traffic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B6F86A-EC8E-4538-8F2A-7E726A575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CPR</a:t>
            </a:r>
            <a:r>
              <a:rPr lang="en-US" sz="4400" baseline="30000" dirty="0"/>
              <a:t>3 </a:t>
            </a:r>
            <a:r>
              <a:rPr lang="en-US" sz="4400" dirty="0"/>
              <a:t>Software Additional Benefits</a:t>
            </a: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BF7E755-5C45-4E28-85D5-581F01541F3D}"/>
              </a:ext>
            </a:extLst>
          </p:cNvPr>
          <p:cNvSpPr txBox="1">
            <a:spLocks/>
          </p:cNvSpPr>
          <p:nvPr/>
        </p:nvSpPr>
        <p:spPr>
          <a:xfrm>
            <a:off x="6311170" y="1754154"/>
            <a:ext cx="5426746" cy="4229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F01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F01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F01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F01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A0A8E"/>
              </a:buClr>
            </a:pPr>
            <a:r>
              <a:rPr lang="en-US" dirty="0"/>
              <a:t>Locate devices with GPS (optional)</a:t>
            </a:r>
          </a:p>
          <a:p>
            <a:pPr>
              <a:buClr>
                <a:srgbClr val="EA0A8E"/>
              </a:buClr>
            </a:pPr>
            <a:r>
              <a:rPr lang="en-US" dirty="0"/>
              <a:t>Restrict user’s ability to download additional apps</a:t>
            </a:r>
          </a:p>
          <a:p>
            <a:pPr>
              <a:buClr>
                <a:srgbClr val="EA0A8E"/>
              </a:buClr>
            </a:pPr>
            <a:r>
              <a:rPr lang="en-US" dirty="0"/>
              <a:t>Lockdown &amp; restrict lost or stolen devices</a:t>
            </a:r>
          </a:p>
          <a:p>
            <a:pPr>
              <a:buClr>
                <a:srgbClr val="EA0A8E"/>
              </a:buClr>
            </a:pPr>
            <a:r>
              <a:rPr lang="en-US" dirty="0"/>
              <a:t>Control device settings - brightness, screen time out, font size &amp; color, etc.</a:t>
            </a:r>
          </a:p>
        </p:txBody>
      </p:sp>
    </p:spTree>
    <p:extLst>
      <p:ext uri="{BB962C8B-B14F-4D97-AF65-F5344CB8AC3E}">
        <p14:creationId xmlns:p14="http://schemas.microsoft.com/office/powerpoint/2010/main" val="1678448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different&#10;&#10;Description automatically generated">
            <a:extLst>
              <a:ext uri="{FF2B5EF4-FFF2-40B4-BE49-F238E27FC236}">
                <a16:creationId xmlns:a16="http://schemas.microsoft.com/office/drawing/2014/main" id="{5EBD0913-8510-484E-9EB4-29D73F266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145912D-0F49-44C8-B56F-77ED8284C0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000165"/>
            <a:ext cx="3998976" cy="4965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BE6B87-A616-489A-85F3-12425A689DE4}"/>
              </a:ext>
            </a:extLst>
          </p:cNvPr>
          <p:cNvSpPr txBox="1"/>
          <p:nvPr/>
        </p:nvSpPr>
        <p:spPr>
          <a:xfrm>
            <a:off x="5276088" y="6035040"/>
            <a:ext cx="6550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www.pwbts.net                           281-667-0404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839D9C-0DDA-4EF1-93B4-7846C99F2E94}"/>
              </a:ext>
            </a:extLst>
          </p:cNvPr>
          <p:cNvSpPr txBox="1"/>
          <p:nvPr/>
        </p:nvSpPr>
        <p:spPr>
          <a:xfrm>
            <a:off x="365760" y="507599"/>
            <a:ext cx="11509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Let the CPR</a:t>
            </a:r>
            <a:r>
              <a:rPr lang="en-US" sz="3200" b="1" baseline="30000" dirty="0"/>
              <a:t>3</a:t>
            </a:r>
            <a:r>
              <a:rPr lang="en-US" sz="3200" b="1" dirty="0"/>
              <a:t> help bring success to your administrators and staff.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0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and a group of children standing in front of a yellow school bus&#10;&#10;Description automatically generated with low confidence">
            <a:extLst>
              <a:ext uri="{FF2B5EF4-FFF2-40B4-BE49-F238E27FC236}">
                <a16:creationId xmlns:a16="http://schemas.microsoft.com/office/drawing/2014/main" id="{623D6681-7BFA-4031-241F-26DADCACA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469" y="1426832"/>
            <a:ext cx="3026664" cy="3009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DE8BD1-D66C-4DBA-0867-B7E3896A9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A0A8E"/>
              </a:buClr>
            </a:pPr>
            <a:r>
              <a:rPr lang="en-US" dirty="0"/>
              <a:t>Building Coverage</a:t>
            </a:r>
          </a:p>
          <a:p>
            <a:pPr>
              <a:buClr>
                <a:srgbClr val="EA0A8E"/>
              </a:buClr>
            </a:pPr>
            <a:r>
              <a:rPr lang="en-US" dirty="0"/>
              <a:t>Instruction</a:t>
            </a:r>
          </a:p>
          <a:p>
            <a:pPr>
              <a:buClr>
                <a:srgbClr val="EA0A8E"/>
              </a:buClr>
            </a:pPr>
            <a:r>
              <a:rPr lang="en-US" dirty="0"/>
              <a:t>Student Discipline</a:t>
            </a:r>
          </a:p>
          <a:p>
            <a:pPr>
              <a:buClr>
                <a:srgbClr val="EA0A8E"/>
              </a:buClr>
            </a:pPr>
            <a:r>
              <a:rPr lang="en-US" dirty="0"/>
              <a:t>Communication</a:t>
            </a:r>
          </a:p>
          <a:p>
            <a:pPr>
              <a:buClr>
                <a:srgbClr val="EA0A8E"/>
              </a:buClr>
            </a:pPr>
            <a:r>
              <a:rPr lang="en-US" dirty="0"/>
              <a:t>Meetings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683117-4444-FFF7-0402-BA74B27C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in the Life:  Administrator</a:t>
            </a:r>
          </a:p>
        </p:txBody>
      </p:sp>
      <p:pic>
        <p:nvPicPr>
          <p:cNvPr id="19" name="Picture 18" descr="Two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467BA673-EE07-6AAA-CAEA-A2B153AA7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248" y="408013"/>
            <a:ext cx="2523744" cy="25237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A person holding a baby&#10;&#10;Description automatically generated with low confidence">
            <a:extLst>
              <a:ext uri="{FF2B5EF4-FFF2-40B4-BE49-F238E27FC236}">
                <a16:creationId xmlns:a16="http://schemas.microsoft.com/office/drawing/2014/main" id="{37B8DB19-EAF8-3A6A-B1F6-C4058A6B7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801" y="3687294"/>
            <a:ext cx="2980944" cy="2980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A picture containing person&#10;&#10;Description automatically generated">
            <a:extLst>
              <a:ext uri="{FF2B5EF4-FFF2-40B4-BE49-F238E27FC236}">
                <a16:creationId xmlns:a16="http://schemas.microsoft.com/office/drawing/2014/main" id="{CD7FDCFC-142D-32CD-CCB0-FA4EFE194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648" y="1070243"/>
            <a:ext cx="3191256" cy="3191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A picture containing person, outdoor, sport&#10;&#10;Description automatically generated">
            <a:extLst>
              <a:ext uri="{FF2B5EF4-FFF2-40B4-BE49-F238E27FC236}">
                <a16:creationId xmlns:a16="http://schemas.microsoft.com/office/drawing/2014/main" id="{20D747B5-6BBC-6A9C-4562-28B1FBD418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117" y="2460022"/>
            <a:ext cx="3191256" cy="3191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2508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2872C2-C8E3-4408-AE44-A6C562E9A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799302"/>
            <a:ext cx="11414760" cy="418424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All-in-one device providing:</a:t>
            </a:r>
          </a:p>
          <a:p>
            <a:pPr marL="914400" lvl="1" indent="-457200">
              <a:spcBef>
                <a:spcPts val="1200"/>
              </a:spcBef>
              <a:buClr>
                <a:srgbClr val="EA0A8E"/>
              </a:buClr>
              <a:buFont typeface="+mj-lt"/>
              <a:buAutoNum type="arabicPeriod"/>
            </a:pPr>
            <a:r>
              <a:rPr lang="en-US" sz="2800" dirty="0"/>
              <a:t>Hand-held, body-worn computer</a:t>
            </a:r>
            <a:endParaRPr lang="en-US" sz="2800" dirty="0">
              <a:cs typeface="Calibri"/>
            </a:endParaRPr>
          </a:p>
          <a:p>
            <a:pPr marL="914400" lvl="1" indent="-457200">
              <a:spcBef>
                <a:spcPts val="1200"/>
              </a:spcBef>
              <a:buClr>
                <a:srgbClr val="EA0A8E"/>
              </a:buClr>
              <a:buFont typeface="+mj-lt"/>
              <a:buAutoNum type="arabicPeriod"/>
            </a:pPr>
            <a:r>
              <a:rPr lang="en-US" sz="2800" dirty="0">
                <a:cs typeface="Calibri"/>
              </a:rPr>
              <a:t>Unlimited communication</a:t>
            </a:r>
          </a:p>
          <a:p>
            <a:pPr marL="914400" lvl="1" indent="-457200">
              <a:spcBef>
                <a:spcPts val="1200"/>
              </a:spcBef>
              <a:buClr>
                <a:srgbClr val="EA0A8E"/>
              </a:buClr>
              <a:buFont typeface="+mj-lt"/>
              <a:buAutoNum type="arabicPeriod"/>
            </a:pPr>
            <a:r>
              <a:rPr lang="en-US" sz="2800" dirty="0"/>
              <a:t>Instant access to resources</a:t>
            </a:r>
            <a:endParaRPr lang="en-US" dirty="0"/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Plus, unlimited wi-fi hotspot, connecting up to 10 additional devices to the internet simultaneously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Cost-effective, robust solution for helping administrators and staff connect to critical resources anytime, anywhere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B49083-36EF-42C7-8710-58B2373FA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0"/>
            <a:ext cx="11414760" cy="1180730"/>
          </a:xfrm>
        </p:spPr>
        <p:txBody>
          <a:bodyPr/>
          <a:lstStyle/>
          <a:p>
            <a:r>
              <a:rPr lang="en-US" sz="4000" dirty="0"/>
              <a:t>CPR</a:t>
            </a:r>
            <a:r>
              <a:rPr lang="en-US" sz="4000" baseline="30000" dirty="0"/>
              <a:t>3</a:t>
            </a:r>
            <a:r>
              <a:rPr lang="en-US" sz="4000" baseline="30000" dirty="0">
                <a:solidFill>
                  <a:srgbClr val="FFCF01"/>
                </a:solidFill>
              </a:rPr>
              <a:t> </a:t>
            </a:r>
            <a:r>
              <a:rPr lang="en-US" sz="4000" dirty="0"/>
              <a:t>Connecting People to Resources</a:t>
            </a:r>
            <a:br>
              <a:rPr lang="en-US" dirty="0"/>
            </a:br>
            <a:r>
              <a:rPr lang="en-US" sz="4000" dirty="0"/>
              <a:t>Powered by T-Mobile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9E441-AD03-CB8A-B8B3-06FC625284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00" y="1222293"/>
            <a:ext cx="5312664" cy="28780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367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EAC09E7-A498-4D17-AF78-46A99C44C127}"/>
              </a:ext>
            </a:extLst>
          </p:cNvPr>
          <p:cNvSpPr/>
          <p:nvPr/>
        </p:nvSpPr>
        <p:spPr>
          <a:xfrm>
            <a:off x="347938" y="3115184"/>
            <a:ext cx="11441725" cy="2467897"/>
          </a:xfrm>
          <a:prstGeom prst="rect">
            <a:avLst/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64B070-ED21-4EBB-8944-E414DCA4D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533656"/>
            <a:ext cx="11414760" cy="147282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The CPR</a:t>
            </a:r>
            <a:r>
              <a:rPr lang="en-US" baseline="30000" dirty="0"/>
              <a:t>3</a:t>
            </a:r>
            <a:r>
              <a:rPr lang="en-US" dirty="0"/>
              <a:t> solution is custom-built to provide </a:t>
            </a:r>
            <a:br>
              <a:rPr lang="en-US" dirty="0"/>
            </a:br>
            <a:r>
              <a:rPr lang="en-US" dirty="0"/>
              <a:t>access to many different resources.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Employees simply tap the icon and get your </a:t>
            </a:r>
            <a:br>
              <a:rPr lang="en-US" dirty="0"/>
            </a:br>
            <a:r>
              <a:rPr lang="en-US" dirty="0"/>
              <a:t>list of available resources.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1A5C15-FEA1-4079-98E7-6C9DFF8AB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Customizing Your </a:t>
            </a:r>
            <a:r>
              <a:rPr lang="en-US" sz="4400" dirty="0"/>
              <a:t>CPR</a:t>
            </a:r>
            <a:r>
              <a:rPr lang="en-US" sz="4400" baseline="30000" dirty="0"/>
              <a:t>3</a:t>
            </a:r>
            <a:r>
              <a:rPr lang="en-US" baseline="30000" dirty="0">
                <a:solidFill>
                  <a:srgbClr val="EA0A8E"/>
                </a:solidFill>
              </a:rPr>
              <a:t> </a:t>
            </a:r>
            <a:r>
              <a:rPr lang="en-US" dirty="0"/>
              <a:t>Device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96466E-C9C8-423D-976C-39A0A47BABDB}"/>
              </a:ext>
            </a:extLst>
          </p:cNvPr>
          <p:cNvSpPr txBox="1"/>
          <p:nvPr/>
        </p:nvSpPr>
        <p:spPr>
          <a:xfrm>
            <a:off x="347938" y="5583081"/>
            <a:ext cx="11441725" cy="400110"/>
          </a:xfrm>
          <a:prstGeom prst="rect">
            <a:avLst/>
          </a:prstGeom>
          <a:solidFill>
            <a:srgbClr val="EA0A8E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Icons can be an individual app, a link to a webpage or a folder containing multiple apps and webpage links.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1F1B6C8-4773-43D0-B3EE-107932D63E63}"/>
              </a:ext>
            </a:extLst>
          </p:cNvPr>
          <p:cNvSpPr txBox="1">
            <a:spLocks/>
          </p:cNvSpPr>
          <p:nvPr/>
        </p:nvSpPr>
        <p:spPr>
          <a:xfrm>
            <a:off x="449645" y="3826481"/>
            <a:ext cx="2548213" cy="175745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 dirty="0"/>
              <a:t>Emergency Contacts</a:t>
            </a:r>
            <a:endParaRPr lang="en-US" dirty="0"/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 dirty="0"/>
              <a:t>District Policies</a:t>
            </a:r>
            <a:endParaRPr lang="en-US" dirty="0"/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 dirty="0"/>
              <a:t>Reunification Procedures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 dirty="0">
                <a:ea typeface="Calibri" panose="020F0502020204030204"/>
                <a:cs typeface="Calibri" panose="020F0502020204030204"/>
              </a:rPr>
              <a:t>Emergency Response Plan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endParaRPr lang="en-US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1B25E72A-DC15-4085-93B2-CAFF78033149}"/>
              </a:ext>
            </a:extLst>
          </p:cNvPr>
          <p:cNvSpPr txBox="1">
            <a:spLocks/>
          </p:cNvSpPr>
          <p:nvPr/>
        </p:nvSpPr>
        <p:spPr>
          <a:xfrm>
            <a:off x="3365459" y="3826912"/>
            <a:ext cx="2560762" cy="175745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 dirty="0"/>
              <a:t>Maintenance</a:t>
            </a:r>
            <a:endParaRPr lang="en-US" sz="2000" dirty="0">
              <a:cs typeface="Calibri"/>
            </a:endParaRP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 dirty="0"/>
              <a:t>Technology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 dirty="0">
                <a:ea typeface="Calibri"/>
                <a:cs typeface="Calibri"/>
              </a:rPr>
              <a:t>Food Services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 dirty="0">
                <a:ea typeface="Calibri"/>
                <a:cs typeface="Calibri"/>
              </a:rPr>
              <a:t>Social Services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 dirty="0">
                <a:ea typeface="Calibri"/>
                <a:cs typeface="Calibri"/>
              </a:rPr>
              <a:t>Transportation</a:t>
            </a:r>
          </a:p>
        </p:txBody>
      </p:sp>
      <p:sp>
        <p:nvSpPr>
          <p:cNvPr id="24" name="Content Placeholder 7">
            <a:extLst>
              <a:ext uri="{FF2B5EF4-FFF2-40B4-BE49-F238E27FC236}">
                <a16:creationId xmlns:a16="http://schemas.microsoft.com/office/drawing/2014/main" id="{F82B1EDC-4C5D-488D-937E-D5DAB6A7B0E7}"/>
              </a:ext>
            </a:extLst>
          </p:cNvPr>
          <p:cNvSpPr txBox="1">
            <a:spLocks/>
          </p:cNvSpPr>
          <p:nvPr/>
        </p:nvSpPr>
        <p:spPr>
          <a:xfrm>
            <a:off x="6264754" y="3825626"/>
            <a:ext cx="2560762" cy="175745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 dirty="0"/>
              <a:t>SIS</a:t>
            </a:r>
            <a:endParaRPr lang="en-US" sz="2000" dirty="0">
              <a:ea typeface="Calibri"/>
              <a:cs typeface="Calibri"/>
            </a:endParaRP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 dirty="0">
                <a:ea typeface="Calibri"/>
                <a:cs typeface="Calibri"/>
              </a:rPr>
              <a:t>Activities &amp; Events</a:t>
            </a:r>
            <a:endParaRPr lang="en-US" sz="2000" dirty="0"/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 dirty="0"/>
              <a:t>Academic Plans</a:t>
            </a:r>
            <a:endParaRPr lang="en-US" sz="2000" dirty="0">
              <a:highlight>
                <a:srgbClr val="FFFF00"/>
              </a:highlight>
              <a:ea typeface="Calibri"/>
              <a:cs typeface="Calibri"/>
            </a:endParaRP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 dirty="0"/>
              <a:t>Class Schedules</a:t>
            </a: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 dirty="0"/>
              <a:t>Student Policies</a:t>
            </a:r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0F77E372-D725-462F-A15A-606DB2588BA7}"/>
              </a:ext>
            </a:extLst>
          </p:cNvPr>
          <p:cNvSpPr txBox="1">
            <a:spLocks/>
          </p:cNvSpPr>
          <p:nvPr/>
        </p:nvSpPr>
        <p:spPr>
          <a:xfrm>
            <a:off x="9208211" y="3825627"/>
            <a:ext cx="2560762" cy="175745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 dirty="0"/>
              <a:t>CPS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70000"/>
              </a:lnSpc>
              <a:buClr>
                <a:srgbClr val="EA0A8E"/>
              </a:buClr>
            </a:pPr>
            <a:r>
              <a:rPr lang="en-US" sz="2000" dirty="0">
                <a:ea typeface="Calibri"/>
                <a:cs typeface="Calibri"/>
              </a:rPr>
              <a:t>Libraries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EC6900C3-0E01-45BB-9936-2E6D59374015}"/>
              </a:ext>
            </a:extLst>
          </p:cNvPr>
          <p:cNvSpPr txBox="1">
            <a:spLocks/>
          </p:cNvSpPr>
          <p:nvPr/>
        </p:nvSpPr>
        <p:spPr>
          <a:xfrm>
            <a:off x="1024128" y="3143444"/>
            <a:ext cx="1969118" cy="6238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1B568D"/>
                </a:solidFill>
              </a:rPr>
              <a:t>Emergency Response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86EEB1DE-EAB5-4123-A413-7345CDBA7E30}"/>
              </a:ext>
            </a:extLst>
          </p:cNvPr>
          <p:cNvSpPr txBox="1">
            <a:spLocks/>
          </p:cNvSpPr>
          <p:nvPr/>
        </p:nvSpPr>
        <p:spPr>
          <a:xfrm>
            <a:off x="3952029" y="3137248"/>
            <a:ext cx="1978815" cy="62388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1B568D"/>
                </a:solidFill>
              </a:rPr>
              <a:t>District</a:t>
            </a:r>
            <a:br>
              <a:rPr lang="en-US" sz="2000" b="1" dirty="0">
                <a:solidFill>
                  <a:srgbClr val="1B568D"/>
                </a:solidFill>
              </a:rPr>
            </a:br>
            <a:r>
              <a:rPr lang="en-US" sz="2000" b="1" dirty="0">
                <a:solidFill>
                  <a:srgbClr val="1B568D"/>
                </a:solidFill>
              </a:rPr>
              <a:t>Resources</a:t>
            </a:r>
            <a:endParaRPr lang="en-US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508BE2F7-B311-417B-BB5E-B624418E10C4}"/>
              </a:ext>
            </a:extLst>
          </p:cNvPr>
          <p:cNvSpPr txBox="1">
            <a:spLocks/>
          </p:cNvSpPr>
          <p:nvPr/>
        </p:nvSpPr>
        <p:spPr>
          <a:xfrm>
            <a:off x="6842088" y="3137248"/>
            <a:ext cx="1978815" cy="62388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1B568D"/>
                </a:solidFill>
              </a:rPr>
              <a:t>Student</a:t>
            </a:r>
            <a:br>
              <a:rPr lang="en-US" sz="2000" b="1" dirty="0">
                <a:solidFill>
                  <a:srgbClr val="1B568D"/>
                </a:solidFill>
              </a:rPr>
            </a:br>
            <a:r>
              <a:rPr lang="en-US" sz="2000" b="1" dirty="0">
                <a:solidFill>
                  <a:srgbClr val="1B568D"/>
                </a:solidFill>
              </a:rPr>
              <a:t>Resources</a:t>
            </a:r>
            <a:endParaRPr lang="en-US" dirty="0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0D51868E-2B2B-4798-9EF5-C83DC648717A}"/>
              </a:ext>
            </a:extLst>
          </p:cNvPr>
          <p:cNvSpPr txBox="1">
            <a:spLocks/>
          </p:cNvSpPr>
          <p:nvPr/>
        </p:nvSpPr>
        <p:spPr>
          <a:xfrm>
            <a:off x="9759270" y="3137893"/>
            <a:ext cx="2031364" cy="63875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1B568D"/>
                </a:solidFill>
              </a:rPr>
              <a:t>Community Resources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812C2473-B126-43D1-AFE8-86936304E1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480" y="3230971"/>
            <a:ext cx="457200" cy="452761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91F5F99-930D-4524-9AE2-5A061A69B6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69" y="3224087"/>
            <a:ext cx="457200" cy="452761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93871F8-C9B5-407A-B46C-503026FD9F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3762" y="3223349"/>
            <a:ext cx="457200" cy="452761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1F3448B2-4CB9-DB02-4717-F49410F0D96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5605" y="3199136"/>
            <a:ext cx="457200" cy="4527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752A72-81AB-CCC8-A18B-DF647A553E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7392" y="514701"/>
            <a:ext cx="4489704" cy="24321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E1FB1F-E3E0-A291-34DD-35293C07B089}"/>
              </a:ext>
            </a:extLst>
          </p:cNvPr>
          <p:cNvSpPr txBox="1"/>
          <p:nvPr/>
        </p:nvSpPr>
        <p:spPr>
          <a:xfrm>
            <a:off x="7955948" y="1327394"/>
            <a:ext cx="6511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PTT</a:t>
            </a:r>
          </a:p>
        </p:txBody>
      </p:sp>
    </p:spTree>
    <p:extLst>
      <p:ext uri="{BB962C8B-B14F-4D97-AF65-F5344CB8AC3E}">
        <p14:creationId xmlns:p14="http://schemas.microsoft.com/office/powerpoint/2010/main" val="124869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87B1A3-A3E1-4DDF-B36E-9C745C39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19" y="0"/>
            <a:ext cx="4428141" cy="1180730"/>
          </a:xfrm>
        </p:spPr>
        <p:txBody>
          <a:bodyPr anchor="ctr" anchorCtr="0"/>
          <a:lstStyle/>
          <a:p>
            <a:r>
              <a:rPr lang="en-US" dirty="0"/>
              <a:t>Student 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6C296-38BC-47C9-86AA-BAD6003E06EE}"/>
              </a:ext>
            </a:extLst>
          </p:cNvPr>
          <p:cNvSpPr txBox="1"/>
          <p:nvPr/>
        </p:nvSpPr>
        <p:spPr>
          <a:xfrm>
            <a:off x="771651" y="5003293"/>
            <a:ext cx="3934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Enables administrators and staff to access resources anywhere, anytime from the </a:t>
            </a:r>
            <a:br>
              <a:rPr lang="en-US" sz="1600" b="1" dirty="0"/>
            </a:br>
            <a:r>
              <a:rPr lang="en-US" sz="1600" b="1" dirty="0"/>
              <a:t>palm of their hand</a:t>
            </a:r>
          </a:p>
          <a:p>
            <a:pPr algn="ctr"/>
            <a:endParaRPr lang="en-US" sz="1600" b="1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9F600BF-D5EE-4465-AE31-4AB607D91956}"/>
              </a:ext>
            </a:extLst>
          </p:cNvPr>
          <p:cNvSpPr/>
          <p:nvPr/>
        </p:nvSpPr>
        <p:spPr>
          <a:xfrm>
            <a:off x="6123296" y="2256844"/>
            <a:ext cx="883059" cy="383229"/>
          </a:xfrm>
          <a:prstGeom prst="rightArrow">
            <a:avLst/>
          </a:prstGeom>
          <a:solidFill>
            <a:srgbClr val="FFCF01"/>
          </a:solidFill>
          <a:ln>
            <a:solidFill>
              <a:srgbClr val="FDD7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86C5E55-76F2-468D-9286-9078E1ECE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586" y="124021"/>
            <a:ext cx="941832" cy="932688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5D860B9-D5F1-4FA2-A61E-53E8906264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355" y="274316"/>
            <a:ext cx="3264408" cy="60259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11588E-94F2-11AE-89CE-C4F31C43BB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40" y="1885880"/>
            <a:ext cx="5815584" cy="3150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picture containing handwear&#10;&#10;Description automatically generated">
            <a:extLst>
              <a:ext uri="{FF2B5EF4-FFF2-40B4-BE49-F238E27FC236}">
                <a16:creationId xmlns:a16="http://schemas.microsoft.com/office/drawing/2014/main" id="{95EB2688-D29A-4C39-AE50-FB87AE0F57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3457" y="2448458"/>
            <a:ext cx="3452032" cy="45937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558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FE4E54-1987-479B-8E01-A10D7C59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353312"/>
            <a:ext cx="11414760" cy="46302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How-To Video with Step-by-Step Instructions to Connect Other Devices to the Hotspot</a:t>
            </a:r>
          </a:p>
          <a:p>
            <a:pPr lvl="1">
              <a:spcBef>
                <a:spcPts val="600"/>
              </a:spcBef>
              <a:buClr>
                <a:srgbClr val="EA0A8E"/>
              </a:buClr>
            </a:pPr>
            <a:r>
              <a:rPr lang="en-US" dirty="0"/>
              <a:t>English</a:t>
            </a:r>
          </a:p>
          <a:p>
            <a:pPr lvl="1">
              <a:spcBef>
                <a:spcPts val="600"/>
              </a:spcBef>
              <a:buClr>
                <a:srgbClr val="EA0A8E"/>
              </a:buClr>
            </a:pPr>
            <a:r>
              <a:rPr lang="en-US" dirty="0"/>
              <a:t>Spanish</a:t>
            </a:r>
          </a:p>
          <a:p>
            <a:pPr lvl="1">
              <a:spcBef>
                <a:spcPts val="600"/>
              </a:spcBef>
              <a:buClr>
                <a:srgbClr val="EA0A8E"/>
              </a:buClr>
            </a:pPr>
            <a:r>
              <a:rPr lang="en-US" dirty="0"/>
              <a:t>Pashto</a:t>
            </a:r>
          </a:p>
          <a:p>
            <a:pPr lvl="1">
              <a:spcBef>
                <a:spcPts val="600"/>
              </a:spcBef>
              <a:buClr>
                <a:srgbClr val="EA0A8E"/>
              </a:buClr>
            </a:pPr>
            <a:r>
              <a:rPr lang="en-US" dirty="0"/>
              <a:t>Farsi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Unlimited On-Screen Data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Plus, Unlimited Hotspot Data to Use </a:t>
            </a:r>
            <a:br>
              <a:rPr lang="en-US" dirty="0"/>
            </a:br>
            <a:r>
              <a:rPr lang="en-US" dirty="0"/>
              <a:t>for Connecting Other Devices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Powered by T-Mobile – America’s Largest &amp; Fastest 5G Network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87B1A3-A3E1-4DDF-B36E-9C745C39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384" y="0"/>
            <a:ext cx="10241280" cy="1180730"/>
          </a:xfrm>
        </p:spPr>
        <p:txBody>
          <a:bodyPr anchor="ctr" anchorCtr="0"/>
          <a:lstStyle/>
          <a:p>
            <a:r>
              <a:rPr lang="en-US" sz="4400" dirty="0"/>
              <a:t>CPR</a:t>
            </a:r>
            <a:r>
              <a:rPr lang="en-US" sz="4400" baseline="30000" dirty="0"/>
              <a:t>3</a:t>
            </a:r>
            <a:r>
              <a:rPr lang="en-US" dirty="0">
                <a:solidFill>
                  <a:srgbClr val="EA0A8E"/>
                </a:solidFill>
              </a:rPr>
              <a:t> </a:t>
            </a:r>
            <a:r>
              <a:rPr lang="en-US" dirty="0"/>
              <a:t>Unlimited Internet Access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561816F-8694-4188-A3A6-4E229695BC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36" y="131641"/>
            <a:ext cx="941832" cy="941832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4C8D3FA-6561-4336-A72E-A07260A099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992" y="1912478"/>
            <a:ext cx="5404104" cy="2927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530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FE4E54-1987-479B-8E01-A10D7C59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5" y="1570232"/>
            <a:ext cx="5148072" cy="4413318"/>
          </a:xfrm>
        </p:spPr>
        <p:txBody>
          <a:bodyPr/>
          <a:lstStyle/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Talk or send secure text and media to a group or an individual person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Easily create custom groups based on roles &amp; responsibilities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View history of message and media from group &amp; private calls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87B1A3-A3E1-4DDF-B36E-9C745C39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384" y="0"/>
            <a:ext cx="10241280" cy="1180730"/>
          </a:xfrm>
        </p:spPr>
        <p:txBody>
          <a:bodyPr anchor="ctr" anchorCtr="0"/>
          <a:lstStyle/>
          <a:p>
            <a:r>
              <a:rPr lang="en-US" dirty="0"/>
              <a:t>T-Mobile Direct Connect - PTT</a:t>
            </a:r>
          </a:p>
        </p:txBody>
      </p:sp>
      <p:pic>
        <p:nvPicPr>
          <p:cNvPr id="6" name="Picture 5" descr="A picture containing text, first-aid kit, clipart&#10;&#10;Description automatically generated">
            <a:extLst>
              <a:ext uri="{FF2B5EF4-FFF2-40B4-BE49-F238E27FC236}">
                <a16:creationId xmlns:a16="http://schemas.microsoft.com/office/drawing/2014/main" id="{B337EEDD-7793-469A-AF96-955DFB256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22" y="115006"/>
            <a:ext cx="941832" cy="950717"/>
          </a:xfrm>
          <a:prstGeom prst="rect">
            <a:avLst/>
          </a:prstGeom>
        </p:spPr>
      </p:pic>
      <p:pic>
        <p:nvPicPr>
          <p:cNvPr id="5" name="Picture 4" descr="A close-up of a cell phone&#10;&#10;Description automatically generated with medium confidence">
            <a:extLst>
              <a:ext uri="{FF2B5EF4-FFF2-40B4-BE49-F238E27FC236}">
                <a16:creationId xmlns:a16="http://schemas.microsoft.com/office/drawing/2014/main" id="{F19EB2F0-2178-4755-9265-38AC80DB5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516" y="877824"/>
            <a:ext cx="2812148" cy="519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icture containing text, monitor, electronics, cellphone&#10;&#10;Description automatically generated">
            <a:extLst>
              <a:ext uri="{FF2B5EF4-FFF2-40B4-BE49-F238E27FC236}">
                <a16:creationId xmlns:a16="http://schemas.microsoft.com/office/drawing/2014/main" id="{7AF9F040-47AE-4C1F-A550-8CA9487A58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590" y="877824"/>
            <a:ext cx="2812148" cy="5191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1356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FE4E54-1987-479B-8E01-A10D7C591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570232"/>
            <a:ext cx="5087112" cy="4413318"/>
          </a:xfrm>
        </p:spPr>
        <p:txBody>
          <a:bodyPr/>
          <a:lstStyle/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Easily share your location with map view</a:t>
            </a:r>
          </a:p>
          <a:p>
            <a:pPr>
              <a:spcBef>
                <a:spcPts val="1800"/>
              </a:spcBef>
              <a:buClr>
                <a:srgbClr val="EA0A8E"/>
              </a:buClr>
            </a:pPr>
            <a:r>
              <a:rPr lang="en-US" dirty="0"/>
              <a:t>Make a group call based on selected area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87B1A3-A3E1-4DDF-B36E-9C745C39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384" y="0"/>
            <a:ext cx="10241280" cy="1180730"/>
          </a:xfrm>
        </p:spPr>
        <p:txBody>
          <a:bodyPr anchor="ctr" anchorCtr="0"/>
          <a:lstStyle/>
          <a:p>
            <a:r>
              <a:rPr lang="en-US" dirty="0"/>
              <a:t>T-Mobile Direct Connect - PTT</a:t>
            </a:r>
          </a:p>
        </p:txBody>
      </p:sp>
      <p:pic>
        <p:nvPicPr>
          <p:cNvPr id="6" name="Picture 5" descr="A picture containing text, first-aid kit, clipart&#10;&#10;Description automatically generated">
            <a:extLst>
              <a:ext uri="{FF2B5EF4-FFF2-40B4-BE49-F238E27FC236}">
                <a16:creationId xmlns:a16="http://schemas.microsoft.com/office/drawing/2014/main" id="{B337EEDD-7793-469A-AF96-955DFB256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22" y="115006"/>
            <a:ext cx="941832" cy="950717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 with low confidence">
            <a:extLst>
              <a:ext uri="{FF2B5EF4-FFF2-40B4-BE49-F238E27FC236}">
                <a16:creationId xmlns:a16="http://schemas.microsoft.com/office/drawing/2014/main" id="{1FED7984-3271-47AC-9832-0A47087BEC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8240" y="877824"/>
            <a:ext cx="2816352" cy="51988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icture containing text, electronics, monitor, cellphone&#10;&#10;Description automatically generated">
            <a:extLst>
              <a:ext uri="{FF2B5EF4-FFF2-40B4-BE49-F238E27FC236}">
                <a16:creationId xmlns:a16="http://schemas.microsoft.com/office/drawing/2014/main" id="{DAC79DA6-1EF8-4423-B4A9-5BE8216B57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720" y="877824"/>
            <a:ext cx="2816352" cy="51988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73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04FBF8-4BC9-C128-B424-C587D1D1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Priority Service (WPS)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0459469-4B6E-C5B2-D101-0A63EA844CFA}"/>
              </a:ext>
            </a:extLst>
          </p:cNvPr>
          <p:cNvSpPr txBox="1">
            <a:spLocks/>
          </p:cNvSpPr>
          <p:nvPr/>
        </p:nvSpPr>
        <p:spPr>
          <a:xfrm>
            <a:off x="1406155" y="4837733"/>
            <a:ext cx="4495799" cy="867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6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69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E2007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Priority access</a:t>
            </a:r>
            <a:br>
              <a:rPr lang="en-US" dirty="0">
                <a:solidFill>
                  <a:srgbClr val="E200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T-Mobile subscribers with WPS get moved to the front of the communication line.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B9E1509-453E-FC62-E7A1-55BDAE368F82}"/>
              </a:ext>
            </a:extLst>
          </p:cNvPr>
          <p:cNvSpPr txBox="1">
            <a:spLocks/>
          </p:cNvSpPr>
          <p:nvPr/>
        </p:nvSpPr>
        <p:spPr>
          <a:xfrm>
            <a:off x="6290049" y="4837733"/>
            <a:ext cx="4648198" cy="867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6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69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E20074"/>
                </a:solidFill>
                <a:latin typeface="+mj-lt"/>
                <a:cs typeface="Times New Roman" panose="02020603050405020304" pitchFamily="18" charset="0"/>
              </a:rPr>
              <a:t>Preemption</a:t>
            </a:r>
            <a:br>
              <a:rPr lang="en-US" dirty="0">
                <a:solidFill>
                  <a:srgbClr val="E200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If necessary, a customer without WPS will be dropped to make room for one with WPS.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40D435-BEB0-D7B8-44FB-59B4AAE4A444}"/>
              </a:ext>
            </a:extLst>
          </p:cNvPr>
          <p:cNvSpPr txBox="1">
            <a:spLocks/>
          </p:cNvSpPr>
          <p:nvPr/>
        </p:nvSpPr>
        <p:spPr>
          <a:xfrm>
            <a:off x="8154992" y="1726765"/>
            <a:ext cx="3197221" cy="14636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6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698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E2007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End-to-end prioritization</a:t>
            </a:r>
            <a:br>
              <a:rPr lang="en-US" dirty="0">
                <a:solidFill>
                  <a:srgbClr val="E2007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Using WPS by dialing *272 or the PTS Dialer app ensures end-to-end prioritization, regardless of which carrier is at the other end.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F0B79D4-02DE-F283-19E5-12D4615DA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7473" y="1078295"/>
            <a:ext cx="8547404" cy="42737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11B564-AFEF-05E4-1079-E643A4ECDE47}"/>
              </a:ext>
            </a:extLst>
          </p:cNvPr>
          <p:cNvSpPr txBox="1"/>
          <p:nvPr/>
        </p:nvSpPr>
        <p:spPr>
          <a:xfrm>
            <a:off x="915989" y="5818314"/>
            <a:ext cx="10022258" cy="1301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 panose="020F0502020204030204" pitchFamily="34" charset="0"/>
              </a:rPr>
              <a:t>WPS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eleNeo Office" panose="020B0504040202090203" pitchFamily="34" charset="0"/>
                <a:ea typeface="Calibri" panose="020F0502020204030204" pitchFamily="34" charset="0"/>
              </a:rPr>
              <a:t>functionality (including priority access and preemption) may not be available while roaming. Completion of calls not guaranteed.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A5675E4-CD25-075B-EFEC-55BA50FDA91D}"/>
              </a:ext>
            </a:extLst>
          </p:cNvPr>
          <p:cNvSpPr txBox="1">
            <a:spLocks/>
          </p:cNvSpPr>
          <p:nvPr/>
        </p:nvSpPr>
        <p:spPr>
          <a:xfrm>
            <a:off x="461837" y="1726765"/>
            <a:ext cx="3339352" cy="18542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DD704"/>
              </a:buClr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sz="1800" dirty="0"/>
              <a:t>In an emergency, the wireless network may become severely congested and reach 100% of capacity. Priority Access and Preemption helps ensure users with WPS still get through.</a:t>
            </a:r>
          </a:p>
        </p:txBody>
      </p:sp>
    </p:spTree>
    <p:extLst>
      <p:ext uri="{BB962C8B-B14F-4D97-AF65-F5344CB8AC3E}">
        <p14:creationId xmlns:p14="http://schemas.microsoft.com/office/powerpoint/2010/main" val="1527271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4d08029d-264c-4b16-b72e-ffd2d74bbac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0EA30FAE23664785179591451F8366" ma:contentTypeVersion="12" ma:contentTypeDescription="Create a new document." ma:contentTypeScope="" ma:versionID="16dc20944a51199f480cb764c928bd68">
  <xsd:schema xmlns:xsd="http://www.w3.org/2001/XMLSchema" xmlns:xs="http://www.w3.org/2001/XMLSchema" xmlns:p="http://schemas.microsoft.com/office/2006/metadata/properties" xmlns:ns2="4d08029d-264c-4b16-b72e-ffd2d74bbac9" xmlns:ns3="fb9fa539-223b-44f4-b824-ae5f1ade578e" targetNamespace="http://schemas.microsoft.com/office/2006/metadata/properties" ma:root="true" ma:fieldsID="57b3dfd637eafaf46f74e9560f895bf5" ns2:_="" ns3:_="">
    <xsd:import namespace="4d08029d-264c-4b16-b72e-ffd2d74bbac9"/>
    <xsd:import namespace="fb9fa539-223b-44f4-b824-ae5f1ade57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8029d-264c-4b16-b72e-ffd2d74bba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fa539-223b-44f4-b824-ae5f1ade578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9E2948-5C0F-4857-A795-1E017F6E6687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fb9fa539-223b-44f4-b824-ae5f1ade578e"/>
    <ds:schemaRef ds:uri="4d08029d-264c-4b16-b72e-ffd2d74bbac9"/>
  </ds:schemaRefs>
</ds:datastoreItem>
</file>

<file path=customXml/itemProps2.xml><?xml version="1.0" encoding="utf-8"?>
<ds:datastoreItem xmlns:ds="http://schemas.openxmlformats.org/officeDocument/2006/customXml" ds:itemID="{680EED62-25A9-4E0F-BC61-38635F848F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08029d-264c-4b16-b72e-ffd2d74bbac9"/>
    <ds:schemaRef ds:uri="fb9fa539-223b-44f4-b824-ae5f1ade57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A7E682-EC12-464B-8329-1C1FD977DA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681</Words>
  <Application>Microsoft Office PowerPoint</Application>
  <PresentationFormat>Widescreen</PresentationFormat>
  <Paragraphs>99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TeleNeo Office</vt:lpstr>
      <vt:lpstr>Wingdings</vt:lpstr>
      <vt:lpstr>Office Theme</vt:lpstr>
      <vt:lpstr>CPR3 - Connecting People to Resources</vt:lpstr>
      <vt:lpstr>Day in the Life:  Administrator</vt:lpstr>
      <vt:lpstr>CPR3 Connecting People to Resources Powered by T-Mobile</vt:lpstr>
      <vt:lpstr>Customizing Your CPR3 Device</vt:lpstr>
      <vt:lpstr>Student Resources</vt:lpstr>
      <vt:lpstr>CPR3 Unlimited Internet Access</vt:lpstr>
      <vt:lpstr>T-Mobile Direct Connect - PTT</vt:lpstr>
      <vt:lpstr>T-Mobile Direct Connect - PTT</vt:lpstr>
      <vt:lpstr>Wireless Priority Service (WPS)</vt:lpstr>
      <vt:lpstr>WPS – How it Works</vt:lpstr>
      <vt:lpstr>CPR3 Unlimited Communication</vt:lpstr>
      <vt:lpstr>CPR3 Turn-Key 5G Solution with White Glove Support</vt:lpstr>
      <vt:lpstr>CPR3 Software Additional Benefits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CPR3 - Connecting People to Resources</dc:title>
  <dc:creator>Tiffany Oakley</dc:creator>
  <cp:lastModifiedBy>Tiffany Oakley</cp:lastModifiedBy>
  <cp:revision>9</cp:revision>
  <dcterms:modified xsi:type="dcterms:W3CDTF">2023-11-14T17:47:32Z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0x010100CD0EA30FAE23664785179591451F8366</vt:lpwstr>
  </property>
</Properties>
</file>