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74" r:id="rId6"/>
    <p:sldMasterId id="214748369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y="10287000" cx="18288000"/>
  <p:notesSz cx="6858000" cy="9144000"/>
  <p:embeddedFontLst>
    <p:embeddedFont>
      <p:font typeface="Quicksan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iXN64DakCNetvDZsY0RSdki3dl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A945E5-66E5-49E1-AA10-66C555B42DCD}">
  <a:tblStyle styleId="{71A945E5-66E5-49E1-AA10-66C555B42DC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font" Target="fonts/Quicksand-bold.fntdata"/><Relationship Id="rId25" Type="http://schemas.openxmlformats.org/officeDocument/2006/relationships/font" Target="fonts/Quicksand-regular.fntdata"/><Relationship Id="rId27" Type="http://customschemas.google.com/relationships/presentationmetadata" Target="meta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p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5" name="Google Shape;915;p3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p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6" name="Google Shape;976;p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5" name="Google Shape;1025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6" name="Google Shape;1026;p9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97cd0c227b_0_27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2" name="Google Shape;1052;g397cd0c227b_0_271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8bbc83a8a2_0_28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0" name="Google Shape;1070;g38bbc83a8a2_0_287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6" name="Google Shape;1086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7" name="Google Shape;1087;p1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3" name="Google Shape;773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7" name="Google Shape;797;p4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7" name="Google Shape;807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8" name="Google Shape;808;p3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9" name="Google Shape;829;p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p3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2" name="Google Shape;842;p38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p4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6" name="Google Shape;856;p41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8" name="Google Shape;878;p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97cd0c227b_0_2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1" name="Google Shape;901;g397cd0c227b_0_23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2" name="Google Shape;902;g397cd0c227b_0_23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6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6.jp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2">
            <a:alphaModFix/>
          </a:blip>
          <a:srcRect b="9139" l="-72" r="72" t="457"/>
          <a:stretch/>
        </p:blipFill>
        <p:spPr>
          <a:xfrm>
            <a:off x="6553200" y="2138176"/>
            <a:ext cx="11726657" cy="686292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2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22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02" name="Google Shape;102;p2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2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04" name="Google Shape;104;p2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" id="107" name="Google Shape;10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59000" y="9278693"/>
            <a:ext cx="2794000" cy="616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" name="Google Shape;111;p2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12" name="Google Shape;112;p2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14" name="Google Shape;114;p23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3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3"/>
          <p:cNvSpPr/>
          <p:nvPr/>
        </p:nvSpPr>
        <p:spPr>
          <a:xfrm>
            <a:off x="9281538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3"/>
          <p:cNvSpPr/>
          <p:nvPr/>
        </p:nvSpPr>
        <p:spPr>
          <a:xfrm>
            <a:off x="13384161" y="5542538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3"/>
          <p:cNvSpPr/>
          <p:nvPr/>
        </p:nvSpPr>
        <p:spPr>
          <a:xfrm>
            <a:off x="5124060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3"/>
          <p:cNvSpPr/>
          <p:nvPr/>
        </p:nvSpPr>
        <p:spPr>
          <a:xfrm>
            <a:off x="1064115" y="5530065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3"/>
          <p:cNvSpPr/>
          <p:nvPr>
            <p:ph idx="2" type="pic"/>
          </p:nvPr>
        </p:nvSpPr>
        <p:spPr>
          <a:xfrm>
            <a:off x="1373188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3"/>
          <p:cNvSpPr txBox="1"/>
          <p:nvPr>
            <p:ph idx="3" type="body"/>
          </p:nvPr>
        </p:nvSpPr>
        <p:spPr>
          <a:xfrm>
            <a:off x="1373188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4" type="body"/>
          </p:nvPr>
        </p:nvSpPr>
        <p:spPr>
          <a:xfrm>
            <a:off x="1373188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3"/>
          <p:cNvSpPr/>
          <p:nvPr>
            <p:ph idx="5" type="pic"/>
          </p:nvPr>
        </p:nvSpPr>
        <p:spPr>
          <a:xfrm>
            <a:off x="5441663" y="5693957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3"/>
          <p:cNvSpPr txBox="1"/>
          <p:nvPr>
            <p:ph idx="6" type="body"/>
          </p:nvPr>
        </p:nvSpPr>
        <p:spPr>
          <a:xfrm>
            <a:off x="5441663" y="6533744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7" type="body"/>
          </p:nvPr>
        </p:nvSpPr>
        <p:spPr>
          <a:xfrm>
            <a:off x="5441663" y="7054444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3"/>
          <p:cNvSpPr/>
          <p:nvPr>
            <p:ph idx="8" type="pic"/>
          </p:nvPr>
        </p:nvSpPr>
        <p:spPr>
          <a:xfrm>
            <a:off x="9599944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23"/>
          <p:cNvSpPr txBox="1"/>
          <p:nvPr>
            <p:ph idx="9" type="body"/>
          </p:nvPr>
        </p:nvSpPr>
        <p:spPr>
          <a:xfrm>
            <a:off x="9599944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3" type="body"/>
          </p:nvPr>
        </p:nvSpPr>
        <p:spPr>
          <a:xfrm>
            <a:off x="9599944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23"/>
          <p:cNvSpPr/>
          <p:nvPr>
            <p:ph idx="14" type="pic"/>
          </p:nvPr>
        </p:nvSpPr>
        <p:spPr>
          <a:xfrm>
            <a:off x="13716000" y="5693846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3"/>
          <p:cNvSpPr txBox="1"/>
          <p:nvPr>
            <p:ph idx="15" type="body"/>
          </p:nvPr>
        </p:nvSpPr>
        <p:spPr>
          <a:xfrm>
            <a:off x="13716000" y="6533633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3"/>
          <p:cNvSpPr txBox="1"/>
          <p:nvPr>
            <p:ph idx="16" type="body"/>
          </p:nvPr>
        </p:nvSpPr>
        <p:spPr>
          <a:xfrm>
            <a:off x="13716000" y="7054333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3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134" name="Google Shape;13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" name="Google Shape;137;p2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38" name="Google Shape;138;p2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40" name="Google Shape;140;p2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4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4"/>
          <p:cNvSpPr/>
          <p:nvPr/>
        </p:nvSpPr>
        <p:spPr>
          <a:xfrm>
            <a:off x="1140605" y="3366145"/>
            <a:ext cx="4467150" cy="4948113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4"/>
          <p:cNvSpPr/>
          <p:nvPr/>
        </p:nvSpPr>
        <p:spPr>
          <a:xfrm>
            <a:off x="6912564" y="3341662"/>
            <a:ext cx="4467150" cy="4972596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4"/>
          <p:cNvSpPr/>
          <p:nvPr/>
        </p:nvSpPr>
        <p:spPr>
          <a:xfrm>
            <a:off x="1468542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7238363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4"/>
          <p:cNvSpPr/>
          <p:nvPr/>
        </p:nvSpPr>
        <p:spPr>
          <a:xfrm>
            <a:off x="12503664" y="3341662"/>
            <a:ext cx="4467150" cy="4972596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12884191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4"/>
          <p:cNvSpPr txBox="1"/>
          <p:nvPr>
            <p:ph idx="2" type="body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4"/>
          <p:cNvSpPr txBox="1"/>
          <p:nvPr>
            <p:ph idx="3" type="body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4" type="body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153" name="Google Shape;15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2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58" name="Google Shape;158;p2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60" name="Google Shape;160;p25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25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164" name="Google Shape;16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p2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69" name="Google Shape;169;p26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71" name="Google Shape;171;p26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6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2" type="body"/>
          </p:nvPr>
        </p:nvSpPr>
        <p:spPr>
          <a:xfrm>
            <a:off x="1143000" y="29337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26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176" name="Google Shape;17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/>
          <p:nvPr/>
        </p:nvSpPr>
        <p:spPr>
          <a:xfrm>
            <a:off x="0" y="-19825"/>
            <a:ext cx="11791950" cy="189625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7"/>
          <p:cNvSpPr txBox="1"/>
          <p:nvPr>
            <p:ph idx="1" type="body"/>
          </p:nvPr>
        </p:nvSpPr>
        <p:spPr>
          <a:xfrm>
            <a:off x="1045029" y="556429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181" name="Google Shape;181;p27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7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text on a black background&#10;&#10;AI-generated content may be incorrect." id="183" name="Google Shape;1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/>
          <p:nvPr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8"/>
          <p:cNvSpPr/>
          <p:nvPr>
            <p:ph idx="2" type="pic"/>
          </p:nvPr>
        </p:nvSpPr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2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89" name="Google Shape;189;p2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28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192" name="Google Shape;192;p28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8"/>
          <p:cNvSpPr txBox="1"/>
          <p:nvPr>
            <p:ph idx="3" type="body"/>
          </p:nvPr>
        </p:nvSpPr>
        <p:spPr>
          <a:xfrm>
            <a:off x="1045029" y="33909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28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196" name="Google Shape;19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7019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/>
          <p:nvPr/>
        </p:nvSpPr>
        <p:spPr>
          <a:xfrm>
            <a:off x="1066800" y="2933700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9"/>
          <p:cNvSpPr/>
          <p:nvPr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11658600" y="-19826"/>
            <a:ext cx="6705600" cy="10306825"/>
          </a:xfrm>
          <a:prstGeom prst="rect">
            <a:avLst/>
          </a:prstGeom>
          <a:solidFill>
            <a:srgbClr val="FDD70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9"/>
          <p:cNvSpPr/>
          <p:nvPr>
            <p:ph idx="2" type="pic"/>
          </p:nvPr>
        </p:nvSpPr>
        <p:spPr>
          <a:xfrm>
            <a:off x="11705294" y="6858000"/>
            <a:ext cx="6658906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9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" name="Google Shape;203;p29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04" name="Google Shape;204;p2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9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1045029" y="481266"/>
            <a:ext cx="962297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207" name="Google Shape;207;p29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9"/>
          <p:cNvSpPr/>
          <p:nvPr>
            <p:ph idx="3" type="pic"/>
          </p:nvPr>
        </p:nvSpPr>
        <p:spPr>
          <a:xfrm>
            <a:off x="11705294" y="3511290"/>
            <a:ext cx="6658906" cy="3293886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9"/>
          <p:cNvSpPr/>
          <p:nvPr>
            <p:ph idx="4" type="pic"/>
          </p:nvPr>
        </p:nvSpPr>
        <p:spPr>
          <a:xfrm>
            <a:off x="11705294" y="-19828"/>
            <a:ext cx="6658906" cy="3482579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9"/>
          <p:cNvSpPr txBox="1"/>
          <p:nvPr>
            <p:ph idx="5" type="body"/>
          </p:nvPr>
        </p:nvSpPr>
        <p:spPr>
          <a:xfrm>
            <a:off x="1219200" y="318408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29"/>
          <p:cNvSpPr/>
          <p:nvPr/>
        </p:nvSpPr>
        <p:spPr>
          <a:xfrm>
            <a:off x="1071383" y="4366821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1066800" y="5802487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1066800" y="7242389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9"/>
          <p:cNvSpPr txBox="1"/>
          <p:nvPr>
            <p:ph idx="6" type="body"/>
          </p:nvPr>
        </p:nvSpPr>
        <p:spPr>
          <a:xfrm>
            <a:off x="1220633" y="4623985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29"/>
          <p:cNvSpPr txBox="1"/>
          <p:nvPr>
            <p:ph idx="7" type="body"/>
          </p:nvPr>
        </p:nvSpPr>
        <p:spPr>
          <a:xfrm>
            <a:off x="1219200" y="751773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9"/>
          <p:cNvSpPr txBox="1"/>
          <p:nvPr>
            <p:ph idx="8" type="body"/>
          </p:nvPr>
        </p:nvSpPr>
        <p:spPr>
          <a:xfrm>
            <a:off x="1225503" y="6065084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9"/>
          <p:cNvSpPr/>
          <p:nvPr/>
        </p:nvSpPr>
        <p:spPr>
          <a:xfrm>
            <a:off x="6308271" y="2934365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9"/>
          <p:cNvSpPr txBox="1"/>
          <p:nvPr>
            <p:ph idx="9" type="body"/>
          </p:nvPr>
        </p:nvSpPr>
        <p:spPr>
          <a:xfrm>
            <a:off x="6460671" y="318474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29"/>
          <p:cNvSpPr/>
          <p:nvPr/>
        </p:nvSpPr>
        <p:spPr>
          <a:xfrm>
            <a:off x="6312854" y="4367486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9"/>
          <p:cNvSpPr/>
          <p:nvPr/>
        </p:nvSpPr>
        <p:spPr>
          <a:xfrm>
            <a:off x="6308271" y="5803152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9"/>
          <p:cNvSpPr/>
          <p:nvPr/>
        </p:nvSpPr>
        <p:spPr>
          <a:xfrm>
            <a:off x="6308271" y="7243054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9"/>
          <p:cNvSpPr txBox="1"/>
          <p:nvPr>
            <p:ph idx="13" type="body"/>
          </p:nvPr>
        </p:nvSpPr>
        <p:spPr>
          <a:xfrm>
            <a:off x="6462104" y="4624650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29"/>
          <p:cNvSpPr txBox="1"/>
          <p:nvPr>
            <p:ph idx="14" type="body"/>
          </p:nvPr>
        </p:nvSpPr>
        <p:spPr>
          <a:xfrm>
            <a:off x="6460671" y="751839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29"/>
          <p:cNvSpPr txBox="1"/>
          <p:nvPr>
            <p:ph idx="15" type="body"/>
          </p:nvPr>
        </p:nvSpPr>
        <p:spPr>
          <a:xfrm>
            <a:off x="6466974" y="6065749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29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icksand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0" name="Google Shape;230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6" name="Google Shape;236;p3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7" name="Google Shape;237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1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2" name="Google Shape;22;p1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24" name="Google Shape;24;p1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4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4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14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28" name="Google Shape;2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3" name="Google Shape;243;p3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44" name="Google Shape;244;p3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5" name="Google Shape;245;p3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46" name="Google Shape;246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7" name="Google Shape;257;p3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58" name="Google Shape;258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65" name="Google Shape;265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3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3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7cd0c227b_0_405"/>
          <p:cNvSpPr/>
          <p:nvPr>
            <p:ph idx="2" type="pic"/>
          </p:nvPr>
        </p:nvSpPr>
        <p:spPr>
          <a:xfrm>
            <a:off x="0" y="5619748"/>
            <a:ext cx="18288000" cy="336210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g397cd0c227b_0_405"/>
          <p:cNvSpPr txBox="1"/>
          <p:nvPr>
            <p:ph idx="1" type="body"/>
          </p:nvPr>
        </p:nvSpPr>
        <p:spPr>
          <a:xfrm>
            <a:off x="14478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89" name="Google Shape;289;g397cd0c227b_0_405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290" name="Google Shape;290;g397cd0c227b_0_40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397cd0c227b_0_405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292" name="Google Shape;292;g397cd0c227b_0_405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97cd0c227b_0_405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97cd0c227b_0_40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97cd0c227b_0_405"/>
          <p:cNvSpPr txBox="1"/>
          <p:nvPr>
            <p:ph idx="3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g397cd0c227b_0_405"/>
          <p:cNvSpPr txBox="1"/>
          <p:nvPr>
            <p:ph idx="4" type="body"/>
          </p:nvPr>
        </p:nvSpPr>
        <p:spPr>
          <a:xfrm>
            <a:off x="92964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g397cd0c227b_0_405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298" name="Google Shape;298;g397cd0c227b_0_4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97cd0c227b_0_29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397cd0c227b_0_29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g397cd0c227b_0_29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7cd0c227b_0_300"/>
          <p:cNvSpPr/>
          <p:nvPr/>
        </p:nvSpPr>
        <p:spPr>
          <a:xfrm>
            <a:off x="649605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397cd0c227b_0_300"/>
          <p:cNvSpPr/>
          <p:nvPr>
            <p:ph idx="2" type="pic"/>
          </p:nvPr>
        </p:nvSpPr>
        <p:spPr>
          <a:xfrm>
            <a:off x="0" y="-12700"/>
            <a:ext cx="6496200" cy="102996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306" name="Google Shape;306;g397cd0c227b_0_300"/>
          <p:cNvSpPr/>
          <p:nvPr/>
        </p:nvSpPr>
        <p:spPr>
          <a:xfrm>
            <a:off x="7398302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397cd0c227b_0_300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397cd0c227b_0_300"/>
          <p:cNvSpPr txBox="1"/>
          <p:nvPr>
            <p:ph idx="1" type="body"/>
          </p:nvPr>
        </p:nvSpPr>
        <p:spPr>
          <a:xfrm>
            <a:off x="7315200" y="800100"/>
            <a:ext cx="91440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g397cd0c227b_0_300"/>
          <p:cNvSpPr txBox="1"/>
          <p:nvPr>
            <p:ph idx="3" type="body"/>
          </p:nvPr>
        </p:nvSpPr>
        <p:spPr>
          <a:xfrm>
            <a:off x="7397750" y="2933700"/>
            <a:ext cx="100521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0" name="Google Shape;310;g397cd0c227b_0_300"/>
          <p:cNvSpPr txBox="1"/>
          <p:nvPr/>
        </p:nvSpPr>
        <p:spPr>
          <a:xfrm>
            <a:off x="8313592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311" name="Google Shape;311;g397cd0c227b_0_3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97cd0c227b_0_309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g397cd0c227b_0_309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315" name="Google Shape;315;g397cd0c227b_0_30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g397cd0c227b_0_309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317" name="Google Shape;317;g397cd0c227b_0_309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397cd0c227b_0_309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397cd0c227b_0_309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0" name="Google Shape;320;g397cd0c227b_0_309"/>
          <p:cNvSpPr/>
          <p:nvPr/>
        </p:nvSpPr>
        <p:spPr>
          <a:xfrm>
            <a:off x="1140605" y="3366145"/>
            <a:ext cx="4467300" cy="49482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397cd0c227b_0_309"/>
          <p:cNvSpPr/>
          <p:nvPr/>
        </p:nvSpPr>
        <p:spPr>
          <a:xfrm>
            <a:off x="6912564" y="3341662"/>
            <a:ext cx="4467300" cy="49725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397cd0c227b_0_309"/>
          <p:cNvSpPr/>
          <p:nvPr/>
        </p:nvSpPr>
        <p:spPr>
          <a:xfrm>
            <a:off x="1468542" y="2959411"/>
            <a:ext cx="3811200" cy="8106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D2A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397cd0c227b_0_309"/>
          <p:cNvSpPr/>
          <p:nvPr/>
        </p:nvSpPr>
        <p:spPr>
          <a:xfrm>
            <a:off x="7238363" y="2959411"/>
            <a:ext cx="3811200" cy="8106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397cd0c227b_0_309"/>
          <p:cNvSpPr/>
          <p:nvPr/>
        </p:nvSpPr>
        <p:spPr>
          <a:xfrm>
            <a:off x="12503664" y="3341662"/>
            <a:ext cx="4467300" cy="49725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97cd0c227b_0_309"/>
          <p:cNvSpPr/>
          <p:nvPr/>
        </p:nvSpPr>
        <p:spPr>
          <a:xfrm>
            <a:off x="12884191" y="2959411"/>
            <a:ext cx="3811200" cy="810600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97cd0c227b_0_309"/>
          <p:cNvSpPr txBox="1"/>
          <p:nvPr>
            <p:ph idx="2" type="body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g397cd0c227b_0_309"/>
          <p:cNvSpPr txBox="1"/>
          <p:nvPr>
            <p:ph idx="3" type="body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g397cd0c227b_0_309"/>
          <p:cNvSpPr txBox="1"/>
          <p:nvPr>
            <p:ph idx="4" type="body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g397cd0c227b_0_309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330" name="Google Shape;330;g397cd0c227b_0_3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/>
          <p:nvPr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6"/>
          <p:cNvSpPr/>
          <p:nvPr>
            <p:ph idx="2" type="pic"/>
          </p:nvPr>
        </p:nvSpPr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6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1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4" name="Google Shape;34;p16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16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37" name="Google Shape;37;p16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6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6"/>
          <p:cNvSpPr txBox="1"/>
          <p:nvPr>
            <p:ph idx="3" type="body"/>
          </p:nvPr>
        </p:nvSpPr>
        <p:spPr>
          <a:xfrm>
            <a:off x="1045029" y="33909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41" name="Google Shape;4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0312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97cd0c227b_0_328"/>
          <p:cNvSpPr/>
          <p:nvPr/>
        </p:nvSpPr>
        <p:spPr>
          <a:xfrm>
            <a:off x="0" y="1937324"/>
            <a:ext cx="18288000" cy="7068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397cd0c227b_0_328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4" name="Google Shape;334;g397cd0c227b_0_328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335" name="Google Shape;335;g397cd0c227b_0_32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g397cd0c227b_0_328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337" name="Google Shape;337;g397cd0c227b_0_328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397cd0c227b_0_32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397cd0c227b_0_328"/>
          <p:cNvSpPr txBox="1"/>
          <p:nvPr>
            <p:ph idx="1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g397cd0c227b_0_328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341" name="Google Shape;341;g397cd0c227b_0_3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97cd0c227b_0_339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4" name="Google Shape;344;g397cd0c227b_0_339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345" name="Google Shape;345;g397cd0c227b_0_33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397cd0c227b_0_339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347" name="Google Shape;347;g397cd0c227b_0_339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397cd0c227b_0_339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97cd0c227b_0_339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g397cd0c227b_0_339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351" name="Google Shape;351;g397cd0c227b_0_3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97cd0c227b_0_349"/>
          <p:cNvSpPr/>
          <p:nvPr/>
        </p:nvSpPr>
        <p:spPr>
          <a:xfrm>
            <a:off x="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397cd0c227b_0_349"/>
          <p:cNvSpPr/>
          <p:nvPr>
            <p:ph idx="2" type="pic"/>
          </p:nvPr>
        </p:nvSpPr>
        <p:spPr>
          <a:xfrm>
            <a:off x="11781494" y="-12700"/>
            <a:ext cx="6496200" cy="102996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g397cd0c227b_0_349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6" name="Google Shape;356;g397cd0c227b_0_349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357" name="Google Shape;357;g397cd0c227b_0_34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g397cd0c227b_0_349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g397cd0c227b_0_349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360" name="Google Shape;360;g397cd0c227b_0_349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397cd0c227b_0_349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397cd0c227b_0_349"/>
          <p:cNvSpPr txBox="1"/>
          <p:nvPr>
            <p:ph idx="3" type="body"/>
          </p:nvPr>
        </p:nvSpPr>
        <p:spPr>
          <a:xfrm>
            <a:off x="1045029" y="3390900"/>
            <a:ext cx="8915400" cy="52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3" name="Google Shape;363;g397cd0c227b_0_349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364" name="Google Shape;364;g397cd0c227b_0_3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4947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97cd0c227b_0_362"/>
          <p:cNvSpPr/>
          <p:nvPr/>
        </p:nvSpPr>
        <p:spPr>
          <a:xfrm>
            <a:off x="1066800" y="2933700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97cd0c227b_0_362"/>
          <p:cNvSpPr/>
          <p:nvPr/>
        </p:nvSpPr>
        <p:spPr>
          <a:xfrm>
            <a:off x="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97cd0c227b_0_362"/>
          <p:cNvSpPr/>
          <p:nvPr/>
        </p:nvSpPr>
        <p:spPr>
          <a:xfrm>
            <a:off x="11658600" y="-19826"/>
            <a:ext cx="6705600" cy="10306800"/>
          </a:xfrm>
          <a:prstGeom prst="rect">
            <a:avLst/>
          </a:prstGeom>
          <a:solidFill>
            <a:srgbClr val="FDD70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97cd0c227b_0_362"/>
          <p:cNvSpPr/>
          <p:nvPr>
            <p:ph idx="2" type="pic"/>
          </p:nvPr>
        </p:nvSpPr>
        <p:spPr>
          <a:xfrm>
            <a:off x="11705294" y="6858000"/>
            <a:ext cx="66588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g397cd0c227b_0_36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g397cd0c227b_0_362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372" name="Google Shape;372;g397cd0c227b_0_36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g397cd0c227b_0_362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g397cd0c227b_0_362"/>
          <p:cNvSpPr txBox="1"/>
          <p:nvPr>
            <p:ph idx="1" type="body"/>
          </p:nvPr>
        </p:nvSpPr>
        <p:spPr>
          <a:xfrm>
            <a:off x="1045029" y="481266"/>
            <a:ext cx="9623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375" name="Google Shape;375;g397cd0c227b_0_36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397cd0c227b_0_362"/>
          <p:cNvSpPr/>
          <p:nvPr>
            <p:ph idx="3" type="pic"/>
          </p:nvPr>
        </p:nvSpPr>
        <p:spPr>
          <a:xfrm>
            <a:off x="11705294" y="3511290"/>
            <a:ext cx="6658800" cy="32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77" name="Google Shape;377;g397cd0c227b_0_362"/>
          <p:cNvSpPr/>
          <p:nvPr>
            <p:ph idx="4" type="pic"/>
          </p:nvPr>
        </p:nvSpPr>
        <p:spPr>
          <a:xfrm>
            <a:off x="11705294" y="-19828"/>
            <a:ext cx="6658800" cy="34827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g397cd0c227b_0_362"/>
          <p:cNvSpPr txBox="1"/>
          <p:nvPr>
            <p:ph idx="5" type="body"/>
          </p:nvPr>
        </p:nvSpPr>
        <p:spPr>
          <a:xfrm>
            <a:off x="1219200" y="3184083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g397cd0c227b_0_362"/>
          <p:cNvSpPr/>
          <p:nvPr/>
        </p:nvSpPr>
        <p:spPr>
          <a:xfrm>
            <a:off x="1071383" y="4366821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397cd0c227b_0_362"/>
          <p:cNvSpPr/>
          <p:nvPr/>
        </p:nvSpPr>
        <p:spPr>
          <a:xfrm>
            <a:off x="1066800" y="5802487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397cd0c227b_0_362"/>
          <p:cNvSpPr/>
          <p:nvPr/>
        </p:nvSpPr>
        <p:spPr>
          <a:xfrm>
            <a:off x="1066800" y="7242389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397cd0c227b_0_362"/>
          <p:cNvSpPr txBox="1"/>
          <p:nvPr>
            <p:ph idx="6" type="body"/>
          </p:nvPr>
        </p:nvSpPr>
        <p:spPr>
          <a:xfrm>
            <a:off x="1220633" y="4623985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g397cd0c227b_0_362"/>
          <p:cNvSpPr txBox="1"/>
          <p:nvPr>
            <p:ph idx="7" type="body"/>
          </p:nvPr>
        </p:nvSpPr>
        <p:spPr>
          <a:xfrm>
            <a:off x="1219200" y="7517733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g397cd0c227b_0_362"/>
          <p:cNvSpPr txBox="1"/>
          <p:nvPr>
            <p:ph idx="8" type="body"/>
          </p:nvPr>
        </p:nvSpPr>
        <p:spPr>
          <a:xfrm>
            <a:off x="1225503" y="6065084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g397cd0c227b_0_362"/>
          <p:cNvSpPr/>
          <p:nvPr/>
        </p:nvSpPr>
        <p:spPr>
          <a:xfrm>
            <a:off x="6308271" y="2934365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397cd0c227b_0_362"/>
          <p:cNvSpPr txBox="1"/>
          <p:nvPr>
            <p:ph idx="9" type="body"/>
          </p:nvPr>
        </p:nvSpPr>
        <p:spPr>
          <a:xfrm>
            <a:off x="6460671" y="3184748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g397cd0c227b_0_362"/>
          <p:cNvSpPr/>
          <p:nvPr/>
        </p:nvSpPr>
        <p:spPr>
          <a:xfrm>
            <a:off x="6312854" y="4367486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397cd0c227b_0_362"/>
          <p:cNvSpPr/>
          <p:nvPr/>
        </p:nvSpPr>
        <p:spPr>
          <a:xfrm>
            <a:off x="6308271" y="5803152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97cd0c227b_0_362"/>
          <p:cNvSpPr/>
          <p:nvPr/>
        </p:nvSpPr>
        <p:spPr>
          <a:xfrm>
            <a:off x="6308271" y="7243054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549"/>
            </a:srgbClr>
          </a:solidFill>
          <a:ln cap="flat" cmpd="sng" w="127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397cd0c227b_0_362"/>
          <p:cNvSpPr txBox="1"/>
          <p:nvPr>
            <p:ph idx="13" type="body"/>
          </p:nvPr>
        </p:nvSpPr>
        <p:spPr>
          <a:xfrm>
            <a:off x="6462104" y="4624650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g397cd0c227b_0_362"/>
          <p:cNvSpPr txBox="1"/>
          <p:nvPr>
            <p:ph idx="14" type="body"/>
          </p:nvPr>
        </p:nvSpPr>
        <p:spPr>
          <a:xfrm>
            <a:off x="6460671" y="7518398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g397cd0c227b_0_362"/>
          <p:cNvSpPr txBox="1"/>
          <p:nvPr>
            <p:ph idx="15" type="body"/>
          </p:nvPr>
        </p:nvSpPr>
        <p:spPr>
          <a:xfrm>
            <a:off x="6466974" y="6065749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g397cd0c227b_0_362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397cd0c227b_0_362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395" name="Google Shape;395;g397cd0c227b_0_3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4947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97cd0c227b_0_393"/>
          <p:cNvSpPr/>
          <p:nvPr/>
        </p:nvSpPr>
        <p:spPr>
          <a:xfrm>
            <a:off x="0" y="1937324"/>
            <a:ext cx="18288000" cy="7068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397cd0c227b_0_393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9" name="Google Shape;399;g397cd0c227b_0_393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400" name="Google Shape;400;g397cd0c227b_0_39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97cd0c227b_0_393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402" name="Google Shape;402;g397cd0c227b_0_393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397cd0c227b_0_393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397cd0c227b_0_393"/>
          <p:cNvSpPr txBox="1"/>
          <p:nvPr>
            <p:ph idx="1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g397cd0c227b_0_393"/>
          <p:cNvSpPr txBox="1"/>
          <p:nvPr>
            <p:ph idx="2" type="body"/>
          </p:nvPr>
        </p:nvSpPr>
        <p:spPr>
          <a:xfrm>
            <a:off x="1143000" y="2933700"/>
            <a:ext cx="8915400" cy="52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g397cd0c227b_0_393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407" name="Google Shape;407;g397cd0c227b_0_3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97cd0c227b_0_418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0" name="Google Shape;410;g397cd0c227b_0_418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411" name="Google Shape;411;g397cd0c227b_0_41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g397cd0c227b_0_418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413" name="Google Shape;413;g397cd0c227b_0_418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397cd0c227b_0_41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397cd0c227b_0_418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6" name="Google Shape;416;g397cd0c227b_0_418"/>
          <p:cNvSpPr/>
          <p:nvPr/>
        </p:nvSpPr>
        <p:spPr>
          <a:xfrm>
            <a:off x="9281538" y="5540066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397cd0c227b_0_418"/>
          <p:cNvSpPr/>
          <p:nvPr/>
        </p:nvSpPr>
        <p:spPr>
          <a:xfrm>
            <a:off x="13384161" y="5542538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397cd0c227b_0_418"/>
          <p:cNvSpPr/>
          <p:nvPr/>
        </p:nvSpPr>
        <p:spPr>
          <a:xfrm>
            <a:off x="5124060" y="5540066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397cd0c227b_0_418"/>
          <p:cNvSpPr/>
          <p:nvPr/>
        </p:nvSpPr>
        <p:spPr>
          <a:xfrm>
            <a:off x="1064115" y="5530065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397cd0c227b_0_418"/>
          <p:cNvSpPr/>
          <p:nvPr>
            <p:ph idx="2" type="pic"/>
          </p:nvPr>
        </p:nvSpPr>
        <p:spPr>
          <a:xfrm>
            <a:off x="1373188" y="5691188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g397cd0c227b_0_418"/>
          <p:cNvSpPr txBox="1"/>
          <p:nvPr>
            <p:ph idx="3" type="body"/>
          </p:nvPr>
        </p:nvSpPr>
        <p:spPr>
          <a:xfrm>
            <a:off x="1373188" y="6530975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2" name="Google Shape;422;g397cd0c227b_0_418"/>
          <p:cNvSpPr txBox="1"/>
          <p:nvPr>
            <p:ph idx="4" type="body"/>
          </p:nvPr>
        </p:nvSpPr>
        <p:spPr>
          <a:xfrm>
            <a:off x="1373188" y="7051675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g397cd0c227b_0_418"/>
          <p:cNvSpPr/>
          <p:nvPr>
            <p:ph idx="5" type="pic"/>
          </p:nvPr>
        </p:nvSpPr>
        <p:spPr>
          <a:xfrm>
            <a:off x="5441663" y="5693957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g397cd0c227b_0_418"/>
          <p:cNvSpPr txBox="1"/>
          <p:nvPr>
            <p:ph idx="6" type="body"/>
          </p:nvPr>
        </p:nvSpPr>
        <p:spPr>
          <a:xfrm>
            <a:off x="5441663" y="6533744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g397cd0c227b_0_418"/>
          <p:cNvSpPr txBox="1"/>
          <p:nvPr>
            <p:ph idx="7" type="body"/>
          </p:nvPr>
        </p:nvSpPr>
        <p:spPr>
          <a:xfrm>
            <a:off x="5441663" y="7054444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6" name="Google Shape;426;g397cd0c227b_0_418"/>
          <p:cNvSpPr/>
          <p:nvPr>
            <p:ph idx="8" type="pic"/>
          </p:nvPr>
        </p:nvSpPr>
        <p:spPr>
          <a:xfrm>
            <a:off x="9599944" y="5691188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g397cd0c227b_0_418"/>
          <p:cNvSpPr txBox="1"/>
          <p:nvPr>
            <p:ph idx="9" type="body"/>
          </p:nvPr>
        </p:nvSpPr>
        <p:spPr>
          <a:xfrm>
            <a:off x="9599944" y="6530975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g397cd0c227b_0_418"/>
          <p:cNvSpPr txBox="1"/>
          <p:nvPr>
            <p:ph idx="13" type="body"/>
          </p:nvPr>
        </p:nvSpPr>
        <p:spPr>
          <a:xfrm>
            <a:off x="9599944" y="7051675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9" name="Google Shape;429;g397cd0c227b_0_418"/>
          <p:cNvSpPr/>
          <p:nvPr>
            <p:ph idx="14" type="pic"/>
          </p:nvPr>
        </p:nvSpPr>
        <p:spPr>
          <a:xfrm>
            <a:off x="13716000" y="5693846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430" name="Google Shape;430;g397cd0c227b_0_418"/>
          <p:cNvSpPr txBox="1"/>
          <p:nvPr>
            <p:ph idx="15" type="body"/>
          </p:nvPr>
        </p:nvSpPr>
        <p:spPr>
          <a:xfrm>
            <a:off x="13716000" y="6533633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1" name="Google Shape;431;g397cd0c227b_0_418"/>
          <p:cNvSpPr txBox="1"/>
          <p:nvPr>
            <p:ph idx="16" type="body"/>
          </p:nvPr>
        </p:nvSpPr>
        <p:spPr>
          <a:xfrm>
            <a:off x="13716000" y="7054333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g397cd0c227b_0_418"/>
          <p:cNvSpPr txBox="1"/>
          <p:nvPr/>
        </p:nvSpPr>
        <p:spPr>
          <a:xfrm>
            <a:off x="1972950" y="9831225"/>
            <a:ext cx="3056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433" name="Google Shape;433;g397cd0c227b_0_4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1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97cd0c227b_0_444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g397cd0c227b_0_444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icksand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7" name="Google Shape;437;g397cd0c227b_0_44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g397cd0c227b_0_44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g397cd0c227b_0_44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97cd0c227b_0_4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g397cd0c227b_0_450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3" name="Google Shape;443;g397cd0c227b_0_450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44" name="Google Shape;444;g397cd0c227b_0_45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g397cd0c227b_0_45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g397cd0c227b_0_45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97cd0c227b_0_4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g397cd0c227b_0_457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0" name="Google Shape;450;g397cd0c227b_0_457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1" name="Google Shape;451;g397cd0c227b_0_457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2" name="Google Shape;452;g397cd0c227b_0_457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3" name="Google Shape;453;g397cd0c227b_0_45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g397cd0c227b_0_45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g397cd0c227b_0_45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97cd0c227b_0_46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g397cd0c227b_0_46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g397cd0c227b_0_46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g397cd0c227b_0_46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/>
          <p:nvPr>
            <p:ph idx="2" type="pic"/>
          </p:nvPr>
        </p:nvSpPr>
        <p:spPr>
          <a:xfrm>
            <a:off x="0" y="5619748"/>
            <a:ext cx="18288000" cy="3361957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5"/>
          <p:cNvSpPr txBox="1"/>
          <p:nvPr>
            <p:ph idx="1" type="body"/>
          </p:nvPr>
        </p:nvSpPr>
        <p:spPr>
          <a:xfrm>
            <a:off x="14478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5" name="Google Shape;45;p1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46" name="Google Shape;46;p1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48" name="Google Shape;48;p15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5"/>
          <p:cNvSpPr txBox="1"/>
          <p:nvPr>
            <p:ph idx="3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4" type="body"/>
          </p:nvPr>
        </p:nvSpPr>
        <p:spPr>
          <a:xfrm>
            <a:off x="92964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5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54" name="Google Shape;5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97cd0c227b_0_471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g397cd0c227b_0_471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64" name="Google Shape;464;g397cd0c227b_0_47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65" name="Google Shape;465;g397cd0c227b_0_4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g397cd0c227b_0_47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g397cd0c227b_0_4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97cd0c227b_0_478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g397cd0c227b_0_47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g397cd0c227b_0_478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72" name="Google Shape;472;g397cd0c227b_0_47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g397cd0c227b_0_47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g397cd0c227b_0_47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97cd0c227b_0_4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g397cd0c227b_0_485"/>
          <p:cNvSpPr txBox="1"/>
          <p:nvPr>
            <p:ph idx="1" type="body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8" name="Google Shape;478;g397cd0c227b_0_48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g397cd0c227b_0_48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g397cd0c227b_0_48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97cd0c227b_0_491"/>
          <p:cNvSpPr txBox="1"/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g397cd0c227b_0_491"/>
          <p:cNvSpPr txBox="1"/>
          <p:nvPr>
            <p:ph idx="1" type="body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g397cd0c227b_0_49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g397cd0c227b_0_49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g397cd0c227b_0_49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8bbc83a8a2_0_322"/>
          <p:cNvSpPr/>
          <p:nvPr/>
        </p:nvSpPr>
        <p:spPr>
          <a:xfrm>
            <a:off x="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38bbc83a8a2_0_322"/>
          <p:cNvSpPr/>
          <p:nvPr>
            <p:ph idx="2" type="pic"/>
          </p:nvPr>
        </p:nvSpPr>
        <p:spPr>
          <a:xfrm>
            <a:off x="11781494" y="-12700"/>
            <a:ext cx="6496200" cy="102996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g38bbc83a8a2_0_32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7" name="Google Shape;497;g38bbc83a8a2_0_322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498" name="Google Shape;498;g38bbc83a8a2_0_32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g38bbc83a8a2_0_322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0" name="Google Shape;500;g38bbc83a8a2_0_322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501" name="Google Shape;501;g38bbc83a8a2_0_32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38bbc83a8a2_0_322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38bbc83a8a2_0_322"/>
          <p:cNvSpPr txBox="1"/>
          <p:nvPr>
            <p:ph idx="3" type="body"/>
          </p:nvPr>
        </p:nvSpPr>
        <p:spPr>
          <a:xfrm>
            <a:off x="1045029" y="3390900"/>
            <a:ext cx="8915400" cy="52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4" name="Google Shape;504;g38bbc83a8a2_0_322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505" name="Google Shape;505;g38bbc83a8a2_0_3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0312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8bbc83a8a2_0_30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g38bbc83a8a2_0_30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g38bbc83a8a2_0_30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bbc83a8a2_0_312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2" name="Google Shape;512;g38bbc83a8a2_0_312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13" name="Google Shape;513;g38bbc83a8a2_0_31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g38bbc83a8a2_0_312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15" name="Google Shape;515;g38bbc83a8a2_0_31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g38bbc83a8a2_0_31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38bbc83a8a2_0_312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8" name="Google Shape;518;g38bbc83a8a2_0_312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519" name="Google Shape;519;g38bbc83a8a2_0_3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8bbc83a8a2_0_335"/>
          <p:cNvSpPr/>
          <p:nvPr>
            <p:ph idx="2" type="pic"/>
          </p:nvPr>
        </p:nvSpPr>
        <p:spPr>
          <a:xfrm>
            <a:off x="0" y="5619748"/>
            <a:ext cx="18288000" cy="33621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g38bbc83a8a2_0_335"/>
          <p:cNvSpPr txBox="1"/>
          <p:nvPr>
            <p:ph idx="1" type="body"/>
          </p:nvPr>
        </p:nvSpPr>
        <p:spPr>
          <a:xfrm>
            <a:off x="14478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23" name="Google Shape;523;g38bbc83a8a2_0_335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24" name="Google Shape;524;g38bbc83a8a2_0_33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g38bbc83a8a2_0_335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26" name="Google Shape;526;g38bbc83a8a2_0_335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g38bbc83a8a2_0_335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38bbc83a8a2_0_33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38bbc83a8a2_0_335"/>
          <p:cNvSpPr txBox="1"/>
          <p:nvPr>
            <p:ph idx="3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0" name="Google Shape;530;g38bbc83a8a2_0_335"/>
          <p:cNvSpPr txBox="1"/>
          <p:nvPr>
            <p:ph idx="4" type="body"/>
          </p:nvPr>
        </p:nvSpPr>
        <p:spPr>
          <a:xfrm>
            <a:off x="92964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g38bbc83a8a2_0_335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532" name="Google Shape;532;g38bbc83a8a2_0_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g38bbc83a8a2_0_348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35" name="Google Shape;535;g38bbc83a8a2_0_34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g38bbc83a8a2_0_348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7" name="Google Shape;537;g38bbc83a8a2_0_348"/>
          <p:cNvSpPr/>
          <p:nvPr/>
        </p:nvSpPr>
        <p:spPr>
          <a:xfrm>
            <a:off x="649605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38bbc83a8a2_0_348"/>
          <p:cNvSpPr/>
          <p:nvPr>
            <p:ph idx="2" type="pic"/>
          </p:nvPr>
        </p:nvSpPr>
        <p:spPr>
          <a:xfrm>
            <a:off x="0" y="-12700"/>
            <a:ext cx="6496200" cy="102996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539" name="Google Shape;539;g38bbc83a8a2_0_348"/>
          <p:cNvSpPr/>
          <p:nvPr/>
        </p:nvSpPr>
        <p:spPr>
          <a:xfrm>
            <a:off x="7398302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38bbc83a8a2_0_34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38bbc83a8a2_0_348"/>
          <p:cNvSpPr txBox="1"/>
          <p:nvPr>
            <p:ph idx="1" type="body"/>
          </p:nvPr>
        </p:nvSpPr>
        <p:spPr>
          <a:xfrm>
            <a:off x="7315200" y="800100"/>
            <a:ext cx="91440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g38bbc83a8a2_0_348"/>
          <p:cNvSpPr txBox="1"/>
          <p:nvPr>
            <p:ph idx="3" type="body"/>
          </p:nvPr>
        </p:nvSpPr>
        <p:spPr>
          <a:xfrm>
            <a:off x="7397750" y="2933700"/>
            <a:ext cx="100521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g38bbc83a8a2_0_348"/>
          <p:cNvSpPr txBox="1"/>
          <p:nvPr/>
        </p:nvSpPr>
        <p:spPr>
          <a:xfrm>
            <a:off x="819084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544" name="Google Shape;544;g38bbc83a8a2_0_3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8bbc83a8a2_0_360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7" name="Google Shape;547;g38bbc83a8a2_0_360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48" name="Google Shape;548;g38bbc83a8a2_0_360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g38bbc83a8a2_0_360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g38bbc83a8a2_0_360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38bbc83a8a2_0_360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CrisisGo for Business" id="552" name="Google Shape;552;g38bbc83a8a2_0_3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4800" y="9250461"/>
            <a:ext cx="2312032" cy="76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17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7" name="Google Shape;57;p17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7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17"/>
          <p:cNvSpPr/>
          <p:nvPr/>
        </p:nvSpPr>
        <p:spPr>
          <a:xfrm>
            <a:off x="649605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7"/>
          <p:cNvSpPr/>
          <p:nvPr>
            <p:ph idx="2" type="pic"/>
          </p:nvPr>
        </p:nvSpPr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61" name="Google Shape;61;p17"/>
          <p:cNvSpPr/>
          <p:nvPr/>
        </p:nvSpPr>
        <p:spPr>
          <a:xfrm>
            <a:off x="7398302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7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7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3" type="body"/>
          </p:nvPr>
        </p:nvSpPr>
        <p:spPr>
          <a:xfrm>
            <a:off x="7397750" y="2933700"/>
            <a:ext cx="1005205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7"/>
          <p:cNvSpPr txBox="1"/>
          <p:nvPr/>
        </p:nvSpPr>
        <p:spPr>
          <a:xfrm>
            <a:off x="819084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66" name="Google Shape;6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g38bbc83a8a2_0_368"/>
          <p:cNvGrpSpPr/>
          <p:nvPr/>
        </p:nvGrpSpPr>
        <p:grpSpPr>
          <a:xfrm>
            <a:off x="0" y="1943100"/>
            <a:ext cx="18288130" cy="181993"/>
            <a:chOff x="0" y="0"/>
            <a:chExt cx="5185327" cy="51600"/>
          </a:xfrm>
        </p:grpSpPr>
        <p:sp>
          <p:nvSpPr>
            <p:cNvPr id="555" name="Google Shape;555;g38bbc83a8a2_0_36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g38bbc83a8a2_0_368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g38bbc83a8a2_0_368"/>
          <p:cNvSpPr/>
          <p:nvPr/>
        </p:nvSpPr>
        <p:spPr>
          <a:xfrm>
            <a:off x="-152400" y="0"/>
            <a:ext cx="10896600" cy="104013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risisGo for Business" id="558" name="Google Shape;558;g38bbc83a8a2_0_3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44800" y="588940"/>
            <a:ext cx="2312032" cy="76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g38bbc83a8a2_0_374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61" name="Google Shape;561;g38bbc83a8a2_0_37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g38bbc83a8a2_0_374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63" name="Google Shape;563;g38bbc83a8a2_0_37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g38bbc83a8a2_0_374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565" name="Google Shape;565;g38bbc83a8a2_0_3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bbc83a8a2_0_381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Google Shape;568;g38bbc83a8a2_0_381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69" name="Google Shape;569;g38bbc83a8a2_0_381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g38bbc83a8a2_0_381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71" name="Google Shape;571;g38bbc83a8a2_0_381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38bbc83a8a2_0_381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38bbc83a8a2_0_381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" id="574" name="Google Shape;574;g38bbc83a8a2_0_3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59000" y="9278693"/>
            <a:ext cx="2794001" cy="61660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8bbc83a8a2_0_381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g38bbc83a8a2_0_391"/>
          <p:cNvPicPr preferRelativeResize="0"/>
          <p:nvPr/>
        </p:nvPicPr>
        <p:blipFill rotWithShape="1">
          <a:blip r:embed="rId2">
            <a:alphaModFix/>
          </a:blip>
          <a:srcRect b="9131" l="-70" r="68" t="461"/>
          <a:stretch/>
        </p:blipFill>
        <p:spPr>
          <a:xfrm>
            <a:off x="6553200" y="2138176"/>
            <a:ext cx="11726657" cy="686292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38bbc83a8a2_0_391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9" name="Google Shape;579;g38bbc83a8a2_0_391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80" name="Google Shape;580;g38bbc83a8a2_0_391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g38bbc83a8a2_0_391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82" name="Google Shape;582;g38bbc83a8a2_0_391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38bbc83a8a2_0_391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g38bbc83a8a2_0_391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" id="585" name="Google Shape;585;g38bbc83a8a2_0_3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59000" y="9278693"/>
            <a:ext cx="2794001" cy="616607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38bbc83a8a2_0_391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8bbc83a8a2_0_402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9" name="Google Shape;589;g38bbc83a8a2_0_402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590" name="Google Shape;590;g38bbc83a8a2_0_402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g38bbc83a8a2_0_402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92" name="Google Shape;592;g38bbc83a8a2_0_402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38bbc83a8a2_0_40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38bbc83a8a2_0_402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5" name="Google Shape;595;g38bbc83a8a2_0_402"/>
          <p:cNvSpPr/>
          <p:nvPr/>
        </p:nvSpPr>
        <p:spPr>
          <a:xfrm>
            <a:off x="9281538" y="5540066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g38bbc83a8a2_0_402"/>
          <p:cNvSpPr/>
          <p:nvPr/>
        </p:nvSpPr>
        <p:spPr>
          <a:xfrm>
            <a:off x="13384161" y="5542538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38bbc83a8a2_0_402"/>
          <p:cNvSpPr/>
          <p:nvPr/>
        </p:nvSpPr>
        <p:spPr>
          <a:xfrm>
            <a:off x="5124060" y="5540066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38bbc83a8a2_0_402"/>
          <p:cNvSpPr/>
          <p:nvPr/>
        </p:nvSpPr>
        <p:spPr>
          <a:xfrm>
            <a:off x="1064115" y="5530065"/>
            <a:ext cx="3604737" cy="310797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g38bbc83a8a2_0_402"/>
          <p:cNvSpPr/>
          <p:nvPr>
            <p:ph idx="2" type="pic"/>
          </p:nvPr>
        </p:nvSpPr>
        <p:spPr>
          <a:xfrm>
            <a:off x="1373188" y="5691188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g38bbc83a8a2_0_402"/>
          <p:cNvSpPr txBox="1"/>
          <p:nvPr>
            <p:ph idx="3" type="body"/>
          </p:nvPr>
        </p:nvSpPr>
        <p:spPr>
          <a:xfrm>
            <a:off x="1373188" y="6530975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1" name="Google Shape;601;g38bbc83a8a2_0_402"/>
          <p:cNvSpPr txBox="1"/>
          <p:nvPr>
            <p:ph idx="4" type="body"/>
          </p:nvPr>
        </p:nvSpPr>
        <p:spPr>
          <a:xfrm>
            <a:off x="1373188" y="7051675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2" name="Google Shape;602;g38bbc83a8a2_0_402"/>
          <p:cNvSpPr/>
          <p:nvPr>
            <p:ph idx="5" type="pic"/>
          </p:nvPr>
        </p:nvSpPr>
        <p:spPr>
          <a:xfrm>
            <a:off x="5441663" y="5693957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603" name="Google Shape;603;g38bbc83a8a2_0_402"/>
          <p:cNvSpPr txBox="1"/>
          <p:nvPr>
            <p:ph idx="6" type="body"/>
          </p:nvPr>
        </p:nvSpPr>
        <p:spPr>
          <a:xfrm>
            <a:off x="5441663" y="6533744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g38bbc83a8a2_0_402"/>
          <p:cNvSpPr txBox="1"/>
          <p:nvPr>
            <p:ph idx="7" type="body"/>
          </p:nvPr>
        </p:nvSpPr>
        <p:spPr>
          <a:xfrm>
            <a:off x="5441663" y="7054444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g38bbc83a8a2_0_402"/>
          <p:cNvSpPr/>
          <p:nvPr>
            <p:ph idx="8" type="pic"/>
          </p:nvPr>
        </p:nvSpPr>
        <p:spPr>
          <a:xfrm>
            <a:off x="9599944" y="5691188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g38bbc83a8a2_0_402"/>
          <p:cNvSpPr txBox="1"/>
          <p:nvPr>
            <p:ph idx="9" type="body"/>
          </p:nvPr>
        </p:nvSpPr>
        <p:spPr>
          <a:xfrm>
            <a:off x="9599944" y="6530975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7" name="Google Shape;607;g38bbc83a8a2_0_402"/>
          <p:cNvSpPr txBox="1"/>
          <p:nvPr>
            <p:ph idx="13" type="body"/>
          </p:nvPr>
        </p:nvSpPr>
        <p:spPr>
          <a:xfrm>
            <a:off x="9599944" y="7051675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8" name="Google Shape;608;g38bbc83a8a2_0_402"/>
          <p:cNvSpPr/>
          <p:nvPr>
            <p:ph idx="14" type="pic"/>
          </p:nvPr>
        </p:nvSpPr>
        <p:spPr>
          <a:xfrm>
            <a:off x="13716000" y="5693846"/>
            <a:ext cx="685800" cy="679500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g38bbc83a8a2_0_402"/>
          <p:cNvSpPr txBox="1"/>
          <p:nvPr>
            <p:ph idx="15" type="body"/>
          </p:nvPr>
        </p:nvSpPr>
        <p:spPr>
          <a:xfrm>
            <a:off x="13716000" y="6533633"/>
            <a:ext cx="2970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0" name="Google Shape;610;g38bbc83a8a2_0_402"/>
          <p:cNvSpPr txBox="1"/>
          <p:nvPr>
            <p:ph idx="16" type="body"/>
          </p:nvPr>
        </p:nvSpPr>
        <p:spPr>
          <a:xfrm>
            <a:off x="13716000" y="7054333"/>
            <a:ext cx="2894100" cy="14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g38bbc83a8a2_0_402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612" name="Google Shape;612;g38bbc83a8a2_0_4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bbc83a8a2_0_428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g38bbc83a8a2_0_428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616" name="Google Shape;616;g38bbc83a8a2_0_42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g38bbc83a8a2_0_428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618" name="Google Shape;618;g38bbc83a8a2_0_428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38bbc83a8a2_0_42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38bbc83a8a2_0_428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1" name="Google Shape;621;g38bbc83a8a2_0_428"/>
          <p:cNvSpPr/>
          <p:nvPr/>
        </p:nvSpPr>
        <p:spPr>
          <a:xfrm>
            <a:off x="1140605" y="3366145"/>
            <a:ext cx="4467300" cy="49482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38bbc83a8a2_0_428"/>
          <p:cNvSpPr/>
          <p:nvPr/>
        </p:nvSpPr>
        <p:spPr>
          <a:xfrm>
            <a:off x="6912564" y="3341662"/>
            <a:ext cx="4467300" cy="49725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38bbc83a8a2_0_428"/>
          <p:cNvSpPr/>
          <p:nvPr/>
        </p:nvSpPr>
        <p:spPr>
          <a:xfrm>
            <a:off x="1468542" y="2959411"/>
            <a:ext cx="3811200" cy="810600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38bbc83a8a2_0_428"/>
          <p:cNvSpPr/>
          <p:nvPr/>
        </p:nvSpPr>
        <p:spPr>
          <a:xfrm>
            <a:off x="7238363" y="2959411"/>
            <a:ext cx="3811200" cy="810600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38bbc83a8a2_0_428"/>
          <p:cNvSpPr/>
          <p:nvPr/>
        </p:nvSpPr>
        <p:spPr>
          <a:xfrm>
            <a:off x="12503664" y="3341662"/>
            <a:ext cx="4467300" cy="49725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g38bbc83a8a2_0_428"/>
          <p:cNvSpPr/>
          <p:nvPr/>
        </p:nvSpPr>
        <p:spPr>
          <a:xfrm>
            <a:off x="12884191" y="2959411"/>
            <a:ext cx="3811200" cy="810600"/>
          </a:xfrm>
          <a:prstGeom prst="roundRect">
            <a:avLst>
              <a:gd fmla="val 16667" name="adj"/>
            </a:avLst>
          </a:prstGeom>
          <a:solidFill>
            <a:srgbClr val="EA0A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38bbc83a8a2_0_428"/>
          <p:cNvSpPr txBox="1"/>
          <p:nvPr>
            <p:ph idx="2" type="body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g38bbc83a8a2_0_428"/>
          <p:cNvSpPr txBox="1"/>
          <p:nvPr>
            <p:ph idx="3" type="body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9" name="Google Shape;629;g38bbc83a8a2_0_428"/>
          <p:cNvSpPr txBox="1"/>
          <p:nvPr>
            <p:ph idx="4" type="body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0" name="Google Shape;630;g38bbc83a8a2_0_428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631" name="Google Shape;631;g38bbc83a8a2_0_4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8bbc83a8a2_0_447"/>
          <p:cNvSpPr/>
          <p:nvPr/>
        </p:nvSpPr>
        <p:spPr>
          <a:xfrm>
            <a:off x="0" y="1937324"/>
            <a:ext cx="18288000" cy="7068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38bbc83a8a2_0_447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5" name="Google Shape;635;g38bbc83a8a2_0_447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636" name="Google Shape;636;g38bbc83a8a2_0_447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g38bbc83a8a2_0_447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638" name="Google Shape;638;g38bbc83a8a2_0_447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g38bbc83a8a2_0_447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g38bbc83a8a2_0_447"/>
          <p:cNvSpPr txBox="1"/>
          <p:nvPr>
            <p:ph idx="1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g38bbc83a8a2_0_447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642" name="Google Shape;642;g38bbc83a8a2_0_4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8bbc83a8a2_0_458"/>
          <p:cNvSpPr/>
          <p:nvPr/>
        </p:nvSpPr>
        <p:spPr>
          <a:xfrm>
            <a:off x="0" y="1937324"/>
            <a:ext cx="18288000" cy="70683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38bbc83a8a2_0_458"/>
          <p:cNvSpPr/>
          <p:nvPr/>
        </p:nvSpPr>
        <p:spPr>
          <a:xfrm>
            <a:off x="4583" y="-12890"/>
            <a:ext cx="18288000" cy="22416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6" name="Google Shape;646;g38bbc83a8a2_0_458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647" name="Google Shape;647;g38bbc83a8a2_0_45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g38bbc83a8a2_0_458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649" name="Google Shape;649;g38bbc83a8a2_0_458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g38bbc83a8a2_0_45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g38bbc83a8a2_0_458"/>
          <p:cNvSpPr txBox="1"/>
          <p:nvPr>
            <p:ph idx="1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2" name="Google Shape;652;g38bbc83a8a2_0_458"/>
          <p:cNvSpPr txBox="1"/>
          <p:nvPr>
            <p:ph idx="2" type="body"/>
          </p:nvPr>
        </p:nvSpPr>
        <p:spPr>
          <a:xfrm>
            <a:off x="1143000" y="2933700"/>
            <a:ext cx="8915400" cy="52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3" name="Google Shape;653;g38bbc83a8a2_0_458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654" name="Google Shape;654;g38bbc83a8a2_0_4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8bbc83a8a2_0_470"/>
          <p:cNvSpPr/>
          <p:nvPr/>
        </p:nvSpPr>
        <p:spPr>
          <a:xfrm>
            <a:off x="0" y="-19825"/>
            <a:ext cx="11792100" cy="18963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g38bbc83a8a2_0_470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g38bbc83a8a2_0_470"/>
          <p:cNvSpPr txBox="1"/>
          <p:nvPr>
            <p:ph idx="1" type="body"/>
          </p:nvPr>
        </p:nvSpPr>
        <p:spPr>
          <a:xfrm>
            <a:off x="1045029" y="556429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659" name="Google Shape;659;g38bbc83a8a2_0_470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g38bbc83a8a2_0_470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text on a black background&#10;&#10;AI-generated content may be incorrect." id="661" name="Google Shape;661;g38bbc83a8a2_0_4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5168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bbc83a8a2_0_477"/>
          <p:cNvSpPr/>
          <p:nvPr/>
        </p:nvSpPr>
        <p:spPr>
          <a:xfrm>
            <a:off x="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g38bbc83a8a2_0_477"/>
          <p:cNvSpPr/>
          <p:nvPr>
            <p:ph idx="2" type="pic"/>
          </p:nvPr>
        </p:nvSpPr>
        <p:spPr>
          <a:xfrm>
            <a:off x="11781494" y="-12700"/>
            <a:ext cx="6496200" cy="102996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g38bbc83a8a2_0_477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6" name="Google Shape;666;g38bbc83a8a2_0_477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667" name="Google Shape;667;g38bbc83a8a2_0_477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g38bbc83a8a2_0_477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9" name="Google Shape;669;g38bbc83a8a2_0_477"/>
          <p:cNvSpPr txBox="1"/>
          <p:nvPr>
            <p:ph idx="1" type="body"/>
          </p:nvPr>
        </p:nvSpPr>
        <p:spPr>
          <a:xfrm>
            <a:off x="1045029" y="723900"/>
            <a:ext cx="163287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670" name="Google Shape;670;g38bbc83a8a2_0_477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38bbc83a8a2_0_477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38bbc83a8a2_0_477"/>
          <p:cNvSpPr txBox="1"/>
          <p:nvPr>
            <p:ph idx="3" type="body"/>
          </p:nvPr>
        </p:nvSpPr>
        <p:spPr>
          <a:xfrm>
            <a:off x="1045029" y="3390900"/>
            <a:ext cx="8915400" cy="52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3" name="Google Shape;673;g38bbc83a8a2_0_477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674" name="Google Shape;674;g38bbc83a8a2_0_4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7019" y="9385114"/>
            <a:ext cx="1788431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1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70" name="Google Shape;70;p1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" name="Google Shape;72;p1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CrisisGo for Business" id="74" name="Google Shape;7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4800" y="9250461"/>
            <a:ext cx="2312032" cy="76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8bbc83a8a2_0_490"/>
          <p:cNvSpPr/>
          <p:nvPr/>
        </p:nvSpPr>
        <p:spPr>
          <a:xfrm>
            <a:off x="1066800" y="2933700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g38bbc83a8a2_0_490"/>
          <p:cNvSpPr/>
          <p:nvPr/>
        </p:nvSpPr>
        <p:spPr>
          <a:xfrm>
            <a:off x="0" y="-19825"/>
            <a:ext cx="11792100" cy="253470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g38bbc83a8a2_0_490"/>
          <p:cNvSpPr/>
          <p:nvPr/>
        </p:nvSpPr>
        <p:spPr>
          <a:xfrm>
            <a:off x="11658600" y="-19826"/>
            <a:ext cx="6705600" cy="10306800"/>
          </a:xfrm>
          <a:prstGeom prst="rect">
            <a:avLst/>
          </a:prstGeom>
          <a:solidFill>
            <a:srgbClr val="FDD70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38bbc83a8a2_0_490"/>
          <p:cNvSpPr/>
          <p:nvPr>
            <p:ph idx="2" type="pic"/>
          </p:nvPr>
        </p:nvSpPr>
        <p:spPr>
          <a:xfrm>
            <a:off x="11705294" y="6858000"/>
            <a:ext cx="66588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680" name="Google Shape;680;g38bbc83a8a2_0_490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1" name="Google Shape;681;g38bbc83a8a2_0_490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682" name="Google Shape;682;g38bbc83a8a2_0_490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g38bbc83a8a2_0_490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4" name="Google Shape;684;g38bbc83a8a2_0_490"/>
          <p:cNvSpPr txBox="1"/>
          <p:nvPr>
            <p:ph idx="1" type="body"/>
          </p:nvPr>
        </p:nvSpPr>
        <p:spPr>
          <a:xfrm>
            <a:off x="1045029" y="481266"/>
            <a:ext cx="9623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685" name="Google Shape;685;g38bbc83a8a2_0_490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g38bbc83a8a2_0_490"/>
          <p:cNvSpPr/>
          <p:nvPr>
            <p:ph idx="3" type="pic"/>
          </p:nvPr>
        </p:nvSpPr>
        <p:spPr>
          <a:xfrm>
            <a:off x="11705294" y="3511290"/>
            <a:ext cx="6658800" cy="3294000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g38bbc83a8a2_0_490"/>
          <p:cNvSpPr/>
          <p:nvPr>
            <p:ph idx="4" type="pic"/>
          </p:nvPr>
        </p:nvSpPr>
        <p:spPr>
          <a:xfrm>
            <a:off x="11705294" y="-19828"/>
            <a:ext cx="6658800" cy="3482700"/>
          </a:xfrm>
          <a:prstGeom prst="rect">
            <a:avLst/>
          </a:prstGeom>
          <a:noFill/>
          <a:ln>
            <a:noFill/>
          </a:ln>
        </p:spPr>
      </p:sp>
      <p:sp>
        <p:nvSpPr>
          <p:cNvPr id="688" name="Google Shape;688;g38bbc83a8a2_0_490"/>
          <p:cNvSpPr txBox="1"/>
          <p:nvPr>
            <p:ph idx="5" type="body"/>
          </p:nvPr>
        </p:nvSpPr>
        <p:spPr>
          <a:xfrm>
            <a:off x="1219200" y="3184083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9" name="Google Shape;689;g38bbc83a8a2_0_490"/>
          <p:cNvSpPr/>
          <p:nvPr/>
        </p:nvSpPr>
        <p:spPr>
          <a:xfrm>
            <a:off x="1071383" y="4366821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g38bbc83a8a2_0_490"/>
          <p:cNvSpPr/>
          <p:nvPr/>
        </p:nvSpPr>
        <p:spPr>
          <a:xfrm>
            <a:off x="1066800" y="5802487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g38bbc83a8a2_0_490"/>
          <p:cNvSpPr/>
          <p:nvPr/>
        </p:nvSpPr>
        <p:spPr>
          <a:xfrm>
            <a:off x="1066800" y="7242389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g38bbc83a8a2_0_490"/>
          <p:cNvSpPr txBox="1"/>
          <p:nvPr>
            <p:ph idx="6" type="body"/>
          </p:nvPr>
        </p:nvSpPr>
        <p:spPr>
          <a:xfrm>
            <a:off x="1220633" y="4623985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3" name="Google Shape;693;g38bbc83a8a2_0_490"/>
          <p:cNvSpPr txBox="1"/>
          <p:nvPr>
            <p:ph idx="7" type="body"/>
          </p:nvPr>
        </p:nvSpPr>
        <p:spPr>
          <a:xfrm>
            <a:off x="1219200" y="7517733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4" name="Google Shape;694;g38bbc83a8a2_0_490"/>
          <p:cNvSpPr txBox="1"/>
          <p:nvPr>
            <p:ph idx="8" type="body"/>
          </p:nvPr>
        </p:nvSpPr>
        <p:spPr>
          <a:xfrm>
            <a:off x="1225503" y="6065084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5" name="Google Shape;695;g38bbc83a8a2_0_490"/>
          <p:cNvSpPr/>
          <p:nvPr/>
        </p:nvSpPr>
        <p:spPr>
          <a:xfrm>
            <a:off x="6308271" y="2934365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g38bbc83a8a2_0_490"/>
          <p:cNvSpPr txBox="1"/>
          <p:nvPr>
            <p:ph idx="9" type="body"/>
          </p:nvPr>
        </p:nvSpPr>
        <p:spPr>
          <a:xfrm>
            <a:off x="6460671" y="3184748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7" name="Google Shape;697;g38bbc83a8a2_0_490"/>
          <p:cNvSpPr/>
          <p:nvPr/>
        </p:nvSpPr>
        <p:spPr>
          <a:xfrm>
            <a:off x="6312854" y="4367486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g38bbc83a8a2_0_490"/>
          <p:cNvSpPr/>
          <p:nvPr/>
        </p:nvSpPr>
        <p:spPr>
          <a:xfrm>
            <a:off x="6308271" y="5803152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g38bbc83a8a2_0_490"/>
          <p:cNvSpPr/>
          <p:nvPr/>
        </p:nvSpPr>
        <p:spPr>
          <a:xfrm>
            <a:off x="6308271" y="7243054"/>
            <a:ext cx="4343400" cy="1209000"/>
          </a:xfrm>
          <a:prstGeom prst="roundRect">
            <a:avLst>
              <a:gd fmla="val 16667" name="adj"/>
            </a:avLst>
          </a:prstGeom>
          <a:solidFill>
            <a:srgbClr val="EDEDED">
              <a:alpha val="5294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g38bbc83a8a2_0_490"/>
          <p:cNvSpPr txBox="1"/>
          <p:nvPr>
            <p:ph idx="13" type="body"/>
          </p:nvPr>
        </p:nvSpPr>
        <p:spPr>
          <a:xfrm>
            <a:off x="6462104" y="4624650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1" name="Google Shape;701;g38bbc83a8a2_0_490"/>
          <p:cNvSpPr txBox="1"/>
          <p:nvPr>
            <p:ph idx="14" type="body"/>
          </p:nvPr>
        </p:nvSpPr>
        <p:spPr>
          <a:xfrm>
            <a:off x="6460671" y="7518398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2" name="Google Shape;702;g38bbc83a8a2_0_490"/>
          <p:cNvSpPr txBox="1"/>
          <p:nvPr>
            <p:ph idx="15" type="body"/>
          </p:nvPr>
        </p:nvSpPr>
        <p:spPr>
          <a:xfrm>
            <a:off x="6466974" y="6065749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3" name="Google Shape;703;g38bbc83a8a2_0_490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g38bbc83a8a2_0_490"/>
          <p:cNvSpPr txBox="1"/>
          <p:nvPr/>
        </p:nvSpPr>
        <p:spPr>
          <a:xfrm>
            <a:off x="1828800" y="9821490"/>
            <a:ext cx="30105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8bbc83a8a2_0_52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g38bbc83a8a2_0_52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icksand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8" name="Google Shape;708;g38bbc83a8a2_0_5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g38bbc83a8a2_0_5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0" name="Google Shape;710;g38bbc83a8a2_0_5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8bbc83a8a2_0_5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3" name="Google Shape;713;g38bbc83a8a2_0_526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4" name="Google Shape;714;g38bbc83a8a2_0_526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15" name="Google Shape;715;g38bbc83a8a2_0_5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g38bbc83a8a2_0_5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g38bbc83a8a2_0_5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8bbc83a8a2_0_5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g38bbc83a8a2_0_533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1" name="Google Shape;721;g38bbc83a8a2_0_533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22" name="Google Shape;722;g38bbc83a8a2_0_533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3" name="Google Shape;723;g38bbc83a8a2_0_53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24" name="Google Shape;724;g38bbc83a8a2_0_5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g38bbc83a8a2_0_5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6" name="Google Shape;726;g38bbc83a8a2_0_5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8bbc83a8a2_0_5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g38bbc83a8a2_0_5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g38bbc83a8a2_0_5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g38bbc83a8a2_0_5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8bbc83a8a2_0_547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g38bbc83a8a2_0_547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5" name="Google Shape;735;g38bbc83a8a2_0_547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36" name="Google Shape;736;g38bbc83a8a2_0_54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7" name="Google Shape;737;g38bbc83a8a2_0_54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g38bbc83a8a2_0_54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8bbc83a8a2_0_554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1" name="Google Shape;741;g38bbc83a8a2_0_55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2" name="Google Shape;742;g38bbc83a8a2_0_554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43" name="Google Shape;743;g38bbc83a8a2_0_55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g38bbc83a8a2_0_55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g38bbc83a8a2_0_55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8bbc83a8a2_0_5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g38bbc83a8a2_0_561"/>
          <p:cNvSpPr txBox="1"/>
          <p:nvPr>
            <p:ph idx="1" type="body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9" name="Google Shape;749;g38bbc83a8a2_0_56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g38bbc83a8a2_0_56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1" name="Google Shape;751;g38bbc83a8a2_0_56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bbc83a8a2_0_567"/>
          <p:cNvSpPr txBox="1"/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g38bbc83a8a2_0_567"/>
          <p:cNvSpPr txBox="1"/>
          <p:nvPr>
            <p:ph idx="1" type="body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5" name="Google Shape;755;g38bbc83a8a2_0_56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6" name="Google Shape;756;g38bbc83a8a2_0_56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g38bbc83a8a2_0_56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9"/>
          <p:cNvGrpSpPr/>
          <p:nvPr/>
        </p:nvGrpSpPr>
        <p:grpSpPr>
          <a:xfrm>
            <a:off x="0" y="1943100"/>
            <a:ext cx="18288000" cy="182003"/>
            <a:chOff x="0" y="0"/>
            <a:chExt cx="5185327" cy="51603"/>
          </a:xfrm>
        </p:grpSpPr>
        <p:sp>
          <p:nvSpPr>
            <p:cNvPr id="77" name="Google Shape;77;p1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9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19"/>
          <p:cNvSpPr/>
          <p:nvPr/>
        </p:nvSpPr>
        <p:spPr>
          <a:xfrm>
            <a:off x="-152400" y="0"/>
            <a:ext cx="10896600" cy="104013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risisGo for Business" id="80" name="Google Shape;8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544800" y="588940"/>
            <a:ext cx="2312032" cy="76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20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3" name="Google Shape;83;p20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0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85" name="Google Shape;85;p20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0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A black text on a black background&#10;&#10;AI-generated content may be incorrect." id="87" name="Google Shape;8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5168" y="9385114"/>
            <a:ext cx="1788432" cy="455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" name="Google Shape;90;p21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91" name="Google Shape;91;p21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1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93" name="Google Shape;93;p21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1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" id="96" name="Google Shape;9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59000" y="9278693"/>
            <a:ext cx="2794000" cy="61660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 txBox="1"/>
          <p:nvPr/>
        </p:nvSpPr>
        <p:spPr>
          <a:xfrm>
            <a:off x="1828800" y="9821490"/>
            <a:ext cx="3010560" cy="3561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endParaRPr b="0" i="0" sz="10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7365D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18" Type="http://schemas.openxmlformats.org/officeDocument/2006/relationships/slideLayout" Target="../slideLayouts/slideLayout43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2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 b="1" i="0" sz="4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b="1" i="0" sz="3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1" i="0" sz="2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97cd0c227b_0_29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 b="1" i="0" sz="4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g397cd0c227b_0_29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b="1" i="0" sz="3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1" i="0" sz="2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g397cd0c227b_0_29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g397cd0c227b_0_29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g397cd0c227b_0_29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8bbc83a8a2_0_3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 b="1" i="0" sz="4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9" name="Google Shape;489;g38bbc83a8a2_0_30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b="1" i="0" sz="3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1" i="0" sz="2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0" name="Google Shape;490;g38bbc83a8a2_0_30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1" name="Google Shape;491;g38bbc83a8a2_0_30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2" name="Google Shape;492;g38bbc83a8a2_0_30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6.png"/><Relationship Id="rId4" Type="http://schemas.openxmlformats.org/officeDocument/2006/relationships/image" Target="../media/image10.png"/><Relationship Id="rId5" Type="http://schemas.openxmlformats.org/officeDocument/2006/relationships/image" Target="../media/image12.jp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4.png"/><Relationship Id="rId5" Type="http://schemas.openxmlformats.org/officeDocument/2006/relationships/image" Target="../media/image35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46.png"/><Relationship Id="rId11" Type="http://schemas.openxmlformats.org/officeDocument/2006/relationships/image" Target="../media/image54.png"/><Relationship Id="rId10" Type="http://schemas.openxmlformats.org/officeDocument/2006/relationships/image" Target="../media/image41.png"/><Relationship Id="rId12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24.png"/><Relationship Id="rId5" Type="http://schemas.openxmlformats.org/officeDocument/2006/relationships/image" Target="../media/image41.png"/><Relationship Id="rId6" Type="http://schemas.openxmlformats.org/officeDocument/2006/relationships/image" Target="../media/image29.png"/><Relationship Id="rId7" Type="http://schemas.openxmlformats.org/officeDocument/2006/relationships/image" Target="../media/image54.png"/><Relationship Id="rId8" Type="http://schemas.openxmlformats.org/officeDocument/2006/relationships/image" Target="../media/image23.png"/><Relationship Id="rId11" Type="http://schemas.openxmlformats.org/officeDocument/2006/relationships/image" Target="../media/image28.png"/><Relationship Id="rId10" Type="http://schemas.openxmlformats.org/officeDocument/2006/relationships/image" Target="../media/image35.png"/><Relationship Id="rId12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32.png"/><Relationship Id="rId7" Type="http://schemas.openxmlformats.org/officeDocument/2006/relationships/image" Target="../media/image6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15.jp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Relationship Id="rId4" Type="http://schemas.openxmlformats.org/officeDocument/2006/relationships/hyperlink" Target="https://ctu.ieee.org/blog/2023/01/25/digital-literacy-in-higher-education-a-key-area-to-close-the-digital-divide" TargetMode="External"/><Relationship Id="rId5" Type="http://schemas.openxmlformats.org/officeDocument/2006/relationships/hyperlink" Target="https://www.congress.gov/crs_external_products/IF/PDF/IF11901/IF11901.2.pdf" TargetMode="External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"/>
          <p:cNvPicPr preferRelativeResize="0"/>
          <p:nvPr/>
        </p:nvPicPr>
        <p:blipFill rotWithShape="1">
          <a:blip r:embed="rId3">
            <a:alphaModFix/>
          </a:blip>
          <a:srcRect b="14460" l="0" r="0" t="14461"/>
          <a:stretch/>
        </p:blipFill>
        <p:spPr>
          <a:xfrm>
            <a:off x="7466870" y="0"/>
            <a:ext cx="1085757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1"/>
          <p:cNvSpPr/>
          <p:nvPr/>
        </p:nvSpPr>
        <p:spPr>
          <a:xfrm rot="5400000">
            <a:off x="877559" y="-1030584"/>
            <a:ext cx="10283857" cy="12345027"/>
          </a:xfrm>
          <a:custGeom>
            <a:rect b="b" l="l" r="r" t="t"/>
            <a:pathLst>
              <a:path extrusionOk="0" h="3504621" w="3130550">
                <a:moveTo>
                  <a:pt x="0" y="1123950"/>
                </a:moveTo>
                <a:lnTo>
                  <a:pt x="0" y="3504621"/>
                </a:lnTo>
                <a:lnTo>
                  <a:pt x="3130550" y="3504621"/>
                </a:lnTo>
                <a:lnTo>
                  <a:pt x="3130550" y="0"/>
                </a:lnTo>
                <a:close/>
              </a:path>
            </a:pathLst>
          </a:custGeom>
          <a:solidFill>
            <a:srgbClr val="1851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4" name="Google Shape;76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2400" y="8420100"/>
            <a:ext cx="12204325" cy="14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"/>
          <p:cNvSpPr txBox="1"/>
          <p:nvPr/>
        </p:nvSpPr>
        <p:spPr>
          <a:xfrm>
            <a:off x="1598599" y="1559174"/>
            <a:ext cx="7027689" cy="33855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80"/>
              <a:buFont typeface="Arial"/>
              <a:buNone/>
            </a:pPr>
            <a:r>
              <a:rPr b="1" i="0" lang="en-GB" sz="550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Improving the Student Experience &amp; Student Success Outcomes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Text  Description automatically generated" id="766" name="Google Shape;766;p1"/>
          <p:cNvSpPr/>
          <p:nvPr/>
        </p:nvSpPr>
        <p:spPr>
          <a:xfrm>
            <a:off x="1186380" y="8801100"/>
            <a:ext cx="5449361" cy="676629"/>
          </a:xfrm>
          <a:custGeom>
            <a:rect b="b" l="l" r="r" t="t"/>
            <a:pathLst>
              <a:path extrusionOk="0" h="676629" w="5449361">
                <a:moveTo>
                  <a:pt x="0" y="0"/>
                </a:moveTo>
                <a:lnTo>
                  <a:pt x="5449361" y="0"/>
                </a:lnTo>
                <a:lnTo>
                  <a:pt x="5449361" y="676629"/>
                </a:lnTo>
                <a:lnTo>
                  <a:pt x="0" y="676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1"/>
          <p:cNvSpPr/>
          <p:nvPr/>
        </p:nvSpPr>
        <p:spPr>
          <a:xfrm>
            <a:off x="-1293667" y="-548300"/>
            <a:ext cx="7257122" cy="4177379"/>
          </a:xfrm>
          <a:custGeom>
            <a:rect b="b" l="l" r="r" t="t"/>
            <a:pathLst>
              <a:path extrusionOk="0" h="4177379" w="7257122">
                <a:moveTo>
                  <a:pt x="0" y="0"/>
                </a:moveTo>
                <a:lnTo>
                  <a:pt x="7257121" y="0"/>
                </a:lnTo>
                <a:lnTo>
                  <a:pt x="7257121" y="4177379"/>
                </a:lnTo>
                <a:lnTo>
                  <a:pt x="0" y="4177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"/>
            </a:blip>
            <a:stretch>
              <a:fillRect b="-1023" l="0" r="0" t="-1023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1"/>
          <p:cNvSpPr txBox="1"/>
          <p:nvPr/>
        </p:nvSpPr>
        <p:spPr>
          <a:xfrm>
            <a:off x="1598600" y="5386074"/>
            <a:ext cx="7697700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8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Exploring how reliable access to technology can reduce barriers, improve student experience, and support stronger outcomes from enrollment to completion.</a:t>
            </a:r>
            <a:endParaRPr b="1" i="0" sz="2800" u="none" cap="none" strike="noStrik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69" name="Google Shape;769;p1" title="T-Mobile Education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85250" y="8792977"/>
            <a:ext cx="2906851" cy="6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141" r="8141" t="0"/>
          <a:stretch/>
        </p:blipFill>
        <p:spPr>
          <a:xfrm>
            <a:off x="11781494" y="-38100"/>
            <a:ext cx="6582706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39"/>
          <p:cNvSpPr txBox="1"/>
          <p:nvPr>
            <p:ph idx="1" type="body"/>
          </p:nvPr>
        </p:nvSpPr>
        <p:spPr>
          <a:xfrm>
            <a:off x="1045029" y="495300"/>
            <a:ext cx="71083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Introducing CPR³ for Higher Education</a:t>
            </a:r>
            <a:endParaRPr/>
          </a:p>
        </p:txBody>
      </p:sp>
      <p:sp>
        <p:nvSpPr>
          <p:cNvPr id="919" name="Google Shape;919;p39"/>
          <p:cNvSpPr txBox="1"/>
          <p:nvPr/>
        </p:nvSpPr>
        <p:spPr>
          <a:xfrm>
            <a:off x="1102658" y="2967707"/>
            <a:ext cx="10078055" cy="757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More than a laptop + hotspot — CPR³ is designed as a student-success strategy, not just a procurement option.</a:t>
            </a:r>
            <a:endParaRPr b="1" i="0" sz="2200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920" name="Google Shape;920;p39"/>
          <p:cNvGrpSpPr/>
          <p:nvPr/>
        </p:nvGrpSpPr>
        <p:grpSpPr>
          <a:xfrm>
            <a:off x="578081" y="4085705"/>
            <a:ext cx="3671913" cy="2447942"/>
            <a:chOff x="791495" y="2480011"/>
            <a:chExt cx="4910117" cy="3273411"/>
          </a:xfrm>
        </p:grpSpPr>
        <p:pic>
          <p:nvPicPr>
            <p:cNvPr descr="A computer with a blank screen&#10;&#10;AI-generated content may be incorrect." id="921" name="Google Shape;921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1495" y="2480011"/>
              <a:ext cx="4910117" cy="3273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" name="Google Shape;922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712282" y="3057768"/>
              <a:ext cx="3094066" cy="19428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3" name="Google Shape;923;p39"/>
          <p:cNvGrpSpPr/>
          <p:nvPr/>
        </p:nvGrpSpPr>
        <p:grpSpPr>
          <a:xfrm>
            <a:off x="1414410" y="6463849"/>
            <a:ext cx="1808711" cy="2018650"/>
            <a:chOff x="5846213" y="2708116"/>
            <a:chExt cx="2725604" cy="3041969"/>
          </a:xfrm>
        </p:grpSpPr>
        <p:pic>
          <p:nvPicPr>
            <p:cNvPr descr="A computer with a blank screen&#10;&#10;AI-generated content may be incorrect." id="924" name="Google Shape;924;p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846213" y="2708116"/>
              <a:ext cx="2725604" cy="3041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23220" y="3149609"/>
              <a:ext cx="1784136" cy="11203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6" name="Google Shape;926;p39"/>
          <p:cNvSpPr txBox="1"/>
          <p:nvPr/>
        </p:nvSpPr>
        <p:spPr>
          <a:xfrm>
            <a:off x="4228084" y="4085705"/>
            <a:ext cx="7298389" cy="41241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Student-Success Aligned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Configurable kits support all students or at-risk cohorts, aligning with digital empowerment and retention frameworks (e.g., Achieving the Dream, Complete College America).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Transparent Cost — No Hidden Vendor Add-ons.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Flat per-student, per-semester pricing — device, connectivity, support, replacement included.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Reliable Connectivity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Unlimited nationwide 5G service powered by T-Mobile to ensure consistent access even in rural/urban areas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1841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True Partnership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CPR³ includes end-to-end support, remote management, and deployment that scale — reducing IT &amp; library burden.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7"/>
          <p:cNvSpPr txBox="1"/>
          <p:nvPr>
            <p:ph idx="1" type="body"/>
          </p:nvPr>
        </p:nvSpPr>
        <p:spPr>
          <a:xfrm>
            <a:off x="1045028" y="725407"/>
            <a:ext cx="9674349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b="1" lang="en-GB"/>
              <a:t>CPR3: </a:t>
            </a:r>
            <a:r>
              <a:rPr lang="en-GB"/>
              <a:t>Student Success R</a:t>
            </a:r>
            <a:r>
              <a:rPr b="1" lang="en-GB"/>
              <a:t>esources</a:t>
            </a:r>
            <a:endParaRPr/>
          </a:p>
        </p:txBody>
      </p:sp>
      <p:sp>
        <p:nvSpPr>
          <p:cNvPr id="932" name="Google Shape;932;p7"/>
          <p:cNvSpPr/>
          <p:nvPr/>
        </p:nvSpPr>
        <p:spPr>
          <a:xfrm>
            <a:off x="9281538" y="4686300"/>
            <a:ext cx="3601627" cy="3810000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E7E6E6"/>
          </a:solidFill>
          <a:ln cap="flat" cmpd="sng" w="25400">
            <a:solidFill>
              <a:srgbClr val="E419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7"/>
          <p:cNvSpPr/>
          <p:nvPr/>
        </p:nvSpPr>
        <p:spPr>
          <a:xfrm>
            <a:off x="13384161" y="4688772"/>
            <a:ext cx="3601627" cy="3810000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7"/>
          <p:cNvSpPr/>
          <p:nvPr/>
        </p:nvSpPr>
        <p:spPr>
          <a:xfrm>
            <a:off x="5124060" y="4686300"/>
            <a:ext cx="3601627" cy="3810000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7"/>
          <p:cNvSpPr/>
          <p:nvPr/>
        </p:nvSpPr>
        <p:spPr>
          <a:xfrm>
            <a:off x="1064115" y="4676299"/>
            <a:ext cx="3601627" cy="3810000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7"/>
          <p:cNvSpPr/>
          <p:nvPr/>
        </p:nvSpPr>
        <p:spPr>
          <a:xfrm>
            <a:off x="1045030" y="2778504"/>
            <a:ext cx="7781787" cy="1013382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7"/>
          <p:cNvSpPr txBox="1"/>
          <p:nvPr/>
        </p:nvSpPr>
        <p:spPr>
          <a:xfrm>
            <a:off x="1372816" y="5866314"/>
            <a:ext cx="3146755" cy="359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Life on Campus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7"/>
          <p:cNvSpPr txBox="1"/>
          <p:nvPr/>
        </p:nvSpPr>
        <p:spPr>
          <a:xfrm>
            <a:off x="5458085" y="5866314"/>
            <a:ext cx="2896201" cy="359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Academic Success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7"/>
          <p:cNvSpPr txBox="1"/>
          <p:nvPr/>
        </p:nvSpPr>
        <p:spPr>
          <a:xfrm>
            <a:off x="9593767" y="5866314"/>
            <a:ext cx="3130610" cy="785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Program Specific – Nursing Example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7"/>
          <p:cNvSpPr txBox="1"/>
          <p:nvPr/>
        </p:nvSpPr>
        <p:spPr>
          <a:xfrm>
            <a:off x="13693835" y="5866314"/>
            <a:ext cx="29940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Financial Aid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7"/>
          <p:cNvSpPr txBox="1"/>
          <p:nvPr/>
        </p:nvSpPr>
        <p:spPr>
          <a:xfrm>
            <a:off x="1418859" y="2964796"/>
            <a:ext cx="6954576" cy="667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1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3"/>
              <a:buFont typeface="Arial"/>
              <a:buNone/>
            </a:pPr>
            <a:r>
              <a:rPr b="1" i="0" lang="en-GB" sz="1953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Icons can be a stand-alone app, a link to a webpage or a folder containing multiple apps and webpage links.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7"/>
          <p:cNvSpPr/>
          <p:nvPr/>
        </p:nvSpPr>
        <p:spPr>
          <a:xfrm>
            <a:off x="9477513" y="6880960"/>
            <a:ext cx="3448330" cy="2131202"/>
          </a:xfrm>
          <a:custGeom>
            <a:rect b="b" l="l" r="r" t="t"/>
            <a:pathLst>
              <a:path extrusionOk="0" h="3260144" w="5274981">
                <a:moveTo>
                  <a:pt x="0" y="0"/>
                </a:moveTo>
                <a:lnTo>
                  <a:pt x="5274981" y="0"/>
                </a:lnTo>
                <a:lnTo>
                  <a:pt x="5274981" y="3260144"/>
                </a:lnTo>
                <a:lnTo>
                  <a:pt x="0" y="32601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7"/>
          <p:cNvSpPr txBox="1"/>
          <p:nvPr/>
        </p:nvSpPr>
        <p:spPr>
          <a:xfrm>
            <a:off x="9576240" y="6707207"/>
            <a:ext cx="31481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Medical Dictionary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Reference Lab Norms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Pharmacology Resource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Clinical Internship Sites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Program Scholarships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7"/>
          <p:cNvSpPr txBox="1"/>
          <p:nvPr/>
        </p:nvSpPr>
        <p:spPr>
          <a:xfrm>
            <a:off x="5437503" y="6406535"/>
            <a:ext cx="3148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Student portal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Tutoring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Internship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Meetups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Study Groups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45" name="Google Shape;945;p7"/>
          <p:cNvSpPr txBox="1"/>
          <p:nvPr/>
        </p:nvSpPr>
        <p:spPr>
          <a:xfrm>
            <a:off x="1322703" y="6406535"/>
            <a:ext cx="31481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Calendars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Bookstore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Athletics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Events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46" name="Google Shape;946;p7"/>
          <p:cNvSpPr txBox="1"/>
          <p:nvPr/>
        </p:nvSpPr>
        <p:spPr>
          <a:xfrm>
            <a:off x="13677688" y="6478878"/>
            <a:ext cx="3148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Grants &amp; Scholarships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Veterans &amp; Military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Student Loans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Paid Internships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Work Programs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ext, cup, room, gambling house&#10;&#10;Description automatically generated" id="947" name="Google Shape;9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8085" y="4948387"/>
            <a:ext cx="697921" cy="691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948" name="Google Shape;9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2817" y="4950133"/>
            <a:ext cx="685800" cy="679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949" name="Google Shape;94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93767" y="4948387"/>
            <a:ext cx="687563" cy="680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950" name="Google Shape;95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98732" y="4954226"/>
            <a:ext cx="687564" cy="680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mputer with a blank screen&#10;&#10;AI-generated content may be incorrect." id="951" name="Google Shape;95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81547" y="259534"/>
            <a:ext cx="6561423" cy="43742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2" name="Google Shape;952;p7"/>
          <p:cNvGrpSpPr/>
          <p:nvPr/>
        </p:nvGrpSpPr>
        <p:grpSpPr>
          <a:xfrm>
            <a:off x="11997186" y="1272298"/>
            <a:ext cx="3958904" cy="2271002"/>
            <a:chOff x="11997186" y="1272298"/>
            <a:chExt cx="3958904" cy="2271002"/>
          </a:xfrm>
        </p:grpSpPr>
        <p:pic>
          <p:nvPicPr>
            <p:cNvPr descr="Icon&#10;&#10;Description automatically generated" id="953" name="Google Shape;95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192000" y="1274838"/>
              <a:ext cx="496420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4" name="Google Shape;954;p7"/>
            <p:cNvSpPr txBox="1"/>
            <p:nvPr/>
          </p:nvSpPr>
          <p:spPr>
            <a:xfrm>
              <a:off x="11997186" y="1813561"/>
              <a:ext cx="8947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Life on Campus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icture containing text, cup, room, gambling house&#10;&#10;Description automatically generated" id="955" name="Google Shape;95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967432" y="1274838"/>
              <a:ext cx="496421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6" name="Google Shape;956;p7"/>
            <p:cNvSpPr txBox="1"/>
            <p:nvPr/>
          </p:nvSpPr>
          <p:spPr>
            <a:xfrm>
              <a:off x="12768247" y="1813561"/>
              <a:ext cx="8947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Academic Success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con&#10;&#10;Description automatically generated" id="957" name="Google Shape;957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728595" y="1272298"/>
              <a:ext cx="496420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8" name="Google Shape;958;p7"/>
            <p:cNvSpPr txBox="1"/>
            <p:nvPr/>
          </p:nvSpPr>
          <p:spPr>
            <a:xfrm>
              <a:off x="13492158" y="1813561"/>
              <a:ext cx="1004967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Program Specific – Nursing eg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con&#10;&#10;Description automatically generated" id="959" name="Google Shape;959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504028" y="1272298"/>
              <a:ext cx="496420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0" name="Google Shape;960;p7"/>
            <p:cNvSpPr txBox="1"/>
            <p:nvPr/>
          </p:nvSpPr>
          <p:spPr>
            <a:xfrm>
              <a:off x="14299311" y="1813562"/>
              <a:ext cx="894790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Financial Aid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con&#10;&#10;Description automatically generated" id="961" name="Google Shape;961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flipH="1">
              <a:off x="12197382" y="2580447"/>
              <a:ext cx="491038" cy="486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con&#10;&#10;Description automatically generated" id="962" name="Google Shape;962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flipH="1">
              <a:off x="12948667" y="2580447"/>
              <a:ext cx="493519" cy="488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con&#10;&#10;Description automatically generated" id="963" name="Google Shape;963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flipH="1">
              <a:off x="14509410" y="2583865"/>
              <a:ext cx="491038" cy="486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4" name="Google Shape;964;p7"/>
            <p:cNvSpPr txBox="1"/>
            <p:nvPr/>
          </p:nvSpPr>
          <p:spPr>
            <a:xfrm>
              <a:off x="11997186" y="3143190"/>
              <a:ext cx="8947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Support Services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7"/>
            <p:cNvSpPr txBox="1"/>
            <p:nvPr/>
          </p:nvSpPr>
          <p:spPr>
            <a:xfrm>
              <a:off x="12768247" y="3143190"/>
              <a:ext cx="894790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Healthcare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7"/>
            <p:cNvSpPr txBox="1"/>
            <p:nvPr/>
          </p:nvSpPr>
          <p:spPr>
            <a:xfrm>
              <a:off x="13565117" y="3143190"/>
              <a:ext cx="784802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Child Support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7"/>
            <p:cNvSpPr txBox="1"/>
            <p:nvPr/>
          </p:nvSpPr>
          <p:spPr>
            <a:xfrm>
              <a:off x="14399703" y="3143190"/>
              <a:ext cx="694006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Home &amp; Food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8" name="Google Shape;968;p7"/>
            <p:cNvGrpSpPr/>
            <p:nvPr/>
          </p:nvGrpSpPr>
          <p:grpSpPr>
            <a:xfrm>
              <a:off x="13733976" y="2580447"/>
              <a:ext cx="491038" cy="486271"/>
              <a:chOff x="14191208" y="2580447"/>
              <a:chExt cx="491038" cy="486271"/>
            </a:xfrm>
          </p:grpSpPr>
          <p:sp>
            <p:nvSpPr>
              <p:cNvPr id="969" name="Google Shape;969;p7"/>
              <p:cNvSpPr/>
              <p:nvPr/>
            </p:nvSpPr>
            <p:spPr>
              <a:xfrm>
                <a:off x="14191208" y="2580447"/>
                <a:ext cx="491038" cy="486271"/>
              </a:xfrm>
              <a:prstGeom prst="roundRect">
                <a:avLst>
                  <a:gd fmla="val 16667" name="adj"/>
                </a:avLst>
              </a:prstGeom>
              <a:solidFill>
                <a:srgbClr val="31859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70" name="Google Shape;970;p7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4260820" y="2672680"/>
                <a:ext cx="346434" cy="2923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71" name="Google Shape;971;p7"/>
            <p:cNvSpPr/>
            <p:nvPr/>
          </p:nvSpPr>
          <p:spPr>
            <a:xfrm>
              <a:off x="15263176" y="1272298"/>
              <a:ext cx="491038" cy="486271"/>
            </a:xfrm>
            <a:prstGeom prst="roundRect">
              <a:avLst>
                <a:gd fmla="val 16667" name="adj"/>
              </a:avLst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72" name="Google Shape;972;p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5323200" y="1340561"/>
              <a:ext cx="370990" cy="340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3" name="Google Shape;973;p7"/>
            <p:cNvSpPr txBox="1"/>
            <p:nvPr/>
          </p:nvSpPr>
          <p:spPr>
            <a:xfrm>
              <a:off x="15061300" y="1813562"/>
              <a:ext cx="894790" cy="246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Hotspot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8"/>
          <p:cNvSpPr txBox="1"/>
          <p:nvPr>
            <p:ph idx="1" type="body"/>
          </p:nvPr>
        </p:nvSpPr>
        <p:spPr>
          <a:xfrm>
            <a:off x="1045030" y="725407"/>
            <a:ext cx="1000397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b="1" lang="en-GB"/>
              <a:t>CPR3: Student </a:t>
            </a:r>
            <a:r>
              <a:rPr b="1" lang="en-GB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Support Services</a:t>
            </a:r>
            <a:endParaRPr/>
          </a:p>
        </p:txBody>
      </p:sp>
      <p:sp>
        <p:nvSpPr>
          <p:cNvPr id="979" name="Google Shape;979;p8"/>
          <p:cNvSpPr/>
          <p:nvPr/>
        </p:nvSpPr>
        <p:spPr>
          <a:xfrm>
            <a:off x="9281538" y="4686300"/>
            <a:ext cx="3601627" cy="378713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8"/>
          <p:cNvSpPr/>
          <p:nvPr/>
        </p:nvSpPr>
        <p:spPr>
          <a:xfrm>
            <a:off x="13384161" y="4688772"/>
            <a:ext cx="3601627" cy="378713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8"/>
          <p:cNvSpPr/>
          <p:nvPr/>
        </p:nvSpPr>
        <p:spPr>
          <a:xfrm>
            <a:off x="5124060" y="4686300"/>
            <a:ext cx="3601627" cy="378713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8"/>
          <p:cNvSpPr/>
          <p:nvPr/>
        </p:nvSpPr>
        <p:spPr>
          <a:xfrm>
            <a:off x="1064115" y="4676299"/>
            <a:ext cx="3601627" cy="3787139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8"/>
          <p:cNvSpPr/>
          <p:nvPr/>
        </p:nvSpPr>
        <p:spPr>
          <a:xfrm>
            <a:off x="1045030" y="2778504"/>
            <a:ext cx="7781787" cy="1013382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8"/>
          <p:cNvSpPr txBox="1"/>
          <p:nvPr/>
        </p:nvSpPr>
        <p:spPr>
          <a:xfrm>
            <a:off x="1372816" y="5866314"/>
            <a:ext cx="3146755" cy="359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Support Services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8"/>
          <p:cNvSpPr txBox="1"/>
          <p:nvPr/>
        </p:nvSpPr>
        <p:spPr>
          <a:xfrm>
            <a:off x="5458085" y="5866314"/>
            <a:ext cx="2896201" cy="3590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Healthcare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8"/>
          <p:cNvSpPr txBox="1"/>
          <p:nvPr/>
        </p:nvSpPr>
        <p:spPr>
          <a:xfrm>
            <a:off x="9593767" y="5866314"/>
            <a:ext cx="31305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Child Support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8"/>
          <p:cNvSpPr txBox="1"/>
          <p:nvPr/>
        </p:nvSpPr>
        <p:spPr>
          <a:xfrm>
            <a:off x="13693835" y="5866314"/>
            <a:ext cx="23646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Home &amp; Food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8"/>
          <p:cNvSpPr txBox="1"/>
          <p:nvPr/>
        </p:nvSpPr>
        <p:spPr>
          <a:xfrm>
            <a:off x="1457935" y="2944811"/>
            <a:ext cx="6602885" cy="5642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1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3"/>
              <a:buFont typeface="Arial"/>
              <a:buNone/>
            </a:pPr>
            <a:r>
              <a:rPr b="1" i="0" lang="en-GB" sz="1953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Icons can be an individual app, a link to a webpage or a folder containing multiple apps and webpage links.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8"/>
          <p:cNvSpPr/>
          <p:nvPr/>
        </p:nvSpPr>
        <p:spPr>
          <a:xfrm>
            <a:off x="9477513" y="6880960"/>
            <a:ext cx="3448330" cy="2131202"/>
          </a:xfrm>
          <a:custGeom>
            <a:rect b="b" l="l" r="r" t="t"/>
            <a:pathLst>
              <a:path extrusionOk="0" h="3260144" w="5274981">
                <a:moveTo>
                  <a:pt x="0" y="0"/>
                </a:moveTo>
                <a:lnTo>
                  <a:pt x="5274981" y="0"/>
                </a:lnTo>
                <a:lnTo>
                  <a:pt x="5274981" y="3260144"/>
                </a:lnTo>
                <a:lnTo>
                  <a:pt x="0" y="32601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8"/>
          <p:cNvSpPr txBox="1"/>
          <p:nvPr/>
        </p:nvSpPr>
        <p:spPr>
          <a:xfrm>
            <a:off x="9424333" y="6335642"/>
            <a:ext cx="34482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Childcare Finder (licensed centers)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Babysitters &amp; Nannies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After-School &amp; Summer Programs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Parenting Resources &amp; Playgroups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Childcare Subsidies &amp; Vouchers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91" name="Google Shape;991;p8"/>
          <p:cNvSpPr txBox="1"/>
          <p:nvPr/>
        </p:nvSpPr>
        <p:spPr>
          <a:xfrm>
            <a:off x="5155349" y="6335650"/>
            <a:ext cx="3448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Mental Health &amp; Crisis Support (24/7)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Telehealth &amp; After-Hours Nurse Line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Student Health Clinic &amp; Immunizations                                      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Pharmacy &amp; Prescription Savings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Insurance Help (student plans, Medicaid/CHIP)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92" name="Google Shape;992;p8"/>
          <p:cNvSpPr txBox="1"/>
          <p:nvPr/>
        </p:nvSpPr>
        <p:spPr>
          <a:xfrm>
            <a:off x="1127374" y="6335650"/>
            <a:ext cx="3448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Accessibility &amp; Disability Accommodations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Safety &amp; Emergency (Campus Police, Title IX, 911/988)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Library, Tutoring &amp; Writing Center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Admissions, Registration &amp; Records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Academic Advising &amp; Success Coaching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93" name="Google Shape;993;p8"/>
          <p:cNvSpPr txBox="1"/>
          <p:nvPr/>
        </p:nvSpPr>
        <p:spPr>
          <a:xfrm>
            <a:off x="13496751" y="6335650"/>
            <a:ext cx="3322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On-Campus Housing &amp; Dining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Affordable Housing &amp; Roommates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Food Pantry &amp; Local Food Banks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Rent &amp; Utility Assistance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Quicksand"/>
              <a:buChar char="●"/>
            </a:pPr>
            <a:r>
              <a:rPr b="1" i="0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Restaurants &amp; Student Discounts</a:t>
            </a:r>
            <a:endParaRPr b="1" i="0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descr="Icon&#10;&#10;Description automatically generated" id="994" name="Google Shape;9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123" y="4938333"/>
            <a:ext cx="685801" cy="679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995" name="Google Shape;99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5585" y="4948387"/>
            <a:ext cx="710421" cy="703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996" name="Google Shape;99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92063" y="4948387"/>
            <a:ext cx="694233" cy="687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mputer with a blank screen&#10;&#10;AI-generated content may be incorrect." id="997" name="Google Shape;99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81547" y="259534"/>
            <a:ext cx="6561423" cy="43742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8" name="Google Shape;998;p8"/>
          <p:cNvGrpSpPr/>
          <p:nvPr/>
        </p:nvGrpSpPr>
        <p:grpSpPr>
          <a:xfrm>
            <a:off x="9572360" y="4938334"/>
            <a:ext cx="698216" cy="691438"/>
            <a:chOff x="14191208" y="2580447"/>
            <a:chExt cx="491038" cy="486271"/>
          </a:xfrm>
        </p:grpSpPr>
        <p:sp>
          <p:nvSpPr>
            <p:cNvPr id="999" name="Google Shape;999;p8"/>
            <p:cNvSpPr/>
            <p:nvPr/>
          </p:nvSpPr>
          <p:spPr>
            <a:xfrm>
              <a:off x="14191208" y="2580447"/>
              <a:ext cx="491038" cy="486271"/>
            </a:xfrm>
            <a:prstGeom prst="roundRect">
              <a:avLst>
                <a:gd fmla="val 16667" name="adj"/>
              </a:avLst>
            </a:prstGeom>
            <a:solidFill>
              <a:srgbClr val="318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00" name="Google Shape;1000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4260820" y="2672680"/>
              <a:ext cx="346434" cy="2923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1" name="Google Shape;1001;p8"/>
          <p:cNvGrpSpPr/>
          <p:nvPr/>
        </p:nvGrpSpPr>
        <p:grpSpPr>
          <a:xfrm>
            <a:off x="11997186" y="1272298"/>
            <a:ext cx="3958904" cy="2271002"/>
            <a:chOff x="11997186" y="1272298"/>
            <a:chExt cx="3958904" cy="2271002"/>
          </a:xfrm>
        </p:grpSpPr>
        <p:pic>
          <p:nvPicPr>
            <p:cNvPr descr="Icon&#10;&#10;Description automatically generated" id="1002" name="Google Shape;1002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192000" y="1274838"/>
              <a:ext cx="496420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3" name="Google Shape;1003;p8"/>
            <p:cNvSpPr txBox="1"/>
            <p:nvPr/>
          </p:nvSpPr>
          <p:spPr>
            <a:xfrm>
              <a:off x="11997186" y="1813561"/>
              <a:ext cx="8947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Life on Campus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icture containing text, cup, room, gambling house&#10;&#10;Description automatically generated" id="1004" name="Google Shape;1004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2967432" y="1274838"/>
              <a:ext cx="496421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5" name="Google Shape;1005;p8"/>
            <p:cNvSpPr txBox="1"/>
            <p:nvPr/>
          </p:nvSpPr>
          <p:spPr>
            <a:xfrm>
              <a:off x="12768247" y="1813561"/>
              <a:ext cx="8947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Academic Success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con&#10;&#10;Description automatically generated" id="1006" name="Google Shape;1006;p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728595" y="1272298"/>
              <a:ext cx="496420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7" name="Google Shape;1007;p8"/>
            <p:cNvSpPr txBox="1"/>
            <p:nvPr/>
          </p:nvSpPr>
          <p:spPr>
            <a:xfrm>
              <a:off x="13492158" y="1813561"/>
              <a:ext cx="1004967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Program Specific – Nursing eg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con&#10;&#10;Description automatically generated" id="1008" name="Google Shape;1008;p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4504028" y="1272298"/>
              <a:ext cx="496420" cy="491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9" name="Google Shape;1009;p8"/>
            <p:cNvSpPr txBox="1"/>
            <p:nvPr/>
          </p:nvSpPr>
          <p:spPr>
            <a:xfrm>
              <a:off x="14299311" y="1813562"/>
              <a:ext cx="894790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Financial Aid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Icon&#10;&#10;Description automatically generated" id="1010" name="Google Shape;1010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12197382" y="2580447"/>
              <a:ext cx="491038" cy="486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con&#10;&#10;Description automatically generated" id="1011" name="Google Shape;1011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>
              <a:off x="12948667" y="2580447"/>
              <a:ext cx="493519" cy="488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con&#10;&#10;Description automatically generated" id="1012" name="Google Shape;1012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14509410" y="2583865"/>
              <a:ext cx="491038" cy="4862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3" name="Google Shape;1013;p8"/>
            <p:cNvSpPr txBox="1"/>
            <p:nvPr/>
          </p:nvSpPr>
          <p:spPr>
            <a:xfrm>
              <a:off x="11997186" y="3143190"/>
              <a:ext cx="894790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Support Services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 txBox="1"/>
            <p:nvPr/>
          </p:nvSpPr>
          <p:spPr>
            <a:xfrm>
              <a:off x="12768247" y="3143190"/>
              <a:ext cx="894790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Healthcare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 txBox="1"/>
            <p:nvPr/>
          </p:nvSpPr>
          <p:spPr>
            <a:xfrm>
              <a:off x="13565117" y="3143190"/>
              <a:ext cx="784802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Child Support</a:t>
              </a:r>
              <a:endPara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 txBox="1"/>
            <p:nvPr/>
          </p:nvSpPr>
          <p:spPr>
            <a:xfrm>
              <a:off x="14399703" y="3143190"/>
              <a:ext cx="694006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Home &amp; Food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17" name="Google Shape;1017;p8"/>
            <p:cNvGrpSpPr/>
            <p:nvPr/>
          </p:nvGrpSpPr>
          <p:grpSpPr>
            <a:xfrm>
              <a:off x="13733976" y="2580447"/>
              <a:ext cx="491038" cy="486271"/>
              <a:chOff x="14191208" y="2580447"/>
              <a:chExt cx="491038" cy="486271"/>
            </a:xfrm>
          </p:grpSpPr>
          <p:sp>
            <p:nvSpPr>
              <p:cNvPr id="1018" name="Google Shape;1018;p8"/>
              <p:cNvSpPr/>
              <p:nvPr/>
            </p:nvSpPr>
            <p:spPr>
              <a:xfrm>
                <a:off x="14191208" y="2580447"/>
                <a:ext cx="491038" cy="486271"/>
              </a:xfrm>
              <a:prstGeom prst="roundRect">
                <a:avLst>
                  <a:gd fmla="val 16667" name="adj"/>
                </a:avLst>
              </a:prstGeom>
              <a:solidFill>
                <a:srgbClr val="31859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019" name="Google Shape;1019;p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4260820" y="2672680"/>
                <a:ext cx="346434" cy="2923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20" name="Google Shape;1020;p8"/>
            <p:cNvSpPr/>
            <p:nvPr/>
          </p:nvSpPr>
          <p:spPr>
            <a:xfrm>
              <a:off x="15263176" y="1272298"/>
              <a:ext cx="491038" cy="486271"/>
            </a:xfrm>
            <a:prstGeom prst="roundRect">
              <a:avLst>
                <a:gd fmla="val 16667" name="adj"/>
              </a:avLst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21" name="Google Shape;1021;p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5323200" y="1340561"/>
              <a:ext cx="370990" cy="340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2" name="Google Shape;1022;p8"/>
            <p:cNvSpPr txBox="1"/>
            <p:nvPr/>
          </p:nvSpPr>
          <p:spPr>
            <a:xfrm>
              <a:off x="15061300" y="1813562"/>
              <a:ext cx="894790" cy="246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GB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Hotspot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9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029" name="Google Shape;1029;p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9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1" name="Google Shape;1031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951" r="7950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9"/>
          <p:cNvSpPr txBox="1"/>
          <p:nvPr>
            <p:ph idx="1" type="body"/>
          </p:nvPr>
        </p:nvSpPr>
        <p:spPr>
          <a:xfrm>
            <a:off x="7315200" y="820161"/>
            <a:ext cx="88392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b="1" lang="en-GB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Institutional ROI with CPR³</a:t>
            </a:r>
            <a:endParaRPr/>
          </a:p>
        </p:txBody>
      </p:sp>
      <p:sp>
        <p:nvSpPr>
          <p:cNvPr id="1033" name="Google Shape;1033;p9"/>
          <p:cNvSpPr/>
          <p:nvPr/>
        </p:nvSpPr>
        <p:spPr>
          <a:xfrm>
            <a:off x="7376637" y="3541373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4" name="Google Shape;103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796" y="3849257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9"/>
          <p:cNvSpPr txBox="1"/>
          <p:nvPr/>
        </p:nvSpPr>
        <p:spPr>
          <a:xfrm>
            <a:off x="7376637" y="2860525"/>
            <a:ext cx="10126351" cy="336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Removing access barriers supports the outcomes that matter most to institutions.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9"/>
          <p:cNvSpPr txBox="1"/>
          <p:nvPr/>
        </p:nvSpPr>
        <p:spPr>
          <a:xfrm>
            <a:off x="8569872" y="3666422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Retention &amp; Revenue Stability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9"/>
          <p:cNvSpPr txBox="1"/>
          <p:nvPr/>
        </p:nvSpPr>
        <p:spPr>
          <a:xfrm>
            <a:off x="8498540" y="3973878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By ensuring reliable connectivity, CPR³ helps remove one of the major barriers to persistence, supporting stable enrollment and tuition revenue.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9"/>
          <p:cNvSpPr/>
          <p:nvPr/>
        </p:nvSpPr>
        <p:spPr>
          <a:xfrm>
            <a:off x="7376637" y="4834679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9" name="Google Shape;103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796" y="5142563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9"/>
          <p:cNvSpPr txBox="1"/>
          <p:nvPr/>
        </p:nvSpPr>
        <p:spPr>
          <a:xfrm>
            <a:off x="8569872" y="4959728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Completion &amp; Performance Metrics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9"/>
          <p:cNvSpPr txBox="1"/>
          <p:nvPr/>
        </p:nvSpPr>
        <p:spPr>
          <a:xfrm>
            <a:off x="8498540" y="5267184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Improved persistence contributes to stronger graduation outcomes — metrics that influence rankings and accreditation.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2" name="Google Shape;1042;p9"/>
          <p:cNvSpPr/>
          <p:nvPr/>
        </p:nvSpPr>
        <p:spPr>
          <a:xfrm>
            <a:off x="7376637" y="6127985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3" name="Google Shape;104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796" y="6435869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9"/>
          <p:cNvSpPr txBox="1"/>
          <p:nvPr/>
        </p:nvSpPr>
        <p:spPr>
          <a:xfrm>
            <a:off x="8569872" y="6253034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Alumni Engagement &amp; Reputation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9"/>
          <p:cNvSpPr txBox="1"/>
          <p:nvPr/>
        </p:nvSpPr>
        <p:spPr>
          <a:xfrm>
            <a:off x="8498540" y="6560490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Graduates are more likely to donate, mentor, and advocate; CPR³ helps institutions support more students in reaching graduation.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46" name="Google Shape;1046;p9"/>
          <p:cNvSpPr/>
          <p:nvPr/>
        </p:nvSpPr>
        <p:spPr>
          <a:xfrm>
            <a:off x="7376637" y="7421291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7" name="Google Shape;104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796" y="7729175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9"/>
          <p:cNvSpPr txBox="1"/>
          <p:nvPr/>
        </p:nvSpPr>
        <p:spPr>
          <a:xfrm>
            <a:off x="8569872" y="7546340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Funding &amp; Grant Opportunities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9"/>
          <p:cNvSpPr txBox="1"/>
          <p:nvPr/>
        </p:nvSpPr>
        <p:spPr>
          <a:xfrm>
            <a:off x="8498540" y="7853796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Demonstrated commitment to digital enablement and student success strengthens eligibility for competitive grants and external funding.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97cd0c227b_0_271"/>
          <p:cNvSpPr/>
          <p:nvPr/>
        </p:nvSpPr>
        <p:spPr>
          <a:xfrm>
            <a:off x="1728926" y="4059925"/>
            <a:ext cx="4719900" cy="9009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2153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5" name="Google Shape;1055;g397cd0c227b_0_271"/>
          <p:cNvSpPr/>
          <p:nvPr/>
        </p:nvSpPr>
        <p:spPr>
          <a:xfrm>
            <a:off x="6781198" y="4019250"/>
            <a:ext cx="4741500" cy="9009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g397cd0c227b_0_271"/>
          <p:cNvSpPr/>
          <p:nvPr/>
        </p:nvSpPr>
        <p:spPr>
          <a:xfrm>
            <a:off x="11817504" y="4037825"/>
            <a:ext cx="4741500" cy="9009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7" name="Google Shape;1057;g397cd0c227b_0_2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8026" l="0" r="0" t="18026"/>
          <a:stretch/>
        </p:blipFill>
        <p:spPr>
          <a:xfrm>
            <a:off x="0" y="5619748"/>
            <a:ext cx="18288000" cy="3361957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g397cd0c227b_0_271"/>
          <p:cNvSpPr txBox="1"/>
          <p:nvPr>
            <p:ph idx="3" type="body"/>
          </p:nvPr>
        </p:nvSpPr>
        <p:spPr>
          <a:xfrm>
            <a:off x="762001" y="723900"/>
            <a:ext cx="169209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Funding Options</a:t>
            </a:r>
            <a:endParaRPr/>
          </a:p>
        </p:txBody>
      </p:sp>
      <p:sp>
        <p:nvSpPr>
          <p:cNvPr id="1059" name="Google Shape;1059;g397cd0c227b_0_271"/>
          <p:cNvSpPr/>
          <p:nvPr/>
        </p:nvSpPr>
        <p:spPr>
          <a:xfrm>
            <a:off x="1728923" y="2864057"/>
            <a:ext cx="4741500" cy="9009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g397cd0c227b_0_271"/>
          <p:cNvSpPr/>
          <p:nvPr/>
        </p:nvSpPr>
        <p:spPr>
          <a:xfrm>
            <a:off x="6773206" y="2857500"/>
            <a:ext cx="4741500" cy="9009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g397cd0c227b_0_271"/>
          <p:cNvSpPr/>
          <p:nvPr/>
        </p:nvSpPr>
        <p:spPr>
          <a:xfrm>
            <a:off x="11817489" y="2857500"/>
            <a:ext cx="4741500" cy="900900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g397cd0c227b_0_271"/>
          <p:cNvSpPr txBox="1"/>
          <p:nvPr/>
        </p:nvSpPr>
        <p:spPr>
          <a:xfrm>
            <a:off x="1742768" y="3155217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Title III/V &amp; MSI programs </a:t>
            </a:r>
            <a:endParaRPr b="1" i="0" sz="1400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3" name="Google Shape;1063;g397cd0c227b_0_271"/>
          <p:cNvSpPr txBox="1"/>
          <p:nvPr/>
        </p:nvSpPr>
        <p:spPr>
          <a:xfrm>
            <a:off x="1750603" y="4176842"/>
            <a:ext cx="47199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18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State Higher-Ed </a:t>
            </a:r>
            <a:endParaRPr b="1" i="0" sz="1853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18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Innovation/Completion grant</a:t>
            </a:r>
            <a:endParaRPr b="1" i="0" sz="1853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4" name="Google Shape;1064;g397cd0c227b_0_271"/>
          <p:cNvSpPr txBox="1"/>
          <p:nvPr/>
        </p:nvSpPr>
        <p:spPr>
          <a:xfrm>
            <a:off x="6764705" y="3148990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TRIO SSS / McNair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g397cd0c227b_0_271"/>
          <p:cNvSpPr txBox="1"/>
          <p:nvPr/>
        </p:nvSpPr>
        <p:spPr>
          <a:xfrm>
            <a:off x="6781199" y="4288415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Perkins V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g397cd0c227b_0_271"/>
          <p:cNvSpPr txBox="1"/>
          <p:nvPr/>
        </p:nvSpPr>
        <p:spPr>
          <a:xfrm>
            <a:off x="11811000" y="3145940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USDA DLT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g397cd0c227b_0_271"/>
          <p:cNvSpPr txBox="1"/>
          <p:nvPr/>
        </p:nvSpPr>
        <p:spPr>
          <a:xfrm>
            <a:off x="11817503" y="4303940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NTIA Digital Equity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38bbc83a8a2_0_287"/>
          <p:cNvSpPr txBox="1"/>
          <p:nvPr>
            <p:ph idx="1" type="body"/>
          </p:nvPr>
        </p:nvSpPr>
        <p:spPr>
          <a:xfrm>
            <a:off x="1045025" y="534270"/>
            <a:ext cx="9494100" cy="12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 sz="4800"/>
              <a:t>Extended Warranty Programs: New or Old Devices </a:t>
            </a:r>
            <a:endParaRPr sz="4800"/>
          </a:p>
        </p:txBody>
      </p:sp>
      <p:sp>
        <p:nvSpPr>
          <p:cNvPr id="1073" name="Google Shape;1073;g38bbc83a8a2_0_287"/>
          <p:cNvSpPr txBox="1"/>
          <p:nvPr/>
        </p:nvSpPr>
        <p:spPr>
          <a:xfrm>
            <a:off x="800745" y="3068856"/>
            <a:ext cx="94287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Two Flexible Warranty Options:</a:t>
            </a:r>
            <a:endParaRPr b="0" i="0" sz="1800" u="none" cap="none" strike="noStrike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g38bbc83a8a2_0_287"/>
          <p:cNvSpPr txBox="1"/>
          <p:nvPr/>
        </p:nvSpPr>
        <p:spPr>
          <a:xfrm>
            <a:off x="800750" y="4057184"/>
            <a:ext cx="10464300" cy="3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900"/>
              <a:buFont typeface="Arial"/>
              <a:buAutoNum type="arabicPeriod"/>
            </a:pPr>
            <a:r>
              <a:rPr b="1" i="0" lang="en-GB" sz="1900" u="none" cap="none" strike="noStrik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University-Paid Program</a:t>
            </a:r>
            <a:r>
              <a:rPr b="1" i="0" lang="en-GB" sz="19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: The university covers the cost to protect every device.</a:t>
            </a:r>
            <a:endParaRPr b="1" i="0" sz="19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Budget Relief for IT</a:t>
            </a:r>
            <a:endParaRPr b="1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$0 Deductible, Low Cost</a:t>
            </a:r>
            <a:endParaRPr b="1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Flexible Enrollment</a:t>
            </a:r>
            <a:endParaRPr b="1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Covers the Gaps</a:t>
            </a:r>
            <a:endParaRPr b="1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900"/>
              <a:buFont typeface="Arial"/>
              <a:buAutoNum type="arabicPeriod"/>
            </a:pPr>
            <a:r>
              <a:rPr b="1" i="0" lang="en-GB" sz="1900" u="none" cap="none" strike="noStrik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Student Opt-In Program</a:t>
            </a:r>
            <a:r>
              <a:rPr b="1" i="0" lang="en-GB" sz="19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: Students can purchase coverage individually for their own devices.</a:t>
            </a:r>
            <a:endParaRPr b="1" i="0" sz="19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Coverage for up to 3 devices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$0 deductible &amp; unlimited claims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Flexible pricing: monthly or annual options to fit student budgets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○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Institution pays $0 — opt-in only for students who want added protection</a:t>
            </a:r>
            <a:endParaRPr b="1" i="0" sz="15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1075" name="Google Shape;1075;g38bbc83a8a2_0_287"/>
          <p:cNvGrpSpPr/>
          <p:nvPr/>
        </p:nvGrpSpPr>
        <p:grpSpPr>
          <a:xfrm>
            <a:off x="5961311" y="2529386"/>
            <a:ext cx="2360294" cy="1573529"/>
            <a:chOff x="791495" y="2480011"/>
            <a:chExt cx="4910119" cy="3273413"/>
          </a:xfrm>
        </p:grpSpPr>
        <p:pic>
          <p:nvPicPr>
            <p:cNvPr descr="A computer with a blank screen&#10;&#10;AI-generated content may be incorrect." id="1076" name="Google Shape;1076;g38bbc83a8a2_0_28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1495" y="2480011"/>
              <a:ext cx="4910119" cy="3273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g38bbc83a8a2_0_28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2282" y="3057768"/>
              <a:ext cx="3094067" cy="19428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8" name="Google Shape;1078;g38bbc83a8a2_0_287"/>
          <p:cNvGrpSpPr/>
          <p:nvPr/>
        </p:nvGrpSpPr>
        <p:grpSpPr>
          <a:xfrm>
            <a:off x="8753308" y="2581276"/>
            <a:ext cx="1301203" cy="1452236"/>
            <a:chOff x="5846213" y="2708116"/>
            <a:chExt cx="2725604" cy="3041969"/>
          </a:xfrm>
        </p:grpSpPr>
        <p:pic>
          <p:nvPicPr>
            <p:cNvPr descr="A computer with a blank screen&#10;&#10;AI-generated content may be incorrect." id="1079" name="Google Shape;1079;g38bbc83a8a2_0_28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46213" y="2708116"/>
              <a:ext cx="2725604" cy="3041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0" name="Google Shape;1080;g38bbc83a8a2_0_28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323220" y="3149609"/>
              <a:ext cx="1784136" cy="11203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raditional Hotspot" id="1081" name="Google Shape;1081;g38bbc83a8a2_0_2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49046" y="3271784"/>
            <a:ext cx="923296" cy="654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g38bbc83a8a2_0_287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7955" r="7946" t="0"/>
          <a:stretch/>
        </p:blipFill>
        <p:spPr>
          <a:xfrm>
            <a:off x="11791950" y="-635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g38bbc83a8a2_0_287"/>
          <p:cNvSpPr txBox="1"/>
          <p:nvPr/>
        </p:nvSpPr>
        <p:spPr>
          <a:xfrm>
            <a:off x="800749" y="7515992"/>
            <a:ext cx="104643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Digital Enablement Lens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901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Optional, not required — no impact on baseline access provided through CPR³.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901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Institutions can choose to subsidize for Pell-eligible or at-risk cohorts to ensure affordability.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1"/>
          <p:cNvSpPr/>
          <p:nvPr/>
        </p:nvSpPr>
        <p:spPr>
          <a:xfrm>
            <a:off x="7466430" y="6796428"/>
            <a:ext cx="9696600" cy="1553821"/>
          </a:xfrm>
          <a:prstGeom prst="roundRect">
            <a:avLst>
              <a:gd fmla="val 4975" name="adj"/>
            </a:avLst>
          </a:prstGeom>
          <a:solidFill>
            <a:schemeClr val="lt1"/>
          </a:solidFill>
          <a:ln cap="flat" cmpd="sng" w="2857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0" name="Google Shape;1090;p11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091" name="Google Shape;1091;p11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11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93" name="Google Shape;109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951" r="7950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1"/>
          <p:cNvSpPr txBox="1"/>
          <p:nvPr>
            <p:ph idx="1" type="body"/>
          </p:nvPr>
        </p:nvSpPr>
        <p:spPr>
          <a:xfrm>
            <a:off x="7315200" y="876300"/>
            <a:ext cx="94488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b="1" lang="en-GB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Next Steps</a:t>
            </a:r>
            <a:endParaRPr/>
          </a:p>
        </p:txBody>
      </p:sp>
      <p:sp>
        <p:nvSpPr>
          <p:cNvPr id="1095" name="Google Shape;1095;p11"/>
          <p:cNvSpPr txBox="1"/>
          <p:nvPr/>
        </p:nvSpPr>
        <p:spPr>
          <a:xfrm>
            <a:off x="7466430" y="7090430"/>
            <a:ext cx="969660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300" u="none" cap="none" strike="noStrik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Let’s Build Your Student’s Success Story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1"/>
          <p:cNvSpPr txBox="1"/>
          <p:nvPr/>
        </p:nvSpPr>
        <p:spPr>
          <a:xfrm>
            <a:off x="7833650" y="7685014"/>
            <a:ext cx="896215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000" u="none" cap="none" strike="noStrike">
                <a:solidFill>
                  <a:srgbClr val="060C24"/>
                </a:solidFill>
                <a:latin typeface="Quicksand"/>
                <a:ea typeface="Quicksand"/>
                <a:cs typeface="Quicksand"/>
                <a:sym typeface="Quicksand"/>
              </a:rPr>
              <a:t>Invest in your students today to strengthen your institution’s future.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1"/>
          <p:cNvSpPr txBox="1"/>
          <p:nvPr/>
        </p:nvSpPr>
        <p:spPr>
          <a:xfrm>
            <a:off x="7335389" y="2878594"/>
            <a:ext cx="9428611" cy="720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Next Step: Identify your pilot cohort.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8" name="Google Shape;1098;p11"/>
          <p:cNvGrpSpPr/>
          <p:nvPr/>
        </p:nvGrpSpPr>
        <p:grpSpPr>
          <a:xfrm>
            <a:off x="7393415" y="3554487"/>
            <a:ext cx="9769615" cy="720331"/>
            <a:chOff x="7393415" y="3795967"/>
            <a:chExt cx="9769615" cy="720331"/>
          </a:xfrm>
        </p:grpSpPr>
        <p:sp>
          <p:nvSpPr>
            <p:cNvPr id="1099" name="Google Shape;1099;p11"/>
            <p:cNvSpPr/>
            <p:nvPr/>
          </p:nvSpPr>
          <p:spPr>
            <a:xfrm>
              <a:off x="7393415" y="3795967"/>
              <a:ext cx="2417478" cy="720331"/>
            </a:xfrm>
            <a:prstGeom prst="roundRect">
              <a:avLst>
                <a:gd fmla="val 16008" name="adj"/>
              </a:avLst>
            </a:prstGeom>
            <a:solidFill>
              <a:srgbClr val="F2F2F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38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1"/>
            <p:cNvSpPr txBox="1"/>
            <p:nvPr/>
          </p:nvSpPr>
          <p:spPr>
            <a:xfrm>
              <a:off x="7911258" y="3956097"/>
              <a:ext cx="1374230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Pilot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11069483" y="3795967"/>
              <a:ext cx="2417478" cy="720331"/>
            </a:xfrm>
            <a:prstGeom prst="roundRect">
              <a:avLst>
                <a:gd fmla="val 16008" name="adj"/>
              </a:avLst>
            </a:prstGeom>
            <a:solidFill>
              <a:srgbClr val="F2F2F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38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1"/>
            <p:cNvSpPr txBox="1"/>
            <p:nvPr/>
          </p:nvSpPr>
          <p:spPr>
            <a:xfrm>
              <a:off x="11587326" y="3956097"/>
              <a:ext cx="1374230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Assess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14745552" y="3795967"/>
              <a:ext cx="2417478" cy="720331"/>
            </a:xfrm>
            <a:prstGeom prst="roundRect">
              <a:avLst>
                <a:gd fmla="val 16008" name="adj"/>
              </a:avLst>
            </a:prstGeom>
            <a:solidFill>
              <a:srgbClr val="F2F2F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26387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11"/>
            <p:cNvSpPr txBox="1"/>
            <p:nvPr/>
          </p:nvSpPr>
          <p:spPr>
            <a:xfrm>
              <a:off x="15263395" y="3956097"/>
              <a:ext cx="1374230" cy="4000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Scale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05" name="Google Shape;1105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214774" y="3882720"/>
              <a:ext cx="493484" cy="493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869514" y="3882720"/>
              <a:ext cx="493484" cy="4934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7" name="Google Shape;1107;p11"/>
          <p:cNvSpPr txBox="1"/>
          <p:nvPr/>
        </p:nvSpPr>
        <p:spPr>
          <a:xfrm>
            <a:off x="7213331" y="4612308"/>
            <a:ext cx="8808840" cy="18466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Start small: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launch with a defined cohort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Measure impact: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share KPIs on persistence, GPA, satisfaction.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Assess &amp; refine: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review results after first term/year, adjust accordingly.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11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Scale: </a:t>
            </a: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expand to larger populations based on data.</a:t>
            </a:r>
            <a:endParaRPr b="1" i="0" sz="18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2"/>
          <p:cNvSpPr txBox="1"/>
          <p:nvPr>
            <p:ph idx="1" type="body"/>
          </p:nvPr>
        </p:nvSpPr>
        <p:spPr>
          <a:xfrm>
            <a:off x="1045029" y="467259"/>
            <a:ext cx="16328571" cy="923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b="1" lang="en-GB"/>
              <a:t>The Current Challenge for Higher Education</a:t>
            </a:r>
            <a:endParaRPr/>
          </a:p>
        </p:txBody>
      </p:sp>
      <p:sp>
        <p:nvSpPr>
          <p:cNvPr id="776" name="Google Shape;776;p2"/>
          <p:cNvSpPr/>
          <p:nvPr/>
        </p:nvSpPr>
        <p:spPr>
          <a:xfrm>
            <a:off x="762000" y="2705100"/>
            <a:ext cx="5421086" cy="56388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b="19423" l="0" r="0" t="19423"/>
          <a:stretch/>
        </p:blipFill>
        <p:spPr>
          <a:xfrm>
            <a:off x="762000" y="2705100"/>
            <a:ext cx="5421086" cy="22098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>
            <a:noFill/>
          </a:ln>
        </p:spPr>
      </p:pic>
      <p:sp>
        <p:nvSpPr>
          <p:cNvPr id="778" name="Google Shape;778;p2"/>
          <p:cNvSpPr txBox="1"/>
          <p:nvPr/>
        </p:nvSpPr>
        <p:spPr>
          <a:xfrm>
            <a:off x="1219200" y="5219700"/>
            <a:ext cx="4383973" cy="461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Enrollment Trends: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"/>
          <p:cNvSpPr txBox="1"/>
          <p:nvPr/>
        </p:nvSpPr>
        <p:spPr>
          <a:xfrm>
            <a:off x="1723816" y="5857849"/>
            <a:ext cx="4219784" cy="2222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Enrollment down </a:t>
            </a: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14.6%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since 2010 (2.6 million fewer students).</a:t>
            </a:r>
            <a:endParaRPr b="1" i="0" sz="16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None/>
            </a:pPr>
            <a:r>
              <a:rPr b="0" i="1" lang="en-GB" sz="1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[Source: NSCRC]</a:t>
            </a:r>
            <a:endParaRPr b="0" i="1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0" name="Google Shape;780;p2"/>
          <p:cNvSpPr txBox="1"/>
          <p:nvPr/>
        </p:nvSpPr>
        <p:spPr>
          <a:xfrm>
            <a:off x="1045029" y="1303253"/>
            <a:ext cx="16328571" cy="923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icksand"/>
              <a:buNone/>
            </a:pPr>
            <a:r>
              <a:rPr b="1" i="0" lang="en-GB" sz="2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Declining enrollment. Lower completion rates. Increased pressure to show measurable value.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"/>
          <p:cNvSpPr/>
          <p:nvPr/>
        </p:nvSpPr>
        <p:spPr>
          <a:xfrm>
            <a:off x="6468072" y="2705100"/>
            <a:ext cx="5421086" cy="56388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2" name="Google Shape;782;p2"/>
          <p:cNvPicPr preferRelativeResize="0"/>
          <p:nvPr/>
        </p:nvPicPr>
        <p:blipFill rotWithShape="1">
          <a:blip r:embed="rId4">
            <a:alphaModFix/>
          </a:blip>
          <a:srcRect b="19423" l="0" r="0" t="19423"/>
          <a:stretch/>
        </p:blipFill>
        <p:spPr>
          <a:xfrm>
            <a:off x="6468072" y="2705100"/>
            <a:ext cx="5421086" cy="22098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>
            <a:noFill/>
          </a:ln>
        </p:spPr>
      </p:pic>
      <p:sp>
        <p:nvSpPr>
          <p:cNvPr id="783" name="Google Shape;783;p2"/>
          <p:cNvSpPr txBox="1"/>
          <p:nvPr/>
        </p:nvSpPr>
        <p:spPr>
          <a:xfrm>
            <a:off x="6925272" y="5219700"/>
            <a:ext cx="4383973" cy="461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Graduation &amp; Completion: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"/>
          <p:cNvSpPr txBox="1"/>
          <p:nvPr/>
        </p:nvSpPr>
        <p:spPr>
          <a:xfrm>
            <a:off x="7429888" y="5857849"/>
            <a:ext cx="4219784" cy="2222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Only </a:t>
            </a: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64%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of students complete a bachelor’s degree within six years; </a:t>
            </a: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36%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leave without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credential.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600"/>
              <a:buFont typeface="Arial"/>
              <a:buNone/>
            </a:pP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NCES]</a:t>
            </a:r>
            <a:endParaRPr b="0" i="1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Only </a:t>
            </a: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32%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of associate degree students graduate within three years. 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NCES]</a:t>
            </a:r>
            <a:endParaRPr b="0" i="1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5" name="Google Shape;785;p2"/>
          <p:cNvSpPr/>
          <p:nvPr/>
        </p:nvSpPr>
        <p:spPr>
          <a:xfrm>
            <a:off x="12174144" y="2705100"/>
            <a:ext cx="5421086" cy="56388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Google Shape;786;p2"/>
          <p:cNvPicPr preferRelativeResize="0"/>
          <p:nvPr/>
        </p:nvPicPr>
        <p:blipFill rotWithShape="1">
          <a:blip r:embed="rId5">
            <a:alphaModFix/>
          </a:blip>
          <a:srcRect b="2280" l="-283" r="283" t="36566"/>
          <a:stretch/>
        </p:blipFill>
        <p:spPr>
          <a:xfrm>
            <a:off x="12174144" y="2705100"/>
            <a:ext cx="5421086" cy="22098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>
            <a:noFill/>
          </a:ln>
        </p:spPr>
      </p:pic>
      <p:sp>
        <p:nvSpPr>
          <p:cNvPr id="787" name="Google Shape;787;p2"/>
          <p:cNvSpPr txBox="1"/>
          <p:nvPr/>
        </p:nvSpPr>
        <p:spPr>
          <a:xfrm>
            <a:off x="12631344" y="5219700"/>
            <a:ext cx="4383973" cy="461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Financial Impact: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"/>
          <p:cNvSpPr txBox="1"/>
          <p:nvPr/>
        </p:nvSpPr>
        <p:spPr>
          <a:xfrm>
            <a:off x="13135960" y="5857849"/>
            <a:ext cx="4219784" cy="2431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Attrition costs U.S. higher education an estimated </a:t>
            </a:r>
            <a:r>
              <a:rPr b="1" i="0" lang="en-GB" sz="16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$16.5B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annually.</a:t>
            </a:r>
            <a:b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Raisman, Education Policy Institute, 2013]</a:t>
            </a:r>
            <a:endParaRPr b="0" i="1" sz="12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9" name="Google Shape;789;p2"/>
          <p:cNvSpPr/>
          <p:nvPr/>
        </p:nvSpPr>
        <p:spPr>
          <a:xfrm>
            <a:off x="5334000" y="5313516"/>
            <a:ext cx="1828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"/>
          <p:cNvSpPr/>
          <p:nvPr/>
        </p:nvSpPr>
        <p:spPr>
          <a:xfrm>
            <a:off x="13812748" y="4174605"/>
            <a:ext cx="16438652" cy="345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1" name="Google Shape;791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7542" y="5908726"/>
            <a:ext cx="353282" cy="35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3612" y="5908726"/>
            <a:ext cx="353282" cy="35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3612" y="6949671"/>
            <a:ext cx="353282" cy="35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59684" y="5903249"/>
            <a:ext cx="353282" cy="353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14" r="2814" t="0"/>
          <a:stretch/>
        </p:blipFill>
        <p:spPr>
          <a:xfrm>
            <a:off x="11781494" y="-38100"/>
            <a:ext cx="6496050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0"/>
          <p:cNvSpPr txBox="1"/>
          <p:nvPr>
            <p:ph idx="1" type="body"/>
          </p:nvPr>
        </p:nvSpPr>
        <p:spPr>
          <a:xfrm>
            <a:off x="1045025" y="495300"/>
            <a:ext cx="94374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/>
              <a:t>Addressing Higher Ed’s Biggest Challenges</a:t>
            </a:r>
            <a:endParaRPr/>
          </a:p>
        </p:txBody>
      </p:sp>
      <p:sp>
        <p:nvSpPr>
          <p:cNvPr id="801" name="Google Shape;801;p40"/>
          <p:cNvSpPr txBox="1"/>
          <p:nvPr/>
        </p:nvSpPr>
        <p:spPr>
          <a:xfrm>
            <a:off x="1045029" y="3015645"/>
            <a:ext cx="9775500" cy="637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For many low-income and underrepresented students, lack of access to reliable technology and connectivity compounds these outcomes.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40"/>
          <p:cNvSpPr/>
          <p:nvPr/>
        </p:nvSpPr>
        <p:spPr>
          <a:xfrm>
            <a:off x="1733550" y="2928938"/>
            <a:ext cx="1828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03" name="Google Shape;803;p40"/>
          <p:cNvGraphicFramePr/>
          <p:nvPr/>
        </p:nvGraphicFramePr>
        <p:xfrm>
          <a:off x="1045028" y="41377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{71A945E5-66E5-49E1-AA10-66C555B42DCD}</a:tableStyleId>
              </a:tblPr>
              <a:tblGrid>
                <a:gridCol w="2484325"/>
                <a:gridCol w="4870275"/>
                <a:gridCol w="2420900"/>
              </a:tblGrid>
              <a:tr h="75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 Higher Ed Challenge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Our Aim (Closing Technology &amp; Connectivity Gaps)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Expected Impact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Declining enrollment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Ensure reliable access to technology so that all students — especially low-income and underrepresented — can fully participate from day one.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Improves recruitment appeal and reduces early attrition due to access barriers.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Lower completion rates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Reduce barriers that contribute to </a:t>
                      </a:r>
                      <a:r>
                        <a:rPr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drop</a:t>
                      </a: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-outs by providing reliable devices and connectivity.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Supports persistence, course completion, and on-time graduation.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Increased pressure to show measurable value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Strengthen student success outcomes (retention, completion) by addressing access inequities.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lang="en-GB" sz="1400" u="none" cap="none" strike="noStrike">
                          <a:solidFill>
                            <a:srgbClr val="00206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Mitigates institutional revenue loss tied to attrition; demonstrates ROI in student success.</a:t>
                      </a:r>
                      <a:endParaRPr sz="1400" u="none" cap="none" strike="noStrike"/>
                    </a:p>
                  </a:txBody>
                  <a:tcPr marT="144000" marB="144000" marR="216000" marL="2160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04" name="Google Shape;804;p40"/>
          <p:cNvSpPr/>
          <p:nvPr/>
        </p:nvSpPr>
        <p:spPr>
          <a:xfrm>
            <a:off x="1733550" y="3709988"/>
            <a:ext cx="1828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11" name="Google Shape;811;p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3" name="Google Shape;813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424" l="0" r="0" t="22425"/>
          <a:stretch/>
        </p:blipFill>
        <p:spPr>
          <a:xfrm>
            <a:off x="0" y="5238748"/>
            <a:ext cx="18288000" cy="3742957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"/>
          <p:cNvSpPr txBox="1"/>
          <p:nvPr>
            <p:ph idx="3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b="1" lang="en-GB"/>
              <a:t>Why </a:t>
            </a:r>
            <a:r>
              <a:rPr lang="en-GB"/>
              <a:t>Closing Access Gaps</a:t>
            </a:r>
            <a:r>
              <a:rPr b="1" lang="en-GB"/>
              <a:t> Matter to Universities</a:t>
            </a:r>
            <a:endParaRPr/>
          </a:p>
        </p:txBody>
      </p:sp>
      <p:sp>
        <p:nvSpPr>
          <p:cNvPr id="815" name="Google Shape;815;p3"/>
          <p:cNvSpPr/>
          <p:nvPr/>
        </p:nvSpPr>
        <p:spPr>
          <a:xfrm>
            <a:off x="983796" y="4543813"/>
            <a:ext cx="8006255" cy="1521987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3"/>
          <p:cNvSpPr/>
          <p:nvPr/>
        </p:nvSpPr>
        <p:spPr>
          <a:xfrm>
            <a:off x="9241971" y="4543813"/>
            <a:ext cx="8006255" cy="1521987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3"/>
          <p:cNvSpPr/>
          <p:nvPr/>
        </p:nvSpPr>
        <p:spPr>
          <a:xfrm>
            <a:off x="983796" y="2798345"/>
            <a:ext cx="8006255" cy="1521987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3"/>
          <p:cNvSpPr/>
          <p:nvPr/>
        </p:nvSpPr>
        <p:spPr>
          <a:xfrm>
            <a:off x="9241971" y="2798345"/>
            <a:ext cx="8006255" cy="1521987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3"/>
          <p:cNvSpPr txBox="1"/>
          <p:nvPr/>
        </p:nvSpPr>
        <p:spPr>
          <a:xfrm>
            <a:off x="2122008" y="2955458"/>
            <a:ext cx="6400800" cy="1361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Retention &amp;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Revenue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Stability: </a:t>
            </a:r>
            <a:r>
              <a:rPr b="0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Unreliable or no internet access creates substantial participation barriers—especially for lower-income and rural students—hindering academic engagement and course completion. </a:t>
            </a: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EdTech Magazine]</a:t>
            </a:r>
            <a:endParaRPr b="0" i="1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60C2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0" name="Google Shape;820;p3"/>
          <p:cNvSpPr txBox="1"/>
          <p:nvPr/>
        </p:nvSpPr>
        <p:spPr>
          <a:xfrm>
            <a:off x="10380171" y="3062950"/>
            <a:ext cx="64008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Alumni Engagement &amp; Giving: </a:t>
            </a:r>
            <a:r>
              <a:rPr b="0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Graduates are 35% more likely to donate than non-completers </a:t>
            </a:r>
            <a:br>
              <a:rPr b="0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Oberlin College Longitudinal Alumni Study].</a:t>
            </a:r>
            <a:br>
              <a:rPr b="0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endParaRPr b="1" i="0" sz="1600" u="none" cap="none" strike="noStrike">
              <a:solidFill>
                <a:srgbClr val="060C2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1" name="Google Shape;821;p3"/>
          <p:cNvSpPr txBox="1"/>
          <p:nvPr/>
        </p:nvSpPr>
        <p:spPr>
          <a:xfrm>
            <a:off x="2122008" y="4847867"/>
            <a:ext cx="6210818" cy="115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Completion, Rankings &amp; Reputation: </a:t>
            </a:r>
            <a:r>
              <a:rPr b="0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Access to devices and broadband helps first-gen and Pell-eligible students stay on track, improving graduation metrics used in rankings. </a:t>
            </a:r>
            <a:endParaRPr b="0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A0A8E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60C2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2" name="Google Shape;822;p3"/>
          <p:cNvSpPr txBox="1"/>
          <p:nvPr/>
        </p:nvSpPr>
        <p:spPr>
          <a:xfrm>
            <a:off x="10380183" y="4838796"/>
            <a:ext cx="6176988" cy="1288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Recruitment &amp; Competitiveness:</a:t>
            </a:r>
            <a:r>
              <a:rPr b="0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95% of students say reliable technology is essential to their college success and choice of institution. </a:t>
            </a: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EDUCAUSE Student Technology Report]</a:t>
            </a:r>
            <a:endParaRPr b="1" i="1" sz="1200" u="none" cap="none" strike="noStrike">
              <a:solidFill>
                <a:srgbClr val="060C2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23" name="Google Shape;8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7170" y="3297304"/>
            <a:ext cx="552917" cy="55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7170" y="5006254"/>
            <a:ext cx="552917" cy="55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5334" y="3297304"/>
            <a:ext cx="552917" cy="55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75334" y="5006254"/>
            <a:ext cx="552917" cy="55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141" r="8141" t="0"/>
          <a:stretch/>
        </p:blipFill>
        <p:spPr>
          <a:xfrm>
            <a:off x="11781494" y="-38100"/>
            <a:ext cx="6496050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"/>
          <p:cNvSpPr txBox="1"/>
          <p:nvPr>
            <p:ph idx="1" type="body"/>
          </p:nvPr>
        </p:nvSpPr>
        <p:spPr>
          <a:xfrm>
            <a:off x="1045029" y="495300"/>
            <a:ext cx="9990718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Why Completion Matters to Universities</a:t>
            </a:r>
            <a:endParaRPr/>
          </a:p>
        </p:txBody>
      </p:sp>
      <p:sp>
        <p:nvSpPr>
          <p:cNvPr id="833" name="Google Shape;833;p4"/>
          <p:cNvSpPr txBox="1"/>
          <p:nvPr/>
        </p:nvSpPr>
        <p:spPr>
          <a:xfrm>
            <a:off x="928774" y="2860525"/>
            <a:ext cx="9775500" cy="849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Higher education transforms not only students’ lives, but the strength and reputation of the institutions they attend. Graduating on time directly affects lifetime earnings, employability, and alumni contributions — all of which fuel a university’s success.</a:t>
            </a:r>
            <a:endParaRPr b="1" i="0" sz="16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34" name="Google Shape;834;p4"/>
          <p:cNvSpPr txBox="1"/>
          <p:nvPr/>
        </p:nvSpPr>
        <p:spPr>
          <a:xfrm>
            <a:off x="928774" y="7547346"/>
            <a:ext cx="9775500" cy="1157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 don’t claim to directly change lifetime earnings. What we address is the access gap: students without reliable connectivity are more likely to drop out. By removing these barriers, we help institutions improve persistence and completion.</a:t>
            </a:r>
            <a:endParaRPr b="1" i="0" sz="16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35" name="Google Shape;835;p4"/>
          <p:cNvSpPr/>
          <p:nvPr/>
        </p:nvSpPr>
        <p:spPr>
          <a:xfrm>
            <a:off x="1733550" y="2928938"/>
            <a:ext cx="1828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36" name="Google Shape;836;p4"/>
          <p:cNvGraphicFramePr/>
          <p:nvPr/>
        </p:nvGraphicFramePr>
        <p:xfrm>
          <a:off x="928774" y="40020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{71A945E5-66E5-49E1-AA10-66C555B42DCD}</a:tableStyleId>
              </a:tblPr>
              <a:tblGrid>
                <a:gridCol w="2833225"/>
                <a:gridCol w="1531950"/>
                <a:gridCol w="1295400"/>
                <a:gridCol w="1000850"/>
                <a:gridCol w="1223775"/>
                <a:gridCol w="1959425"/>
              </a:tblGrid>
              <a:tr h="22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 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Median Annual </a:t>
                      </a:r>
                      <a:b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</a:b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Earnings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Unemployed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Increase over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Prev. Category/No HS Diploma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Median Lifetime Earnings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No High School Diploma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$30,784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5.4%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&lt; 1 M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09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High School Diploma/GED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$38,792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3.7%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25%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-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$ 1.3 M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Some College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$43,316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3.3%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11%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40%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$ 1.5 M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Associate Degree/2-year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$46,124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2.7%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6%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50%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$ 1.7 M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Bachelor's Degree/4-year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$64,896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2.2%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40%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100%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$ 2.2 M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Master’s Degree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$77,844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2.0%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20%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150%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$ 2.7 M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Doctoral Degree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$97,916</a:t>
                      </a:r>
                      <a:endParaRPr b="0"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1.1%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25%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1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218%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Quicksand"/>
                        <a:buNone/>
                      </a:pPr>
                      <a:r>
                        <a:rPr b="0" i="0" lang="en-GB" sz="1400" u="none" cap="none" strike="noStrike">
                          <a:solidFill>
                            <a:schemeClr val="lt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$ 3.3 M</a:t>
                      </a:r>
                      <a:endParaRPr sz="1400" u="none" cap="none" strike="noStrike">
                        <a:solidFill>
                          <a:schemeClr val="lt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8518E"/>
                    </a:solidFill>
                  </a:tcPr>
                </a:tc>
              </a:tr>
            </a:tbl>
          </a:graphicData>
        </a:graphic>
      </p:graphicFrame>
      <p:sp>
        <p:nvSpPr>
          <p:cNvPr id="837" name="Google Shape;837;p4"/>
          <p:cNvSpPr/>
          <p:nvPr/>
        </p:nvSpPr>
        <p:spPr>
          <a:xfrm>
            <a:off x="1733550" y="3709988"/>
            <a:ext cx="18288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4"/>
          <p:cNvSpPr txBox="1"/>
          <p:nvPr/>
        </p:nvSpPr>
        <p:spPr>
          <a:xfrm>
            <a:off x="901222" y="7168148"/>
            <a:ext cx="684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Our Role in Enabling These </a:t>
            </a: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Outcomes</a:t>
            </a: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: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3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45" name="Google Shape;845;p3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7" name="Google Shape;847;p3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951" r="7950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38"/>
          <p:cNvSpPr txBox="1"/>
          <p:nvPr>
            <p:ph idx="1" type="body"/>
          </p:nvPr>
        </p:nvSpPr>
        <p:spPr>
          <a:xfrm>
            <a:off x="7343800" y="635900"/>
            <a:ext cx="102795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lang="en-GB" sz="4800">
                <a:solidFill>
                  <a:srgbClr val="FFFFFF"/>
                </a:solidFill>
              </a:rPr>
              <a:t>Empowering Completion Through Connectivity</a:t>
            </a:r>
            <a:endParaRPr/>
          </a:p>
        </p:txBody>
      </p:sp>
      <p:sp>
        <p:nvSpPr>
          <p:cNvPr id="849" name="Google Shape;849;p38"/>
          <p:cNvSpPr/>
          <p:nvPr/>
        </p:nvSpPr>
        <p:spPr>
          <a:xfrm>
            <a:off x="7372350" y="7177679"/>
            <a:ext cx="10222400" cy="1323975"/>
          </a:xfrm>
          <a:prstGeom prst="roundRect">
            <a:avLst>
              <a:gd fmla="val 10696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38"/>
          <p:cNvSpPr txBox="1"/>
          <p:nvPr/>
        </p:nvSpPr>
        <p:spPr>
          <a:xfrm>
            <a:off x="7476350" y="3017081"/>
            <a:ext cx="10118400" cy="3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Students leave college for many reasons — academic, social, financial, and personal. But digital access is a compounding barrier that institutions can directly 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address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412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41981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Academic Performance</a:t>
            </a:r>
            <a:endParaRPr b="1" i="0" sz="1600" u="none" cap="none" strike="noStrike">
              <a:solidFill>
                <a:srgbClr val="E4198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Students without reliable internet/devices report lower GPAs and greater difficulty completing assignments. </a:t>
            </a:r>
            <a:r>
              <a:rPr b="0" i="1" lang="en-GB" sz="1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[Source: EDUCAUSE Student Technology Report]</a:t>
            </a:r>
            <a:endParaRPr b="0" i="1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412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41981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Digital Skills &amp; Readiness</a:t>
            </a:r>
            <a:endParaRPr b="1" i="0" sz="1600" u="none" cap="none" strike="noStrike">
              <a:solidFill>
                <a:srgbClr val="E4198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Limited access correlates with weaker digital literacy, affecting course participation and employability. </a:t>
            </a:r>
            <a:r>
              <a:rPr b="0" i="1" lang="en-GB" sz="1200" u="sng" cap="none" strike="noStrike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[Source: Pew Research Center]</a:t>
            </a:r>
            <a:endParaRPr b="0" i="1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412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41981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E41981"/>
                </a:solidFill>
                <a:latin typeface="Quicksand"/>
                <a:ea typeface="Quicksand"/>
                <a:cs typeface="Quicksand"/>
                <a:sym typeface="Quicksand"/>
              </a:rPr>
              <a:t>Persistence &amp; Retention</a:t>
            </a:r>
            <a:endParaRPr b="1" i="0" sz="1600" u="none" cap="none" strike="noStrike">
              <a:solidFill>
                <a:srgbClr val="E4198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Students lacking connectivity are more likely to stop out, particularly in hybrid/online programs. </a:t>
            </a:r>
            <a:r>
              <a:rPr b="0" i="1" lang="en-GB" sz="1200" u="sng" cap="none" strike="noStrike">
                <a:solidFill>
                  <a:srgbClr val="1155CC"/>
                </a:solidFill>
                <a:latin typeface="Quicksand"/>
                <a:ea typeface="Quicksand"/>
                <a:cs typeface="Quicksand"/>
                <a:sym typeface="Quicksan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[Source: Digital Equity Act Report to Congress]</a:t>
            </a:r>
            <a:endParaRPr b="0" i="1" sz="1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51" name="Google Shape;851;p38"/>
          <p:cNvSpPr txBox="1"/>
          <p:nvPr/>
        </p:nvSpPr>
        <p:spPr>
          <a:xfrm>
            <a:off x="8426427" y="7345286"/>
            <a:ext cx="9500346" cy="887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Our Role</a:t>
            </a:r>
            <a:b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By ensuring students have consistent access, we remove one critical, solvable barrier — enabling institutions to better support persistence alongside their academic, social, and financial strategies.</a:t>
            </a:r>
            <a:endParaRPr b="1" i="0" sz="18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52" name="Google Shape;85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4373" y="7596643"/>
            <a:ext cx="493484" cy="493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41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59" name="Google Shape;859;p41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41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61" name="Google Shape;861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977" r="28977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41"/>
          <p:cNvSpPr/>
          <p:nvPr/>
        </p:nvSpPr>
        <p:spPr>
          <a:xfrm>
            <a:off x="7322182" y="3143803"/>
            <a:ext cx="4864044" cy="2477068"/>
          </a:xfrm>
          <a:prstGeom prst="roundRect">
            <a:avLst>
              <a:gd fmla="val 3799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41"/>
          <p:cNvSpPr txBox="1"/>
          <p:nvPr>
            <p:ph idx="1" type="body"/>
          </p:nvPr>
        </p:nvSpPr>
        <p:spPr>
          <a:xfrm>
            <a:off x="7322181" y="695787"/>
            <a:ext cx="10831348" cy="855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 sz="4300"/>
              <a:t>Introducing CPR³ for Higher Education</a:t>
            </a:r>
            <a:endParaRPr/>
          </a:p>
        </p:txBody>
      </p:sp>
      <p:sp>
        <p:nvSpPr>
          <p:cNvPr id="864" name="Google Shape;864;p41"/>
          <p:cNvSpPr txBox="1"/>
          <p:nvPr/>
        </p:nvSpPr>
        <p:spPr>
          <a:xfrm>
            <a:off x="7322181" y="1483694"/>
            <a:ext cx="10831348" cy="855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b="1" i="0" lang="en-GB" sz="20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 student-success–aligned access strategy to reduce barriers from day one.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41"/>
          <p:cNvSpPr/>
          <p:nvPr/>
        </p:nvSpPr>
        <p:spPr>
          <a:xfrm>
            <a:off x="12529728" y="3143803"/>
            <a:ext cx="4864044" cy="2477068"/>
          </a:xfrm>
          <a:prstGeom prst="roundRect">
            <a:avLst>
              <a:gd fmla="val 3799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41"/>
          <p:cNvSpPr/>
          <p:nvPr/>
        </p:nvSpPr>
        <p:spPr>
          <a:xfrm>
            <a:off x="7322182" y="5940791"/>
            <a:ext cx="4864044" cy="2477068"/>
          </a:xfrm>
          <a:prstGeom prst="roundRect">
            <a:avLst>
              <a:gd fmla="val 3799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41"/>
          <p:cNvSpPr/>
          <p:nvPr/>
        </p:nvSpPr>
        <p:spPr>
          <a:xfrm>
            <a:off x="12529728" y="5940791"/>
            <a:ext cx="4864044" cy="2477068"/>
          </a:xfrm>
          <a:prstGeom prst="roundRect">
            <a:avLst>
              <a:gd fmla="val 3799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41"/>
          <p:cNvSpPr txBox="1"/>
          <p:nvPr/>
        </p:nvSpPr>
        <p:spPr>
          <a:xfrm>
            <a:off x="7452148" y="3458451"/>
            <a:ext cx="4542627" cy="409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Reliable Access</a:t>
            </a:r>
            <a:endParaRPr b="0" i="0" sz="2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41"/>
          <p:cNvSpPr txBox="1"/>
          <p:nvPr/>
        </p:nvSpPr>
        <p:spPr>
          <a:xfrm>
            <a:off x="7637929" y="3972256"/>
            <a:ext cx="4188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Ensures every student (or targeted at-risk cohorts) receives reliable devices and connectivity, aligning with opportunity pillars in </a:t>
            </a:r>
            <a:r>
              <a:rPr b="1" i="1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Achieving the Dream</a:t>
            </a: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70" name="Google Shape;870;p41"/>
          <p:cNvSpPr txBox="1"/>
          <p:nvPr/>
        </p:nvSpPr>
        <p:spPr>
          <a:xfrm>
            <a:off x="12676331" y="3458451"/>
            <a:ext cx="4542627" cy="409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Persistence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41"/>
          <p:cNvSpPr txBox="1"/>
          <p:nvPr/>
        </p:nvSpPr>
        <p:spPr>
          <a:xfrm>
            <a:off x="12727642" y="3972256"/>
            <a:ext cx="4491315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Continuous access to coursework, professors, and digital resources strengthens engagement and persistence, supporting Complete College America’s focus on momentum.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41"/>
          <p:cNvSpPr txBox="1"/>
          <p:nvPr/>
        </p:nvSpPr>
        <p:spPr>
          <a:xfrm>
            <a:off x="7452148" y="6349568"/>
            <a:ext cx="4542627" cy="409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Institutional Integration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41"/>
          <p:cNvSpPr txBox="1"/>
          <p:nvPr/>
        </p:nvSpPr>
        <p:spPr>
          <a:xfrm>
            <a:off x="7637929" y="6863373"/>
            <a:ext cx="4188759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Kits are configurable to align with existing IT, library, or student success programs — designed to complement, not replace, institutional strategies.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41"/>
          <p:cNvSpPr txBox="1"/>
          <p:nvPr/>
        </p:nvSpPr>
        <p:spPr>
          <a:xfrm>
            <a:off x="12676331" y="6349568"/>
            <a:ext cx="4542627" cy="4099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Sustainability &amp; Flexibility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41"/>
          <p:cNvSpPr txBox="1"/>
          <p:nvPr/>
        </p:nvSpPr>
        <p:spPr>
          <a:xfrm>
            <a:off x="13012358" y="6863373"/>
            <a:ext cx="3951107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Warranty and refresh options ensure access remains dependable throughout a student’s academic journey.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746" r="28748" t="0"/>
          <a:stretch/>
        </p:blipFill>
        <p:spPr>
          <a:xfrm>
            <a:off x="11781494" y="-38100"/>
            <a:ext cx="6582706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6"/>
          <p:cNvSpPr txBox="1"/>
          <p:nvPr>
            <p:ph idx="1" type="body"/>
          </p:nvPr>
        </p:nvSpPr>
        <p:spPr>
          <a:xfrm>
            <a:off x="1045025" y="495300"/>
            <a:ext cx="100101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 sz="4800"/>
              <a:t>Library Checkout Program: Scalable, Integrated Access</a:t>
            </a:r>
            <a:endParaRPr sz="4800"/>
          </a:p>
        </p:txBody>
      </p:sp>
      <p:sp>
        <p:nvSpPr>
          <p:cNvPr id="882" name="Google Shape;882;p6"/>
          <p:cNvSpPr/>
          <p:nvPr/>
        </p:nvSpPr>
        <p:spPr>
          <a:xfrm>
            <a:off x="928773" y="3429001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3" name="Google Shape;8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932" y="3736885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6"/>
          <p:cNvSpPr txBox="1"/>
          <p:nvPr/>
        </p:nvSpPr>
        <p:spPr>
          <a:xfrm>
            <a:off x="928773" y="2860525"/>
            <a:ext cx="10126351" cy="283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Many institutions already operate device loan programs — CPR³ strengthens and scales these efforts.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6"/>
          <p:cNvSpPr txBox="1"/>
          <p:nvPr/>
        </p:nvSpPr>
        <p:spPr>
          <a:xfrm>
            <a:off x="2122008" y="3554050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Scalable at Any Size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6"/>
          <p:cNvSpPr txBox="1"/>
          <p:nvPr/>
        </p:nvSpPr>
        <p:spPr>
          <a:xfrm>
            <a:off x="2050676" y="3861506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Designed to serve cohorts from a small pilot  to 10,000+ students with centralized logistics, support, and device management.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87" name="Google Shape;887;p6"/>
          <p:cNvSpPr/>
          <p:nvPr/>
        </p:nvSpPr>
        <p:spPr>
          <a:xfrm>
            <a:off x="928773" y="4722307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8" name="Google Shape;88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932" y="5030191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6"/>
          <p:cNvSpPr txBox="1"/>
          <p:nvPr/>
        </p:nvSpPr>
        <p:spPr>
          <a:xfrm>
            <a:off x="2122008" y="4847356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Institution-Branded &amp; Student-Centered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6"/>
          <p:cNvSpPr txBox="1"/>
          <p:nvPr/>
        </p:nvSpPr>
        <p:spPr>
          <a:xfrm>
            <a:off x="2050676" y="5154812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Custom labelling and easy check-in/check-out streamline the student experience while reinforcing institutional identity.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6"/>
          <p:cNvSpPr/>
          <p:nvPr/>
        </p:nvSpPr>
        <p:spPr>
          <a:xfrm>
            <a:off x="928773" y="6015613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2" name="Google Shape;89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932" y="6323497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6"/>
          <p:cNvSpPr txBox="1"/>
          <p:nvPr/>
        </p:nvSpPr>
        <p:spPr>
          <a:xfrm>
            <a:off x="2122008" y="6140662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Integrated Device Management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6"/>
          <p:cNvSpPr txBox="1"/>
          <p:nvPr/>
        </p:nvSpPr>
        <p:spPr>
          <a:xfrm>
            <a:off x="2050676" y="6448118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Remote management can be institution-owned or jointly managed with our support team — flexible to IT governance models.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5" name="Google Shape;895;p6"/>
          <p:cNvSpPr/>
          <p:nvPr/>
        </p:nvSpPr>
        <p:spPr>
          <a:xfrm>
            <a:off x="928773" y="7308919"/>
            <a:ext cx="10010100" cy="1143000"/>
          </a:xfrm>
          <a:prstGeom prst="roundRect">
            <a:avLst>
              <a:gd fmla="val 3600" name="adj"/>
            </a:avLst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638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932" y="7616803"/>
            <a:ext cx="552917" cy="552917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6"/>
          <p:cNvSpPr txBox="1"/>
          <p:nvPr/>
        </p:nvSpPr>
        <p:spPr>
          <a:xfrm>
            <a:off x="2122008" y="7433968"/>
            <a:ext cx="4542627" cy="307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End-to-End Support</a:t>
            </a:r>
            <a:endParaRPr b="0" i="0" sz="18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6"/>
          <p:cNvSpPr txBox="1"/>
          <p:nvPr/>
        </p:nvSpPr>
        <p:spPr>
          <a:xfrm>
            <a:off x="2050676" y="7741424"/>
            <a:ext cx="854560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White-glove service covers deployment, maintenance, warranty, and replacement — reducing IT/library burden and eliminating tech as a barrier for students.</a:t>
            </a:r>
            <a:endParaRPr b="1" i="0" sz="14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g397cd0c227b_0_23"/>
          <p:cNvGrpSpPr/>
          <p:nvPr/>
        </p:nvGrpSpPr>
        <p:grpSpPr>
          <a:xfrm>
            <a:off x="0" y="8981705"/>
            <a:ext cx="18288130" cy="181993"/>
            <a:chOff x="0" y="0"/>
            <a:chExt cx="5185327" cy="51600"/>
          </a:xfrm>
        </p:grpSpPr>
        <p:sp>
          <p:nvSpPr>
            <p:cNvPr id="905" name="Google Shape;905;g397cd0c227b_0_2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g397cd0c227b_0_23"/>
            <p:cNvSpPr txBox="1"/>
            <p:nvPr/>
          </p:nvSpPr>
          <p:spPr>
            <a:xfrm>
              <a:off x="0" y="38100"/>
              <a:ext cx="5185200" cy="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group of people sitting on the floor with laptops&#10;&#10;AI-generated content may be incorrect." id="907" name="Google Shape;907;g397cd0c227b_0_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6303" r="43425" t="0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g397cd0c227b_0_23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Available </a:t>
            </a:r>
            <a:r>
              <a:rPr lang="en-GB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Tech</a:t>
            </a:r>
            <a:r>
              <a:rPr lang="en-GB"/>
              <a:t> Lending Options</a:t>
            </a:r>
            <a:endParaRPr/>
          </a:p>
        </p:txBody>
      </p:sp>
      <p:sp>
        <p:nvSpPr>
          <p:cNvPr id="909" name="Google Shape;909;g397cd0c227b_0_23"/>
          <p:cNvSpPr txBox="1"/>
          <p:nvPr/>
        </p:nvSpPr>
        <p:spPr>
          <a:xfrm>
            <a:off x="7373233" y="3194471"/>
            <a:ext cx="9670913" cy="23541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Extend learning beyond the </a:t>
            </a:r>
            <a:r>
              <a:rPr b="1" i="0" lang="en-GB" sz="22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library</a:t>
            </a:r>
            <a: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with </a:t>
            </a:r>
            <a:r>
              <a:rPr b="1" i="0" lang="en-GB" sz="2200" u="none" cap="none" strike="noStrike">
                <a:solidFill>
                  <a:srgbClr val="F04893"/>
                </a:solidFill>
                <a:latin typeface="Quicksand"/>
                <a:ea typeface="Quicksand"/>
                <a:cs typeface="Quicksand"/>
                <a:sym typeface="Quicksand"/>
              </a:rPr>
              <a:t>laptops</a:t>
            </a:r>
            <a: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b="1" i="0" lang="en-GB" sz="2200" u="none" cap="none" strike="noStrike">
                <a:solidFill>
                  <a:srgbClr val="F04893"/>
                </a:solidFill>
                <a:latin typeface="Quicksand"/>
                <a:ea typeface="Quicksand"/>
                <a:cs typeface="Quicksand"/>
                <a:sym typeface="Quicksand"/>
              </a:rPr>
              <a:t>iPads</a:t>
            </a:r>
            <a: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</a:t>
            </a:r>
            <a:r>
              <a:rPr b="1" i="0" lang="en-GB" sz="2200" u="none" cap="none" strike="noStrike">
                <a:solidFill>
                  <a:srgbClr val="F04893"/>
                </a:solidFill>
                <a:latin typeface="Quicksand"/>
                <a:ea typeface="Quicksand"/>
                <a:cs typeface="Quicksand"/>
                <a:sym typeface="Quicksand"/>
              </a:rPr>
              <a:t>hotspots</a:t>
            </a:r>
            <a: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designed for easy campus lending.</a:t>
            </a:r>
            <a:b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endParaRPr b="1" i="0" sz="2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Every device is custom-labeled, trackable, and protected in a clear case—ensuring fast circulation and reliable access for every student.</a:t>
            </a:r>
            <a:endParaRPr b="1" i="0" sz="22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910" name="Google Shape;910;g397cd0c227b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8062" y="5790550"/>
            <a:ext cx="4174191" cy="253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g397cd0c227b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52877" y="6125945"/>
            <a:ext cx="2486705" cy="1865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ditional Hotspot" id="912" name="Google Shape;912;g397cd0c227b_0_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10059" y="6764989"/>
            <a:ext cx="1542736" cy="109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Sammy McWilliams</dc:creator>
</cp:coreProperties>
</file>