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1260" r:id="rId6"/>
    <p:sldId id="1261" r:id="rId7"/>
    <p:sldId id="1262" r:id="rId8"/>
    <p:sldId id="1263" r:id="rId9"/>
    <p:sldId id="1264" r:id="rId10"/>
    <p:sldId id="1265" r:id="rId11"/>
    <p:sldId id="1266" r:id="rId12"/>
    <p:sldId id="1267" r:id="rId13"/>
    <p:sldId id="1268" r:id="rId14"/>
    <p:sldId id="1269" r:id="rId15"/>
    <p:sldId id="1270" r:id="rId16"/>
    <p:sldId id="1271" r:id="rId17"/>
    <p:sldId id="1272" r:id="rId18"/>
    <p:sldId id="1273" r:id="rId19"/>
    <p:sldId id="1274" r:id="rId2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74"/>
    <a:srgbClr val="135193"/>
    <a:srgbClr val="FFD100"/>
    <a:srgbClr val="0C325A"/>
    <a:srgbClr val="0E2B44"/>
    <a:srgbClr val="FDD7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B37256-8547-47E2-9B06-00AE2CEE2B2F}" v="6" dt="2022-08-01T15:44:40.1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F3FFD4E-5A28-485E-86FA-D2D55E78533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24DB976-C6C3-4070-9774-7D89A91D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C23B6-5DB2-4FD8-878D-7697E9917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606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067BA-D8D5-4EE6-8831-F87238D54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10515600" cy="4413318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26C149-CF7E-47C3-9758-224872EABF2C}"/>
              </a:ext>
            </a:extLst>
          </p:cNvPr>
          <p:cNvCxnSpPr/>
          <p:nvPr userDrawn="1"/>
        </p:nvCxnSpPr>
        <p:spPr>
          <a:xfrm>
            <a:off x="838200" y="5983550"/>
            <a:ext cx="10515600" cy="0"/>
          </a:xfrm>
          <a:prstGeom prst="line">
            <a:avLst/>
          </a:prstGeom>
          <a:ln w="15875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21CEAF5-FC92-4725-A3DE-9201A922B576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C32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78CA39-39CD-4B2D-9CA1-831A59B7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912"/>
            <a:ext cx="10515600" cy="949818"/>
          </a:xfrm>
          <a:prstGeom prst="rect">
            <a:avLst/>
          </a:prstGeom>
          <a:solidFill>
            <a:srgbClr val="0C325A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3551D79-9189-4DFD-8821-BC6636FC4F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25386"/>
            <a:ext cx="3103485" cy="38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7B3708-7CB7-4A72-B912-4F15E29AA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06" y="6122924"/>
            <a:ext cx="2588871" cy="303633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3625DB3-6B1C-D456-223D-1FA8466B3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699" y="6125386"/>
            <a:ext cx="1615101" cy="4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7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3A6E4-FAFA-4834-889A-34CFFC409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8655"/>
            <a:ext cx="5181600" cy="4394895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AE6C5-7A47-458F-BD8F-D8A2459EB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8655"/>
            <a:ext cx="5181600" cy="4394895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A7B1B0-0971-4D6F-B40C-5A87EEB987CE}"/>
              </a:ext>
            </a:extLst>
          </p:cNvPr>
          <p:cNvCxnSpPr/>
          <p:nvPr userDrawn="1"/>
        </p:nvCxnSpPr>
        <p:spPr>
          <a:xfrm>
            <a:off x="838200" y="5983550"/>
            <a:ext cx="10515600" cy="0"/>
          </a:xfrm>
          <a:prstGeom prst="line">
            <a:avLst/>
          </a:prstGeom>
          <a:ln w="15875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3B5362C-6139-4D8F-9B7B-37AA9F6E1AF6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C32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29EC5C-48C5-48B6-9E09-4C30B3D5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912"/>
            <a:ext cx="10515600" cy="949818"/>
          </a:xfrm>
          <a:prstGeom prst="rect">
            <a:avLst/>
          </a:prstGeom>
          <a:solidFill>
            <a:srgbClr val="0C325A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7BCBA61-DAEF-4FE2-8588-362C013FE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25386"/>
            <a:ext cx="3103485" cy="385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DBF3B-34A0-4221-988C-07A879C60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06" y="6122924"/>
            <a:ext cx="2588871" cy="303633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BBC6A0E-2E78-9FA7-0291-03D7FF89C1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699" y="6125386"/>
            <a:ext cx="1615101" cy="4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2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FED38-8CA4-495D-A31D-AC96DA2E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97891"/>
            <a:ext cx="5157787" cy="52387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351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BF3B5-15A8-45BD-9E2C-9DF93766B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21763"/>
            <a:ext cx="5157787" cy="3861780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E8427-F8C5-405C-9CD5-C8D2AE1D5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7891"/>
            <a:ext cx="5183188" cy="52387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351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D6A5F-8037-4F7C-A34F-14CDD9CB0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1763"/>
            <a:ext cx="5183188" cy="3861780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1080A-BDFA-4B63-BF47-643D64C14009}"/>
              </a:ext>
            </a:extLst>
          </p:cNvPr>
          <p:cNvCxnSpPr/>
          <p:nvPr userDrawn="1"/>
        </p:nvCxnSpPr>
        <p:spPr>
          <a:xfrm>
            <a:off x="838200" y="5983550"/>
            <a:ext cx="10515600" cy="0"/>
          </a:xfrm>
          <a:prstGeom prst="line">
            <a:avLst/>
          </a:prstGeom>
          <a:ln w="15875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63DE8-9162-441B-8780-81EC5E9E3F82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C32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18DEE34-4BA2-4F37-BF9E-64C697DE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912"/>
            <a:ext cx="10515600" cy="949818"/>
          </a:xfrm>
          <a:prstGeom prst="rect">
            <a:avLst/>
          </a:prstGeom>
          <a:solidFill>
            <a:srgbClr val="0C325A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DE93E6A-81D8-4A3B-A5EE-58E824356F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25386"/>
            <a:ext cx="3103485" cy="385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8290E4-2A80-44D7-9542-796B15FAA7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06" y="6122924"/>
            <a:ext cx="2588871" cy="303633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D80326-602B-57A6-11EE-17E714C898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699" y="6125386"/>
            <a:ext cx="1615101" cy="4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5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FED38-8CA4-495D-A31D-AC96DA2E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302332"/>
            <a:ext cx="2548213" cy="389325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1351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BF3B5-15A8-45BD-9E2C-9DF93766B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110977"/>
            <a:ext cx="2548213" cy="3861780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 sz="2000"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 sz="1800"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 sz="1600"/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E8427-F8C5-405C-9CD5-C8D2AE1D5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5187" y="1300788"/>
            <a:ext cx="2560762" cy="38932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13519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D6A5F-8037-4F7C-A34F-14CDD9CB0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5187" y="2111408"/>
            <a:ext cx="2560762" cy="386178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1080A-BDFA-4B63-BF47-643D64C14009}"/>
              </a:ext>
            </a:extLst>
          </p:cNvPr>
          <p:cNvCxnSpPr/>
          <p:nvPr userDrawn="1"/>
        </p:nvCxnSpPr>
        <p:spPr>
          <a:xfrm>
            <a:off x="838200" y="5983550"/>
            <a:ext cx="10515600" cy="0"/>
          </a:xfrm>
          <a:prstGeom prst="line">
            <a:avLst/>
          </a:prstGeom>
          <a:ln w="15875">
            <a:solidFill>
              <a:srgbClr val="FFD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63DE8-9162-441B-8780-81EC5E9E3F82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18DEE34-4BA2-4F37-BF9E-64C697DE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912"/>
            <a:ext cx="10515600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0AD5749-EF2E-4CA9-8FC4-9AF820F40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0642" y="1305833"/>
            <a:ext cx="2560762" cy="38932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13519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3BBC647-9B12-4D34-8504-39C0684C5A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30642" y="2110122"/>
            <a:ext cx="2560762" cy="386178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0979546-AC75-4629-B622-6F1975A140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81491" y="1302327"/>
            <a:ext cx="2560762" cy="39716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13519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332EBE78-E047-4E9F-AEC9-1C47E1C9A3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81491" y="2110123"/>
            <a:ext cx="2560762" cy="386178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792C4F-2095-48B7-A0C8-1DD2E4AE2FE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5177" y="1777940"/>
            <a:ext cx="2548213" cy="29702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13519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939D0B5-7870-4890-A8D9-F19580F83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79811" y="1777940"/>
            <a:ext cx="2560762" cy="304714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13519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3818A12-54CF-47ED-A9AB-6317A53A15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6030" y="1781441"/>
            <a:ext cx="2560762" cy="29702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13519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0E63A375-E207-438E-A8FD-658498123B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76879" y="1785631"/>
            <a:ext cx="2560762" cy="29716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13519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9F71D0FC-BC63-4ECB-AA8D-045E84C91F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25386"/>
            <a:ext cx="3103485" cy="3853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7DD6113-3AD8-4ED7-95E7-08FB3ACFA7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706" y="6122924"/>
            <a:ext cx="2588871" cy="303633"/>
          </a:xfrm>
          <a:prstGeom prst="rect">
            <a:avLst/>
          </a:prstGeom>
        </p:spPr>
      </p:pic>
      <p:pic>
        <p:nvPicPr>
          <p:cNvPr id="27" name="Picture 2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012271-8E78-56F2-7D38-4806BBE2A4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699" y="6125386"/>
            <a:ext cx="1615101" cy="4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72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48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F1433-8237-427B-9CC6-022C633CD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0327"/>
            <a:ext cx="10515600" cy="4483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78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6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DD704"/>
        </a:buClr>
        <a:buFont typeface="Calibri" panose="020F050202020403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D704"/>
        </a:buClr>
        <a:buFont typeface="Calibri" panose="020F050202020403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D704"/>
        </a:buClr>
        <a:buFont typeface="Calibri" panose="020F050202020403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D704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D704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chool bus&#10;&#10;Description automatically generated">
            <a:extLst>
              <a:ext uri="{FF2B5EF4-FFF2-40B4-BE49-F238E27FC236}">
                <a16:creationId xmlns:a16="http://schemas.microsoft.com/office/drawing/2014/main" id="{2F26B127-2210-456A-8B97-1C7E2E711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3A5155-0268-4CFC-ABBB-D1DFAFE90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937" y="265784"/>
            <a:ext cx="6735798" cy="1002577"/>
          </a:xfrm>
        </p:spPr>
        <p:txBody>
          <a:bodyPr lIns="91440" tIns="45720" rIns="91440" bIns="45720" anchor="b"/>
          <a:lstStyle/>
          <a:p>
            <a:pPr algn="l"/>
            <a:r>
              <a:rPr lang="en-US" sz="5400" b="1" dirty="0"/>
              <a:t>ConnectED Bus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F968B4-5649-447C-AEE8-1FB27664F40D}"/>
              </a:ext>
            </a:extLst>
          </p:cNvPr>
          <p:cNvSpPr txBox="1">
            <a:spLocks/>
          </p:cNvSpPr>
          <p:nvPr/>
        </p:nvSpPr>
        <p:spPr>
          <a:xfrm>
            <a:off x="8378889" y="1446249"/>
            <a:ext cx="3558173" cy="165925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spc="50" dirty="0">
                <a:solidFill>
                  <a:schemeClr val="bg1"/>
                </a:solidFill>
              </a:rPr>
              <a:t>Crosswalk</a:t>
            </a:r>
          </a:p>
          <a:p>
            <a:r>
              <a:rPr lang="en-US" sz="5600" b="1" spc="50" dirty="0">
                <a:solidFill>
                  <a:schemeClr val="bg1"/>
                </a:solidFill>
              </a:rPr>
              <a:t>K-12</a:t>
            </a:r>
            <a:endParaRPr lang="en-US" sz="4400" b="1" spc="50" dirty="0">
              <a:solidFill>
                <a:schemeClr val="bg1"/>
              </a:solidFill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8620AE9-906B-4067-95FE-BD03882EF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0" y="5973841"/>
            <a:ext cx="3974277" cy="528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82BA56-B5EF-4017-B0F6-390A5AE08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812" y="6261915"/>
            <a:ext cx="2353022" cy="27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191C3-1313-DE83-64A3-CD4B67184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394" y="5930709"/>
            <a:ext cx="2728668" cy="6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8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003392-121E-4D45-B3AC-B3F67522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Verified Trip Inspections</a:t>
            </a:r>
          </a:p>
        </p:txBody>
      </p:sp>
      <p:pic>
        <p:nvPicPr>
          <p:cNvPr id="5" name="Picture 4" descr="A picture containing text, person, sign&#10;&#10;Description automatically generated">
            <a:extLst>
              <a:ext uri="{FF2B5EF4-FFF2-40B4-BE49-F238E27FC236}">
                <a16:creationId xmlns:a16="http://schemas.microsoft.com/office/drawing/2014/main" id="{A1C3DE0E-014F-40C8-9B08-D1224DFC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30" y="1034795"/>
            <a:ext cx="7336665" cy="5055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EEF4DE-E01B-4C0A-BBE6-1016D24BC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4815625" cy="4413318"/>
          </a:xfrm>
        </p:spPr>
        <p:txBody>
          <a:bodyPr/>
          <a:lstStyle/>
          <a:p>
            <a:r>
              <a:rPr lang="en-US" dirty="0"/>
              <a:t>Drivers use tablets to identify repairs that need to be made on the vehicles.</a:t>
            </a:r>
          </a:p>
          <a:p>
            <a:r>
              <a:rPr lang="en-US" dirty="0"/>
              <a:t>This information flows to maintenance for resolution.</a:t>
            </a:r>
          </a:p>
        </p:txBody>
      </p:sp>
    </p:spTree>
    <p:extLst>
      <p:ext uri="{BB962C8B-B14F-4D97-AF65-F5344CB8AC3E}">
        <p14:creationId xmlns:p14="http://schemas.microsoft.com/office/powerpoint/2010/main" val="3293020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E51F93-1599-44FF-8670-2B5AA757C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4815625" cy="4413318"/>
          </a:xfrm>
        </p:spPr>
        <p:txBody>
          <a:bodyPr/>
          <a:lstStyle/>
          <a:p>
            <a:r>
              <a:rPr lang="en-US" dirty="0"/>
              <a:t>Select route and time range to reveal a map showing where the bus traveled and speed.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Protect students and drivers by knowing where your buses were, when and how fast they were traveling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2F7D0B-0D73-484B-A3C2-4A4C84EC4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History Look-Up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37B64947-9B0D-4FFB-9484-8982E706E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76" y="1490472"/>
            <a:ext cx="5994321" cy="41591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0456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B40302-B782-4F8D-89B7-3F2108132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4815625" cy="4413318"/>
          </a:xfrm>
        </p:spPr>
        <p:txBody>
          <a:bodyPr/>
          <a:lstStyle/>
          <a:p>
            <a:r>
              <a:rPr lang="en-US" dirty="0"/>
              <a:t>Create bus stops in seconds with a click, address or GPS coordinate.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Save time by using our user-friendly bus stop creation tool that takes seconds to make changes to your stops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B5E49B-B4CF-465D-8E25-2EBD9DD8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Bus Stops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45DBB85-9F2D-4C1F-8D8E-108D55D1F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76" y="1480079"/>
            <a:ext cx="5998464" cy="416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794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F54F25-5C32-4416-B3C5-9195D99F5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4828504" cy="4413318"/>
          </a:xfrm>
        </p:spPr>
        <p:txBody>
          <a:bodyPr/>
          <a:lstStyle/>
          <a:p>
            <a:r>
              <a:rPr lang="en-US" dirty="0"/>
              <a:t>Mileage reports are automatically generated by category.</a:t>
            </a:r>
          </a:p>
          <a:p>
            <a:r>
              <a:rPr lang="en-US" dirty="0"/>
              <a:t>Select a date range and drill down to the year, month day and moment level.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Save money by automating your mileage reimbursement reporting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34E724-3FB5-4AFB-935E-6B77CF6D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Mileage Report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90DE553-8EAF-4A22-863C-4CBA60B0C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83" y="1339403"/>
            <a:ext cx="5054044" cy="3506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electronics, indoor, monitor&#10;&#10;Description automatically generated">
            <a:extLst>
              <a:ext uri="{FF2B5EF4-FFF2-40B4-BE49-F238E27FC236}">
                <a16:creationId xmlns:a16="http://schemas.microsoft.com/office/drawing/2014/main" id="{73BC9B83-03E4-43A5-94E2-916B60D03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450" y="3975637"/>
            <a:ext cx="2265220" cy="20079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Graphical user interface, map&#10;&#10;Description automatically generated">
            <a:extLst>
              <a:ext uri="{FF2B5EF4-FFF2-40B4-BE49-F238E27FC236}">
                <a16:creationId xmlns:a16="http://schemas.microsoft.com/office/drawing/2014/main" id="{8FEDEF0D-E20F-4E05-A9A2-893856BC1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82" y="3085459"/>
            <a:ext cx="3939055" cy="2733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7256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3E8B90-742C-4603-B9B1-842ADAE22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4867141" cy="4413318"/>
          </a:xfrm>
        </p:spPr>
        <p:txBody>
          <a:bodyPr/>
          <a:lstStyle/>
          <a:p>
            <a:r>
              <a:rPr lang="en-US" dirty="0"/>
              <a:t>View all vehicles in your fleet on a single map, all in motion with updates streaming every five seconds.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Protect students and respond to emerging needs by being able to monitor your entire fleet from a single map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3A4E3A-E2E0-41B5-A5EF-4616146FE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Fleet View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BDA9584-8EC1-4499-B0E8-B6ADECE31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76" y="1490472"/>
            <a:ext cx="5998464" cy="416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038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ADA2FD-6D8C-446C-B604-B4311240B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4815625" cy="4413318"/>
          </a:xfrm>
        </p:spPr>
        <p:txBody>
          <a:bodyPr/>
          <a:lstStyle/>
          <a:p>
            <a:r>
              <a:rPr lang="en-US" dirty="0"/>
              <a:t>Provide parents their child’s route, bus stop and ETA information in seconds.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Save time &amp; improve service by providing route, stop and ETA based upon the family address and student’s school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0AB9FE-A812-4C54-B5BD-92077658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My Route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547A62E-7402-402E-BF30-A150AC4E2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10" y="1488832"/>
            <a:ext cx="5998464" cy="416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373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D20F84-D7BB-4219-A152-11DF3A338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4815625" cy="4413318"/>
          </a:xfrm>
        </p:spPr>
        <p:txBody>
          <a:bodyPr/>
          <a:lstStyle/>
          <a:p>
            <a:r>
              <a:rPr lang="en-US" dirty="0"/>
              <a:t>Track the ETA of every stop.</a:t>
            </a:r>
          </a:p>
          <a:p>
            <a:r>
              <a:rPr lang="en-US" dirty="0"/>
              <a:t>Print reports showing the ETA at each stop and reveal which stops are not being used.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Lower cost by monitoring effectiveness of each stop on each route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C524F3-04A3-4B8A-8F71-3E1F79F6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Report with Automatic ETA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766BE25-D12E-4753-841F-1F1589A6D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76" y="1492958"/>
            <a:ext cx="5998464" cy="416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0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EB8957-AAC8-4D1F-A758-816C88285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4802745" cy="4413318"/>
          </a:xfrm>
        </p:spPr>
        <p:txBody>
          <a:bodyPr/>
          <a:lstStyle/>
          <a:p>
            <a:r>
              <a:rPr lang="en-US" dirty="0"/>
              <a:t>Provide drivers real-time directions, stop location and names of students assigned to each stop.</a:t>
            </a:r>
          </a:p>
          <a:p>
            <a:pPr marL="0" indent="0">
              <a:buNone/>
            </a:pPr>
            <a:endParaRPr lang="en-US" b="1" dirty="0">
              <a:solidFill>
                <a:srgbClr val="135193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Provide drivers knowledge of the route so that students are picked up and dropped off in the right locations.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63A62F-A66E-4EA5-BBF4-24E4774F8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Directions &amp; Student Assignments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420872-81C6-4A35-A3E4-3FE221A9D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65" y="1249249"/>
            <a:ext cx="6062281" cy="47922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464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88C387-05EE-4B6B-941E-691C29C68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70232"/>
            <a:ext cx="4866864" cy="44133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Track students as they board and disembark your vehicles. Help drivers understand schedule changes and who is supposed to get on and off at each bus stop.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Help prevent students from boarding the wrong bus or </a:t>
            </a:r>
            <a:br>
              <a:rPr lang="en-US" b="1" dirty="0">
                <a:solidFill>
                  <a:srgbClr val="135193"/>
                </a:solidFill>
              </a:rPr>
            </a:br>
            <a:r>
              <a:rPr lang="en-US" b="1" dirty="0">
                <a:solidFill>
                  <a:srgbClr val="135193"/>
                </a:solidFill>
              </a:rPr>
              <a:t>being left at the wrong bus stop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5572D8-AECF-4D45-9B56-A5076BAF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Tracking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97FDC0-C16C-4ED5-97A4-0A27E5AC0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974" y="1187160"/>
            <a:ext cx="6153912" cy="5437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7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CA513B-28C8-456B-B9F0-1BC36D4BC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4250719" cy="4413318"/>
          </a:xfrm>
        </p:spPr>
        <p:txBody>
          <a:bodyPr/>
          <a:lstStyle/>
          <a:p>
            <a:r>
              <a:rPr lang="en-US" dirty="0"/>
              <a:t>Who, when and where students board and disembark your vehicles. Prevent students from boarding the wrong bus.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Share student status with your administrative team via mobile devices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EADD93-1F84-43C3-88A1-041650BC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Tracking Reporting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654C626-0310-4D5F-846A-9684B9C1C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919" y="1323197"/>
            <a:ext cx="6745482" cy="4660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00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662D7-363C-4883-B883-B276C60F5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70232"/>
            <a:ext cx="4532290" cy="44133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Identify all students by location using our rooftop mapping tool that identified 95% of student locations based upon address. Determine eligibility for transportation service.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Save thousands on vehicles, maintenance, fuel and labor by optimizing routes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365602-2BFF-4740-AB4C-64F325D0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Routing &amp; Routing Support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FB3F9433-A07B-425E-8D94-58058D301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76" y="1490472"/>
            <a:ext cx="5744445" cy="39858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DA8670A-0A6C-478A-B0DF-52646C5B2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03" y="3615638"/>
            <a:ext cx="3563773" cy="2472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726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E65B25-981D-4CDC-9FEE-786EA4FF6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3901225" cy="4413318"/>
          </a:xfrm>
        </p:spPr>
        <p:txBody>
          <a:bodyPr/>
          <a:lstStyle/>
          <a:p>
            <a:r>
              <a:rPr lang="en-US" dirty="0"/>
              <a:t>Create or update routes in seconds using data from where the bus traveled.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Save time by creating routes using data rather than a time-consuming manual process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0603A5-993E-43DA-8875-1593B1705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Route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98546-6591-4985-8627-97839357A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76" y="1490472"/>
            <a:ext cx="6406443" cy="4445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832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B04095-9519-41A6-8968-1F2747A45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6180786" cy="4413318"/>
          </a:xfrm>
        </p:spPr>
        <p:txBody>
          <a:bodyPr>
            <a:normAutofit/>
          </a:bodyPr>
          <a:lstStyle/>
          <a:p>
            <a:r>
              <a:rPr lang="en-US" dirty="0"/>
              <a:t>Gain the vote of confidence from your parental constituency by providing free, real-time access to their children’s whereabouts during the daily school bus commutes.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Just imagine the benefits, both from a cost as well as goodwill perspective, of becoming fully transparent to the parental community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F293F-5FB0-4B9C-8CD6-DBE0DF43E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Web App for Parents</a:t>
            </a:r>
          </a:p>
        </p:txBody>
      </p:sp>
      <p:pic>
        <p:nvPicPr>
          <p:cNvPr id="4" name="Picture 3" descr="hand.png">
            <a:extLst>
              <a:ext uri="{FF2B5EF4-FFF2-40B4-BE49-F238E27FC236}">
                <a16:creationId xmlns:a16="http://schemas.microsoft.com/office/drawing/2014/main" id="{F75787D9-34A1-41DB-BBA0-564B447C4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10738" r="5954" b="9526"/>
          <a:stretch/>
        </p:blipFill>
        <p:spPr>
          <a:xfrm>
            <a:off x="7382156" y="256670"/>
            <a:ext cx="4080042" cy="5776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5599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408D04-4E37-4351-94AA-2C32F96D2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4815625" cy="4413318"/>
          </a:xfrm>
        </p:spPr>
        <p:txBody>
          <a:bodyPr/>
          <a:lstStyle/>
          <a:p>
            <a:r>
              <a:rPr lang="en-US" dirty="0"/>
              <a:t>Parents, students and school staff may easily coordinate around field trips, athletic events and other activities using our event view tool.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Protect students by allowing their family to better coordinate pick up times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FA8E60-FB76-4385-AABC-55974A52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View &amp; Field Trip Manager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FEC7C-8F10-4350-B576-F32572FEA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079" y="1448582"/>
            <a:ext cx="5398738" cy="3745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736D7F-1615-410D-9A15-5DB9A74BA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176" y="2221623"/>
            <a:ext cx="1875630" cy="3745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7303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BC0F8B-FDFD-47EE-8B16-FD71C2BE6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232"/>
            <a:ext cx="5485327" cy="441331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Synchronize with your school information system to improve productivity and performance.</a:t>
            </a:r>
          </a:p>
          <a:p>
            <a:r>
              <a:rPr lang="en-US" dirty="0"/>
              <a:t>Skyward</a:t>
            </a:r>
          </a:p>
          <a:p>
            <a:r>
              <a:rPr lang="en-US" dirty="0"/>
              <a:t>PowerSchool</a:t>
            </a:r>
          </a:p>
          <a:p>
            <a:r>
              <a:rPr lang="en-US" dirty="0"/>
              <a:t>Infinite Campus</a:t>
            </a:r>
          </a:p>
          <a:p>
            <a:r>
              <a:rPr lang="en-US" dirty="0"/>
              <a:t>Aeries</a:t>
            </a:r>
          </a:p>
          <a:p>
            <a:r>
              <a:rPr lang="en-US" dirty="0"/>
              <a:t>Others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668498-2C0B-4929-8BDC-A89097F36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Data Integration with School Information System</a:t>
            </a: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A8F174DC-8648-4899-AAE1-F4AC6466B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7" y="1072775"/>
            <a:ext cx="4912890" cy="4905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25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0EA30FAE23664785179591451F8366" ma:contentTypeVersion="12" ma:contentTypeDescription="Create a new document." ma:contentTypeScope="" ma:versionID="16dc20944a51199f480cb764c928bd68">
  <xsd:schema xmlns:xsd="http://www.w3.org/2001/XMLSchema" xmlns:xs="http://www.w3.org/2001/XMLSchema" xmlns:p="http://schemas.microsoft.com/office/2006/metadata/properties" xmlns:ns2="4d08029d-264c-4b16-b72e-ffd2d74bbac9" xmlns:ns3="fb9fa539-223b-44f4-b824-ae5f1ade578e" targetNamespace="http://schemas.microsoft.com/office/2006/metadata/properties" ma:root="true" ma:fieldsID="57b3dfd637eafaf46f74e9560f895bf5" ns2:_="" ns3:_="">
    <xsd:import namespace="4d08029d-264c-4b16-b72e-ffd2d74bbac9"/>
    <xsd:import namespace="fb9fa539-223b-44f4-b824-ae5f1ade57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8029d-264c-4b16-b72e-ffd2d74bba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fa539-223b-44f4-b824-ae5f1ade578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DDD11D-82DD-46E1-AF5C-E6C81E2BE4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08029d-264c-4b16-b72e-ffd2d74bbac9"/>
    <ds:schemaRef ds:uri="fb9fa539-223b-44f4-b824-ae5f1ade57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5D14A8-A4DC-439C-88CA-9DF12BD759A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E4A399-F19B-4D20-9C0E-D7EB27403DAA}">
  <ds:schemaRefs>
    <ds:schemaRef ds:uri="http://schemas.microsoft.com/office/2006/metadata/properties"/>
    <ds:schemaRef ds:uri="http://www.w3.org/XML/1998/namespace"/>
    <ds:schemaRef ds:uri="4d08029d-264c-4b16-b72e-ffd2d74bbac9"/>
    <ds:schemaRef ds:uri="fb9fa539-223b-44f4-b824-ae5f1ade578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126605</TotalTime>
  <Words>574</Words>
  <Application>Microsoft Office PowerPoint</Application>
  <PresentationFormat>Widescreen</PresentationFormat>
  <Paragraphs>67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ConnectED Bus</vt:lpstr>
      <vt:lpstr>Directions &amp; Student Assignments</vt:lpstr>
      <vt:lpstr>Student Tracking</vt:lpstr>
      <vt:lpstr>Student Tracking Reporting</vt:lpstr>
      <vt:lpstr>Routing &amp; Routing Support</vt:lpstr>
      <vt:lpstr>Manage Route Lines</vt:lpstr>
      <vt:lpstr>Mobile Web App for Parents</vt:lpstr>
      <vt:lpstr>Event View &amp; Field Trip Manager</vt:lpstr>
      <vt:lpstr>Data Integration with School Information System</vt:lpstr>
      <vt:lpstr>Photo Verified Trip Inspections</vt:lpstr>
      <vt:lpstr>Route History Look-Up</vt:lpstr>
      <vt:lpstr>Manage Bus Stops</vt:lpstr>
      <vt:lpstr>Mileage Report</vt:lpstr>
      <vt:lpstr>Fleet View</vt:lpstr>
      <vt:lpstr>Find My Route</vt:lpstr>
      <vt:lpstr>Route Report with Automatic ETA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Oakley</dc:creator>
  <cp:lastModifiedBy>Tiffany Oakley</cp:lastModifiedBy>
  <cp:revision>190</cp:revision>
  <cp:lastPrinted>2020-06-03T13:55:23Z</cp:lastPrinted>
  <dcterms:created xsi:type="dcterms:W3CDTF">2020-02-03T15:53:09Z</dcterms:created>
  <dcterms:modified xsi:type="dcterms:W3CDTF">2022-08-01T15:45:37Z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0x010100CD0EA30FAE23664785179591451F8366</vt:lpwstr>
  </property>
</Properties>
</file>