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56" r:id="rId5"/>
    <p:sldId id="270" r:id="rId6"/>
    <p:sldId id="1276" r:id="rId7"/>
    <p:sldId id="1252" r:id="rId8"/>
    <p:sldId id="1257" r:id="rId9"/>
    <p:sldId id="1250" r:id="rId10"/>
    <p:sldId id="1251" r:id="rId11"/>
    <p:sldId id="1260" r:id="rId12"/>
    <p:sldId id="1259" r:id="rId13"/>
    <p:sldId id="1271" r:id="rId14"/>
    <p:sldId id="1266" r:id="rId15"/>
    <p:sldId id="126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5193"/>
    <a:srgbClr val="E20074"/>
    <a:srgbClr val="0C325A"/>
    <a:srgbClr val="FFD100"/>
    <a:srgbClr val="F3F3F3"/>
    <a:srgbClr val="F4F4F4"/>
    <a:srgbClr val="F5F5F5"/>
    <a:srgbClr val="F6F6F6"/>
    <a:srgbClr val="F7F7F7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60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0CB7A9-DFBE-4848-A405-CF24C8E135C8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7A7640-CBAD-437A-BA0B-FE944DACA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403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7A7640-CBAD-437A-BA0B-FE944DACA6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87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7A7640-CBAD-437A-BA0B-FE944DACA63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37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C23B6-5DB2-4FD8-878D-7697E9917A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6063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067BA-D8D5-4EE6-8831-F87238D54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1570232"/>
            <a:ext cx="11414760" cy="4413318"/>
          </a:xfrm>
        </p:spPr>
        <p:txBody>
          <a:bodyPr/>
          <a:lstStyle>
            <a:lvl1pPr marL="2286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1pPr>
            <a:lvl2pPr marL="6858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2pPr>
            <a:lvl3pPr marL="11430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3pPr>
            <a:lvl4pPr marL="16002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4pPr>
            <a:lvl5pPr marL="20574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726C149-CF7E-47C3-9758-224872EABF2C}"/>
              </a:ext>
            </a:extLst>
          </p:cNvPr>
          <p:cNvCxnSpPr>
            <a:cxnSpLocks/>
          </p:cNvCxnSpPr>
          <p:nvPr userDrawn="1"/>
        </p:nvCxnSpPr>
        <p:spPr>
          <a:xfrm>
            <a:off x="374904" y="5983550"/>
            <a:ext cx="11414760" cy="0"/>
          </a:xfrm>
          <a:prstGeom prst="line">
            <a:avLst/>
          </a:prstGeom>
          <a:ln w="15875">
            <a:solidFill>
              <a:srgbClr val="FFCF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21CEAF5-FC92-4725-A3DE-9201A922B576}"/>
              </a:ext>
            </a:extLst>
          </p:cNvPr>
          <p:cNvSpPr/>
          <p:nvPr userDrawn="1"/>
        </p:nvSpPr>
        <p:spPr>
          <a:xfrm>
            <a:off x="0" y="0"/>
            <a:ext cx="12192000" cy="1209963"/>
          </a:xfrm>
          <a:prstGeom prst="rect">
            <a:avLst/>
          </a:prstGeom>
          <a:solidFill>
            <a:srgbClr val="0E2B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E78CA39-39CD-4B2D-9CA1-831A59B70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230912"/>
            <a:ext cx="11414760" cy="949818"/>
          </a:xfrm>
          <a:prstGeom prst="rect">
            <a:avLst/>
          </a:prstGeom>
          <a:solidFill>
            <a:srgbClr val="0E2B44"/>
          </a:solidFill>
        </p:spPr>
        <p:txBody>
          <a:bodyPr/>
          <a:lstStyle>
            <a:lvl1pPr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4824E59B-39CD-4B33-BA5B-06BDD4B362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" y="6057831"/>
            <a:ext cx="2450183" cy="473682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8A18EA67-6F63-DB96-FE15-9E31FADFC9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597" y="5976892"/>
            <a:ext cx="2029500" cy="71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72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3A6E4-FAFA-4834-889A-34CFFC409A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4904" y="1588655"/>
            <a:ext cx="5644896" cy="4394895"/>
          </a:xfrm>
        </p:spPr>
        <p:txBody>
          <a:bodyPr/>
          <a:lstStyle>
            <a:lvl1pPr marL="2286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1pPr>
            <a:lvl2pPr marL="6858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2pPr>
            <a:lvl3pPr marL="11430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3pPr>
            <a:lvl4pPr marL="16002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4pPr>
            <a:lvl5pPr marL="20574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EAE6C5-7A47-458F-BD8F-D8A2459EB7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88655"/>
            <a:ext cx="5644896" cy="4394895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buClr>
                <a:srgbClr val="E20074"/>
              </a:buClr>
              <a:buFont typeface="Calibri" panose="020F0502020204030204" pitchFamily="34" charset="0"/>
              <a:buChar char="»"/>
              <a:def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buClr>
                <a:srgbClr val="E20074"/>
              </a:buClr>
              <a:buFont typeface="Calibri" panose="020F0502020204030204" pitchFamily="34" charset="0"/>
              <a:buChar char="»"/>
              <a:def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buClr>
                <a:srgbClr val="E20074"/>
              </a:buClr>
              <a:buFont typeface="Calibri" panose="020F0502020204030204" pitchFamily="34" charset="0"/>
              <a:buChar char="»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buClr>
                <a:srgbClr val="E20074"/>
              </a:buClr>
              <a:buFont typeface="Calibri" panose="020F0502020204030204" pitchFamily="34" charset="0"/>
              <a:buChar char="»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buClr>
                <a:srgbClr val="E20074"/>
              </a:buClr>
              <a:buFont typeface="Calibri" panose="020F0502020204030204" pitchFamily="34" charset="0"/>
              <a:buChar char="»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7A7B1B0-0971-4D6F-B40C-5A87EEB987CE}"/>
              </a:ext>
            </a:extLst>
          </p:cNvPr>
          <p:cNvCxnSpPr>
            <a:cxnSpLocks/>
          </p:cNvCxnSpPr>
          <p:nvPr userDrawn="1"/>
        </p:nvCxnSpPr>
        <p:spPr>
          <a:xfrm>
            <a:off x="374904" y="5983550"/>
            <a:ext cx="11442192" cy="0"/>
          </a:xfrm>
          <a:prstGeom prst="line">
            <a:avLst/>
          </a:prstGeom>
          <a:ln w="15875">
            <a:solidFill>
              <a:srgbClr val="FFCF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3B5362C-6139-4D8F-9B7B-37AA9F6E1AF6}"/>
              </a:ext>
            </a:extLst>
          </p:cNvPr>
          <p:cNvSpPr/>
          <p:nvPr userDrawn="1"/>
        </p:nvSpPr>
        <p:spPr>
          <a:xfrm>
            <a:off x="0" y="0"/>
            <a:ext cx="12192000" cy="1209963"/>
          </a:xfrm>
          <a:prstGeom prst="rect">
            <a:avLst/>
          </a:prstGeom>
          <a:solidFill>
            <a:srgbClr val="0E2B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D29EC5C-48C5-48B6-9E09-4C30B3D55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230912"/>
            <a:ext cx="11442192" cy="949818"/>
          </a:xfrm>
          <a:prstGeom prst="rect">
            <a:avLst/>
          </a:prstGeom>
          <a:solidFill>
            <a:srgbClr val="0E2B44"/>
          </a:solidFill>
        </p:spPr>
        <p:txBody>
          <a:bodyPr/>
          <a:lstStyle>
            <a:lvl1pPr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FFBA24A4-B8E4-472B-B28D-5FBEA2A61E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" y="6057831"/>
            <a:ext cx="2450183" cy="473682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876051F1-86DC-C204-E45A-A47C47304F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597" y="5976892"/>
            <a:ext cx="2029500" cy="71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23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3A6E4-FAFA-4834-889A-34CFFC409A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1480" y="1588655"/>
            <a:ext cx="5608320" cy="4394895"/>
          </a:xfrm>
        </p:spPr>
        <p:txBody>
          <a:bodyPr/>
          <a:lstStyle>
            <a:lvl1pPr marL="2286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1pPr>
            <a:lvl2pPr marL="6858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2pPr>
            <a:lvl3pPr marL="11430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3pPr>
            <a:lvl4pPr marL="16002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4pPr>
            <a:lvl5pPr marL="20574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EAE6C5-7A47-458F-BD8F-D8A2459EB7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88655"/>
            <a:ext cx="5608320" cy="4394895"/>
          </a:xfrm>
        </p:spPr>
        <p:txBody>
          <a:bodyPr/>
          <a:lstStyle>
            <a:lvl1pPr marL="2286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1pPr>
            <a:lvl2pPr marL="6858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2pPr>
            <a:lvl3pPr marL="11430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3pPr>
            <a:lvl4pPr marL="16002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4pPr>
            <a:lvl5pPr marL="20574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7A7B1B0-0971-4D6F-B40C-5A87EEB987CE}"/>
              </a:ext>
            </a:extLst>
          </p:cNvPr>
          <p:cNvCxnSpPr>
            <a:cxnSpLocks/>
          </p:cNvCxnSpPr>
          <p:nvPr userDrawn="1"/>
        </p:nvCxnSpPr>
        <p:spPr>
          <a:xfrm>
            <a:off x="411480" y="5983550"/>
            <a:ext cx="11369040" cy="0"/>
          </a:xfrm>
          <a:prstGeom prst="line">
            <a:avLst/>
          </a:prstGeom>
          <a:ln w="15875">
            <a:solidFill>
              <a:srgbClr val="FFCF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C3B5362C-6139-4D8F-9B7B-37AA9F6E1AF6}"/>
              </a:ext>
            </a:extLst>
          </p:cNvPr>
          <p:cNvSpPr/>
          <p:nvPr userDrawn="1"/>
        </p:nvSpPr>
        <p:spPr>
          <a:xfrm>
            <a:off x="0" y="0"/>
            <a:ext cx="12192000" cy="1209963"/>
          </a:xfrm>
          <a:prstGeom prst="rect">
            <a:avLst/>
          </a:prstGeom>
          <a:solidFill>
            <a:srgbClr val="0E2B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D29EC5C-48C5-48B6-9E09-4C30B3D55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412" y="0"/>
            <a:ext cx="4201668" cy="1180730"/>
          </a:xfrm>
          <a:prstGeom prst="rect">
            <a:avLst/>
          </a:prstGeom>
          <a:solidFill>
            <a:srgbClr val="0E2B44"/>
          </a:solidFill>
        </p:spPr>
        <p:txBody>
          <a:bodyPr anchor="ctr" anchorCtr="0"/>
          <a:lstStyle>
            <a:lvl1pPr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B759A654-8B3E-46C5-AD1F-4BE573CAC6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" y="6057831"/>
            <a:ext cx="2450183" cy="473682"/>
          </a:xfrm>
          <a:prstGeom prst="rect">
            <a:avLst/>
          </a:prstGeom>
        </p:spPr>
      </p:pic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3DA5A9D-EC86-804D-E436-58086FA6A62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597" y="5976892"/>
            <a:ext cx="2029500" cy="71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547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FED38-8CA4-495D-A31D-AC96DA2E8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3068" y="1597891"/>
            <a:ext cx="5602067" cy="52387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8BF3B5-15A8-45BD-9E2C-9DF93766B3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3068" y="2121763"/>
            <a:ext cx="5602067" cy="3861780"/>
          </a:xfrm>
        </p:spPr>
        <p:txBody>
          <a:bodyPr/>
          <a:lstStyle>
            <a:lvl1pPr marL="2286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1pPr>
            <a:lvl2pPr marL="6858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2pPr>
            <a:lvl3pPr marL="11430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3pPr>
            <a:lvl4pPr marL="16002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4pPr>
            <a:lvl5pPr marL="20574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2E8427-F8C5-405C-9CD5-C8D2AE1D50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97891"/>
            <a:ext cx="5629656" cy="52387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2D6A5F-8037-4F7C-A34F-14CDD9CB0C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21763"/>
            <a:ext cx="5629656" cy="3861780"/>
          </a:xfrm>
        </p:spPr>
        <p:txBody>
          <a:bodyPr/>
          <a:lstStyle>
            <a:lvl1pPr marL="2286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1pPr>
            <a:lvl2pPr marL="6858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2pPr>
            <a:lvl3pPr marL="11430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3pPr>
            <a:lvl4pPr marL="16002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4pPr>
            <a:lvl5pPr marL="2057400" indent="-228600">
              <a:buClr>
                <a:srgbClr val="E20074"/>
              </a:buClr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1080A-BDFA-4B63-BF47-643D64C14009}"/>
              </a:ext>
            </a:extLst>
          </p:cNvPr>
          <p:cNvCxnSpPr>
            <a:cxnSpLocks/>
          </p:cNvCxnSpPr>
          <p:nvPr userDrawn="1"/>
        </p:nvCxnSpPr>
        <p:spPr>
          <a:xfrm>
            <a:off x="411480" y="5983550"/>
            <a:ext cx="11390376" cy="0"/>
          </a:xfrm>
          <a:prstGeom prst="line">
            <a:avLst/>
          </a:prstGeom>
          <a:ln w="15875">
            <a:solidFill>
              <a:srgbClr val="FFCF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EB63DE8-9162-441B-8780-81EC5E9E3F82}"/>
              </a:ext>
            </a:extLst>
          </p:cNvPr>
          <p:cNvSpPr/>
          <p:nvPr userDrawn="1"/>
        </p:nvSpPr>
        <p:spPr>
          <a:xfrm>
            <a:off x="0" y="0"/>
            <a:ext cx="12192000" cy="1209963"/>
          </a:xfrm>
          <a:prstGeom prst="rect">
            <a:avLst/>
          </a:prstGeom>
          <a:solidFill>
            <a:srgbClr val="0E2B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18DEE34-4BA2-4F37-BF9E-64C697DE6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247953"/>
            <a:ext cx="11390376" cy="949818"/>
          </a:xfrm>
          <a:prstGeom prst="rect">
            <a:avLst/>
          </a:prstGeom>
          <a:solidFill>
            <a:srgbClr val="0E2B44"/>
          </a:solidFill>
        </p:spPr>
        <p:txBody>
          <a:bodyPr/>
          <a:lstStyle>
            <a:lvl1pPr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0F323DAA-F044-4E4A-BE2E-A79A6FC63A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" y="6057831"/>
            <a:ext cx="2450183" cy="473682"/>
          </a:xfrm>
          <a:prstGeom prst="rect">
            <a:avLst/>
          </a:prstGeom>
        </p:spPr>
      </p:pic>
      <p:pic>
        <p:nvPicPr>
          <p:cNvPr id="16" name="Picture 15" descr="Shape&#10;&#10;Description automatically generated with medium confidence">
            <a:extLst>
              <a:ext uri="{FF2B5EF4-FFF2-40B4-BE49-F238E27FC236}">
                <a16:creationId xmlns:a16="http://schemas.microsoft.com/office/drawing/2014/main" id="{27D3DC67-55CF-1963-6CB0-B3DA1C4B07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597" y="5976892"/>
            <a:ext cx="2029500" cy="71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556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FED38-8CA4-495D-A31D-AC96DA2E8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877" y="1302332"/>
            <a:ext cx="2738654" cy="389325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rgbClr val="1B568D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8BF3B5-15A8-45BD-9E2C-9DF93766B3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0877" y="2110977"/>
            <a:ext cx="2738654" cy="3861780"/>
          </a:xfrm>
        </p:spPr>
        <p:txBody>
          <a:bodyPr/>
          <a:lstStyle>
            <a:lvl1pPr marL="228600" indent="-228600">
              <a:buClr>
                <a:srgbClr val="E20074"/>
              </a:buClr>
              <a:buFont typeface="Calibri" panose="020F0502020204030204" pitchFamily="34" charset="0"/>
              <a:buChar char="»"/>
              <a:defRPr sz="2000"/>
            </a:lvl1pPr>
            <a:lvl2pPr marL="685800" indent="-228600">
              <a:buClr>
                <a:srgbClr val="E20074"/>
              </a:buClr>
              <a:buFont typeface="Calibri" panose="020F0502020204030204" pitchFamily="34" charset="0"/>
              <a:buChar char="»"/>
              <a:defRPr sz="1800"/>
            </a:lvl2pPr>
            <a:lvl3pPr marL="1143000" indent="-228600">
              <a:buClr>
                <a:srgbClr val="E20074"/>
              </a:buClr>
              <a:buFont typeface="Calibri" panose="020F0502020204030204" pitchFamily="34" charset="0"/>
              <a:buChar char="»"/>
              <a:defRPr sz="1600"/>
            </a:lvl3pPr>
            <a:lvl4pPr marL="1600200" indent="-228600">
              <a:buClr>
                <a:srgbClr val="FDD704"/>
              </a:buClr>
              <a:buFont typeface="Calibri" panose="020F0502020204030204" pitchFamily="34" charset="0"/>
              <a:buChar char="»"/>
              <a:defRPr/>
            </a:lvl4pPr>
            <a:lvl5pPr marL="2057400" indent="-228600">
              <a:buClr>
                <a:srgbClr val="FDD704"/>
              </a:buClr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2E8427-F8C5-405C-9CD5-C8D2AE1D50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280114" y="1300788"/>
            <a:ext cx="2752141" cy="389325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b="1" kern="1200" dirty="0">
                <a:solidFill>
                  <a:srgbClr val="30619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None/>
            </a:pPr>
            <a:r>
              <a:rPr lang="en-US" dirty="0"/>
              <a:t>Click to edit Master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2D6A5F-8037-4F7C-A34F-14CDD9CB0C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280114" y="2111408"/>
            <a:ext cx="2752141" cy="3861780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buClr>
                <a:srgbClr val="E20074"/>
              </a:buClr>
              <a:buFont typeface="Calibri" panose="020F0502020204030204" pitchFamily="34" charset="0"/>
              <a:buChar char="»"/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buClr>
                <a:srgbClr val="E20074"/>
              </a:buClr>
              <a:buFont typeface="Calibri" panose="020F0502020204030204" pitchFamily="34" charset="0"/>
              <a:buChar char="»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buClr>
                <a:srgbClr val="E20074"/>
              </a:buClr>
              <a:buFont typeface="Calibri" panose="020F0502020204030204" pitchFamily="34" charset="0"/>
              <a:buChar char="»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>
              <a:buClr>
                <a:srgbClr val="FDD704"/>
              </a:buClr>
              <a:buFont typeface="Calibri" panose="020F0502020204030204" pitchFamily="34" charset="0"/>
              <a:buChar char="»"/>
              <a:defRPr/>
            </a:lvl4pPr>
            <a:lvl5pPr marL="2057400" indent="-228600">
              <a:buClr>
                <a:srgbClr val="FDD704"/>
              </a:buClr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9A1080A-BDFA-4B63-BF47-643D64C14009}"/>
              </a:ext>
            </a:extLst>
          </p:cNvPr>
          <p:cNvCxnSpPr>
            <a:cxnSpLocks/>
          </p:cNvCxnSpPr>
          <p:nvPr userDrawn="1"/>
        </p:nvCxnSpPr>
        <p:spPr>
          <a:xfrm>
            <a:off x="399288" y="5983550"/>
            <a:ext cx="11410147" cy="0"/>
          </a:xfrm>
          <a:prstGeom prst="line">
            <a:avLst/>
          </a:prstGeom>
          <a:ln w="15875">
            <a:solidFill>
              <a:srgbClr val="FFCF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EB63DE8-9162-441B-8780-81EC5E9E3F82}"/>
              </a:ext>
            </a:extLst>
          </p:cNvPr>
          <p:cNvSpPr/>
          <p:nvPr userDrawn="1"/>
        </p:nvSpPr>
        <p:spPr>
          <a:xfrm>
            <a:off x="0" y="0"/>
            <a:ext cx="12192000" cy="1209963"/>
          </a:xfrm>
          <a:prstGeom prst="rect">
            <a:avLst/>
          </a:prstGeom>
          <a:solidFill>
            <a:srgbClr val="0E2B4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18DEE34-4BA2-4F37-BF9E-64C697DE6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287" y="230912"/>
            <a:ext cx="11410147" cy="949818"/>
          </a:xfrm>
          <a:prstGeom prst="rect">
            <a:avLst/>
          </a:prstGeom>
          <a:solidFill>
            <a:srgbClr val="0E2B44"/>
          </a:solidFill>
        </p:spPr>
        <p:txBody>
          <a:bodyPr/>
          <a:lstStyle>
            <a:lvl1pPr>
              <a:spcBef>
                <a:spcPts val="0"/>
              </a:spcBef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0AD5749-EF2E-4CA9-8FC4-9AF820F40B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79409" y="1305833"/>
            <a:ext cx="2752141" cy="389325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b="1" kern="1200" dirty="0">
                <a:solidFill>
                  <a:srgbClr val="30619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None/>
            </a:pPr>
            <a:r>
              <a:rPr lang="en-US" dirty="0"/>
              <a:t>Click to edit Master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23BBC647-9B12-4D34-8504-39C0684C5AC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79409" y="2110122"/>
            <a:ext cx="2752141" cy="3861780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buClr>
                <a:srgbClr val="E20074"/>
              </a:buClr>
              <a:buFont typeface="Calibri" panose="020F0502020204030204" pitchFamily="34" charset="0"/>
              <a:buChar char="»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buClr>
                <a:srgbClr val="E20074"/>
              </a:buClr>
              <a:buFont typeface="Calibri" panose="020F0502020204030204" pitchFamily="34" charset="0"/>
              <a:buChar char="»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buClr>
                <a:srgbClr val="E20074"/>
              </a:buClr>
              <a:buFont typeface="Calibri" panose="020F0502020204030204" pitchFamily="34" charset="0"/>
              <a:buChar char="»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>
              <a:buClr>
                <a:srgbClr val="FDD704"/>
              </a:buClr>
              <a:buFont typeface="Calibri" panose="020F0502020204030204" pitchFamily="34" charset="0"/>
              <a:buChar char="»"/>
              <a:defRPr/>
            </a:lvl4pPr>
            <a:lvl5pPr marL="2057400" indent="-228600">
              <a:buClr>
                <a:srgbClr val="FDD704"/>
              </a:buClr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60979546-AC75-4629-B622-6F1975A140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061906" y="1302327"/>
            <a:ext cx="2752141" cy="397165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b="1" kern="1200" dirty="0">
                <a:solidFill>
                  <a:srgbClr val="30619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None/>
            </a:pPr>
            <a:r>
              <a:rPr lang="en-US" dirty="0"/>
              <a:t>Click to edit Master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332EBE78-E047-4E9F-AEC9-1C47E1C9A36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061906" y="2110123"/>
            <a:ext cx="2752141" cy="3861780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buClr>
                <a:srgbClr val="E20074"/>
              </a:buClr>
              <a:buFont typeface="Calibri" panose="020F0502020204030204" pitchFamily="34" charset="0"/>
              <a:buChar char="»"/>
              <a:def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buClr>
                <a:srgbClr val="E20074"/>
              </a:buClr>
              <a:buFont typeface="Calibri" panose="020F0502020204030204" pitchFamily="34" charset="0"/>
              <a:buChar char="»"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buClr>
                <a:srgbClr val="E20074"/>
              </a:buClr>
              <a:buFont typeface="Calibri" panose="020F0502020204030204" pitchFamily="34" charset="0"/>
              <a:buChar char="»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>
              <a:buClr>
                <a:srgbClr val="FDD704"/>
              </a:buClr>
              <a:buFont typeface="Calibri" panose="020F0502020204030204" pitchFamily="34" charset="0"/>
              <a:buChar char="»"/>
              <a:defRPr/>
            </a:lvl4pPr>
            <a:lvl5pPr marL="2057400" indent="-228600">
              <a:buClr>
                <a:srgbClr val="FDD704"/>
              </a:buClr>
              <a:buFont typeface="Calibri" panose="020F0502020204030204" pitchFamily="34" charset="0"/>
              <a:buChar char="»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9792C4F-2095-48B7-A0C8-1DD2E4AE2FE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396265" y="1777940"/>
            <a:ext cx="2738654" cy="29702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rgbClr val="30619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F939D0B5-7870-4890-A8D9-F19580F83B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84738" y="1777940"/>
            <a:ext cx="2752141" cy="304714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b="1" kern="1200" dirty="0">
                <a:solidFill>
                  <a:srgbClr val="30619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None/>
            </a:pPr>
            <a:r>
              <a:rPr lang="en-US" dirty="0"/>
              <a:t>Click to edit Master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73818A12-54CF-47ED-A9AB-6317A53A15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74797" y="1781441"/>
            <a:ext cx="2752141" cy="29702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b="1" kern="1200" dirty="0">
                <a:solidFill>
                  <a:srgbClr val="30619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None/>
            </a:pPr>
            <a:r>
              <a:rPr lang="en-US" dirty="0"/>
              <a:t>Click to edit Master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0E63A375-E207-438E-A8FD-658498123B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57294" y="1785631"/>
            <a:ext cx="2752141" cy="297165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b="1" kern="1200" dirty="0">
                <a:solidFill>
                  <a:srgbClr val="30619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None/>
            </a:pPr>
            <a:r>
              <a:rPr lang="en-US" dirty="0"/>
              <a:t>Click to edit Master</a:t>
            </a:r>
          </a:p>
        </p:txBody>
      </p:sp>
      <p:pic>
        <p:nvPicPr>
          <p:cNvPr id="24" name="Picture 23" descr="A picture containing logo&#10;&#10;Description automatically generated">
            <a:extLst>
              <a:ext uri="{FF2B5EF4-FFF2-40B4-BE49-F238E27FC236}">
                <a16:creationId xmlns:a16="http://schemas.microsoft.com/office/drawing/2014/main" id="{F3A235F9-260C-45AF-9BE5-346EBA9E56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" y="6057831"/>
            <a:ext cx="2450183" cy="473682"/>
          </a:xfrm>
          <a:prstGeom prst="rect">
            <a:avLst/>
          </a:prstGeom>
        </p:spPr>
      </p:pic>
      <p:pic>
        <p:nvPicPr>
          <p:cNvPr id="26" name="Picture 25" descr="Shape&#10;&#10;Description automatically generated with medium confidence">
            <a:extLst>
              <a:ext uri="{FF2B5EF4-FFF2-40B4-BE49-F238E27FC236}">
                <a16:creationId xmlns:a16="http://schemas.microsoft.com/office/drawing/2014/main" id="{6F5480E8-904F-2C20-552B-8F27E6A094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597" y="5976892"/>
            <a:ext cx="2029500" cy="71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72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486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5F1433-8237-427B-9CC6-022C633CDB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00327"/>
            <a:ext cx="10515600" cy="44832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0784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7" r:id="rId4"/>
    <p:sldLayoutId id="2147483653" r:id="rId5"/>
    <p:sldLayoutId id="2147483656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DD704"/>
        </a:buClr>
        <a:buFont typeface="Calibri" panose="020F0502020204030204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DD704"/>
        </a:buClr>
        <a:buFont typeface="Calibri" panose="020F050202020403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DD704"/>
        </a:buClr>
        <a:buFont typeface="Calibri" panose="020F050202020403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DD704"/>
        </a:buClr>
        <a:buFont typeface="Calibri" panose="020F050202020403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DD704"/>
        </a:buClr>
        <a:buFont typeface="Calibri" panose="020F050202020403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D6A12-D466-463A-A04A-974F74CFFC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7471" y="342075"/>
            <a:ext cx="11497056" cy="901509"/>
          </a:xfrm>
        </p:spPr>
        <p:txBody>
          <a:bodyPr/>
          <a:lstStyle/>
          <a:p>
            <a:pPr algn="l"/>
            <a:r>
              <a:rPr lang="en-US" sz="5000" b="1" dirty="0">
                <a:latin typeface="+mn-lt"/>
              </a:rPr>
              <a:t>CPR</a:t>
            </a:r>
            <a:r>
              <a:rPr lang="en-US" sz="5000" b="1" baseline="30000" dirty="0">
                <a:solidFill>
                  <a:srgbClr val="E20074"/>
                </a:solidFill>
                <a:latin typeface="+mn-lt"/>
              </a:rPr>
              <a:t>3</a:t>
            </a:r>
            <a:r>
              <a:rPr lang="en-US" sz="5000" b="1" dirty="0">
                <a:latin typeface="+mn-lt"/>
              </a:rPr>
              <a:t> - Connecting People to Resources</a:t>
            </a: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26EAA29A-D1ED-426D-822E-FE58E9C46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1" y="5978270"/>
            <a:ext cx="3591792" cy="694383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8A18EA67-6F63-DB96-FE15-9E31FADFC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632" y="5914034"/>
            <a:ext cx="2543004" cy="901509"/>
          </a:xfrm>
          <a:prstGeom prst="rect">
            <a:avLst/>
          </a:prstGeom>
        </p:spPr>
      </p:pic>
      <p:pic>
        <p:nvPicPr>
          <p:cNvPr id="5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CBCCFAEF-E523-2386-4028-6EF87B3406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87999"/>
            <a:ext cx="12192000" cy="48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87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5678C20-014D-46B0-B833-EF16711FA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1570232"/>
            <a:ext cx="3977640" cy="4413318"/>
          </a:xfrm>
        </p:spPr>
        <p:txBody>
          <a:bodyPr>
            <a:normAutofit fontScale="62500" lnSpcReduction="20000"/>
          </a:bodyPr>
          <a:lstStyle/>
          <a:p>
            <a:pPr>
              <a:buClrTx/>
              <a:buSzPct val="100000"/>
              <a:buFont typeface="Wingdings" panose="05000000000000000000" pitchFamily="2" charset="2"/>
              <a:buChar char="q"/>
            </a:pPr>
            <a:r>
              <a:rPr lang="en-US" dirty="0"/>
              <a:t>Provide Premier with a PNG image of your Logo</a:t>
            </a:r>
            <a:br>
              <a:rPr lang="en-US" dirty="0"/>
            </a:br>
            <a:endParaRPr lang="en-US" dirty="0"/>
          </a:p>
          <a:p>
            <a:pPr>
              <a:buClrTx/>
              <a:buSzPct val="100000"/>
              <a:buFont typeface="Wingdings" panose="05000000000000000000" pitchFamily="2" charset="2"/>
              <a:buChar char="q"/>
            </a:pPr>
            <a:r>
              <a:rPr lang="en-US" dirty="0"/>
              <a:t>List the names of the stand-alone apps that will be included in a folder on the master spreadsheet</a:t>
            </a:r>
            <a:br>
              <a:rPr lang="en-US" dirty="0"/>
            </a:br>
            <a:r>
              <a:rPr lang="en-US" dirty="0"/>
              <a:t>  </a:t>
            </a:r>
          </a:p>
          <a:p>
            <a:pPr>
              <a:buClrTx/>
              <a:buSzPct val="100000"/>
              <a:buFont typeface="Wingdings" panose="05000000000000000000" pitchFamily="2" charset="2"/>
              <a:buChar char="q"/>
            </a:pPr>
            <a:r>
              <a:rPr lang="en-US" dirty="0"/>
              <a:t>List the screen number you want each folder or Icon to appear</a:t>
            </a:r>
            <a:br>
              <a:rPr lang="en-US" dirty="0"/>
            </a:br>
            <a:endParaRPr lang="en-US" dirty="0"/>
          </a:p>
          <a:p>
            <a:pPr>
              <a:buClrTx/>
              <a:buSzPct val="100000"/>
              <a:buFont typeface="Wingdings" panose="05000000000000000000" pitchFamily="2" charset="2"/>
              <a:buChar char="q"/>
            </a:pPr>
            <a:r>
              <a:rPr lang="en-US" dirty="0"/>
              <a:t>Add the web links and the apps that correlate to the folder that you want included on your Excel template</a:t>
            </a:r>
            <a:br>
              <a:rPr lang="en-US" dirty="0"/>
            </a:br>
            <a:endParaRPr lang="en-US" dirty="0"/>
          </a:p>
          <a:p>
            <a:pPr>
              <a:buClrTx/>
              <a:buSzPct val="100000"/>
              <a:buFont typeface="Wingdings" panose="05000000000000000000" pitchFamily="2" charset="2"/>
              <a:buChar char="q"/>
            </a:pPr>
            <a:r>
              <a:rPr lang="en-US" dirty="0"/>
              <a:t>Remember, you can add or delete Icons, Apps and Folders at any time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053643-7FAE-49A3-BFE1-1D2384E24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Started</a:t>
            </a:r>
          </a:p>
        </p:txBody>
      </p:sp>
      <p:pic>
        <p:nvPicPr>
          <p:cNvPr id="5" name="Picture 4" descr="A picture containing text, electronics, screenshot, cellphone&#10;&#10;Description automatically generated">
            <a:extLst>
              <a:ext uri="{FF2B5EF4-FFF2-40B4-BE49-F238E27FC236}">
                <a16:creationId xmlns:a16="http://schemas.microsoft.com/office/drawing/2014/main" id="{D4447A62-A75C-4901-AA49-4964E7ED4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054" y="230912"/>
            <a:ext cx="3532590" cy="65209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text, electronics, screenshot, cellphone&#10;&#10;Description automatically generated">
            <a:extLst>
              <a:ext uri="{FF2B5EF4-FFF2-40B4-BE49-F238E27FC236}">
                <a16:creationId xmlns:a16="http://schemas.microsoft.com/office/drawing/2014/main" id="{BDA6EB49-3CF9-454A-8090-ECB9D26C9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805" y="230912"/>
            <a:ext cx="3532590" cy="65209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73C3D976-8A24-49D8-B79E-F345668FAAC6}"/>
              </a:ext>
            </a:extLst>
          </p:cNvPr>
          <p:cNvSpPr txBox="1">
            <a:spLocks/>
          </p:cNvSpPr>
          <p:nvPr/>
        </p:nvSpPr>
        <p:spPr>
          <a:xfrm>
            <a:off x="5284363" y="847724"/>
            <a:ext cx="2552700" cy="353253"/>
          </a:xfrm>
          <a:prstGeom prst="rect">
            <a:avLst/>
          </a:prstGeom>
          <a:solidFill>
            <a:srgbClr val="1B568D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</a:rPr>
              <a:t>Home Screen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60306103-D564-4980-BDC9-0482DC2B1A48}"/>
              </a:ext>
            </a:extLst>
          </p:cNvPr>
          <p:cNvSpPr txBox="1">
            <a:spLocks/>
          </p:cNvSpPr>
          <p:nvPr/>
        </p:nvSpPr>
        <p:spPr>
          <a:xfrm>
            <a:off x="8856386" y="847724"/>
            <a:ext cx="2552700" cy="353253"/>
          </a:xfrm>
          <a:prstGeom prst="rect">
            <a:avLst/>
          </a:prstGeom>
          <a:solidFill>
            <a:srgbClr val="1B568D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</a:rPr>
              <a:t>Screens 2, 3, 4, etc.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677F0F-203C-494B-1478-5A27CB62D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535" y="2816353"/>
            <a:ext cx="7406640" cy="382292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9009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9B9CEBA-559A-4845-917C-D5E7B5D86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089" y="1829068"/>
            <a:ext cx="11414760" cy="4413318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  <a:buClr>
                <a:srgbClr val="EA0A8E"/>
              </a:buClr>
            </a:pPr>
            <a:r>
              <a:rPr lang="en-US" sz="2400" dirty="0"/>
              <a:t>Improve access to critical resources and </a:t>
            </a:r>
            <a:br>
              <a:rPr lang="en-US" sz="2400" dirty="0"/>
            </a:br>
            <a:r>
              <a:rPr lang="en-US" sz="2400" dirty="0"/>
              <a:t>job opportunities for greater career success</a:t>
            </a:r>
          </a:p>
          <a:p>
            <a:pPr>
              <a:spcBef>
                <a:spcPts val="1800"/>
              </a:spcBef>
              <a:buClr>
                <a:srgbClr val="EA0A8E"/>
              </a:buClr>
            </a:pPr>
            <a:r>
              <a:rPr lang="en-US" sz="2400" dirty="0"/>
              <a:t>Empower clients with confidence through </a:t>
            </a:r>
            <a:br>
              <a:rPr lang="en-US" sz="2400" dirty="0"/>
            </a:br>
            <a:r>
              <a:rPr lang="en-US" sz="2400" dirty="0"/>
              <a:t>improved job skills, technical training and </a:t>
            </a:r>
            <a:br>
              <a:rPr lang="en-US" sz="2400" dirty="0"/>
            </a:br>
            <a:r>
              <a:rPr lang="en-US" sz="2400" dirty="0"/>
              <a:t>educational growth</a:t>
            </a:r>
            <a:endParaRPr lang="en-US" sz="2400" dirty="0">
              <a:cs typeface="Calibri"/>
            </a:endParaRPr>
          </a:p>
          <a:p>
            <a:pPr>
              <a:spcBef>
                <a:spcPts val="1800"/>
              </a:spcBef>
              <a:buClr>
                <a:srgbClr val="EA0A8E"/>
              </a:buClr>
            </a:pPr>
            <a:r>
              <a:rPr lang="en-US" sz="2400" dirty="0"/>
              <a:t>Maintain communication with family and</a:t>
            </a:r>
            <a:br>
              <a:rPr lang="en-US" sz="2400" dirty="0"/>
            </a:br>
            <a:r>
              <a:rPr lang="en-US" sz="2400" dirty="0"/>
              <a:t>support networks to boost stability</a:t>
            </a:r>
            <a:endParaRPr lang="en-US" sz="2400" dirty="0">
              <a:cs typeface="Calibri"/>
            </a:endParaRPr>
          </a:p>
          <a:p>
            <a:pPr>
              <a:spcBef>
                <a:spcPts val="1600"/>
              </a:spcBef>
              <a:buClr>
                <a:srgbClr val="EA0A8E"/>
              </a:buClr>
            </a:pPr>
            <a:r>
              <a:rPr lang="en-US" sz="2400" dirty="0"/>
              <a:t>Drive positive outcomes that build stability</a:t>
            </a:r>
            <a:br>
              <a:rPr lang="en-US" sz="2400" dirty="0"/>
            </a:br>
            <a:r>
              <a:rPr lang="en-US" sz="2400" dirty="0"/>
              <a:t>and support long-term employment</a:t>
            </a:r>
          </a:p>
          <a:p>
            <a:pPr>
              <a:spcBef>
                <a:spcPts val="1600"/>
              </a:spcBef>
              <a:buClr>
                <a:srgbClr val="EA0A8E"/>
              </a:buClr>
            </a:pPr>
            <a:endParaRPr lang="en-US" sz="2400" dirty="0"/>
          </a:p>
          <a:p>
            <a:pPr>
              <a:spcBef>
                <a:spcPts val="1800"/>
              </a:spcBef>
              <a:buClr>
                <a:srgbClr val="EA0A8E"/>
              </a:buClr>
            </a:pPr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94A6FF-B1C3-42DC-BFCA-5AFC7C36E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the CPR</a:t>
            </a:r>
            <a:r>
              <a:rPr lang="en-US" baseline="30000" dirty="0">
                <a:solidFill>
                  <a:srgbClr val="E20074"/>
                </a:solidFill>
              </a:rPr>
              <a:t>3 </a:t>
            </a:r>
            <a:r>
              <a:rPr lang="en-US" dirty="0"/>
              <a:t>Program</a:t>
            </a:r>
          </a:p>
        </p:txBody>
      </p:sp>
      <p:pic>
        <p:nvPicPr>
          <p:cNvPr id="6" name="Picture 5" descr="A group of people sitting in the grass with a dog&#10;&#10;Description automatically generated with medium confidence">
            <a:extLst>
              <a:ext uri="{FF2B5EF4-FFF2-40B4-BE49-F238E27FC236}">
                <a16:creationId xmlns:a16="http://schemas.microsoft.com/office/drawing/2014/main" id="{7AF5D57F-D42C-053B-EE93-E8A9F0270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922" y="2033470"/>
            <a:ext cx="5458132" cy="36387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01801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49137D5-D9E4-4257-A870-049F7F90C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2" y="78391"/>
            <a:ext cx="12189023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BE6B87-A616-489A-85F3-12425A689DE4}"/>
              </a:ext>
            </a:extLst>
          </p:cNvPr>
          <p:cNvSpPr txBox="1"/>
          <p:nvPr/>
        </p:nvSpPr>
        <p:spPr>
          <a:xfrm>
            <a:off x="4042613" y="4958478"/>
            <a:ext cx="4186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135193"/>
                </a:solidFill>
              </a:rPr>
              <a:t>PremierWireless.com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839D9C-0DDA-4EF1-93B4-7846C99F2E94}"/>
              </a:ext>
            </a:extLst>
          </p:cNvPr>
          <p:cNvSpPr txBox="1"/>
          <p:nvPr/>
        </p:nvSpPr>
        <p:spPr>
          <a:xfrm>
            <a:off x="365760" y="515501"/>
            <a:ext cx="115092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Let the CPR</a:t>
            </a:r>
            <a:r>
              <a:rPr lang="en-US" sz="3200" b="1" baseline="30000" dirty="0">
                <a:solidFill>
                  <a:srgbClr val="E20074"/>
                </a:solidFill>
              </a:rPr>
              <a:t>3</a:t>
            </a:r>
            <a:r>
              <a:rPr lang="en-US" sz="3200" b="1" dirty="0"/>
              <a:t> Program help your clients reach their full potential.</a:t>
            </a:r>
          </a:p>
          <a:p>
            <a:endParaRPr lang="en-US" dirty="0"/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A7C1A36F-4559-4806-A4A4-CF0A6CF792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5913125"/>
            <a:ext cx="3134350" cy="605948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AA33890A-610E-74BC-2B7B-108E27B14B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702" y="5874448"/>
            <a:ext cx="2553306" cy="90516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D87C2F1-3808-E320-75A1-7EA3BEED175D}"/>
              </a:ext>
            </a:extLst>
          </p:cNvPr>
          <p:cNvGrpSpPr/>
          <p:nvPr/>
        </p:nvGrpSpPr>
        <p:grpSpPr>
          <a:xfrm>
            <a:off x="3573780" y="2049433"/>
            <a:ext cx="5093208" cy="2759133"/>
            <a:chOff x="3573780" y="2049433"/>
            <a:chExt cx="5093208" cy="2759133"/>
          </a:xfrm>
        </p:grpSpPr>
        <p:pic>
          <p:nvPicPr>
            <p:cNvPr id="10" name="Picture 9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850C2DCA-BC7F-C91D-76B0-4C07CA46B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3780" y="2049433"/>
              <a:ext cx="5093208" cy="27591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47116D2-BF0B-F009-7340-80BD98E65222}"/>
                </a:ext>
              </a:extLst>
            </p:cNvPr>
            <p:cNvSpPr/>
            <p:nvPr/>
          </p:nvSpPr>
          <p:spPr>
            <a:xfrm>
              <a:off x="5113419" y="3272589"/>
              <a:ext cx="1985211" cy="3128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86304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327C46-3CAE-4E1D-A126-CD2074393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135193"/>
                </a:solidFill>
              </a:rPr>
              <a:t>Our Mission</a:t>
            </a:r>
          </a:p>
          <a:p>
            <a:r>
              <a:rPr lang="en-US" dirty="0"/>
              <a:t>To Enable Innovation, Communication, Safety, and Transformation through Technology</a:t>
            </a:r>
          </a:p>
          <a:p>
            <a:endParaRPr lang="en-US" b="1" dirty="0">
              <a:solidFill>
                <a:srgbClr val="306191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135193"/>
                </a:solidFill>
              </a:rPr>
              <a:t>Our Goal</a:t>
            </a:r>
          </a:p>
          <a:p>
            <a:r>
              <a:rPr lang="en-US" dirty="0"/>
              <a:t>To provide reliable access to critical resources, improving quality of life and helping people reach their full potential.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E206C4-92EA-4C7D-B4E0-4C89D4F73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1394723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C223BF-9ABC-4A97-BF9A-C90BE7483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3" y="1570232"/>
            <a:ext cx="11414759" cy="44133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Workforce Development program administrators need a reliable method to connect clients to available resources including:</a:t>
            </a:r>
          </a:p>
          <a:p>
            <a:r>
              <a:rPr lang="en-US" dirty="0"/>
              <a:t>Educational tools and resources</a:t>
            </a:r>
          </a:p>
          <a:p>
            <a:r>
              <a:rPr lang="en-US" dirty="0"/>
              <a:t>Childcare</a:t>
            </a:r>
          </a:p>
          <a:p>
            <a:r>
              <a:rPr lang="en-US" dirty="0"/>
              <a:t>Workforce development</a:t>
            </a:r>
          </a:p>
          <a:p>
            <a:r>
              <a:rPr lang="en-US" dirty="0"/>
              <a:t>Employment opportunities</a:t>
            </a:r>
          </a:p>
          <a:p>
            <a:r>
              <a:rPr lang="en-US" dirty="0"/>
              <a:t>Healthcare</a:t>
            </a:r>
          </a:p>
          <a:p>
            <a:r>
              <a:rPr lang="en-US" dirty="0"/>
              <a:t>Mental health services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80B98E-D8E3-4273-A0CA-387CE8A04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Empowering Workforce Success</a:t>
            </a:r>
          </a:p>
        </p:txBody>
      </p:sp>
      <p:pic>
        <p:nvPicPr>
          <p:cNvPr id="10" name="Picture 9" descr="A close-up of several street signs&#10;&#10;Description automatically generated with medium confidence">
            <a:extLst>
              <a:ext uri="{FF2B5EF4-FFF2-40B4-BE49-F238E27FC236}">
                <a16:creationId xmlns:a16="http://schemas.microsoft.com/office/drawing/2014/main" id="{16586F47-D90E-4F37-B8CD-16E18970B9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691" y="2742980"/>
            <a:ext cx="5302565" cy="32405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2305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2872C2-C8E3-4408-AE44-A6C562E9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1678674"/>
            <a:ext cx="11414760" cy="4304875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dirty="0"/>
              <a:t>All-in-one device providing:</a:t>
            </a:r>
          </a:p>
          <a:p>
            <a:pPr marL="914400" lvl="1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Hand-held, body-worn computer</a:t>
            </a:r>
          </a:p>
          <a:p>
            <a:pPr marL="914400" lvl="1" indent="-457200">
              <a:spcBef>
                <a:spcPts val="1200"/>
              </a:spcBef>
              <a:buClr>
                <a:srgbClr val="EA0A8E"/>
              </a:buClr>
              <a:buFont typeface="+mj-lt"/>
              <a:buAutoNum type="arabicPeriod"/>
            </a:pPr>
            <a:r>
              <a:rPr lang="en-US" sz="2800" dirty="0"/>
              <a:t>Unlimited communication</a:t>
            </a:r>
            <a:br>
              <a:rPr lang="en-US" sz="2800" dirty="0"/>
            </a:br>
            <a:r>
              <a:rPr lang="en-US" sz="2800" dirty="0"/>
              <a:t>(voice, text, data &amp; hotspot)</a:t>
            </a:r>
          </a:p>
          <a:p>
            <a:pPr marL="914400" lvl="1" indent="-457200">
              <a:spcBef>
                <a:spcPts val="1200"/>
              </a:spcBef>
              <a:buClr>
                <a:srgbClr val="EA0A8E"/>
              </a:buClr>
              <a:buFont typeface="+mj-lt"/>
              <a:buAutoNum type="arabicPeriod"/>
            </a:pPr>
            <a:r>
              <a:rPr lang="en-US" sz="2800" dirty="0"/>
              <a:t>Instant access to resources</a:t>
            </a:r>
          </a:p>
          <a:p>
            <a:pPr>
              <a:spcBef>
                <a:spcPts val="1800"/>
              </a:spcBef>
            </a:pPr>
            <a:r>
              <a:rPr lang="en-US" dirty="0"/>
              <a:t>An innovative &amp; effective solution connecting clients to Employment and Life-Changing Opportunities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B49083-36EF-42C7-8710-58B2373FA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0"/>
            <a:ext cx="11414760" cy="1180730"/>
          </a:xfrm>
        </p:spPr>
        <p:txBody>
          <a:bodyPr/>
          <a:lstStyle/>
          <a:p>
            <a:r>
              <a:rPr lang="en-US" sz="4000" dirty="0"/>
              <a:t>CPR</a:t>
            </a:r>
            <a:r>
              <a:rPr lang="en-US" sz="4000" baseline="30000" dirty="0">
                <a:solidFill>
                  <a:srgbClr val="E20074"/>
                </a:solidFill>
              </a:rPr>
              <a:t>3</a:t>
            </a:r>
            <a:r>
              <a:rPr lang="en-US" sz="4000" baseline="30000" dirty="0">
                <a:solidFill>
                  <a:srgbClr val="FFCF01"/>
                </a:solidFill>
              </a:rPr>
              <a:t> </a:t>
            </a:r>
            <a:r>
              <a:rPr lang="en-US" sz="4000" dirty="0"/>
              <a:t>Connecting People to Resources</a:t>
            </a:r>
            <a:br>
              <a:rPr lang="en-US" dirty="0"/>
            </a:br>
            <a:r>
              <a:rPr lang="en-US" sz="4000" dirty="0"/>
              <a:t>Powered by T-Mobile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D34E4A7-72E2-7A20-5B9C-83E95032A5EE}"/>
              </a:ext>
            </a:extLst>
          </p:cNvPr>
          <p:cNvGrpSpPr/>
          <p:nvPr/>
        </p:nvGrpSpPr>
        <p:grpSpPr>
          <a:xfrm>
            <a:off x="6385560" y="1278682"/>
            <a:ext cx="5404104" cy="2927554"/>
            <a:chOff x="6385560" y="1278682"/>
            <a:chExt cx="5404104" cy="2927554"/>
          </a:xfrm>
        </p:grpSpPr>
        <p:pic>
          <p:nvPicPr>
            <p:cNvPr id="8" name="Picture 7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72B7BA56-20D3-499D-CFF8-76C0E34FD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5560" y="1278682"/>
              <a:ext cx="5404104" cy="29275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061C2BD-2FF6-B6C5-B1BB-08BBFB1821EB}"/>
                </a:ext>
              </a:extLst>
            </p:cNvPr>
            <p:cNvSpPr/>
            <p:nvPr/>
          </p:nvSpPr>
          <p:spPr>
            <a:xfrm>
              <a:off x="7991475" y="2562225"/>
              <a:ext cx="2143125" cy="342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3367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EAC09E7-A498-4D17-AF78-46A99C44C127}"/>
              </a:ext>
            </a:extLst>
          </p:cNvPr>
          <p:cNvSpPr/>
          <p:nvPr/>
        </p:nvSpPr>
        <p:spPr>
          <a:xfrm>
            <a:off x="347938" y="3137248"/>
            <a:ext cx="11441725" cy="2445833"/>
          </a:xfrm>
          <a:prstGeom prst="rect">
            <a:avLst/>
          </a:prstGeom>
          <a:solidFill>
            <a:srgbClr val="E1E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64B070-ED21-4EBB-8944-E414DCA4D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1533656"/>
            <a:ext cx="11414760" cy="1472827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1800"/>
              </a:spcBef>
            </a:pPr>
            <a:r>
              <a:rPr lang="en-US" dirty="0"/>
              <a:t>The CPR</a:t>
            </a:r>
            <a:r>
              <a:rPr lang="en-US" baseline="30000" dirty="0">
                <a:solidFill>
                  <a:srgbClr val="E20074"/>
                </a:solidFill>
              </a:rPr>
              <a:t>3</a:t>
            </a:r>
            <a:r>
              <a:rPr lang="en-US" dirty="0"/>
              <a:t> solution is custom-built to provide  </a:t>
            </a:r>
            <a:br>
              <a:rPr lang="en-US" dirty="0"/>
            </a:br>
            <a:r>
              <a:rPr lang="en-US" dirty="0"/>
              <a:t>access to many different resources.</a:t>
            </a:r>
          </a:p>
          <a:p>
            <a:pPr>
              <a:spcBef>
                <a:spcPts val="1800"/>
              </a:spcBef>
            </a:pPr>
            <a:r>
              <a:rPr lang="en-US" dirty="0"/>
              <a:t>Clients simply tap the icon to access your </a:t>
            </a:r>
            <a:br>
              <a:rPr lang="en-US" dirty="0"/>
            </a:br>
            <a:r>
              <a:rPr lang="en-US" dirty="0"/>
              <a:t>list of available resources.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51A5C15-FEA1-4079-98E7-6C9DFF8AB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Customizing Your CPR</a:t>
            </a:r>
            <a:r>
              <a:rPr lang="en-US" baseline="30000" dirty="0">
                <a:solidFill>
                  <a:srgbClr val="E20074"/>
                </a:solidFill>
              </a:rPr>
              <a:t>3</a:t>
            </a:r>
            <a:r>
              <a:rPr lang="en-US" baseline="30000" dirty="0">
                <a:solidFill>
                  <a:srgbClr val="EA0A8E"/>
                </a:solidFill>
              </a:rPr>
              <a:t> </a:t>
            </a:r>
            <a:r>
              <a:rPr lang="en-US" dirty="0"/>
              <a:t>Device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7AD5FC-2F26-4066-94E6-720D0A1B104F}"/>
              </a:ext>
            </a:extLst>
          </p:cNvPr>
          <p:cNvSpPr txBox="1">
            <a:spLocks/>
          </p:cNvSpPr>
          <p:nvPr/>
        </p:nvSpPr>
        <p:spPr>
          <a:xfrm>
            <a:off x="449645" y="3720321"/>
            <a:ext cx="2548213" cy="18636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buClr>
                <a:srgbClr val="E20074"/>
              </a:buClr>
            </a:pPr>
            <a:r>
              <a:rPr lang="en-US" sz="2000" dirty="0"/>
              <a:t>Local food banks</a:t>
            </a:r>
          </a:p>
          <a:p>
            <a:pPr>
              <a:lnSpc>
                <a:spcPct val="70000"/>
              </a:lnSpc>
              <a:buClr>
                <a:srgbClr val="E20074"/>
              </a:buClr>
            </a:pPr>
            <a:r>
              <a:rPr lang="en-US" sz="2000" dirty="0"/>
              <a:t>Local churches</a:t>
            </a:r>
          </a:p>
          <a:p>
            <a:pPr>
              <a:lnSpc>
                <a:spcPct val="70000"/>
              </a:lnSpc>
              <a:buClr>
                <a:srgbClr val="E20074"/>
              </a:buClr>
            </a:pPr>
            <a:r>
              <a:rPr lang="en-US" sz="2000" dirty="0"/>
              <a:t>Holiday Food Drives</a:t>
            </a:r>
          </a:p>
          <a:p>
            <a:pPr>
              <a:lnSpc>
                <a:spcPct val="70000"/>
              </a:lnSpc>
              <a:buClr>
                <a:srgbClr val="E20074"/>
              </a:buClr>
            </a:pPr>
            <a:r>
              <a:rPr lang="en-US" sz="2000" dirty="0"/>
              <a:t>SNAP (food stamps)</a:t>
            </a:r>
          </a:p>
          <a:p>
            <a:pPr>
              <a:lnSpc>
                <a:spcPct val="70000"/>
              </a:lnSpc>
              <a:buClr>
                <a:srgbClr val="E20074"/>
              </a:buClr>
            </a:pPr>
            <a:r>
              <a:rPr lang="en-US" sz="2000" dirty="0"/>
              <a:t>WIC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B99B4D-CDFC-453B-9B3D-5E79516709C1}"/>
              </a:ext>
            </a:extLst>
          </p:cNvPr>
          <p:cNvSpPr txBox="1">
            <a:spLocks/>
          </p:cNvSpPr>
          <p:nvPr/>
        </p:nvSpPr>
        <p:spPr>
          <a:xfrm>
            <a:off x="3365459" y="3720752"/>
            <a:ext cx="2560762" cy="18636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buClr>
                <a:srgbClr val="E20074"/>
              </a:buClr>
            </a:pPr>
            <a:r>
              <a:rPr lang="en-US" sz="2000" dirty="0"/>
              <a:t>Telehealth</a:t>
            </a:r>
          </a:p>
          <a:p>
            <a:pPr>
              <a:lnSpc>
                <a:spcPct val="70000"/>
              </a:lnSpc>
              <a:buClr>
                <a:srgbClr val="E20074"/>
              </a:buClr>
            </a:pPr>
            <a:r>
              <a:rPr lang="en-US" sz="2000" dirty="0"/>
              <a:t>Mental Health</a:t>
            </a:r>
          </a:p>
          <a:p>
            <a:pPr>
              <a:lnSpc>
                <a:spcPct val="70000"/>
              </a:lnSpc>
              <a:buClr>
                <a:srgbClr val="E20074"/>
              </a:buClr>
            </a:pPr>
            <a:r>
              <a:rPr lang="en-US" sz="2000" dirty="0"/>
              <a:t>Local Clinics</a:t>
            </a:r>
          </a:p>
          <a:p>
            <a:pPr>
              <a:lnSpc>
                <a:spcPct val="70000"/>
              </a:lnSpc>
              <a:buClr>
                <a:srgbClr val="E20074"/>
              </a:buClr>
            </a:pPr>
            <a:r>
              <a:rPr lang="en-US" sz="2000" dirty="0"/>
              <a:t>Prescription Help</a:t>
            </a:r>
          </a:p>
          <a:p>
            <a:pPr>
              <a:lnSpc>
                <a:spcPct val="70000"/>
              </a:lnSpc>
              <a:buClr>
                <a:srgbClr val="E20074"/>
              </a:buClr>
            </a:pPr>
            <a:r>
              <a:rPr lang="en-US" sz="2000" dirty="0"/>
              <a:t>Medicaid/CHIP</a:t>
            </a:r>
          </a:p>
          <a:p>
            <a:pPr>
              <a:lnSpc>
                <a:spcPct val="70000"/>
              </a:lnSpc>
              <a:buClr>
                <a:srgbClr val="E20074"/>
              </a:buClr>
            </a:pP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0FB5012B-1676-4267-9DB1-8B6B7C62FDB8}"/>
              </a:ext>
            </a:extLst>
          </p:cNvPr>
          <p:cNvSpPr txBox="1">
            <a:spLocks/>
          </p:cNvSpPr>
          <p:nvPr/>
        </p:nvSpPr>
        <p:spPr>
          <a:xfrm>
            <a:off x="6264754" y="3719466"/>
            <a:ext cx="2767928" cy="18636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buClr>
                <a:srgbClr val="E20074"/>
              </a:buClr>
            </a:pPr>
            <a:r>
              <a:rPr lang="en-US" sz="2000" dirty="0"/>
              <a:t>GED Programs</a:t>
            </a:r>
          </a:p>
          <a:p>
            <a:pPr>
              <a:lnSpc>
                <a:spcPct val="70000"/>
              </a:lnSpc>
              <a:buClr>
                <a:srgbClr val="E20074"/>
              </a:buClr>
            </a:pPr>
            <a:r>
              <a:rPr lang="en-US" sz="2000" dirty="0"/>
              <a:t>Vocational Schools</a:t>
            </a:r>
          </a:p>
          <a:p>
            <a:pPr>
              <a:lnSpc>
                <a:spcPct val="70000"/>
              </a:lnSpc>
              <a:buClr>
                <a:srgbClr val="E20074"/>
              </a:buClr>
            </a:pPr>
            <a:r>
              <a:rPr lang="en-US" sz="2000" dirty="0"/>
              <a:t>Higher Education</a:t>
            </a:r>
          </a:p>
          <a:p>
            <a:pPr>
              <a:lnSpc>
                <a:spcPct val="70000"/>
              </a:lnSpc>
              <a:buClr>
                <a:srgbClr val="E20074"/>
              </a:buClr>
            </a:pPr>
            <a:r>
              <a:rPr lang="en-US" sz="2000" dirty="0"/>
              <a:t>Job Readiness Training</a:t>
            </a:r>
          </a:p>
          <a:p>
            <a:pPr>
              <a:lnSpc>
                <a:spcPct val="70000"/>
              </a:lnSpc>
              <a:buClr>
                <a:srgbClr val="E20074"/>
              </a:buClr>
            </a:pPr>
            <a:r>
              <a:rPr lang="en-US" sz="2000" dirty="0"/>
              <a:t>Job Search Platforms</a:t>
            </a:r>
          </a:p>
          <a:p>
            <a:pPr>
              <a:lnSpc>
                <a:spcPct val="70000"/>
              </a:lnSpc>
              <a:buClr>
                <a:srgbClr val="E20074"/>
              </a:buClr>
            </a:pPr>
            <a:endParaRPr lang="en-US" sz="2000" dirty="0"/>
          </a:p>
          <a:p>
            <a:pPr>
              <a:lnSpc>
                <a:spcPct val="70000"/>
              </a:lnSpc>
              <a:buClr>
                <a:srgbClr val="E20074"/>
              </a:buClr>
            </a:pPr>
            <a:endParaRPr lang="en-US" sz="2000" dirty="0"/>
          </a:p>
        </p:txBody>
      </p:sp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F05AC5F1-2731-42D5-B5FE-01D5E06023B6}"/>
              </a:ext>
            </a:extLst>
          </p:cNvPr>
          <p:cNvSpPr txBox="1">
            <a:spLocks/>
          </p:cNvSpPr>
          <p:nvPr/>
        </p:nvSpPr>
        <p:spPr>
          <a:xfrm>
            <a:off x="9208211" y="3719467"/>
            <a:ext cx="2560762" cy="18636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70000"/>
              </a:lnSpc>
              <a:buClr>
                <a:srgbClr val="E20074"/>
              </a:buClr>
            </a:pPr>
            <a:r>
              <a:rPr lang="en-US" sz="2000" dirty="0"/>
              <a:t>Drug &amp; Alcohol</a:t>
            </a:r>
          </a:p>
          <a:p>
            <a:pPr fontAlgn="base">
              <a:lnSpc>
                <a:spcPct val="70000"/>
              </a:lnSpc>
              <a:buClr>
                <a:srgbClr val="E20074"/>
              </a:buClr>
            </a:pPr>
            <a:r>
              <a:rPr lang="en-US" sz="2000" dirty="0"/>
              <a:t>Domestic Violence​</a:t>
            </a:r>
          </a:p>
          <a:p>
            <a:pPr fontAlgn="base">
              <a:lnSpc>
                <a:spcPct val="70000"/>
              </a:lnSpc>
              <a:buClr>
                <a:srgbClr val="E20074"/>
              </a:buClr>
            </a:pPr>
            <a:r>
              <a:rPr lang="en-US" sz="2000" dirty="0"/>
              <a:t>Sexual Abuse​​</a:t>
            </a:r>
          </a:p>
          <a:p>
            <a:pPr fontAlgn="base">
              <a:lnSpc>
                <a:spcPct val="70000"/>
              </a:lnSpc>
              <a:buClr>
                <a:srgbClr val="E20074"/>
              </a:buClr>
            </a:pPr>
            <a:r>
              <a:rPr lang="en-US" sz="2000" dirty="0"/>
              <a:t>Suicide Prevention</a:t>
            </a:r>
          </a:p>
          <a:p>
            <a:pPr fontAlgn="base">
              <a:lnSpc>
                <a:spcPct val="70000"/>
              </a:lnSpc>
              <a:buClr>
                <a:srgbClr val="E20074"/>
              </a:buClr>
            </a:pPr>
            <a:r>
              <a:rPr lang="en-US" sz="2000" dirty="0"/>
              <a:t>Veterans Hotline​</a:t>
            </a:r>
          </a:p>
          <a:p>
            <a:pPr>
              <a:lnSpc>
                <a:spcPct val="70000"/>
              </a:lnSpc>
              <a:buClr>
                <a:srgbClr val="E20074"/>
              </a:buClr>
            </a:pPr>
            <a:endParaRPr lang="en-US" sz="2000" dirty="0"/>
          </a:p>
          <a:p>
            <a:pPr>
              <a:lnSpc>
                <a:spcPct val="70000"/>
              </a:lnSpc>
              <a:buClr>
                <a:srgbClr val="E20074"/>
              </a:buClr>
            </a:pPr>
            <a:endParaRPr lang="en-US" sz="2000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FE65E20-F5DB-4538-9D4F-CCC342D326F1}"/>
              </a:ext>
            </a:extLst>
          </p:cNvPr>
          <p:cNvSpPr txBox="1">
            <a:spLocks/>
          </p:cNvSpPr>
          <p:nvPr/>
        </p:nvSpPr>
        <p:spPr>
          <a:xfrm>
            <a:off x="1024128" y="3314132"/>
            <a:ext cx="1969118" cy="2970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1B568D"/>
                </a:solidFill>
              </a:rPr>
              <a:t>Food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2B31D758-3420-44E1-A0D1-CF4B82916350}"/>
              </a:ext>
            </a:extLst>
          </p:cNvPr>
          <p:cNvSpPr txBox="1">
            <a:spLocks/>
          </p:cNvSpPr>
          <p:nvPr/>
        </p:nvSpPr>
        <p:spPr>
          <a:xfrm>
            <a:off x="3952029" y="3314132"/>
            <a:ext cx="1978815" cy="3047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1B568D"/>
                </a:solidFill>
              </a:rPr>
              <a:t>Health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AE06E820-E435-42F6-A475-CB8B60701399}"/>
              </a:ext>
            </a:extLst>
          </p:cNvPr>
          <p:cNvSpPr txBox="1">
            <a:spLocks/>
          </p:cNvSpPr>
          <p:nvPr/>
        </p:nvSpPr>
        <p:spPr>
          <a:xfrm>
            <a:off x="6842088" y="3150482"/>
            <a:ext cx="1978815" cy="2970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1B568D"/>
                </a:solidFill>
              </a:rPr>
              <a:t>Workforce Development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96466E-C9C8-423D-976C-39A0A47BABDB}"/>
              </a:ext>
            </a:extLst>
          </p:cNvPr>
          <p:cNvSpPr txBox="1"/>
          <p:nvPr/>
        </p:nvSpPr>
        <p:spPr>
          <a:xfrm>
            <a:off x="347938" y="5583081"/>
            <a:ext cx="11441725" cy="400110"/>
          </a:xfrm>
          <a:prstGeom prst="rect">
            <a:avLst/>
          </a:prstGeom>
          <a:solidFill>
            <a:srgbClr val="EA0A8E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Icons can be an individual app, a link to a webpage or a folder containing multiple apps and webpage links.</a:t>
            </a:r>
          </a:p>
        </p:txBody>
      </p: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6D31BF0A-65AC-4EF8-A31A-2F7B46CD4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98" y="3239763"/>
            <a:ext cx="457200" cy="452761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89469254-DE74-458B-8FCB-2CF0B94BB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345" y="3239761"/>
            <a:ext cx="457200" cy="452761"/>
          </a:xfrm>
          <a:prstGeom prst="rect">
            <a:avLst/>
          </a:prstGeom>
        </p:spPr>
      </p:pic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D2D49B75-5A48-B14D-BA27-67F586DC3C97}"/>
              </a:ext>
            </a:extLst>
          </p:cNvPr>
          <p:cNvSpPr txBox="1">
            <a:spLocks/>
          </p:cNvSpPr>
          <p:nvPr/>
        </p:nvSpPr>
        <p:spPr>
          <a:xfrm>
            <a:off x="9785545" y="3298993"/>
            <a:ext cx="1978815" cy="30471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DD704"/>
              </a:buClr>
              <a:buFont typeface="Calibri" panose="020F050202020403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1B568D"/>
                </a:solidFill>
              </a:rPr>
              <a:t>Crisis Hotline</a:t>
            </a: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4D25A1C-0DE1-85F0-E045-2A1CE75A31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128" y="3239761"/>
            <a:ext cx="457200" cy="452761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2609A673-B185-688C-C73D-F4DB00073B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767" y="3240227"/>
            <a:ext cx="457200" cy="45276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48B9896-779B-0636-11C2-6EAD29E720B4}"/>
              </a:ext>
            </a:extLst>
          </p:cNvPr>
          <p:cNvGrpSpPr/>
          <p:nvPr/>
        </p:nvGrpSpPr>
        <p:grpSpPr>
          <a:xfrm>
            <a:off x="7466680" y="673094"/>
            <a:ext cx="4297680" cy="2328173"/>
            <a:chOff x="7466680" y="673094"/>
            <a:chExt cx="4297680" cy="2328173"/>
          </a:xfrm>
        </p:grpSpPr>
        <p:pic>
          <p:nvPicPr>
            <p:cNvPr id="23" name="Picture 22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CC3552BE-BC77-A659-77C8-39174FC61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6680" y="673094"/>
              <a:ext cx="4297680" cy="232817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B8A5D0B-78E4-8BF6-FA5A-1DAD11F5D85F}"/>
                </a:ext>
              </a:extLst>
            </p:cNvPr>
            <p:cNvSpPr/>
            <p:nvPr/>
          </p:nvSpPr>
          <p:spPr>
            <a:xfrm>
              <a:off x="8767563" y="1699260"/>
              <a:ext cx="1641357" cy="259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4869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FE4E54-1987-479B-8E01-A10D7C591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1570232"/>
            <a:ext cx="4371679" cy="4413318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dirty="0"/>
              <a:t>Clients can easily access the resources they need to build their skills &amp; find employment opportunities</a:t>
            </a:r>
          </a:p>
          <a:p>
            <a:pPr>
              <a:spcBef>
                <a:spcPts val="1800"/>
              </a:spcBef>
            </a:pPr>
            <a:r>
              <a:rPr lang="en-US" dirty="0"/>
              <a:t>Turn On the Hotspot to Provide Internet Access for Additional Devices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87B1A3-A3E1-4DDF-B36E-9C745C39E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292" y="0"/>
            <a:ext cx="7177218" cy="1180730"/>
          </a:xfrm>
        </p:spPr>
        <p:txBody>
          <a:bodyPr anchor="ctr" anchorCtr="0"/>
          <a:lstStyle/>
          <a:p>
            <a:r>
              <a:rPr lang="en-US" dirty="0"/>
              <a:t>Workforce Development</a:t>
            </a:r>
          </a:p>
        </p:txBody>
      </p:sp>
      <p:sp>
        <p:nvSpPr>
          <p:cNvPr id="11" name="Arrow: Bent 10">
            <a:extLst>
              <a:ext uri="{FF2B5EF4-FFF2-40B4-BE49-F238E27FC236}">
                <a16:creationId xmlns:a16="http://schemas.microsoft.com/office/drawing/2014/main" id="{0FF4A380-077E-4297-8A92-14DD16D08268}"/>
              </a:ext>
            </a:extLst>
          </p:cNvPr>
          <p:cNvSpPr/>
          <p:nvPr/>
        </p:nvSpPr>
        <p:spPr>
          <a:xfrm>
            <a:off x="6662222" y="1561559"/>
            <a:ext cx="2601821" cy="755904"/>
          </a:xfrm>
          <a:prstGeom prst="bentArrow">
            <a:avLst>
              <a:gd name="adj1" fmla="val 21774"/>
              <a:gd name="adj2" fmla="val 25000"/>
              <a:gd name="adj3" fmla="val 25000"/>
              <a:gd name="adj4" fmla="val 43750"/>
            </a:avLst>
          </a:prstGeom>
          <a:solidFill>
            <a:srgbClr val="FFCF01"/>
          </a:solidFill>
          <a:ln>
            <a:solidFill>
              <a:srgbClr val="FFC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C6A01DD-37B4-4D9B-BBC4-981759309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56" y="124021"/>
            <a:ext cx="941832" cy="932688"/>
          </a:xfrm>
          <a:prstGeom prst="rect">
            <a:avLst/>
          </a:prstGeom>
        </p:spPr>
      </p:pic>
      <p:pic>
        <p:nvPicPr>
          <p:cNvPr id="6" name="Picture 5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F9A33CD2-05FB-D816-20C5-357A7E328D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932" y="816621"/>
            <a:ext cx="2598839" cy="48005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2F2D0E2-36BE-2E35-CAA1-1061EDFE4316}"/>
              </a:ext>
            </a:extLst>
          </p:cNvPr>
          <p:cNvGrpSpPr/>
          <p:nvPr/>
        </p:nvGrpSpPr>
        <p:grpSpPr>
          <a:xfrm>
            <a:off x="4829480" y="2323497"/>
            <a:ext cx="4050792" cy="2194427"/>
            <a:chOff x="4829480" y="2323497"/>
            <a:chExt cx="4050792" cy="2194427"/>
          </a:xfrm>
        </p:grpSpPr>
        <p:pic>
          <p:nvPicPr>
            <p:cNvPr id="12" name="Picture 11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9A12B0F9-222B-DC0C-8457-D80108DB9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9480" y="2323497"/>
              <a:ext cx="4050792" cy="219442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9FEB6E4-24E4-4DE4-C37C-510BBE5D9BCE}"/>
                </a:ext>
              </a:extLst>
            </p:cNvPr>
            <p:cNvSpPr/>
            <p:nvPr/>
          </p:nvSpPr>
          <p:spPr>
            <a:xfrm>
              <a:off x="6042660" y="3276600"/>
              <a:ext cx="1592580" cy="259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A picture containing handwear&#10;&#10;Description automatically generated">
            <a:extLst>
              <a:ext uri="{FF2B5EF4-FFF2-40B4-BE49-F238E27FC236}">
                <a16:creationId xmlns:a16="http://schemas.microsoft.com/office/drawing/2014/main" id="{2AE96DA5-8CB0-441D-BF65-16693F8E0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663" y="2783255"/>
            <a:ext cx="3186013" cy="42397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5584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FE4E54-1987-479B-8E01-A10D7C591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1776965"/>
            <a:ext cx="11414760" cy="4413318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dirty="0"/>
              <a:t>How-To Video Step-by-step instructions for hotspot connection</a:t>
            </a:r>
          </a:p>
          <a:p>
            <a:pPr>
              <a:spcBef>
                <a:spcPts val="1800"/>
              </a:spcBef>
            </a:pPr>
            <a:r>
              <a:rPr lang="en-US" dirty="0"/>
              <a:t>Bilingual Support: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English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Spanish</a:t>
            </a:r>
          </a:p>
          <a:p>
            <a:pPr>
              <a:spcBef>
                <a:spcPts val="1800"/>
              </a:spcBef>
            </a:pPr>
            <a:r>
              <a:rPr lang="en-US" dirty="0"/>
              <a:t>Unlimited On-Screen Data</a:t>
            </a:r>
          </a:p>
          <a:p>
            <a:pPr>
              <a:spcBef>
                <a:spcPts val="1800"/>
              </a:spcBef>
            </a:pPr>
            <a:r>
              <a:rPr lang="en-US" dirty="0"/>
              <a:t>11 GB Hotspot Internet Access</a:t>
            </a:r>
          </a:p>
          <a:p>
            <a:pPr>
              <a:spcBef>
                <a:spcPts val="1800"/>
              </a:spcBef>
            </a:pPr>
            <a:r>
              <a:rPr lang="en-US" dirty="0"/>
              <a:t>Powered by T-Mobile – </a:t>
            </a:r>
            <a:br>
              <a:rPr lang="en-US" dirty="0"/>
            </a:br>
            <a:r>
              <a:rPr lang="en-US" dirty="0"/>
              <a:t>America’s Largest &amp; Fastest 5G Network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487B1A3-A3E1-4DDF-B36E-9C745C39E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384" y="0"/>
            <a:ext cx="10241280" cy="1180730"/>
          </a:xfrm>
        </p:spPr>
        <p:txBody>
          <a:bodyPr anchor="ctr" anchorCtr="0"/>
          <a:lstStyle/>
          <a:p>
            <a:r>
              <a:rPr lang="en-US" dirty="0"/>
              <a:t>CPR</a:t>
            </a:r>
            <a:r>
              <a:rPr lang="en-US" baseline="30000" dirty="0">
                <a:solidFill>
                  <a:srgbClr val="E20074"/>
                </a:solidFill>
              </a:rPr>
              <a:t>3</a:t>
            </a:r>
            <a:r>
              <a:rPr lang="en-US" dirty="0">
                <a:solidFill>
                  <a:srgbClr val="EA0A8E"/>
                </a:solidFill>
              </a:rPr>
              <a:t> </a:t>
            </a:r>
            <a:r>
              <a:rPr lang="en-US" dirty="0"/>
              <a:t>Expanding Access &amp; Opportunity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1561816F-8694-4188-A3A6-4E229695B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" y="131641"/>
            <a:ext cx="941832" cy="941832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4C8D3FA-6561-4336-A72E-A07260A099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560" y="2172250"/>
            <a:ext cx="5404104" cy="2927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5304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641786-9624-4897-B414-9F6BA97DA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0553" y="2935704"/>
            <a:ext cx="7029187" cy="3100862"/>
          </a:xfrm>
        </p:spPr>
        <p:txBody>
          <a:bodyPr>
            <a:noAutofit/>
          </a:bodyPr>
          <a:lstStyle/>
          <a:p>
            <a:pPr>
              <a:spcBef>
                <a:spcPts val="2400"/>
              </a:spcBef>
            </a:pPr>
            <a:r>
              <a:rPr lang="en-US" sz="2200" b="1" dirty="0"/>
              <a:t>Unlimited Calling:  </a:t>
            </a:r>
            <a:r>
              <a:rPr lang="en-US" sz="2200" dirty="0"/>
              <a:t>Seamlessly connect with employers, workforce programs, and support services </a:t>
            </a:r>
          </a:p>
          <a:p>
            <a:pPr marL="228600" lvl="1">
              <a:spcBef>
                <a:spcPts val="2400"/>
              </a:spcBef>
            </a:pPr>
            <a:r>
              <a:rPr lang="en-US" sz="2200" b="1" dirty="0"/>
              <a:t>Unlimited Texting:  </a:t>
            </a:r>
            <a:r>
              <a:rPr lang="en-US" sz="2200" dirty="0"/>
              <a:t>Maintain instant communication with job coordinators, mentors, and family support systems</a:t>
            </a:r>
          </a:p>
          <a:p>
            <a:pPr>
              <a:spcBef>
                <a:spcPts val="2400"/>
              </a:spcBef>
            </a:pPr>
            <a:r>
              <a:rPr lang="en-US" sz="2200" b="1" dirty="0"/>
              <a:t>Resource Phone Directory:  </a:t>
            </a:r>
            <a:r>
              <a:rPr lang="en-US" sz="2200" dirty="0"/>
              <a:t>Provide quick access to employment services, job training programs, and critical resources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65D39C-75F2-4BC1-A312-3E81604CE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CPR</a:t>
            </a:r>
            <a:r>
              <a:rPr lang="en-US" baseline="30000" dirty="0">
                <a:solidFill>
                  <a:srgbClr val="E20074"/>
                </a:solidFill>
              </a:rPr>
              <a:t>3</a:t>
            </a:r>
            <a:r>
              <a:rPr lang="en-US" dirty="0">
                <a:solidFill>
                  <a:srgbClr val="EA0A8E"/>
                </a:solidFill>
              </a:rPr>
              <a:t> </a:t>
            </a:r>
            <a:r>
              <a:rPr lang="en-US" dirty="0"/>
              <a:t>Unlimited Communication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033C61B-F4BA-4741-B6A5-3CDF130E44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" y="2929943"/>
            <a:ext cx="597593" cy="597593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09061207-54E9-4A8F-9F22-C0B299BDF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72" y="4903267"/>
            <a:ext cx="595166" cy="5951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9949036-E784-4B66-981E-735666C7DA60}"/>
              </a:ext>
            </a:extLst>
          </p:cNvPr>
          <p:cNvSpPr txBox="1"/>
          <p:nvPr/>
        </p:nvSpPr>
        <p:spPr>
          <a:xfrm>
            <a:off x="291106" y="1397565"/>
            <a:ext cx="834237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Ensure consistent communication between clients, employers, and support networks to reduce barriers to employment and enhance job readiness.</a:t>
            </a:r>
          </a:p>
        </p:txBody>
      </p:sp>
      <p:pic>
        <p:nvPicPr>
          <p:cNvPr id="16" name="Picture 15" descr="A picture containing text, monitor, indoor, electronics&#10;&#10;Description automatically generated">
            <a:extLst>
              <a:ext uri="{FF2B5EF4-FFF2-40B4-BE49-F238E27FC236}">
                <a16:creationId xmlns:a16="http://schemas.microsoft.com/office/drawing/2014/main" id="{0D44F999-C798-4660-BF4D-453F3C6E7C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353" y="230912"/>
            <a:ext cx="3090615" cy="57051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11FC72-B520-4212-9526-99B42F412A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21611" y="3916908"/>
            <a:ext cx="3365517" cy="190052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55F3D15B-446C-4722-8261-97A43DDB79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" y="3881781"/>
            <a:ext cx="595166" cy="59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16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76DD1F8-CF10-40E5-94D4-57905B1AE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3" y="1570232"/>
            <a:ext cx="11409029" cy="4413318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1800"/>
              </a:spcBef>
            </a:pPr>
            <a:r>
              <a:rPr lang="en-US" sz="2600" dirty="0"/>
              <a:t>Smartphone</a:t>
            </a:r>
          </a:p>
          <a:p>
            <a:pPr>
              <a:spcBef>
                <a:spcPts val="1800"/>
              </a:spcBef>
            </a:pPr>
            <a:r>
              <a:rPr lang="en-US" sz="2600" dirty="0"/>
              <a:t>Rugged Case, Screen Protector </a:t>
            </a:r>
            <a:br>
              <a:rPr lang="en-US" sz="2600" dirty="0"/>
            </a:br>
            <a:r>
              <a:rPr lang="en-US" sz="2600" dirty="0"/>
              <a:t>&amp; Charger</a:t>
            </a:r>
          </a:p>
          <a:p>
            <a:pPr>
              <a:spcBef>
                <a:spcPts val="1800"/>
              </a:spcBef>
            </a:pPr>
            <a:r>
              <a:rPr lang="en-US" sz="2600" dirty="0"/>
              <a:t>Initial Device Enrollment</a:t>
            </a:r>
          </a:p>
          <a:p>
            <a:pPr>
              <a:spcBef>
                <a:spcPts val="1800"/>
              </a:spcBef>
            </a:pPr>
            <a:r>
              <a:rPr lang="en-US" sz="2600" dirty="0"/>
              <a:t>2-Year CPR</a:t>
            </a:r>
            <a:r>
              <a:rPr lang="en-US" sz="2600" baseline="30000" dirty="0">
                <a:solidFill>
                  <a:srgbClr val="E20074"/>
                </a:solidFill>
              </a:rPr>
              <a:t>3</a:t>
            </a:r>
            <a:r>
              <a:rPr lang="en-US" sz="2600" dirty="0"/>
              <a:t> Software License</a:t>
            </a:r>
          </a:p>
          <a:p>
            <a:pPr>
              <a:spcBef>
                <a:spcPts val="1800"/>
              </a:spcBef>
            </a:pPr>
            <a:r>
              <a:rPr lang="en-US" sz="2600" dirty="0"/>
              <a:t>2-Year CPR</a:t>
            </a:r>
            <a:r>
              <a:rPr lang="en-US" sz="2600" baseline="30000" dirty="0">
                <a:solidFill>
                  <a:srgbClr val="E20074"/>
                </a:solidFill>
              </a:rPr>
              <a:t>3</a:t>
            </a:r>
            <a:r>
              <a:rPr lang="en-US" sz="2600" dirty="0"/>
              <a:t> Portal Admin Support</a:t>
            </a:r>
          </a:p>
          <a:p>
            <a:pPr>
              <a:spcBef>
                <a:spcPts val="1800"/>
              </a:spcBef>
            </a:pPr>
            <a:r>
              <a:rPr lang="en-US" sz="2600" dirty="0"/>
              <a:t>White Glove Project Management </a:t>
            </a:r>
            <a:br>
              <a:rPr lang="en-US" sz="2600" dirty="0"/>
            </a:br>
            <a:r>
              <a:rPr lang="en-US" sz="2600" dirty="0"/>
              <a:t>&amp; Post Sales Support</a:t>
            </a:r>
          </a:p>
          <a:p>
            <a:pPr>
              <a:spcBef>
                <a:spcPts val="1800"/>
              </a:spcBef>
              <a:buClr>
                <a:srgbClr val="EA0A8E"/>
              </a:buClr>
            </a:pPr>
            <a:r>
              <a:rPr lang="en-US" sz="2600" dirty="0"/>
              <a:t>Completely customizable to provide your local resources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939204-23C7-4619-8B0E-E2888F2E1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200" dirty="0"/>
              <a:t>CPR</a:t>
            </a:r>
            <a:r>
              <a:rPr lang="en-US" sz="4200" baseline="30000" dirty="0">
                <a:solidFill>
                  <a:srgbClr val="E20074"/>
                </a:solidFill>
              </a:rPr>
              <a:t>3</a:t>
            </a:r>
            <a:r>
              <a:rPr lang="en-US" sz="4200" dirty="0">
                <a:solidFill>
                  <a:srgbClr val="EA0A8E"/>
                </a:solidFill>
              </a:rPr>
              <a:t> </a:t>
            </a:r>
            <a:r>
              <a:rPr lang="en-US" sz="4200" dirty="0"/>
              <a:t>Turn-Key 5G Solution with White Glove Support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09853C-4171-468D-84C5-9B2C172623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81"/>
          <a:stretch/>
        </p:blipFill>
        <p:spPr>
          <a:xfrm>
            <a:off x="6062839" y="1469417"/>
            <a:ext cx="5726825" cy="252628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B43EA1-FA81-48A5-A56F-ABDF4A56EFC9}"/>
              </a:ext>
            </a:extLst>
          </p:cNvPr>
          <p:cNvSpPr txBox="1"/>
          <p:nvPr/>
        </p:nvSpPr>
        <p:spPr>
          <a:xfrm>
            <a:off x="6062838" y="4093232"/>
            <a:ext cx="572109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Remotely add, update or remove apps for food, housing, health, legal &amp; other resources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1176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4d08029d-264c-4b16-b72e-ffd2d74bbac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0EA30FAE23664785179591451F8366" ma:contentTypeVersion="12" ma:contentTypeDescription="Create a new document." ma:contentTypeScope="" ma:versionID="16dc20944a51199f480cb764c928bd68">
  <xsd:schema xmlns:xsd="http://www.w3.org/2001/XMLSchema" xmlns:xs="http://www.w3.org/2001/XMLSchema" xmlns:p="http://schemas.microsoft.com/office/2006/metadata/properties" xmlns:ns2="4d08029d-264c-4b16-b72e-ffd2d74bbac9" xmlns:ns3="fb9fa539-223b-44f4-b824-ae5f1ade578e" targetNamespace="http://schemas.microsoft.com/office/2006/metadata/properties" ma:root="true" ma:fieldsID="57b3dfd637eafaf46f74e9560f895bf5" ns2:_="" ns3:_="">
    <xsd:import namespace="4d08029d-264c-4b16-b72e-ffd2d74bbac9"/>
    <xsd:import namespace="fb9fa539-223b-44f4-b824-ae5f1ade578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08029d-264c-4b16-b72e-ffd2d74bba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9fa539-223b-44f4-b824-ae5f1ade578e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5AE4570-FED5-413C-8483-6350F9F119E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8F280BA-81DC-4EF5-91BF-4800471FB568}">
  <ds:schemaRefs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terms/"/>
    <ds:schemaRef ds:uri="4d08029d-264c-4b16-b72e-ffd2d74bbac9"/>
    <ds:schemaRef ds:uri="fb9fa539-223b-44f4-b824-ae5f1ade578e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A2F6E4D-2D52-4970-A52E-8037060987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08029d-264c-4b16-b72e-ffd2d74bbac9"/>
    <ds:schemaRef ds:uri="fb9fa539-223b-44f4-b824-ae5f1ade578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595</Words>
  <Application>Microsoft Office PowerPoint</Application>
  <PresentationFormat>Widescreen</PresentationFormat>
  <Paragraphs>91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Wingdings</vt:lpstr>
      <vt:lpstr>Office Theme</vt:lpstr>
      <vt:lpstr>CPR3 - Connecting People to Resources</vt:lpstr>
      <vt:lpstr>Introduction</vt:lpstr>
      <vt:lpstr>Empowering Workforce Success</vt:lpstr>
      <vt:lpstr>CPR3 Connecting People to Resources Powered by T-Mobile</vt:lpstr>
      <vt:lpstr>Customizing Your CPR3 Device</vt:lpstr>
      <vt:lpstr>Workforce Development</vt:lpstr>
      <vt:lpstr>CPR3 Expanding Access &amp; Opportunity</vt:lpstr>
      <vt:lpstr>CPR3 Unlimited Communication</vt:lpstr>
      <vt:lpstr>CPR3 Turn-Key 5G Solution with White Glove Support</vt:lpstr>
      <vt:lpstr>Getting Started</vt:lpstr>
      <vt:lpstr>Impact of the CPR3 Program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CPR3 - Connecting People to Resources</dc:title>
  <dc:creator>Tiffany Oakley</dc:creator>
  <cp:lastModifiedBy>Tiffany Oakley</cp:lastModifiedBy>
  <cp:revision>8</cp:revision>
  <dcterms:modified xsi:type="dcterms:W3CDTF">2025-02-28T13:55:34Z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xd_Signature">
    <vt:bool>false</vt:bool>
  </property>
  <property fmtid="{D5CDD505-2E9C-101B-9397-08002B2CF9AE}" pid="3" name="xd_ProgID">
    <vt:lpwstr/>
  </property>
  <property fmtid="{D5CDD505-2E9C-101B-9397-08002B2CF9AE}" pid="4" name="ContentTypeId">
    <vt:lpwstr>0x010100CD0EA30FAE23664785179591451F8366</vt:lpwstr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