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  <p:sldMasterId id="2147483690" r:id="rId5"/>
    <p:sldMasterId id="2147483728" r:id="rId6"/>
  </p:sldMasterIdLst>
  <p:notesMasterIdLst>
    <p:notesMasterId r:id="rId15"/>
  </p:notesMasterIdLst>
  <p:handoutMasterIdLst>
    <p:handoutMasterId r:id="rId16"/>
  </p:handoutMasterIdLst>
  <p:sldIdLst>
    <p:sldId id="276" r:id="rId7"/>
    <p:sldId id="308" r:id="rId8"/>
    <p:sldId id="306" r:id="rId9"/>
    <p:sldId id="279" r:id="rId10"/>
    <p:sldId id="313" r:id="rId11"/>
    <p:sldId id="307" r:id="rId12"/>
    <p:sldId id="31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8E"/>
    <a:srgbClr val="135193"/>
    <a:srgbClr val="E53B30"/>
    <a:srgbClr val="FFD700"/>
    <a:srgbClr val="3A3A3A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D3591-B2E1-49C7-A1CD-662EEACA4B5E}" v="76" dt="2023-09-18T21:35:51.634"/>
    <p1510:client id="{213B28D0-9BE2-47B0-829C-3B5E1C37CC8C}" v="221" dt="2023-09-18T19:58:02.313"/>
    <p1510:client id="{3B1FD8B3-A984-44AA-BED6-AD93D98AD70D}" v="10" dt="2023-09-18T20:28:18.024"/>
    <p1510:client id="{4C960DA7-16A3-4EFC-8B69-376FC7C46AF8}" v="1" dt="2023-09-19T15:07:54.847"/>
    <p1510:client id="{882167BF-8817-43C5-964A-B5C17E0FD5FE}" v="629" dt="2023-09-18T18:41:05.441"/>
    <p1510:client id="{88C4CA3E-0C7A-4A9F-9705-74037FC2B366}" v="1" dt="2023-09-19T15:47:31.562"/>
    <p1510:client id="{BD2E1BD6-E20C-4CFB-849E-7944BE0B4677}" v="154" dt="2023-09-18T21:19:43.822"/>
    <p1510:client id="{CBDCC0D5-5153-44C2-98B7-56281A699421}" v="25" dt="2023-09-19T14:27:49.861"/>
    <p1510:client id="{E6006A7A-4AE8-46EB-9369-D45C671AD2AB}" v="1417" dt="2023-09-19T15:06:41.937"/>
    <p1510:client id="{F72356F1-3B36-4DAA-9677-69564072E836}" v="136" dt="2023-09-19T13:53:09.89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utrell" userId="b04b1a04-715f-42e3-b0d4-9f5bfdb5d792" providerId="ADAL" clId="{88C4CA3E-0C7A-4A9F-9705-74037FC2B366}"/>
    <pc:docChg chg="undo custSel modSld">
      <pc:chgData name="Kelly Futrell" userId="b04b1a04-715f-42e3-b0d4-9f5bfdb5d792" providerId="ADAL" clId="{88C4CA3E-0C7A-4A9F-9705-74037FC2B366}" dt="2023-09-19T15:50:20.544" v="46" actId="1076"/>
      <pc:docMkLst>
        <pc:docMk/>
      </pc:docMkLst>
      <pc:sldChg chg="modSp mod">
        <pc:chgData name="Kelly Futrell" userId="b04b1a04-715f-42e3-b0d4-9f5bfdb5d792" providerId="ADAL" clId="{88C4CA3E-0C7A-4A9F-9705-74037FC2B366}" dt="2023-09-19T15:47:21.867" v="24" actId="1076"/>
        <pc:sldMkLst>
          <pc:docMk/>
          <pc:sldMk cId="2392916479" sldId="276"/>
        </pc:sldMkLst>
        <pc:spChg chg="mod">
          <ac:chgData name="Kelly Futrell" userId="b04b1a04-715f-42e3-b0d4-9f5bfdb5d792" providerId="ADAL" clId="{88C4CA3E-0C7A-4A9F-9705-74037FC2B366}" dt="2023-09-19T15:47:21.867" v="24" actId="1076"/>
          <ac:spMkLst>
            <pc:docMk/>
            <pc:sldMk cId="2392916479" sldId="276"/>
            <ac:spMk id="6" creationId="{FE55D5E1-EBED-9799-512B-B8441E835967}"/>
          </ac:spMkLst>
        </pc:spChg>
      </pc:sldChg>
      <pc:sldChg chg="modSp mod">
        <pc:chgData name="Kelly Futrell" userId="b04b1a04-715f-42e3-b0d4-9f5bfdb5d792" providerId="ADAL" clId="{88C4CA3E-0C7A-4A9F-9705-74037FC2B366}" dt="2023-09-19T15:47:37.206" v="26" actId="1076"/>
        <pc:sldMkLst>
          <pc:docMk/>
          <pc:sldMk cId="244530675" sldId="279"/>
        </pc:sldMkLst>
        <pc:spChg chg="mod">
          <ac:chgData name="Kelly Futrell" userId="b04b1a04-715f-42e3-b0d4-9f5bfdb5d792" providerId="ADAL" clId="{88C4CA3E-0C7A-4A9F-9705-74037FC2B366}" dt="2023-09-19T15:47:37.206" v="26" actId="1076"/>
          <ac:spMkLst>
            <pc:docMk/>
            <pc:sldMk cId="244530675" sldId="279"/>
            <ac:spMk id="6" creationId="{1A6FB7D3-D71C-6C47-4332-FBFB1DB51133}"/>
          </ac:spMkLst>
        </pc:spChg>
      </pc:sldChg>
      <pc:sldChg chg="addSp modSp mod">
        <pc:chgData name="Kelly Futrell" userId="b04b1a04-715f-42e3-b0d4-9f5bfdb5d792" providerId="ADAL" clId="{88C4CA3E-0C7A-4A9F-9705-74037FC2B366}" dt="2023-09-19T15:50:20.544" v="46" actId="1076"/>
        <pc:sldMkLst>
          <pc:docMk/>
          <pc:sldMk cId="3443055289" sldId="310"/>
        </pc:sldMkLst>
        <pc:spChg chg="add mod ord">
          <ac:chgData name="Kelly Futrell" userId="b04b1a04-715f-42e3-b0d4-9f5bfdb5d792" providerId="ADAL" clId="{88C4CA3E-0C7A-4A9F-9705-74037FC2B366}" dt="2023-09-19T15:50:11.597" v="45" actId="1076"/>
          <ac:spMkLst>
            <pc:docMk/>
            <pc:sldMk cId="3443055289" sldId="310"/>
            <ac:spMk id="2" creationId="{5D3A7399-78B0-2731-50AD-48C4E2A5C5B7}"/>
          </ac:spMkLst>
        </pc:spChg>
        <pc:spChg chg="mod ord">
          <ac:chgData name="Kelly Futrell" userId="b04b1a04-715f-42e3-b0d4-9f5bfdb5d792" providerId="ADAL" clId="{88C4CA3E-0C7A-4A9F-9705-74037FC2B366}" dt="2023-09-19T15:50:09.503" v="44" actId="1076"/>
          <ac:spMkLst>
            <pc:docMk/>
            <pc:sldMk cId="3443055289" sldId="310"/>
            <ac:spMk id="4" creationId="{4DB48F8B-671A-9FB9-EED2-62B654E1F7C4}"/>
          </ac:spMkLst>
        </pc:spChg>
        <pc:spChg chg="mod">
          <ac:chgData name="Kelly Futrell" userId="b04b1a04-715f-42e3-b0d4-9f5bfdb5d792" providerId="ADAL" clId="{88C4CA3E-0C7A-4A9F-9705-74037FC2B366}" dt="2023-09-19T15:50:20.544" v="46" actId="1076"/>
          <ac:spMkLst>
            <pc:docMk/>
            <pc:sldMk cId="3443055289" sldId="310"/>
            <ac:spMk id="14" creationId="{FE255199-FF62-E348-7169-83833B32D50E}"/>
          </ac:spMkLst>
        </pc:spChg>
        <pc:spChg chg="mod">
          <ac:chgData name="Kelly Futrell" userId="b04b1a04-715f-42e3-b0d4-9f5bfdb5d792" providerId="ADAL" clId="{88C4CA3E-0C7A-4A9F-9705-74037FC2B366}" dt="2023-09-19T15:50:20.544" v="46" actId="1076"/>
          <ac:spMkLst>
            <pc:docMk/>
            <pc:sldMk cId="3443055289" sldId="310"/>
            <ac:spMk id="26" creationId="{949D1218-88FE-9D0D-ED5D-ACEEED6BB86B}"/>
          </ac:spMkLst>
        </pc:spChg>
        <pc:grpChg chg="mod">
          <ac:chgData name="Kelly Futrell" userId="b04b1a04-715f-42e3-b0d4-9f5bfdb5d792" providerId="ADAL" clId="{88C4CA3E-0C7A-4A9F-9705-74037FC2B366}" dt="2023-09-19T15:50:20.544" v="46" actId="1076"/>
          <ac:grpSpMkLst>
            <pc:docMk/>
            <pc:sldMk cId="3443055289" sldId="310"/>
            <ac:grpSpMk id="24" creationId="{1972227A-592F-9A01-51C7-7E91143B6BD6}"/>
          </ac:grpSpMkLst>
        </pc:grpChg>
        <pc:picChg chg="mod">
          <ac:chgData name="Kelly Futrell" userId="b04b1a04-715f-42e3-b0d4-9f5bfdb5d792" providerId="ADAL" clId="{88C4CA3E-0C7A-4A9F-9705-74037FC2B366}" dt="2023-09-19T15:50:20.544" v="46" actId="1076"/>
          <ac:picMkLst>
            <pc:docMk/>
            <pc:sldMk cId="3443055289" sldId="310"/>
            <ac:picMk id="12" creationId="{CF19FAC1-A2AC-1363-D233-50C4222682B1}"/>
          </ac:picMkLst>
        </pc:picChg>
        <pc:picChg chg="mod">
          <ac:chgData name="Kelly Futrell" userId="b04b1a04-715f-42e3-b0d4-9f5bfdb5d792" providerId="ADAL" clId="{88C4CA3E-0C7A-4A9F-9705-74037FC2B366}" dt="2023-09-19T15:50:20.544" v="46" actId="1076"/>
          <ac:picMkLst>
            <pc:docMk/>
            <pc:sldMk cId="3443055289" sldId="310"/>
            <ac:picMk id="16" creationId="{ED39DC8B-F8A8-9E84-CA5D-8110892D8BE3}"/>
          </ac:picMkLst>
        </pc:picChg>
        <pc:picChg chg="mod">
          <ac:chgData name="Kelly Futrell" userId="b04b1a04-715f-42e3-b0d4-9f5bfdb5d792" providerId="ADAL" clId="{88C4CA3E-0C7A-4A9F-9705-74037FC2B366}" dt="2023-09-19T15:50:20.544" v="46" actId="1076"/>
          <ac:picMkLst>
            <pc:docMk/>
            <pc:sldMk cId="3443055289" sldId="310"/>
            <ac:picMk id="21" creationId="{3EB82900-C994-B0F4-371F-D92A40F4BCA0}"/>
          </ac:picMkLst>
        </pc:picChg>
        <pc:picChg chg="mod">
          <ac:chgData name="Kelly Futrell" userId="b04b1a04-715f-42e3-b0d4-9f5bfdb5d792" providerId="ADAL" clId="{88C4CA3E-0C7A-4A9F-9705-74037FC2B366}" dt="2023-09-19T15:50:20.544" v="46" actId="1076"/>
          <ac:picMkLst>
            <pc:docMk/>
            <pc:sldMk cId="3443055289" sldId="310"/>
            <ac:picMk id="25" creationId="{CAB452D6-DB6B-6BB6-0A1E-A6ED8551D3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D71D-9688-3EC3-F2B0-C7B3073F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3833-0272-237C-811E-998561E02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563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5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5258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606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0967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994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123C629-21A1-2721-BACA-7D51707FDA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939DB-B143-4207-9BA4-5A568F23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059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979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720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135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4431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DBC154-A826-B45A-DB64-FCEBF3A0A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EBF7F-50BA-5A5E-C7A3-401253E7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85AC2B-6E11-E75F-4B14-01D6EAE378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81AF2CE-3678-CF9A-4DAF-7C0B013382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7E476BD-A990-AA94-ED79-843DBB14A5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CABE6D0-276F-E57B-F7D2-AD4DF87CC4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835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73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6693A5-BD80-6424-1B45-3EEECD1D94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ED8B-FC29-A031-D3CF-0CD7FD25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FAC74-5C81-A3E9-2B93-0507F97C1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4C3C7-BB0B-DFFE-448F-F7D0D5D1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658683-15BD-ABED-200C-60BF07E468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4037BD3-8DA4-F95C-AC7C-6752CB2B9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110661E-557F-70FF-82F0-8785799DE7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175408-A565-610F-31CE-758FD91960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19008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C085-A0B8-441A-B001-F454F1221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26700"/>
            <a:ext cx="1494664" cy="32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ED7FA-0803-BBBC-AB41-D8B466BD5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04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3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91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38D0-FFF6-FB1B-1CE9-5591D90F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2E127-0ADC-CB9E-50B2-4F536D3F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1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1901-8D1A-D5F3-0719-EC29498F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44893-427B-AB25-4764-8B841E8A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9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D71D-9688-3EC3-F2B0-C7B3073F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3833-0272-237C-811E-998561E02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B6048-D0AC-5364-F6EA-397CC98B1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17813B-5099-DDA8-FEE0-26F9863E2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D94290D-9C11-7F4C-CB0C-B6B88F00D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16768"/>
            <a:ext cx="11388523" cy="3605534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317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0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8559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A05FD39-3292-7EB3-7308-97B6E5FB5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2" y="0"/>
            <a:ext cx="676838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121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69F7D09-2287-4050-118C-F2164376B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4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76505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35E755-4739-7CA2-64EF-44B3CD7C1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7" y="1711980"/>
            <a:ext cx="6299149" cy="446488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18194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E941-BBA9-A5B7-43E6-3A76763D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D09D8-DF0F-D545-5D97-61E20063C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2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4594D-59F5-7633-4AD9-009317008166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5F010-72B4-C3B3-5EFB-7635FDF4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D37BD-0DA9-E93D-769F-2AFD0C0C5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478C1F2-37C7-37CA-7B26-26458FD9C9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BB61060-BF96-0D7A-7D7C-3E73439B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32831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4F9E-4689-78FC-E28D-320D81161292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E7803-3D0F-1629-0291-2956385B6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F17ED9-3881-144F-D67D-40568F40D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1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E668F-DA57-A487-4076-8D62B78ABD4B}"/>
              </a:ext>
            </a:extLst>
          </p:cNvPr>
          <p:cNvSpPr/>
          <p:nvPr userDrawn="1"/>
        </p:nvSpPr>
        <p:spPr>
          <a:xfrm>
            <a:off x="7153275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DB3A-7BD1-A82C-8A80-7F4F85E9A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2FD8-D9B1-E570-A951-234C0C002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641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7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4A5B0F-0562-CED7-2238-EB09675939A6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4DA9C-7565-F7E9-3EA2-142ACBA4B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6E0B-09F6-DBA9-64D4-3BC72E9BD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7C790-0A4E-24EA-4601-7F9E1EB63849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3DCE-9BA0-7266-5113-339E01297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1B7CD8-EDEC-911B-ECDF-62288277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8DA9FB-A3F9-B8AE-1EDA-F6C9CA928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7EFD289-E2A1-5929-95BA-A58902E70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2577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B252E-495D-46DA-597C-D8D190423AD5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B80C-4C2A-9B23-8664-7196420E4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56368-DB56-E4AB-90BB-C62EDD6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0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C77DD-AD92-7B42-912C-4AB2497E5A22}"/>
              </a:ext>
            </a:extLst>
          </p:cNvPr>
          <p:cNvSpPr/>
          <p:nvPr userDrawn="1"/>
        </p:nvSpPr>
        <p:spPr>
          <a:xfrm>
            <a:off x="0" y="6172953"/>
            <a:ext cx="5038723" cy="687294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B95FA-E841-C0DC-2E70-5087C7215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FF3FF-22AF-45CA-4A7D-250A633DC6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1221232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8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EA0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0129684-D9E0-8611-1B78-2FE6968BE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07F4DD4-BBED-870F-F4F4-A84BB9390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AB6CB60-7D55-1FFE-80AA-BAAA86F108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31F044D-F5C5-4E1C-F65C-700A630D5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E532828-CE1B-86F0-F4A5-DE6C126EE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0573A55-5D2F-ABBB-CF4D-5E7D8BB138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2947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C036CAC-F25F-F518-9160-A6D4940EC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0D3614F-97EE-B9BC-E6AA-457B1D5A3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7F4494-2777-D49D-12DE-E7F87723AE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BF551E0-311D-FE82-9E3D-22C98A9401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1387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EDCF6-9AA6-F25A-4000-FE9173646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A74E9-3EC7-8FEE-7612-CE6E436D1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6B9B953-1228-CCD6-89B7-B56B8F42D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38D24D0-0A94-02F9-213E-5DB5FE82EF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4D950EF-5728-AA0A-73D4-5749EB384D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59B2365-B459-467A-EDA5-CCD92819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19577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DBC154-A826-B45A-DB64-FCEBF3A0A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EBF7F-50BA-5A5E-C7A3-401253E7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85AC2B-6E11-E75F-4B14-01D6EAE378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81AF2CE-3678-CF9A-4DAF-7C0B013382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7E476BD-A990-AA94-ED79-843DBB14A5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CABE6D0-276F-E57B-F7D2-AD4DF87CC4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726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EA0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41F74-6477-235B-F5DC-06C0075F8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AA9B0C-B37B-352A-D34A-56C3456D2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01BB4E5-B529-9DB6-92C5-931FABF302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5AFE337-F47E-E59A-87AA-3B38347D85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822CF51-365F-6AEE-8C24-B926AF4C1A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8993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5D4AB5E-3CA1-331C-B302-14374B6C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10194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5225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FAC74-5C81-A3E9-2B93-0507F97C1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36031"/>
            <a:ext cx="1494664" cy="324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4C3C7-BB0B-DFFE-448F-F7D0D5D1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658683-15BD-ABED-200C-60BF07E468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4037BD3-8DA4-F95C-AC7C-6752CB2B9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110661E-557F-70FF-82F0-8785799DE7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82767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175408-A565-610F-31CE-758FD91960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847932"/>
            <a:ext cx="2381574" cy="905378"/>
          </a:xfrm>
          <a:prstGeom prst="rect">
            <a:avLst/>
          </a:prstGeom>
        </p:spPr>
        <p:txBody>
          <a:bodyPr anchor="t"/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8067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7C085-A0B8-441A-B001-F454F1221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33" y="6326700"/>
            <a:ext cx="1494664" cy="32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ED7FA-0803-BBBC-AB41-D8B466BD5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890" y="6278340"/>
            <a:ext cx="1503518" cy="5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3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191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38D0-FFF6-FB1B-1CE9-5591D90F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2E127-0ADC-CB9E-50B2-4F536D3F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71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75DC-2706-CC46-6BD2-5915B7448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AFF18-F16F-87BA-D7F6-E0894341A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1901-8D1A-D5F3-0719-EC29498F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44893-427B-AB25-4764-8B841E8AF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308B689-5D6A-AC66-C430-03228B33F210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BA728-DA5D-F12F-80F6-8D42B0B609B8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732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0" r:id="rId3"/>
    <p:sldLayoutId id="2147483723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22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26" r:id="rId9"/>
    <p:sldLayoutId id="2147483703" r:id="rId10"/>
    <p:sldLayoutId id="214748372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7726D3-4B34-55A8-2D8E-34BE39DB145C}"/>
              </a:ext>
            </a:extLst>
          </p:cNvPr>
          <p:cNvSpPr txBox="1">
            <a:spLocks/>
          </p:cNvSpPr>
          <p:nvPr userDrawn="1"/>
        </p:nvSpPr>
        <p:spPr>
          <a:xfrm>
            <a:off x="385552" y="1776096"/>
            <a:ext cx="11388524" cy="501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0" cap="all" spc="0" baseline="0">
                <a:solidFill>
                  <a:srgbClr val="002060"/>
                </a:solidFill>
                <a:latin typeface="Tenorite bold" panose="000008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96BC50-3C13-D04E-72A1-C3D8F787864C}"/>
              </a:ext>
            </a:extLst>
          </p:cNvPr>
          <p:cNvSpPr txBox="1">
            <a:spLocks/>
          </p:cNvSpPr>
          <p:nvPr userDrawn="1"/>
        </p:nvSpPr>
        <p:spPr>
          <a:xfrm>
            <a:off x="385551" y="2593910"/>
            <a:ext cx="11388523" cy="332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413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97AE6D-47BE-7DAE-DA05-44E4DE92C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7AB6-C79B-C476-3E6B-D383175AF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26"/>
          <a:stretch/>
        </p:blipFill>
        <p:spPr>
          <a:xfrm>
            <a:off x="10250255" y="6263979"/>
            <a:ext cx="1555001" cy="575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C9D50-E9C1-C84D-877A-D27B43528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43" b="6630"/>
          <a:stretch/>
        </p:blipFill>
        <p:spPr>
          <a:xfrm>
            <a:off x="0" y="-1317194"/>
            <a:ext cx="12218061" cy="68395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55D5E1-EBED-9799-512B-B8441E835967}"/>
              </a:ext>
            </a:extLst>
          </p:cNvPr>
          <p:cNvSpPr/>
          <p:nvPr/>
        </p:nvSpPr>
        <p:spPr>
          <a:xfrm>
            <a:off x="0" y="-1317194"/>
            <a:ext cx="12192000" cy="682111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6FBF635-8093-C76C-E53F-981ED58705CC}"/>
              </a:ext>
            </a:extLst>
          </p:cNvPr>
          <p:cNvSpPr txBox="1">
            <a:spLocks/>
          </p:cNvSpPr>
          <p:nvPr/>
        </p:nvSpPr>
        <p:spPr>
          <a:xfrm>
            <a:off x="1582365" y="988259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cap="all" spc="100" baseline="0">
                <a:solidFill>
                  <a:schemeClr val="tx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Technology for higher 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CE2C7E6-9A2F-01A0-8B28-49F3B75D7D21}"/>
              </a:ext>
            </a:extLst>
          </p:cNvPr>
          <p:cNvSpPr txBox="1">
            <a:spLocks/>
          </p:cNvSpPr>
          <p:nvPr/>
        </p:nvSpPr>
        <p:spPr>
          <a:xfrm>
            <a:off x="-26059" y="6229229"/>
            <a:ext cx="12218060" cy="474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latin typeface="+mj-lt"/>
              </a:rPr>
              <a:t>Premier Wireless enables innovation, communication, safety, and transformation through technology.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06F41-1C32-287A-B4F7-C82D9F50A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925" y="5773893"/>
            <a:ext cx="3710149" cy="3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Tenorite"/>
              </a:rPr>
              <a:t>ACCESS &amp; EQUITY</a:t>
            </a:r>
            <a:endParaRPr lang="en-US">
              <a:latin typeface="Tenorit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606CB-6EE0-65BA-1602-F85C45FF0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1DCB2-85ED-8ACF-B774-A4F04411E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D159DAA-F34F-9F8F-8DBC-3D09AFA3E7C6}"/>
              </a:ext>
            </a:extLst>
          </p:cNvPr>
          <p:cNvSpPr txBox="1">
            <a:spLocks/>
          </p:cNvSpPr>
          <p:nvPr/>
        </p:nvSpPr>
        <p:spPr>
          <a:xfrm>
            <a:off x="245378" y="1830084"/>
            <a:ext cx="6913885" cy="42780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8575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>
              <a:latin typeface="Tenorite"/>
              <a:cs typeface="Calibri"/>
            </a:endParaRPr>
          </a:p>
          <a:p>
            <a:pPr marL="17145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b="1">
                <a:latin typeface="Tenorite"/>
                <a:cs typeface="Calibri"/>
              </a:rPr>
              <a:t>Students with poor or no internet access: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>
                <a:latin typeface="Tenorite"/>
                <a:cs typeface="Calibri"/>
              </a:rPr>
              <a:t>have lower overall GPAs,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>
                <a:latin typeface="Tenorite"/>
                <a:cs typeface="Calibri"/>
              </a:rPr>
              <a:t>have fewer digital skills,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>
                <a:latin typeface="Tenorite"/>
                <a:cs typeface="Calibri"/>
              </a:rPr>
              <a:t>are less likely to enroll in postsecondary education, and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Font typeface="Arial" panose="05000000000000000000" pitchFamily="2" charset="2"/>
              <a:buChar char="•"/>
            </a:pPr>
            <a:r>
              <a:rPr lang="en-US">
                <a:latin typeface="Tenorite"/>
                <a:cs typeface="Calibri"/>
              </a:rPr>
              <a:t>are more likely to drop-out, if enrolled.  </a:t>
            </a:r>
            <a:r>
              <a:rPr lang="en-US">
                <a:latin typeface="Tenorite"/>
                <a:ea typeface="Times New Roman" panose="02020603050405020304" pitchFamily="18" charset="0"/>
                <a:cs typeface="Calibri"/>
              </a:rPr>
              <a:t> </a:t>
            </a:r>
            <a:endParaRPr lang="en-US">
              <a:latin typeface="Tenorite"/>
              <a:cs typeface="Calibri"/>
            </a:endParaRP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>
              <a:latin typeface="Tenorite"/>
              <a:cs typeface="Calibri"/>
            </a:endParaRP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solidFill>
                  <a:srgbClr val="000000"/>
                </a:solidFill>
                <a:latin typeface="Tenorite"/>
                <a:cs typeface="Calibri"/>
              </a:rPr>
              <a:t>In 2021, 2.6M fewer students were enrolled than in 2010. If this decline continues, it will negatively impact the US' economic growth, innovation, and global competitiveness. </a:t>
            </a: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b="1">
              <a:solidFill>
                <a:srgbClr val="000000"/>
              </a:solidFill>
              <a:latin typeface="Tenorite"/>
              <a:cs typeface="Calibri"/>
            </a:endParaRPr>
          </a:p>
          <a:p>
            <a:endParaRPr lang="en-US">
              <a:latin typeface="Tenorite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BD5E266-846B-77A0-DD7D-B6841481D7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4654" y="1424385"/>
            <a:ext cx="7233342" cy="451063"/>
          </a:xfrm>
        </p:spPr>
        <p:txBody>
          <a:bodyPr lIns="91440" tIns="45720" rIns="91440" bIns="45720" anchor="b">
            <a:normAutofit/>
          </a:bodyPr>
          <a:lstStyle/>
          <a:p>
            <a:pPr marL="4572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>
                <a:latin typeface="Calibri"/>
                <a:ea typeface="Times New Roman" panose="02020603050405020304" pitchFamily="18" charset="0"/>
                <a:cs typeface="Calibri"/>
              </a:rPr>
              <a:t>enables better Outcomes for all students</a:t>
            </a:r>
            <a:endParaRPr lang="en-US">
              <a:effectLst/>
              <a:latin typeface="Times New Roman"/>
              <a:ea typeface="Calibri" panose="020F0502020204030204" pitchFamily="34" charset="0"/>
              <a:cs typeface="Calibri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94D4F3-275D-D065-C25A-E12B0DD1B9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Placeholder 9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12269C99-59A1-E5E5-72C6-C1F4BA32B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15" t="33213" r="4786"/>
          <a:stretch/>
        </p:blipFill>
        <p:spPr>
          <a:xfrm>
            <a:off x="7594021" y="0"/>
            <a:ext cx="4596917" cy="61651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6FB7D3-D71C-6C47-4332-FBFB1DB51133}"/>
              </a:ext>
            </a:extLst>
          </p:cNvPr>
          <p:cNvSpPr/>
          <p:nvPr/>
        </p:nvSpPr>
        <p:spPr>
          <a:xfrm>
            <a:off x="7594459" y="0"/>
            <a:ext cx="4597541" cy="616513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D64DA9-3B7A-7F57-0EC3-97E00C60E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52" y="109558"/>
            <a:ext cx="6853306" cy="838619"/>
          </a:xfrm>
        </p:spPr>
        <p:txBody>
          <a:bodyPr lIns="91440" tIns="45720" rIns="91440" bIns="45720" anchor="ctr"/>
          <a:lstStyle/>
          <a:p>
            <a:r>
              <a:rPr lang="en-US" b="1">
                <a:latin typeface="Tenorite"/>
              </a:rPr>
              <a:t>College drop-out: </a:t>
            </a:r>
            <a:br>
              <a:rPr lang="en-US" b="1">
                <a:latin typeface="Tenorite"/>
              </a:rPr>
            </a:br>
            <a:r>
              <a:rPr lang="en-US" b="1">
                <a:latin typeface="Tenorite"/>
              </a:rPr>
              <a:t>the hidden costs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7378" y="1994373"/>
            <a:ext cx="6780022" cy="3732335"/>
          </a:xfrm>
        </p:spPr>
        <p:txBody>
          <a:bodyPr lIns="91440" tIns="45720" rIns="91440" bIns="45720" anchor="t">
            <a:normAutofit/>
          </a:bodyPr>
          <a:lstStyle/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latin typeface="Tenorite"/>
                <a:cs typeface="Calibri"/>
              </a:rPr>
              <a:t>According to the National Center for Education Statistics:</a:t>
            </a:r>
            <a:endParaRPr lang="en-US">
              <a:latin typeface="Tenorite"/>
              <a:cs typeface="Calibri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latin typeface="Tenorite"/>
                <a:cs typeface="Calibri"/>
              </a:rPr>
              <a:t>64% of students graduate with a bachelor's degree within six years (36% drop out)</a:t>
            </a:r>
            <a:endParaRPr lang="en-US">
              <a:latin typeface="Tenorite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latin typeface="Tenorite"/>
                <a:cs typeface="Calibri"/>
              </a:rPr>
              <a:t>32% of students graduate with an associate degree within three years (68% drop out)</a:t>
            </a:r>
            <a:endParaRPr lang="en-US" sz="1600">
              <a:latin typeface="Tenorite"/>
              <a:cs typeface="Calibri"/>
            </a:endParaRPr>
          </a:p>
          <a:p>
            <a:pPr marL="1714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latin typeface="Tenorite"/>
                <a:cs typeface="Calibri"/>
              </a:rPr>
              <a:t>US-based HEIs lose $16.5 billion every year due to drop-outs.</a:t>
            </a:r>
            <a:endParaRPr lang="en-US" b="1">
              <a:latin typeface="Tenorite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Tenorite"/>
            </a:endParaRPr>
          </a:p>
          <a:p>
            <a:endParaRPr lang="en-US">
              <a:latin typeface="Tenorit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ADDA8-8D3C-D03A-62BF-DB927829A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3239" y="1430236"/>
            <a:ext cx="7119832" cy="426393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1900" b="1" dirty="0"/>
              <a:t>Economic losses</a:t>
            </a:r>
            <a:r>
              <a:rPr lang="en-US" sz="1900" b="1" dirty="0">
                <a:solidFill>
                  <a:schemeClr val="tx1"/>
                </a:solidFill>
              </a:rPr>
              <a:t> due to students dropping out</a:t>
            </a:r>
          </a:p>
        </p:txBody>
      </p:sp>
      <p:pic>
        <p:nvPicPr>
          <p:cNvPr id="10" name="Picture Placeholder 9" descr="Young girl shopping">
            <a:extLst>
              <a:ext uri="{FF2B5EF4-FFF2-40B4-BE49-F238E27FC236}">
                <a16:creationId xmlns:a16="http://schemas.microsoft.com/office/drawing/2014/main" id="{1BC1F1B3-6900-1C93-143C-430CC3695E9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6" r="25146"/>
          <a:stretch/>
        </p:blipFill>
        <p:spPr>
          <a:xfrm>
            <a:off x="0" y="0"/>
            <a:ext cx="4596916" cy="616513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A00C00-0DAD-AF6A-3EFD-BFB11B05D60E}"/>
              </a:ext>
            </a:extLst>
          </p:cNvPr>
          <p:cNvSpPr/>
          <p:nvPr/>
        </p:nvSpPr>
        <p:spPr>
          <a:xfrm>
            <a:off x="0" y="-9896"/>
            <a:ext cx="4596916" cy="616513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8C21E-7662-FBFB-E3F7-5B601D53EF9D}"/>
              </a:ext>
            </a:extLst>
          </p:cNvPr>
          <p:cNvSpPr/>
          <p:nvPr/>
        </p:nvSpPr>
        <p:spPr>
          <a:xfrm>
            <a:off x="0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96E1A-1407-26C5-9386-701125F01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11" y="6342906"/>
            <a:ext cx="1301525" cy="26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6767A-CFC9-D898-9E31-B2301BD4C8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502" y="6244312"/>
            <a:ext cx="1448971" cy="51366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CD67BC-801A-A895-9A0E-1C90B7220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5434"/>
              </p:ext>
            </p:extLst>
          </p:nvPr>
        </p:nvGraphicFramePr>
        <p:xfrm>
          <a:off x="5037116" y="4571999"/>
          <a:ext cx="6787120" cy="138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980">
                  <a:extLst>
                    <a:ext uri="{9D8B030D-6E8A-4147-A177-3AD203B41FA5}">
                      <a16:colId xmlns:a16="http://schemas.microsoft.com/office/drawing/2014/main" val="876558676"/>
                    </a:ext>
                  </a:extLst>
                </a:gridCol>
                <a:gridCol w="1840140">
                  <a:extLst>
                    <a:ext uri="{9D8B030D-6E8A-4147-A177-3AD203B41FA5}">
                      <a16:colId xmlns:a16="http://schemas.microsoft.com/office/drawing/2014/main" val="2263773560"/>
                    </a:ext>
                  </a:extLst>
                </a:gridCol>
              </a:tblGrid>
              <a:tr h="461818">
                <a:tc>
                  <a:txBody>
                    <a:bodyPr/>
                    <a:lstStyle/>
                    <a:p>
                      <a:pPr lvl="1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Drop-outs/year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36113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lvl="1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Title IV funds (Pell grants)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$5,000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27592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lvl="1"/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Total losses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$3,000,000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8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8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5DA4EB-3FBA-724F-4F39-B0F51B07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5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Graduate hugging man">
            <a:extLst>
              <a:ext uri="{FF2B5EF4-FFF2-40B4-BE49-F238E27FC236}">
                <a16:creationId xmlns:a16="http://schemas.microsoft.com/office/drawing/2014/main" id="{DDDFD21D-1801-92FD-9CEA-D9F2F2E050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7" b="5917"/>
          <a:stretch/>
        </p:blipFill>
        <p:spPr>
          <a:xfrm>
            <a:off x="7516527" y="0"/>
            <a:ext cx="4669259" cy="61750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3" y="129350"/>
            <a:ext cx="6882994" cy="78913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Tenorite"/>
              </a:rPr>
              <a:t>Educational Attainment: </a:t>
            </a:r>
            <a:br>
              <a:rPr lang="en-US" b="1">
                <a:latin typeface="Tenorite"/>
              </a:rPr>
            </a:br>
            <a:r>
              <a:rPr lang="en-US" b="1">
                <a:latin typeface="Tenorite"/>
              </a:rPr>
              <a:t>impact on Lifetime Earnings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F8B-671A-9FB9-EED2-62B654E1F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633" y="5670874"/>
            <a:ext cx="2371609" cy="590784"/>
          </a:xfrm>
        </p:spPr>
        <p:txBody>
          <a:bodyPr lIns="91440" tIns="45720" rIns="91440" bIns="45720" anchor="t">
            <a:normAutofit/>
          </a:bodyPr>
          <a:lstStyle/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>
                <a:effectLst/>
                <a:latin typeface="Calibri Light"/>
                <a:ea typeface="Times New Roman" panose="02020603050405020304" pitchFamily="18" charset="0"/>
                <a:cs typeface="Calibri"/>
              </a:rPr>
              <a:t>Source: Indeed.com</a:t>
            </a:r>
            <a:endParaRPr lang="en-US" sz="1400">
              <a:effectLst/>
              <a:latin typeface="Calibri Light"/>
              <a:ea typeface="Calibri" panose="020F0502020204030204" pitchFamily="34" charset="0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2E65D-9291-B753-FF88-0CA3D376A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52" y="1648183"/>
            <a:ext cx="5972284" cy="426394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US" sz="2400" b="1">
                <a:latin typeface="Calibri"/>
                <a:cs typeface="Calibri"/>
              </a:rPr>
              <a:t>economic projections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FB7D3-D71C-6C47-4332-FBFB1DB51133}"/>
              </a:ext>
            </a:extLst>
          </p:cNvPr>
          <p:cNvSpPr/>
          <p:nvPr/>
        </p:nvSpPr>
        <p:spPr>
          <a:xfrm>
            <a:off x="7516527" y="-9896"/>
            <a:ext cx="4675473" cy="616513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FD1BA1-31A5-6DA7-AD71-FC4D3262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84025"/>
              </p:ext>
            </p:extLst>
          </p:nvPr>
        </p:nvGraphicFramePr>
        <p:xfrm>
          <a:off x="457032" y="2718380"/>
          <a:ext cx="8507688" cy="122833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474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Median Annual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Earnings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Unemployed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Increase over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Prev. Category/No HS Diploma</a:t>
                      </a:r>
                      <a:endParaRPr lang="en-US" sz="14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29310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No High School Diploma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$30,784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5.4%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22984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High School Diploma/GED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$38,792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3.7%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8723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606CB-6EE0-65BA-1602-F85C45FF0F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1DCB2-85ED-8ACF-B774-A4F04411EB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201DAE-1741-2DFC-0095-3E7385B1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86640"/>
              </p:ext>
            </p:extLst>
          </p:nvPr>
        </p:nvGraphicFramePr>
        <p:xfrm>
          <a:off x="457032" y="3959935"/>
          <a:ext cx="8507688" cy="3404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Some College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$43,316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3.3%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86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B22569-720C-45E2-1C1B-92328D6B6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60865"/>
              </p:ext>
            </p:extLst>
          </p:nvPr>
        </p:nvGraphicFramePr>
        <p:xfrm>
          <a:off x="457032" y="4304317"/>
          <a:ext cx="8507688" cy="3404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Associate Degree/2-year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$46,124</a:t>
                      </a: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2.7%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780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27428F-9FE3-0391-CC6A-6EE17B93C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28570"/>
              </p:ext>
            </p:extLst>
          </p:nvPr>
        </p:nvGraphicFramePr>
        <p:xfrm>
          <a:off x="457032" y="4648700"/>
          <a:ext cx="8507688" cy="3404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Bachelor's Degree/4-year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$64,896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2.2%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652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938B749-945F-499A-E588-A94DF349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97650"/>
              </p:ext>
            </p:extLst>
          </p:nvPr>
        </p:nvGraphicFramePr>
        <p:xfrm>
          <a:off x="457032" y="4984424"/>
          <a:ext cx="8507688" cy="3404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Master’s Degree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$77,844</a:t>
                      </a: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2.0%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150%</a:t>
                      </a: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94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CDA96A9-76BF-041D-86C8-D1D618D4C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85382"/>
              </p:ext>
            </p:extLst>
          </p:nvPr>
        </p:nvGraphicFramePr>
        <p:xfrm>
          <a:off x="457032" y="5320150"/>
          <a:ext cx="8507688" cy="3404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060084">
                  <a:extLst>
                    <a:ext uri="{9D8B030D-6E8A-4147-A177-3AD203B41FA5}">
                      <a16:colId xmlns:a16="http://schemas.microsoft.com/office/drawing/2014/main" val="2499808754"/>
                    </a:ext>
                  </a:extLst>
                </a:gridCol>
                <a:gridCol w="1492426">
                  <a:extLst>
                    <a:ext uri="{9D8B030D-6E8A-4147-A177-3AD203B41FA5}">
                      <a16:colId xmlns:a16="http://schemas.microsoft.com/office/drawing/2014/main" val="1911247299"/>
                    </a:ext>
                  </a:extLst>
                </a:gridCol>
                <a:gridCol w="1407494">
                  <a:extLst>
                    <a:ext uri="{9D8B030D-6E8A-4147-A177-3AD203B41FA5}">
                      <a16:colId xmlns:a16="http://schemas.microsoft.com/office/drawing/2014/main" val="43539849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2448505756"/>
                    </a:ext>
                  </a:extLst>
                </a:gridCol>
                <a:gridCol w="1273842">
                  <a:extLst>
                    <a:ext uri="{9D8B030D-6E8A-4147-A177-3AD203B41FA5}">
                      <a16:colId xmlns:a16="http://schemas.microsoft.com/office/drawing/2014/main" val="1051408301"/>
                    </a:ext>
                  </a:extLst>
                </a:gridCol>
              </a:tblGrid>
              <a:tr h="340449">
                <a:tc>
                  <a:txBody>
                    <a:bodyPr/>
                    <a:lstStyle/>
                    <a:p>
                      <a:pPr marL="457200" marR="0" lv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Doctoral Degree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$97,916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1.1%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218%</a:t>
                      </a:r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5424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79E7F8-5950-18BA-D3FD-74FCD8A4F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6229"/>
              </p:ext>
            </p:extLst>
          </p:nvPr>
        </p:nvGraphicFramePr>
        <p:xfrm>
          <a:off x="9080912" y="2717717"/>
          <a:ext cx="1710240" cy="296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240">
                  <a:extLst>
                    <a:ext uri="{9D8B030D-6E8A-4147-A177-3AD203B41FA5}">
                      <a16:colId xmlns:a16="http://schemas.microsoft.com/office/drawing/2014/main" val="2961556407"/>
                    </a:ext>
                  </a:extLst>
                </a:gridCol>
              </a:tblGrid>
              <a:tr h="557916"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effectLst/>
                        </a:rPr>
                        <a:t>M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edian Lifetime Earnings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02483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&lt; 1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327241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$ 1.3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220778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$ 1.5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077184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$ 1.7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07854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$ 2.2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238276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$ 2.7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86791"/>
                  </a:ext>
                </a:extLst>
              </a:tr>
              <a:tr h="3433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$ 3.3 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0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 descr="Folder outline">
            <a:extLst>
              <a:ext uri="{FF2B5EF4-FFF2-40B4-BE49-F238E27FC236}">
                <a16:creationId xmlns:a16="http://schemas.microsoft.com/office/drawing/2014/main" id="{D2EF73AA-4807-9D09-DC08-DC18927C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04" y="2112935"/>
            <a:ext cx="3347094" cy="4877032"/>
          </a:xfrm>
          <a:prstGeom prst="rect">
            <a:avLst/>
          </a:prstGeom>
        </p:spPr>
      </p:pic>
      <p:pic>
        <p:nvPicPr>
          <p:cNvPr id="58" name="Graphic 57" descr="Folder outline">
            <a:extLst>
              <a:ext uri="{FF2B5EF4-FFF2-40B4-BE49-F238E27FC236}">
                <a16:creationId xmlns:a16="http://schemas.microsoft.com/office/drawing/2014/main" id="{3190574A-A9D2-0411-AF2A-F63146A5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154" y="2112935"/>
            <a:ext cx="3347094" cy="4916616"/>
          </a:xfrm>
          <a:prstGeom prst="rect">
            <a:avLst/>
          </a:prstGeom>
        </p:spPr>
      </p:pic>
      <p:pic>
        <p:nvPicPr>
          <p:cNvPr id="59" name="Graphic 58" descr="Folder outline">
            <a:extLst>
              <a:ext uri="{FF2B5EF4-FFF2-40B4-BE49-F238E27FC236}">
                <a16:creationId xmlns:a16="http://schemas.microsoft.com/office/drawing/2014/main" id="{046648CF-577E-F20E-B551-0BA39776A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55" y="2112935"/>
            <a:ext cx="3347094" cy="4877032"/>
          </a:xfrm>
          <a:prstGeom prst="rect">
            <a:avLst/>
          </a:prstGeom>
        </p:spPr>
      </p:pic>
      <p:pic>
        <p:nvPicPr>
          <p:cNvPr id="60" name="Graphic 59" descr="Folder outline">
            <a:extLst>
              <a:ext uri="{FF2B5EF4-FFF2-40B4-BE49-F238E27FC236}">
                <a16:creationId xmlns:a16="http://schemas.microsoft.com/office/drawing/2014/main" id="{E09621F2-7650-D3CE-1DC2-1C01DD42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505" y="2112935"/>
            <a:ext cx="3347094" cy="49166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Tenorite"/>
              </a:rPr>
              <a:t>CPR</a:t>
            </a:r>
            <a:r>
              <a:rPr lang="en-US" b="1" baseline="30000">
                <a:latin typeface="Tenorite"/>
              </a:rPr>
              <a:t>3</a:t>
            </a:r>
            <a:r>
              <a:rPr lang="en-US" b="1">
                <a:latin typeface="Tenorite"/>
              </a:rPr>
              <a:t>: connecting people to resources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606CB-6EE0-65BA-1602-F85C45FF0F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286" y="5530261"/>
            <a:ext cx="1301525" cy="261802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0AA007A-9531-EB17-8C3E-E273801D7D81}"/>
              </a:ext>
            </a:extLst>
          </p:cNvPr>
          <p:cNvSpPr txBox="1">
            <a:spLocks/>
          </p:cNvSpPr>
          <p:nvPr/>
        </p:nvSpPr>
        <p:spPr>
          <a:xfrm>
            <a:off x="584115" y="4043982"/>
            <a:ext cx="234854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>
                <a:ea typeface="+mn-lt"/>
                <a:cs typeface="+mn-lt"/>
              </a:rPr>
              <a:t>Food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Campus Options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Local Restaurants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Local food banks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SNAP (food stamps)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WIC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A9B5829-247C-094F-233E-FE19645443CA}"/>
              </a:ext>
            </a:extLst>
          </p:cNvPr>
          <p:cNvSpPr txBox="1">
            <a:spLocks/>
          </p:cNvSpPr>
          <p:nvPr/>
        </p:nvSpPr>
        <p:spPr>
          <a:xfrm>
            <a:off x="3506798" y="4045693"/>
            <a:ext cx="2343048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>
                <a:ea typeface="+mn-lt"/>
                <a:cs typeface="+mn-lt"/>
              </a:rPr>
              <a:t>House &amp; Home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On Campus Options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Affordable Housing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Roommate Connect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Utility Assistance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Rental Assistance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6395C55B-05BE-5BF1-9BF4-CAF7A4C42A4F}"/>
              </a:ext>
            </a:extLst>
          </p:cNvPr>
          <p:cNvSpPr txBox="1">
            <a:spLocks/>
          </p:cNvSpPr>
          <p:nvPr/>
        </p:nvSpPr>
        <p:spPr>
          <a:xfrm>
            <a:off x="6425886" y="3965238"/>
            <a:ext cx="2342521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>
                <a:ea typeface="+mn-lt"/>
                <a:cs typeface="+mn-lt"/>
              </a:rPr>
              <a:t>Healthcare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Mental Health Services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 err="1"/>
              <a:t>TeleHealth</a:t>
            </a:r>
            <a:r>
              <a:rPr lang="en-US" sz="1600"/>
              <a:t> Access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Student Health Clinic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Prescription Services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Medicaid/CHIP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E74C0C81-4DB8-3373-05BC-DEAA30251243}"/>
              </a:ext>
            </a:extLst>
          </p:cNvPr>
          <p:cNvSpPr txBox="1">
            <a:spLocks/>
          </p:cNvSpPr>
          <p:nvPr/>
        </p:nvSpPr>
        <p:spPr>
          <a:xfrm>
            <a:off x="9345242" y="3967103"/>
            <a:ext cx="2343048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>
                <a:ea typeface="+mn-lt"/>
                <a:cs typeface="+mn-lt"/>
              </a:rPr>
              <a:t>Productivity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/>
              <a:t>Email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cs typeface="Calibri"/>
              </a:rPr>
              <a:t>Microsoft Word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cs typeface="Calibri"/>
              </a:rPr>
              <a:t>Microsoft Excel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cs typeface="Calibri"/>
              </a:rPr>
              <a:t>Microsoft PPT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cs typeface="Calibri"/>
              </a:rPr>
              <a:t>EndNote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C940FB9-8A41-4A15-045C-C58BADDEB8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35" y="3368643"/>
            <a:ext cx="457200" cy="452761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0A50E24-A6FD-C118-E7A8-DF7CA2EAEC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46" y="3368644"/>
            <a:ext cx="457200" cy="45276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E9B84B9D-2BFD-97A2-7ED7-0188370219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7" y="3370391"/>
            <a:ext cx="457200" cy="452761"/>
          </a:xfrm>
          <a:prstGeom prst="rect">
            <a:avLst/>
          </a:prstGeom>
        </p:spPr>
      </p:pic>
      <p:pic>
        <p:nvPicPr>
          <p:cNvPr id="47" name="Picture 46" descr="A picture containing text, cup, room, gambling house&#10;&#10;Description automatically generated">
            <a:extLst>
              <a:ext uri="{FF2B5EF4-FFF2-40B4-BE49-F238E27FC236}">
                <a16:creationId xmlns:a16="http://schemas.microsoft.com/office/drawing/2014/main" id="{E8C08128-1242-11A3-0F2A-9A06BAF5A0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000" y="3358747"/>
            <a:ext cx="457200" cy="4527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623" y="1242521"/>
            <a:ext cx="7513996" cy="1769495"/>
          </a:xfrm>
        </p:spPr>
        <p:txBody>
          <a:bodyPr lIns="91440" tIns="45720" rIns="91440" bIns="45720" anchor="t">
            <a:normAutofit/>
          </a:bodyPr>
          <a:lstStyle/>
          <a:p>
            <a:pPr marL="685800" indent="-514350" fontAlgn="base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>
                <a:latin typeface="Calibri"/>
                <a:cs typeface="Calibri"/>
              </a:rPr>
              <a:t>A device</a:t>
            </a:r>
          </a:p>
          <a:p>
            <a:pPr marL="68580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>
                <a:latin typeface="Calibri"/>
                <a:ea typeface="Calibri"/>
                <a:cs typeface="Calibri"/>
              </a:rPr>
              <a:t>Unlimited connectivity, plus a hotspot</a:t>
            </a:r>
          </a:p>
          <a:p>
            <a:pPr marL="68580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>
                <a:latin typeface="Calibri"/>
                <a:ea typeface="Calibri"/>
                <a:cs typeface="Calibri"/>
              </a:rPr>
              <a:t>Access to resources</a:t>
            </a:r>
          </a:p>
        </p:txBody>
      </p:sp>
      <p:pic>
        <p:nvPicPr>
          <p:cNvPr id="2" name="Picture 1" descr="A cell phone with a screen&#10;&#10;Description automatically generated">
            <a:extLst>
              <a:ext uri="{FF2B5EF4-FFF2-40B4-BE49-F238E27FC236}">
                <a16:creationId xmlns:a16="http://schemas.microsoft.com/office/drawing/2014/main" id="{3821FF6F-9A5A-8E83-98DE-4BC106F14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9079428" y="101746"/>
            <a:ext cx="2533897" cy="3072121"/>
          </a:xfrm>
          <a:prstGeom prst="rect">
            <a:avLst/>
          </a:prstGeom>
        </p:spPr>
      </p:pic>
      <p:pic>
        <p:nvPicPr>
          <p:cNvPr id="49" name="Picture 4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B4E7D0-7101-5B34-31C7-8A34A93443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28" y="309044"/>
            <a:ext cx="3054770" cy="1650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 descr="Folder outline">
            <a:extLst>
              <a:ext uri="{FF2B5EF4-FFF2-40B4-BE49-F238E27FC236}">
                <a16:creationId xmlns:a16="http://schemas.microsoft.com/office/drawing/2014/main" id="{D2EF73AA-4807-9D09-DC08-DC18927C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92" y="2004078"/>
            <a:ext cx="3287718" cy="5144226"/>
          </a:xfrm>
          <a:prstGeom prst="rect">
            <a:avLst/>
          </a:prstGeom>
        </p:spPr>
      </p:pic>
      <p:pic>
        <p:nvPicPr>
          <p:cNvPr id="58" name="Graphic 57" descr="Folder outline">
            <a:extLst>
              <a:ext uri="{FF2B5EF4-FFF2-40B4-BE49-F238E27FC236}">
                <a16:creationId xmlns:a16="http://schemas.microsoft.com/office/drawing/2014/main" id="{3190574A-A9D2-0411-AF2A-F63146A5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154" y="2004078"/>
            <a:ext cx="3505431" cy="5144226"/>
          </a:xfrm>
          <a:prstGeom prst="rect">
            <a:avLst/>
          </a:prstGeom>
        </p:spPr>
      </p:pic>
      <p:pic>
        <p:nvPicPr>
          <p:cNvPr id="59" name="Graphic 58" descr="Folder outline">
            <a:extLst>
              <a:ext uri="{FF2B5EF4-FFF2-40B4-BE49-F238E27FC236}">
                <a16:creationId xmlns:a16="http://schemas.microsoft.com/office/drawing/2014/main" id="{046648CF-577E-F20E-B551-0BA39776A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55" y="2004078"/>
            <a:ext cx="3535119" cy="5144226"/>
          </a:xfrm>
          <a:prstGeom prst="rect">
            <a:avLst/>
          </a:prstGeom>
        </p:spPr>
      </p:pic>
      <p:pic>
        <p:nvPicPr>
          <p:cNvPr id="60" name="Graphic 59" descr="Folder outline">
            <a:extLst>
              <a:ext uri="{FF2B5EF4-FFF2-40B4-BE49-F238E27FC236}">
                <a16:creationId xmlns:a16="http://schemas.microsoft.com/office/drawing/2014/main" id="{E09621F2-7650-D3CE-1DC2-1C01DD42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505" y="2004078"/>
            <a:ext cx="3505431" cy="51442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9454"/>
            <a:ext cx="6902786" cy="81882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>
                <a:latin typeface="Tenorite"/>
              </a:rPr>
              <a:t>CPR</a:t>
            </a:r>
            <a:r>
              <a:rPr lang="en-US" b="1" baseline="30000">
                <a:latin typeface="Tenorite"/>
              </a:rPr>
              <a:t>3</a:t>
            </a:r>
            <a:r>
              <a:rPr lang="en-US" b="1">
                <a:latin typeface="Tenorite"/>
              </a:rPr>
              <a:t>: connecting people to resources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606CB-6EE0-65BA-1602-F85C45FF0F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286" y="5391716"/>
            <a:ext cx="1301525" cy="2618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0135BD-487E-BB9A-6297-DEBE0B408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53" name="Picture 5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0B38DBF-42F3-A476-2DC4-E50686C9D5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E34A3E8-8B7A-86C7-4818-D64E2497B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623" y="1242521"/>
            <a:ext cx="7513996" cy="1769495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200" b="1">
                <a:latin typeface="Calibri"/>
                <a:cs typeface="Calibri"/>
              </a:rPr>
              <a:t>Consistent &amp; Reliable Access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200" b="1">
                <a:latin typeface="Calibri"/>
                <a:cs typeface="Calibri"/>
              </a:rPr>
              <a:t>Creates Equity for all Students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200" b="1">
                <a:latin typeface="Calibri"/>
                <a:ea typeface="Calibri"/>
                <a:cs typeface="Calibri"/>
              </a:rPr>
              <a:t>Increases Completion Rates &amp; Lifetime Earning Potential</a:t>
            </a:r>
          </a:p>
        </p:txBody>
      </p:sp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B3E672E-393C-F163-7341-76AEB42E75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427" y="3263572"/>
            <a:ext cx="452449" cy="448056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90B59A05-11B2-F22D-84A4-4B075A9A18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9" y="3253676"/>
            <a:ext cx="457200" cy="452761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E3B2C77C-8FFB-754F-01F8-28F911A585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062" y="3263572"/>
            <a:ext cx="457200" cy="45276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36F98548-B5E3-A99B-B7E6-18F7A69F0E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948" y="3253676"/>
            <a:ext cx="457200" cy="4527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6093DF-0BF9-E73C-A9EE-E22EA11BEDB6}"/>
              </a:ext>
            </a:extLst>
          </p:cNvPr>
          <p:cNvSpPr txBox="1">
            <a:spLocks/>
          </p:cNvSpPr>
          <p:nvPr/>
        </p:nvSpPr>
        <p:spPr>
          <a:xfrm>
            <a:off x="584115" y="3964813"/>
            <a:ext cx="2348544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EA0A8E"/>
              </a:buClr>
              <a:buNone/>
            </a:pPr>
            <a:r>
              <a:rPr lang="en-US" sz="1800" b="1">
                <a:ea typeface="+mn-lt"/>
                <a:cs typeface="+mn-lt"/>
              </a:rPr>
              <a:t>Campus Life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Campus Maps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Academic Calendar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Sports &amp; Athletics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Book Store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Student Handbook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1ED6C3-C493-AE66-1FBB-56E7770C1484}"/>
              </a:ext>
            </a:extLst>
          </p:cNvPr>
          <p:cNvSpPr txBox="1">
            <a:spLocks/>
          </p:cNvSpPr>
          <p:nvPr/>
        </p:nvSpPr>
        <p:spPr>
          <a:xfrm>
            <a:off x="3493569" y="3658032"/>
            <a:ext cx="2536569" cy="22594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800" b="1">
                <a:latin typeface="Calibri"/>
                <a:ea typeface="+mn-lt"/>
                <a:cs typeface="Calibri"/>
              </a:rPr>
            </a:br>
            <a:r>
              <a:rPr lang="en-US" sz="1800" b="1">
                <a:ea typeface="+mn-lt"/>
                <a:cs typeface="+mn-lt"/>
              </a:rPr>
              <a:t>Medical Dictionary </a:t>
            </a:r>
            <a:endParaRPr lang="en-US" sz="1800" b="1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Reference Lab Norms </a:t>
            </a:r>
            <a:endParaRPr lang="en-US" sz="1600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Pharmacology Resource </a:t>
            </a:r>
            <a:endParaRPr lang="en-US" sz="1600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Clinical Internship Sites </a:t>
            </a:r>
            <a:endParaRPr lang="en-US" sz="1600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Program Scholarships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2D69A8-E38C-550A-CBFD-EA35D11224C7}"/>
              </a:ext>
            </a:extLst>
          </p:cNvPr>
          <p:cNvSpPr txBox="1">
            <a:spLocks/>
          </p:cNvSpPr>
          <p:nvPr/>
        </p:nvSpPr>
        <p:spPr>
          <a:xfrm>
            <a:off x="6452503" y="3905434"/>
            <a:ext cx="2447504" cy="22594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None/>
            </a:pPr>
            <a:r>
              <a:rPr lang="en-US" sz="1800" b="1">
                <a:latin typeface="Calibri"/>
                <a:ea typeface="+mn-lt"/>
                <a:cs typeface="Calibri"/>
              </a:rPr>
              <a:t>Admission &amp; </a:t>
            </a:r>
            <a:br>
              <a:rPr lang="en-US" sz="1800" b="1">
                <a:latin typeface="Calibri"/>
                <a:ea typeface="+mn-lt"/>
                <a:cs typeface="Calibri"/>
              </a:rPr>
            </a:br>
            <a:r>
              <a:rPr lang="en-US" sz="1800" b="1">
                <a:latin typeface="Calibri"/>
                <a:ea typeface="+mn-lt"/>
                <a:cs typeface="Calibri"/>
              </a:rPr>
              <a:t>Financial Aid</a:t>
            </a:r>
            <a:endParaRPr lang="en-US" sz="1800">
              <a:latin typeface="Calibri"/>
              <a:ea typeface="+mn-lt"/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Grants &amp; Scholarships 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Veterans &amp; Military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Student Loans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Paid Internships 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Work Programs</a:t>
            </a:r>
            <a:endParaRPr lang="en-US"/>
          </a:p>
        </p:txBody>
      </p:sp>
      <p:pic>
        <p:nvPicPr>
          <p:cNvPr id="18" name="Picture 17" descr="A computer with a screen on&#10;&#10;Description automatically generated">
            <a:extLst>
              <a:ext uri="{FF2B5EF4-FFF2-40B4-BE49-F238E27FC236}">
                <a16:creationId xmlns:a16="http://schemas.microsoft.com/office/drawing/2014/main" id="{F0A9EEB9-DA38-25E7-9F06-EA3AFE8000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4712" y="225909"/>
            <a:ext cx="3327070" cy="249721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C70BC1-27C8-2E16-5195-59AFCD7B4CC4}"/>
              </a:ext>
            </a:extLst>
          </p:cNvPr>
          <p:cNvSpPr txBox="1">
            <a:spLocks/>
          </p:cNvSpPr>
          <p:nvPr/>
        </p:nvSpPr>
        <p:spPr>
          <a:xfrm>
            <a:off x="9391645" y="3905434"/>
            <a:ext cx="2447504" cy="22594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None/>
            </a:pPr>
            <a:r>
              <a:rPr lang="en-US" sz="1800" b="1">
                <a:latin typeface="Calibri"/>
                <a:ea typeface="+mn-lt"/>
                <a:cs typeface="Calibri"/>
              </a:rPr>
              <a:t>Support Services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Diversity &amp; Inclusion </a:t>
            </a:r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Disability Resources 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Emergency Info 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Library &amp; Tutoring </a:t>
            </a:r>
            <a:endParaRPr lang="en-US"/>
          </a:p>
          <a:p>
            <a:pPr>
              <a:lnSpc>
                <a:spcPct val="70000"/>
              </a:lnSpc>
              <a:buClr>
                <a:srgbClr val="EA0A8E"/>
              </a:buClr>
              <a:buFont typeface="Wingdings" panose="020F0502020204030204" pitchFamily="34" charset="0"/>
              <a:buChar char="§"/>
            </a:pPr>
            <a:r>
              <a:rPr lang="en-US" sz="1600">
                <a:ea typeface="+mn-lt"/>
                <a:cs typeface="+mn-lt"/>
              </a:rPr>
              <a:t>Admission Services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7ADA52-9072-4204-5796-D380EB55A2BA}"/>
              </a:ext>
            </a:extLst>
          </p:cNvPr>
          <p:cNvSpPr/>
          <p:nvPr/>
        </p:nvSpPr>
        <p:spPr>
          <a:xfrm>
            <a:off x="9249825" y="571500"/>
            <a:ext cx="1805000" cy="127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F88E78-D6D1-604F-9C6B-8261FA183B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5" t="15672" r="13883" b="15993"/>
          <a:stretch/>
        </p:blipFill>
        <p:spPr>
          <a:xfrm>
            <a:off x="9295383" y="756204"/>
            <a:ext cx="1745703" cy="8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tablet with green grass in the background&#10;&#10;Description automatically generated">
            <a:extLst>
              <a:ext uri="{FF2B5EF4-FFF2-40B4-BE49-F238E27FC236}">
                <a16:creationId xmlns:a16="http://schemas.microsoft.com/office/drawing/2014/main" id="{3EB82900-C994-B0F4-371F-D92A40F4B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67" t="1442" r="-311" b="961"/>
          <a:stretch/>
        </p:blipFill>
        <p:spPr>
          <a:xfrm>
            <a:off x="4739920" y="1494638"/>
            <a:ext cx="2340634" cy="17569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9D1218-88FE-9D0D-ED5D-ACEEED6BB86B}"/>
              </a:ext>
            </a:extLst>
          </p:cNvPr>
          <p:cNvSpPr/>
          <p:nvPr/>
        </p:nvSpPr>
        <p:spPr>
          <a:xfrm>
            <a:off x="5038534" y="1624086"/>
            <a:ext cx="1692728" cy="99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B0BDA-2159-508C-B9EF-5972A80AE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086"/>
            <a:ext cx="8427202" cy="1052113"/>
          </a:xfrm>
          <a:prstGeom prst="rect">
            <a:avLst/>
          </a:prstGeom>
          <a:solidFill>
            <a:srgbClr val="EA0A8E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DDFD21D-1801-92FD-9CEA-D9F2F2E050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21" r="24721"/>
          <a:stretch/>
        </p:blipFill>
        <p:spPr>
          <a:xfrm>
            <a:off x="7516527" y="0"/>
            <a:ext cx="4675473" cy="61651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3" y="119454"/>
            <a:ext cx="6882994" cy="799034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b="1" dirty="0">
                <a:latin typeface="Tenorite"/>
              </a:rPr>
              <a:t>CPR</a:t>
            </a:r>
            <a:r>
              <a:rPr lang="en-US" b="1" baseline="30000" dirty="0">
                <a:latin typeface="Tenorite"/>
              </a:rPr>
              <a:t>3 </a:t>
            </a:r>
            <a:r>
              <a:rPr lang="en-US" b="1" dirty="0">
                <a:latin typeface="Tenorite"/>
              </a:rPr>
              <a:t>Devices provide Access &amp; Equity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FB7D3-D71C-6C47-4332-FBFB1DB51133}"/>
              </a:ext>
            </a:extLst>
          </p:cNvPr>
          <p:cNvSpPr/>
          <p:nvPr/>
        </p:nvSpPr>
        <p:spPr>
          <a:xfrm>
            <a:off x="7516527" y="0"/>
            <a:ext cx="4675473" cy="616513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F95B5-C599-87F1-D48F-994324F2F2AD}"/>
              </a:ext>
            </a:extLst>
          </p:cNvPr>
          <p:cNvSpPr/>
          <p:nvPr/>
        </p:nvSpPr>
        <p:spPr>
          <a:xfrm>
            <a:off x="7153275" y="6165130"/>
            <a:ext cx="5038723" cy="69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606CB-6EE0-65BA-1602-F85C45FF0F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86" y="6342906"/>
            <a:ext cx="1301525" cy="2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1DCB2-85ED-8ACF-B774-A4F04411EB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777" y="6244312"/>
            <a:ext cx="1448971" cy="513669"/>
          </a:xfrm>
          <a:prstGeom prst="rect">
            <a:avLst/>
          </a:prstGeom>
        </p:spPr>
      </p:pic>
      <p:pic>
        <p:nvPicPr>
          <p:cNvPr id="12" name="Picture 11" descr="A computer with a screen on&#10;&#10;Description automatically generated">
            <a:extLst>
              <a:ext uri="{FF2B5EF4-FFF2-40B4-BE49-F238E27FC236}">
                <a16:creationId xmlns:a16="http://schemas.microsoft.com/office/drawing/2014/main" id="{CF19FAC1-A2AC-1363-D233-50C4222682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299" y="1560534"/>
            <a:ext cx="2179122" cy="1636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255199-FF62-E348-7169-83833B32D50E}"/>
              </a:ext>
            </a:extLst>
          </p:cNvPr>
          <p:cNvSpPr/>
          <p:nvPr/>
        </p:nvSpPr>
        <p:spPr>
          <a:xfrm>
            <a:off x="2834324" y="1786976"/>
            <a:ext cx="1182216" cy="83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39DC8B-F8A8-9E84-CA5D-8110892D8B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5" t="15672" r="13883" b="15993"/>
          <a:stretch/>
        </p:blipFill>
        <p:spPr>
          <a:xfrm>
            <a:off x="2864163" y="1908000"/>
            <a:ext cx="1143378" cy="56181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72227A-592F-9A01-51C7-7E91143B6BD6}"/>
              </a:ext>
            </a:extLst>
          </p:cNvPr>
          <p:cNvGrpSpPr/>
          <p:nvPr/>
        </p:nvGrpSpPr>
        <p:grpSpPr>
          <a:xfrm>
            <a:off x="435973" y="1703045"/>
            <a:ext cx="1685871" cy="1408180"/>
            <a:chOff x="8771528" y="309044"/>
            <a:chExt cx="3110909" cy="2595711"/>
          </a:xfrm>
        </p:grpSpPr>
        <p:pic>
          <p:nvPicPr>
            <p:cNvPr id="20" name="Picture 19" descr="A cell phone with a screen&#10;&#10;Description automatically generated">
              <a:extLst>
                <a:ext uri="{FF2B5EF4-FFF2-40B4-BE49-F238E27FC236}">
                  <a16:creationId xmlns:a16="http://schemas.microsoft.com/office/drawing/2014/main" id="{C9E8D673-D1BE-52B4-C148-11228BB3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9079428" y="101746"/>
              <a:ext cx="2533897" cy="3072121"/>
            </a:xfrm>
            <a:prstGeom prst="rect">
              <a:avLst/>
            </a:prstGeom>
          </p:spPr>
        </p:pic>
        <p:pic>
          <p:nvPicPr>
            <p:cNvPr id="23" name="Picture 2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B081694-9320-9C55-C160-7D175811C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1528" y="309044"/>
              <a:ext cx="3054770" cy="16504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B452D6-DB6B-6BB6-0A1E-A6ED8551D3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5" t="15672" r="13883" b="15993"/>
          <a:stretch/>
        </p:blipFill>
        <p:spPr>
          <a:xfrm>
            <a:off x="5041305" y="1700676"/>
            <a:ext cx="1685685" cy="828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3A7399-78B0-2731-50AD-48C4E2A5C5B7}"/>
              </a:ext>
            </a:extLst>
          </p:cNvPr>
          <p:cNvSpPr/>
          <p:nvPr/>
        </p:nvSpPr>
        <p:spPr>
          <a:xfrm>
            <a:off x="365783" y="3776426"/>
            <a:ext cx="6784961" cy="21036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F8B-671A-9FB9-EED2-62B654E1F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82" y="3701193"/>
            <a:ext cx="6784961" cy="2084699"/>
          </a:xfrm>
        </p:spPr>
        <p:txBody>
          <a:bodyPr lIns="91440" tIns="45720" rIns="91440" bIns="45720" anchor="ctr">
            <a:normAutofit/>
          </a:bodyPr>
          <a:lstStyle/>
          <a:p>
            <a:pPr marL="171450" indent="0" algn="ctr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Connected technology bridges economic disparity,</a:t>
            </a:r>
            <a:b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helps keep students enrolled, </a:t>
            </a:r>
            <a:b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and increases completion rates.</a:t>
            </a:r>
          </a:p>
        </p:txBody>
      </p:sp>
    </p:spTree>
    <p:extLst>
      <p:ext uri="{BB962C8B-B14F-4D97-AF65-F5344CB8AC3E}">
        <p14:creationId xmlns:p14="http://schemas.microsoft.com/office/powerpoint/2010/main" val="344305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155A9-591E-533D-7701-2E1AFC34FA59}"/>
              </a:ext>
            </a:extLst>
          </p:cNvPr>
          <p:cNvSpPr txBox="1"/>
          <p:nvPr/>
        </p:nvSpPr>
        <p:spPr>
          <a:xfrm>
            <a:off x="1627593" y="5575610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strike="noStrike" spc="100">
                <a:solidFill>
                  <a:schemeClr val="bg1"/>
                </a:solidFill>
                <a:effectLst/>
                <a:latin typeface="proxima-soft"/>
              </a:rPr>
              <a:t>(281) 667-0404</a:t>
            </a:r>
            <a:endParaRPr lang="en-US" sz="1600" kern="2400" spc="100">
              <a:solidFill>
                <a:schemeClr val="bg1"/>
              </a:solidFill>
            </a:endParaRPr>
          </a:p>
          <a:p>
            <a:pPr algn="ctr"/>
            <a:r>
              <a:rPr lang="en-US" sz="1600" kern="2400" spc="100">
                <a:solidFill>
                  <a:schemeClr val="bg1"/>
                </a:solidFill>
              </a:rPr>
              <a:t>premierwireless.com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3581C91-8FD6-2752-E3FC-2290CBB8EF4B}"/>
              </a:ext>
            </a:extLst>
          </p:cNvPr>
          <p:cNvSpPr txBox="1">
            <a:spLocks/>
          </p:cNvSpPr>
          <p:nvPr/>
        </p:nvSpPr>
        <p:spPr>
          <a:xfrm>
            <a:off x="315539" y="1823995"/>
            <a:ext cx="4873164" cy="84664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 cap="all" spc="1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The Possibilities are Endless.</a:t>
            </a:r>
          </a:p>
          <a:p>
            <a:r>
              <a:rPr lang="en-US">
                <a:solidFill>
                  <a:schemeClr val="bg1"/>
                </a:solidFill>
              </a:rPr>
              <a:t> WE’RE HERE TO HELP.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090E257C-F003-16B1-A320-BEA1F11A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5" t="3251" r="35761" b="20542"/>
          <a:stretch/>
        </p:blipFill>
        <p:spPr>
          <a:xfrm>
            <a:off x="5493708" y="1"/>
            <a:ext cx="669829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B30FF3-D5C3-B397-B2B0-5FEBC3FC8DE2}"/>
              </a:ext>
            </a:extLst>
          </p:cNvPr>
          <p:cNvSpPr/>
          <p:nvPr/>
        </p:nvSpPr>
        <p:spPr>
          <a:xfrm>
            <a:off x="5411972" y="0"/>
            <a:ext cx="6780028" cy="685799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u="sng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9D749-D886-F2FB-B21B-FAD567ADE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05" y="3116776"/>
            <a:ext cx="1301525" cy="261802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A978CB4-F194-2BF6-215F-42B81D1BB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296" y="3018182"/>
            <a:ext cx="1448971" cy="5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3.xml><?xml version="1.0" encoding="utf-8"?>
<a:theme xmlns:a="http://schemas.openxmlformats.org/drawingml/2006/main" name="2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39292-23DE-4FBC-B000-AFED89AC64F3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{736C63D6-3E05-455D-A9C9-2600DD127348}tf16411175_win32</Template>
  <TotalTime>4</TotalTime>
  <Words>506</Words>
  <Application>Microsoft Office PowerPoint</Application>
  <PresentationFormat>Widescreen</PresentationFormat>
  <Paragraphs>137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proxima-soft</vt:lpstr>
      <vt:lpstr>Tenorite</vt:lpstr>
      <vt:lpstr>Tenorite </vt:lpstr>
      <vt:lpstr>Tenorite bold</vt:lpstr>
      <vt:lpstr>Tenorite bold</vt:lpstr>
      <vt:lpstr>Times New Roman</vt:lpstr>
      <vt:lpstr>Wingdings</vt:lpstr>
      <vt:lpstr>Custom Design</vt:lpstr>
      <vt:lpstr>1_Office Theme</vt:lpstr>
      <vt:lpstr>2_Office Theme</vt:lpstr>
      <vt:lpstr>PowerPoint Presentation</vt:lpstr>
      <vt:lpstr>ACCESS &amp; EQUITY</vt:lpstr>
      <vt:lpstr>College drop-out:  the hidden costs</vt:lpstr>
      <vt:lpstr>Educational Attainment:  impact on Lifetime Earnings</vt:lpstr>
      <vt:lpstr>CPR3: connecting people to resources</vt:lpstr>
      <vt:lpstr>CPR3: connecting people to resources</vt:lpstr>
      <vt:lpstr>CPR3 Devices provide Access &amp; Equity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Futrell</dc:creator>
  <cp:lastModifiedBy>Kelly Futrell</cp:lastModifiedBy>
  <cp:revision>2</cp:revision>
  <dcterms:created xsi:type="dcterms:W3CDTF">2023-03-30T19:38:36Z</dcterms:created>
  <dcterms:modified xsi:type="dcterms:W3CDTF">2023-09-19T15:50:24Z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