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54"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y="5143500" cx="9144000"/>
  <p:notesSz cx="6858000" cy="9144000"/>
  <p:embeddedFontLst>
    <p:embeddedFont>
      <p:font typeface="Quicksand"/>
      <p:regular r:id="rId22"/>
      <p:bold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24" roundtripDataSignature="AMtx7mgrRU2PpH5Fm9joQqS1NdTJip+mo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AC3B11A-DC00-4553-9551-A6AE9B3A1DA0}">
  <a:tblStyle styleId="{1AC3B11A-DC00-4553-9551-A6AE9B3A1DA0}" styleName="Table_0">
    <a:wholeTbl>
      <a:tcTxStyle b="off" i="off">
        <a:font>
          <a:latin typeface="Arial"/>
          <a:ea typeface="Arial"/>
          <a:cs typeface="Arial"/>
        </a:font>
        <a:srgbClr val="000000"/>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9525">
              <a:solidFill>
                <a:srgbClr val="000000">
                  <a:alpha val="0"/>
                </a:srgbClr>
              </a:solidFill>
              <a:prstDash val="solid"/>
              <a:round/>
              <a:headEnd len="sm" w="sm" type="none"/>
              <a:tailEnd len="sm" w="sm" type="none"/>
            </a:ln>
          </a:top>
          <a:bottom>
            <a:ln cap="flat" cmpd="sng" w="9525">
              <a:solidFill>
                <a:srgbClr val="000000">
                  <a:alpha val="0"/>
                </a:srgbClr>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11" Type="http://schemas.openxmlformats.org/officeDocument/2006/relationships/slide" Target="slides/slide4.xml"/><Relationship Id="rId22" Type="http://schemas.openxmlformats.org/officeDocument/2006/relationships/font" Target="fonts/Quicksand-regular.fntdata"/><Relationship Id="rId10" Type="http://schemas.openxmlformats.org/officeDocument/2006/relationships/slide" Target="slides/slide3.xml"/><Relationship Id="rId21" Type="http://schemas.openxmlformats.org/officeDocument/2006/relationships/slide" Target="slides/slide14.xml"/><Relationship Id="rId13" Type="http://schemas.openxmlformats.org/officeDocument/2006/relationships/slide" Target="slides/slide6.xml"/><Relationship Id="rId24" Type="http://customschemas.google.com/relationships/presentationmetadata" Target="metadata"/><Relationship Id="rId12" Type="http://schemas.openxmlformats.org/officeDocument/2006/relationships/slide" Target="slides/slide5.xml"/><Relationship Id="rId23" Type="http://schemas.openxmlformats.org/officeDocument/2006/relationships/font" Target="fonts/Quicksand-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5" Type="http://schemas.openxmlformats.org/officeDocument/2006/relationships/slideMaster" Target="slideMasters/slideMaster1.xml"/><Relationship Id="rId19" Type="http://schemas.openxmlformats.org/officeDocument/2006/relationships/slide" Target="slides/slide12.xml"/><Relationship Id="rId6" Type="http://schemas.openxmlformats.org/officeDocument/2006/relationships/slideMaster" Target="slideMasters/slideMaster2.xml"/><Relationship Id="rId18" Type="http://schemas.openxmlformats.org/officeDocument/2006/relationships/slide" Target="slides/slide1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7" name="Google Shape;97;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2:notes"/>
          <p:cNvSpPr txBox="1"/>
          <p:nvPr>
            <p:ph idx="1" type="body"/>
          </p:nvPr>
        </p:nvSpPr>
        <p:spPr>
          <a:xfrm>
            <a:off x="914400" y="3251200"/>
            <a:ext cx="7315200" cy="3081300"/>
          </a:xfrm>
          <a:prstGeom prst="rect">
            <a:avLst/>
          </a:prstGeom>
          <a:noFill/>
          <a:ln>
            <a:noFill/>
          </a:ln>
        </p:spPr>
        <p:txBody>
          <a:bodyPr anchorCtr="0" anchor="t" bIns="45575" lIns="91225" spcFirstLastPara="1" rIns="91225" wrap="square" tIns="45575">
            <a:noAutofit/>
          </a:bodyPr>
          <a:lstStyle/>
          <a:p>
            <a:pPr indent="0" lvl="0" marL="0" rtl="0" algn="l">
              <a:lnSpc>
                <a:spcPct val="100000"/>
              </a:lnSpc>
              <a:spcBef>
                <a:spcPts val="0"/>
              </a:spcBef>
              <a:spcAft>
                <a:spcPts val="0"/>
              </a:spcAft>
              <a:buSzPts val="1400"/>
              <a:buNone/>
            </a:pPr>
            <a:r>
              <a:t/>
            </a:r>
            <a:endParaRPr/>
          </a:p>
        </p:txBody>
      </p:sp>
      <p:sp>
        <p:nvSpPr>
          <p:cNvPr id="108" name="Google Shape;108;p2:notes"/>
          <p:cNvSpPr/>
          <p:nvPr>
            <p:ph idx="2"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3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409f681df51_0_422:notes"/>
          <p:cNvSpPr txBox="1"/>
          <p:nvPr>
            <p:ph idx="1" type="body"/>
          </p:nvPr>
        </p:nvSpPr>
        <p:spPr>
          <a:xfrm>
            <a:off x="914400" y="3251200"/>
            <a:ext cx="7315200" cy="3081300"/>
          </a:xfrm>
          <a:prstGeom prst="rect">
            <a:avLst/>
          </a:prstGeom>
          <a:noFill/>
          <a:ln>
            <a:noFill/>
          </a:ln>
        </p:spPr>
        <p:txBody>
          <a:bodyPr anchorCtr="0" anchor="t" bIns="45575" lIns="91225" spcFirstLastPara="1" rIns="91225" wrap="square" tIns="45575">
            <a:noAutofit/>
          </a:bodyPr>
          <a:lstStyle/>
          <a:p>
            <a:pPr indent="0" lvl="0" marL="0" rtl="0" algn="l">
              <a:lnSpc>
                <a:spcPct val="100000"/>
              </a:lnSpc>
              <a:spcBef>
                <a:spcPts val="0"/>
              </a:spcBef>
              <a:spcAft>
                <a:spcPts val="0"/>
              </a:spcAft>
              <a:buSzPts val="1400"/>
              <a:buNone/>
            </a:pPr>
            <a:r>
              <a:t/>
            </a:r>
            <a:endParaRPr/>
          </a:p>
        </p:txBody>
      </p:sp>
      <p:sp>
        <p:nvSpPr>
          <p:cNvPr id="143" name="Google Shape;143;g409f681df51_0_422:notes"/>
          <p:cNvSpPr/>
          <p:nvPr>
            <p:ph idx="2" type="sldImg"/>
          </p:nvPr>
        </p:nvSpPr>
        <p:spPr>
          <a:xfrm>
            <a:off x="2290763" y="512763"/>
            <a:ext cx="4562400" cy="2567100"/>
          </a:xfrm>
          <a:custGeom>
            <a:rect b="b" l="l" r="r" t="t"/>
            <a:pathLst>
              <a:path extrusionOk="0" h="120000" w="120000">
                <a:moveTo>
                  <a:pt x="0" y="0"/>
                </a:moveTo>
                <a:lnTo>
                  <a:pt x="120000" y="0"/>
                </a:lnTo>
                <a:lnTo>
                  <a:pt x="120000" y="120000"/>
                </a:lnTo>
                <a:lnTo>
                  <a:pt x="0" y="120000"/>
                </a:lnTo>
                <a:close/>
              </a:path>
            </a:pathLst>
          </a:custGeom>
          <a:noFill/>
          <a:ln cap="flat" cmpd="sng" w="123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409f681df51_0_324:notes"/>
          <p:cNvSpPr txBox="1"/>
          <p:nvPr>
            <p:ph idx="1" type="body"/>
          </p:nvPr>
        </p:nvSpPr>
        <p:spPr>
          <a:xfrm>
            <a:off x="914400" y="3251200"/>
            <a:ext cx="7315200" cy="3081300"/>
          </a:xfrm>
          <a:prstGeom prst="rect">
            <a:avLst/>
          </a:prstGeom>
          <a:noFill/>
          <a:ln>
            <a:noFill/>
          </a:ln>
        </p:spPr>
        <p:txBody>
          <a:bodyPr anchorCtr="0" anchor="t" bIns="45575" lIns="91225" spcFirstLastPara="1" rIns="91225" wrap="square" tIns="45575">
            <a:noAutofit/>
          </a:bodyPr>
          <a:lstStyle/>
          <a:p>
            <a:pPr indent="0" lvl="0" marL="0" rtl="0" algn="l">
              <a:lnSpc>
                <a:spcPct val="100000"/>
              </a:lnSpc>
              <a:spcBef>
                <a:spcPts val="0"/>
              </a:spcBef>
              <a:spcAft>
                <a:spcPts val="0"/>
              </a:spcAft>
              <a:buSzPts val="1400"/>
              <a:buNone/>
            </a:pPr>
            <a:r>
              <a:t/>
            </a:r>
            <a:endParaRPr/>
          </a:p>
        </p:txBody>
      </p:sp>
      <p:sp>
        <p:nvSpPr>
          <p:cNvPr id="157" name="Google Shape;157;g409f681df51_0_324:notes"/>
          <p:cNvSpPr/>
          <p:nvPr>
            <p:ph idx="2" type="sldImg"/>
          </p:nvPr>
        </p:nvSpPr>
        <p:spPr>
          <a:xfrm>
            <a:off x="2290763" y="512763"/>
            <a:ext cx="4562400" cy="2567100"/>
          </a:xfrm>
          <a:custGeom>
            <a:rect b="b" l="l" r="r" t="t"/>
            <a:pathLst>
              <a:path extrusionOk="0" h="120000" w="120000">
                <a:moveTo>
                  <a:pt x="0" y="0"/>
                </a:moveTo>
                <a:lnTo>
                  <a:pt x="120000" y="0"/>
                </a:lnTo>
                <a:lnTo>
                  <a:pt x="120000" y="120000"/>
                </a:lnTo>
                <a:lnTo>
                  <a:pt x="0" y="120000"/>
                </a:lnTo>
                <a:close/>
              </a:path>
            </a:pathLst>
          </a:custGeom>
          <a:noFill/>
          <a:ln cap="flat" cmpd="sng" w="123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4:notes"/>
          <p:cNvSpPr txBox="1"/>
          <p:nvPr>
            <p:ph idx="1" type="body"/>
          </p:nvPr>
        </p:nvSpPr>
        <p:spPr>
          <a:xfrm>
            <a:off x="914400" y="3251200"/>
            <a:ext cx="7315200" cy="3081300"/>
          </a:xfrm>
          <a:prstGeom prst="rect">
            <a:avLst/>
          </a:prstGeom>
          <a:noFill/>
          <a:ln>
            <a:noFill/>
          </a:ln>
        </p:spPr>
        <p:txBody>
          <a:bodyPr anchorCtr="0" anchor="t" bIns="45575" lIns="91225" spcFirstLastPara="1" rIns="91225" wrap="square" tIns="45575">
            <a:noAutofit/>
          </a:bodyPr>
          <a:lstStyle/>
          <a:p>
            <a:pPr indent="0" lvl="0" marL="0" rtl="0" algn="l">
              <a:lnSpc>
                <a:spcPct val="100000"/>
              </a:lnSpc>
              <a:spcBef>
                <a:spcPts val="0"/>
              </a:spcBef>
              <a:spcAft>
                <a:spcPts val="0"/>
              </a:spcAft>
              <a:buSzPts val="1400"/>
              <a:buNone/>
            </a:pPr>
            <a:r>
              <a:t/>
            </a:r>
            <a:endParaRPr/>
          </a:p>
        </p:txBody>
      </p:sp>
      <p:sp>
        <p:nvSpPr>
          <p:cNvPr id="180" name="Google Shape;180;p4:notes"/>
          <p:cNvSpPr/>
          <p:nvPr>
            <p:ph idx="2"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3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409f681df51_0_125:notes"/>
          <p:cNvSpPr txBox="1"/>
          <p:nvPr>
            <p:ph idx="1" type="body"/>
          </p:nvPr>
        </p:nvSpPr>
        <p:spPr>
          <a:xfrm>
            <a:off x="914400" y="3251200"/>
            <a:ext cx="7315200" cy="3081300"/>
          </a:xfrm>
          <a:prstGeom prst="rect">
            <a:avLst/>
          </a:prstGeom>
          <a:noFill/>
          <a:ln>
            <a:noFill/>
          </a:ln>
        </p:spPr>
        <p:txBody>
          <a:bodyPr anchorCtr="0" anchor="t" bIns="45575" lIns="91225" spcFirstLastPara="1" rIns="91225" wrap="square" tIns="45575">
            <a:noAutofit/>
          </a:bodyPr>
          <a:lstStyle/>
          <a:p>
            <a:pPr indent="0" lvl="0" marL="0" rtl="0" algn="l">
              <a:lnSpc>
                <a:spcPct val="100000"/>
              </a:lnSpc>
              <a:spcBef>
                <a:spcPts val="0"/>
              </a:spcBef>
              <a:spcAft>
                <a:spcPts val="0"/>
              </a:spcAft>
              <a:buSzPts val="1400"/>
              <a:buNone/>
            </a:pPr>
            <a:r>
              <a:t/>
            </a:r>
            <a:endParaRPr/>
          </a:p>
        </p:txBody>
      </p:sp>
      <p:sp>
        <p:nvSpPr>
          <p:cNvPr id="203" name="Google Shape;203;g409f681df51_0_125:notes"/>
          <p:cNvSpPr/>
          <p:nvPr>
            <p:ph idx="2" type="sldImg"/>
          </p:nvPr>
        </p:nvSpPr>
        <p:spPr>
          <a:xfrm>
            <a:off x="2290763" y="512763"/>
            <a:ext cx="4562400" cy="2567100"/>
          </a:xfrm>
          <a:custGeom>
            <a:rect b="b" l="l" r="r" t="t"/>
            <a:pathLst>
              <a:path extrusionOk="0" h="120000" w="120000">
                <a:moveTo>
                  <a:pt x="0" y="0"/>
                </a:moveTo>
                <a:lnTo>
                  <a:pt x="120000" y="0"/>
                </a:lnTo>
                <a:lnTo>
                  <a:pt x="120000" y="120000"/>
                </a:lnTo>
                <a:lnTo>
                  <a:pt x="0" y="120000"/>
                </a:lnTo>
                <a:close/>
              </a:path>
            </a:pathLst>
          </a:custGeom>
          <a:noFill/>
          <a:ln cap="flat" cmpd="sng" w="123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409f681df51_0_271:notes"/>
          <p:cNvSpPr txBox="1"/>
          <p:nvPr>
            <p:ph idx="1" type="body"/>
          </p:nvPr>
        </p:nvSpPr>
        <p:spPr>
          <a:xfrm>
            <a:off x="914400" y="3251200"/>
            <a:ext cx="7315200" cy="3081300"/>
          </a:xfrm>
          <a:prstGeom prst="rect">
            <a:avLst/>
          </a:prstGeom>
          <a:noFill/>
          <a:ln>
            <a:noFill/>
          </a:ln>
        </p:spPr>
        <p:txBody>
          <a:bodyPr anchorCtr="0" anchor="t" bIns="45575" lIns="91225" spcFirstLastPara="1" rIns="91225" wrap="square" tIns="45575">
            <a:noAutofit/>
          </a:bodyPr>
          <a:lstStyle/>
          <a:p>
            <a:pPr indent="0" lvl="0" marL="0" rtl="0" algn="l">
              <a:lnSpc>
                <a:spcPct val="100000"/>
              </a:lnSpc>
              <a:spcBef>
                <a:spcPts val="0"/>
              </a:spcBef>
              <a:spcAft>
                <a:spcPts val="0"/>
              </a:spcAft>
              <a:buSzPts val="1400"/>
              <a:buNone/>
            </a:pPr>
            <a:r>
              <a:t/>
            </a:r>
            <a:endParaRPr/>
          </a:p>
        </p:txBody>
      </p:sp>
      <p:sp>
        <p:nvSpPr>
          <p:cNvPr id="216" name="Google Shape;216;g409f681df51_0_271:notes"/>
          <p:cNvSpPr/>
          <p:nvPr>
            <p:ph idx="2" type="sldImg"/>
          </p:nvPr>
        </p:nvSpPr>
        <p:spPr>
          <a:xfrm>
            <a:off x="2290763" y="512763"/>
            <a:ext cx="4562400" cy="2567100"/>
          </a:xfrm>
          <a:custGeom>
            <a:rect b="b" l="l" r="r" t="t"/>
            <a:pathLst>
              <a:path extrusionOk="0" h="120000" w="120000">
                <a:moveTo>
                  <a:pt x="0" y="0"/>
                </a:moveTo>
                <a:lnTo>
                  <a:pt x="120000" y="0"/>
                </a:lnTo>
                <a:lnTo>
                  <a:pt x="120000" y="120000"/>
                </a:lnTo>
                <a:lnTo>
                  <a:pt x="0" y="120000"/>
                </a:lnTo>
                <a:close/>
              </a:path>
            </a:pathLst>
          </a:custGeom>
          <a:noFill/>
          <a:ln cap="flat" cmpd="sng" w="123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409f681df51_0_161:notes"/>
          <p:cNvSpPr txBox="1"/>
          <p:nvPr>
            <p:ph idx="1" type="body"/>
          </p:nvPr>
        </p:nvSpPr>
        <p:spPr>
          <a:xfrm>
            <a:off x="914400" y="3251200"/>
            <a:ext cx="7315200" cy="3081300"/>
          </a:xfrm>
          <a:prstGeom prst="rect">
            <a:avLst/>
          </a:prstGeom>
          <a:noFill/>
          <a:ln>
            <a:noFill/>
          </a:ln>
        </p:spPr>
        <p:txBody>
          <a:bodyPr anchorCtr="0" anchor="t" bIns="45575" lIns="91225" spcFirstLastPara="1" rIns="91225" wrap="square" tIns="45575">
            <a:noAutofit/>
          </a:bodyPr>
          <a:lstStyle/>
          <a:p>
            <a:pPr indent="0" lvl="0" marL="0" rtl="0" algn="l">
              <a:lnSpc>
                <a:spcPct val="100000"/>
              </a:lnSpc>
              <a:spcBef>
                <a:spcPts val="0"/>
              </a:spcBef>
              <a:spcAft>
                <a:spcPts val="0"/>
              </a:spcAft>
              <a:buSzPts val="1400"/>
              <a:buNone/>
            </a:pPr>
            <a:r>
              <a:t/>
            </a:r>
            <a:endParaRPr/>
          </a:p>
        </p:txBody>
      </p:sp>
      <p:sp>
        <p:nvSpPr>
          <p:cNvPr id="234" name="Google Shape;234;g409f681df51_0_161:notes"/>
          <p:cNvSpPr/>
          <p:nvPr>
            <p:ph idx="2" type="sldImg"/>
          </p:nvPr>
        </p:nvSpPr>
        <p:spPr>
          <a:xfrm>
            <a:off x="2290763" y="512763"/>
            <a:ext cx="4562400" cy="2567100"/>
          </a:xfrm>
          <a:custGeom>
            <a:rect b="b" l="l" r="r" t="t"/>
            <a:pathLst>
              <a:path extrusionOk="0" h="120000" w="120000">
                <a:moveTo>
                  <a:pt x="0" y="0"/>
                </a:moveTo>
                <a:lnTo>
                  <a:pt x="120000" y="0"/>
                </a:lnTo>
                <a:lnTo>
                  <a:pt x="120000" y="120000"/>
                </a:lnTo>
                <a:lnTo>
                  <a:pt x="0" y="120000"/>
                </a:lnTo>
                <a:close/>
              </a:path>
            </a:pathLst>
          </a:custGeom>
          <a:noFill/>
          <a:ln cap="flat" cmpd="sng" w="123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7:notes"/>
          <p:cNvSpPr/>
          <p:nvPr>
            <p:ph idx="2"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300">
            <a:solidFill>
              <a:srgbClr val="000000"/>
            </a:solidFill>
            <a:prstDash val="solid"/>
            <a:round/>
            <a:headEnd len="sm" w="sm" type="none"/>
            <a:tailEnd len="sm" w="sm" type="none"/>
          </a:ln>
        </p:spPr>
      </p:sp>
      <p:sp>
        <p:nvSpPr>
          <p:cNvPr id="258" name="Google Shape;258;p7:notes"/>
          <p:cNvSpPr txBox="1"/>
          <p:nvPr>
            <p:ph idx="1" type="body"/>
          </p:nvPr>
        </p:nvSpPr>
        <p:spPr>
          <a:xfrm>
            <a:off x="914400" y="3251200"/>
            <a:ext cx="7315200" cy="3081300"/>
          </a:xfrm>
          <a:prstGeom prst="rect">
            <a:avLst/>
          </a:prstGeom>
          <a:noFill/>
          <a:ln>
            <a:noFill/>
          </a:ln>
        </p:spPr>
        <p:txBody>
          <a:bodyPr anchorCtr="0" anchor="t" bIns="45575" lIns="91225" spcFirstLastPara="1" rIns="91225" wrap="square" tIns="45575">
            <a:noAutofit/>
          </a:bodyPr>
          <a:lstStyle/>
          <a:p>
            <a:pPr indent="-228600" lvl="0" marL="444500" marR="0" rtl="0" algn="l">
              <a:lnSpc>
                <a:spcPct val="100000"/>
              </a:lnSpc>
              <a:spcBef>
                <a:spcPts val="0"/>
              </a:spcBef>
              <a:spcAft>
                <a:spcPts val="0"/>
              </a:spcAft>
              <a:buClr>
                <a:srgbClr val="000000"/>
              </a:buClr>
              <a:buSzPts val="1400"/>
              <a:buFont typeface="Arial"/>
              <a:buNone/>
            </a:pPr>
            <a:r>
              <a:t/>
            </a:r>
            <a:endParaRPr/>
          </a:p>
        </p:txBody>
      </p:sp>
      <p:sp>
        <p:nvSpPr>
          <p:cNvPr id="259" name="Google Shape;259;p7:notes"/>
          <p:cNvSpPr txBox="1"/>
          <p:nvPr>
            <p:ph idx="12" type="sldNum"/>
          </p:nvPr>
        </p:nvSpPr>
        <p:spPr>
          <a:xfrm>
            <a:off x="5180013" y="6502401"/>
            <a:ext cx="3962400" cy="341400"/>
          </a:xfrm>
          <a:prstGeom prst="rect">
            <a:avLst/>
          </a:prstGeom>
          <a:noFill/>
          <a:ln>
            <a:noFill/>
          </a:ln>
        </p:spPr>
        <p:txBody>
          <a:bodyPr anchorCtr="0" anchor="b" bIns="45575" lIns="91225" spcFirstLastPara="1" rIns="91225" wrap="square" tIns="45575">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409f681df51_0_513:notes"/>
          <p:cNvSpPr/>
          <p:nvPr>
            <p:ph idx="2" type="sldImg"/>
          </p:nvPr>
        </p:nvSpPr>
        <p:spPr>
          <a:xfrm>
            <a:off x="2290763" y="512763"/>
            <a:ext cx="4562400" cy="2567100"/>
          </a:xfrm>
          <a:custGeom>
            <a:rect b="b" l="l" r="r" t="t"/>
            <a:pathLst>
              <a:path extrusionOk="0" h="120000" w="120000">
                <a:moveTo>
                  <a:pt x="0" y="0"/>
                </a:moveTo>
                <a:lnTo>
                  <a:pt x="120000" y="0"/>
                </a:lnTo>
                <a:lnTo>
                  <a:pt x="120000" y="120000"/>
                </a:lnTo>
                <a:lnTo>
                  <a:pt x="0" y="120000"/>
                </a:lnTo>
                <a:close/>
              </a:path>
            </a:pathLst>
          </a:custGeom>
          <a:noFill/>
          <a:ln cap="flat" cmpd="sng" w="12300">
            <a:solidFill>
              <a:srgbClr val="000000"/>
            </a:solidFill>
            <a:prstDash val="solid"/>
            <a:round/>
            <a:headEnd len="sm" w="sm" type="none"/>
            <a:tailEnd len="sm" w="sm" type="none"/>
          </a:ln>
        </p:spPr>
      </p:sp>
      <p:sp>
        <p:nvSpPr>
          <p:cNvPr id="270" name="Google Shape;270;g409f681df51_0_513:notes"/>
          <p:cNvSpPr txBox="1"/>
          <p:nvPr>
            <p:ph idx="1" type="body"/>
          </p:nvPr>
        </p:nvSpPr>
        <p:spPr>
          <a:xfrm>
            <a:off x="914400" y="3251200"/>
            <a:ext cx="7315200" cy="3081300"/>
          </a:xfrm>
          <a:prstGeom prst="rect">
            <a:avLst/>
          </a:prstGeom>
          <a:noFill/>
          <a:ln>
            <a:noFill/>
          </a:ln>
        </p:spPr>
        <p:txBody>
          <a:bodyPr anchorCtr="0" anchor="t" bIns="45575" lIns="91225" spcFirstLastPara="1" rIns="91225" wrap="square" tIns="45575">
            <a:noAutofit/>
          </a:bodyPr>
          <a:lstStyle/>
          <a:p>
            <a:pPr indent="-228600" lvl="0" marL="444500" marR="0" rtl="0" algn="l">
              <a:lnSpc>
                <a:spcPct val="100000"/>
              </a:lnSpc>
              <a:spcBef>
                <a:spcPts val="0"/>
              </a:spcBef>
              <a:spcAft>
                <a:spcPts val="0"/>
              </a:spcAft>
              <a:buClr>
                <a:srgbClr val="000000"/>
              </a:buClr>
              <a:buSzPts val="1400"/>
              <a:buFont typeface="Arial"/>
              <a:buNone/>
            </a:pPr>
            <a:r>
              <a:t/>
            </a:r>
            <a:endParaRPr/>
          </a:p>
        </p:txBody>
      </p:sp>
      <p:sp>
        <p:nvSpPr>
          <p:cNvPr id="271" name="Google Shape;271;g409f681df51_0_513:notes"/>
          <p:cNvSpPr txBox="1"/>
          <p:nvPr>
            <p:ph idx="12" type="sldNum"/>
          </p:nvPr>
        </p:nvSpPr>
        <p:spPr>
          <a:xfrm>
            <a:off x="5180013" y="6502401"/>
            <a:ext cx="3962400" cy="341400"/>
          </a:xfrm>
          <a:prstGeom prst="rect">
            <a:avLst/>
          </a:prstGeom>
          <a:noFill/>
          <a:ln>
            <a:noFill/>
          </a:ln>
        </p:spPr>
        <p:txBody>
          <a:bodyPr anchorCtr="0" anchor="b" bIns="45575" lIns="91225" spcFirstLastPara="1" rIns="91225" wrap="square" tIns="45575">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409f681df51_0_524:notes"/>
          <p:cNvSpPr/>
          <p:nvPr>
            <p:ph idx="2" type="sldImg"/>
          </p:nvPr>
        </p:nvSpPr>
        <p:spPr>
          <a:xfrm>
            <a:off x="2290763" y="512763"/>
            <a:ext cx="4562400" cy="2567100"/>
          </a:xfrm>
          <a:custGeom>
            <a:rect b="b" l="l" r="r" t="t"/>
            <a:pathLst>
              <a:path extrusionOk="0" h="120000" w="120000">
                <a:moveTo>
                  <a:pt x="0" y="0"/>
                </a:moveTo>
                <a:lnTo>
                  <a:pt x="120000" y="0"/>
                </a:lnTo>
                <a:lnTo>
                  <a:pt x="120000" y="120000"/>
                </a:lnTo>
                <a:lnTo>
                  <a:pt x="0" y="120000"/>
                </a:lnTo>
                <a:close/>
              </a:path>
            </a:pathLst>
          </a:custGeom>
          <a:noFill/>
          <a:ln cap="flat" cmpd="sng" w="12300">
            <a:solidFill>
              <a:srgbClr val="000000"/>
            </a:solidFill>
            <a:prstDash val="solid"/>
            <a:round/>
            <a:headEnd len="sm" w="sm" type="none"/>
            <a:tailEnd len="sm" w="sm" type="none"/>
          </a:ln>
        </p:spPr>
      </p:sp>
      <p:sp>
        <p:nvSpPr>
          <p:cNvPr id="282" name="Google Shape;282;g409f681df51_0_524:notes"/>
          <p:cNvSpPr txBox="1"/>
          <p:nvPr>
            <p:ph idx="1" type="body"/>
          </p:nvPr>
        </p:nvSpPr>
        <p:spPr>
          <a:xfrm>
            <a:off x="914400" y="3251200"/>
            <a:ext cx="7315200" cy="3081300"/>
          </a:xfrm>
          <a:prstGeom prst="rect">
            <a:avLst/>
          </a:prstGeom>
          <a:noFill/>
          <a:ln>
            <a:noFill/>
          </a:ln>
        </p:spPr>
        <p:txBody>
          <a:bodyPr anchorCtr="0" anchor="t" bIns="45575" lIns="91225" spcFirstLastPara="1" rIns="91225" wrap="square" tIns="45575">
            <a:noAutofit/>
          </a:bodyPr>
          <a:lstStyle/>
          <a:p>
            <a:pPr indent="-228600" lvl="0" marL="444500" marR="0" rtl="0" algn="l">
              <a:lnSpc>
                <a:spcPct val="100000"/>
              </a:lnSpc>
              <a:spcBef>
                <a:spcPts val="0"/>
              </a:spcBef>
              <a:spcAft>
                <a:spcPts val="0"/>
              </a:spcAft>
              <a:buClr>
                <a:srgbClr val="000000"/>
              </a:buClr>
              <a:buSzPts val="1400"/>
              <a:buFont typeface="Arial"/>
              <a:buNone/>
            </a:pPr>
            <a:r>
              <a:t/>
            </a:r>
            <a:endParaRPr/>
          </a:p>
        </p:txBody>
      </p:sp>
      <p:sp>
        <p:nvSpPr>
          <p:cNvPr id="283" name="Google Shape;283;g409f681df51_0_524:notes"/>
          <p:cNvSpPr txBox="1"/>
          <p:nvPr>
            <p:ph idx="12" type="sldNum"/>
          </p:nvPr>
        </p:nvSpPr>
        <p:spPr>
          <a:xfrm>
            <a:off x="5180013" y="6502401"/>
            <a:ext cx="3962400" cy="341400"/>
          </a:xfrm>
          <a:prstGeom prst="rect">
            <a:avLst/>
          </a:prstGeom>
          <a:noFill/>
          <a:ln>
            <a:noFill/>
          </a:ln>
        </p:spPr>
        <p:txBody>
          <a:bodyPr anchorCtr="0" anchor="b" bIns="45575" lIns="91225" spcFirstLastPara="1" rIns="91225" wrap="square" tIns="45575">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409f681df51_0_535:notes"/>
          <p:cNvSpPr/>
          <p:nvPr>
            <p:ph idx="2" type="sldImg"/>
          </p:nvPr>
        </p:nvSpPr>
        <p:spPr>
          <a:xfrm>
            <a:off x="2290763" y="512763"/>
            <a:ext cx="4562400" cy="2567100"/>
          </a:xfrm>
          <a:custGeom>
            <a:rect b="b" l="l" r="r" t="t"/>
            <a:pathLst>
              <a:path extrusionOk="0" h="120000" w="120000">
                <a:moveTo>
                  <a:pt x="0" y="0"/>
                </a:moveTo>
                <a:lnTo>
                  <a:pt x="120000" y="0"/>
                </a:lnTo>
                <a:lnTo>
                  <a:pt x="120000" y="120000"/>
                </a:lnTo>
                <a:lnTo>
                  <a:pt x="0" y="120000"/>
                </a:lnTo>
                <a:close/>
              </a:path>
            </a:pathLst>
          </a:custGeom>
          <a:noFill/>
          <a:ln cap="flat" cmpd="sng" w="12300">
            <a:solidFill>
              <a:srgbClr val="000000"/>
            </a:solidFill>
            <a:prstDash val="solid"/>
            <a:round/>
            <a:headEnd len="sm" w="sm" type="none"/>
            <a:tailEnd len="sm" w="sm" type="none"/>
          </a:ln>
        </p:spPr>
      </p:sp>
      <p:sp>
        <p:nvSpPr>
          <p:cNvPr id="294" name="Google Shape;294;g409f681df51_0_535:notes"/>
          <p:cNvSpPr txBox="1"/>
          <p:nvPr>
            <p:ph idx="1" type="body"/>
          </p:nvPr>
        </p:nvSpPr>
        <p:spPr>
          <a:xfrm>
            <a:off x="914400" y="3251200"/>
            <a:ext cx="7315200" cy="3081300"/>
          </a:xfrm>
          <a:prstGeom prst="rect">
            <a:avLst/>
          </a:prstGeom>
          <a:noFill/>
          <a:ln>
            <a:noFill/>
          </a:ln>
        </p:spPr>
        <p:txBody>
          <a:bodyPr anchorCtr="0" anchor="t" bIns="45575" lIns="91225" spcFirstLastPara="1" rIns="91225" wrap="square" tIns="45575">
            <a:noAutofit/>
          </a:bodyPr>
          <a:lstStyle/>
          <a:p>
            <a:pPr indent="-228600" lvl="0" marL="444500" marR="0" rtl="0" algn="l">
              <a:lnSpc>
                <a:spcPct val="100000"/>
              </a:lnSpc>
              <a:spcBef>
                <a:spcPts val="0"/>
              </a:spcBef>
              <a:spcAft>
                <a:spcPts val="0"/>
              </a:spcAft>
              <a:buClr>
                <a:srgbClr val="000000"/>
              </a:buClr>
              <a:buSzPts val="1400"/>
              <a:buFont typeface="Arial"/>
              <a:buNone/>
            </a:pPr>
            <a:r>
              <a:t/>
            </a:r>
            <a:endParaRPr/>
          </a:p>
        </p:txBody>
      </p:sp>
      <p:sp>
        <p:nvSpPr>
          <p:cNvPr id="295" name="Google Shape;295;g409f681df51_0_535:notes"/>
          <p:cNvSpPr txBox="1"/>
          <p:nvPr>
            <p:ph idx="12" type="sldNum"/>
          </p:nvPr>
        </p:nvSpPr>
        <p:spPr>
          <a:xfrm>
            <a:off x="5180013" y="6502401"/>
            <a:ext cx="3962400" cy="341400"/>
          </a:xfrm>
          <a:prstGeom prst="rect">
            <a:avLst/>
          </a:prstGeom>
          <a:noFill/>
          <a:ln>
            <a:noFill/>
          </a:ln>
        </p:spPr>
        <p:txBody>
          <a:bodyPr anchorCtr="0" anchor="b" bIns="45575" lIns="91225" spcFirstLastPara="1" rIns="91225" wrap="square" tIns="45575">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409f681df51_0_549:notes"/>
          <p:cNvSpPr/>
          <p:nvPr>
            <p:ph idx="2" type="sldImg"/>
          </p:nvPr>
        </p:nvSpPr>
        <p:spPr>
          <a:xfrm>
            <a:off x="2290763" y="512763"/>
            <a:ext cx="4562400" cy="2567100"/>
          </a:xfrm>
          <a:custGeom>
            <a:rect b="b" l="l" r="r" t="t"/>
            <a:pathLst>
              <a:path extrusionOk="0" h="120000" w="120000">
                <a:moveTo>
                  <a:pt x="0" y="0"/>
                </a:moveTo>
                <a:lnTo>
                  <a:pt x="120000" y="0"/>
                </a:lnTo>
                <a:lnTo>
                  <a:pt x="120000" y="120000"/>
                </a:lnTo>
                <a:lnTo>
                  <a:pt x="0" y="120000"/>
                </a:lnTo>
                <a:close/>
              </a:path>
            </a:pathLst>
          </a:custGeom>
          <a:noFill/>
          <a:ln cap="flat" cmpd="sng" w="12300">
            <a:solidFill>
              <a:srgbClr val="000000"/>
            </a:solidFill>
            <a:prstDash val="solid"/>
            <a:round/>
            <a:headEnd len="sm" w="sm" type="none"/>
            <a:tailEnd len="sm" w="sm" type="none"/>
          </a:ln>
        </p:spPr>
      </p:sp>
      <p:sp>
        <p:nvSpPr>
          <p:cNvPr id="306" name="Google Shape;306;g409f681df51_0_549:notes"/>
          <p:cNvSpPr txBox="1"/>
          <p:nvPr>
            <p:ph idx="1" type="body"/>
          </p:nvPr>
        </p:nvSpPr>
        <p:spPr>
          <a:xfrm>
            <a:off x="914400" y="3251200"/>
            <a:ext cx="7315200" cy="3081300"/>
          </a:xfrm>
          <a:prstGeom prst="rect">
            <a:avLst/>
          </a:prstGeom>
          <a:noFill/>
          <a:ln>
            <a:noFill/>
          </a:ln>
        </p:spPr>
        <p:txBody>
          <a:bodyPr anchorCtr="0" anchor="t" bIns="45575" lIns="91225" spcFirstLastPara="1" rIns="91225" wrap="square" tIns="45575">
            <a:noAutofit/>
          </a:bodyPr>
          <a:lstStyle/>
          <a:p>
            <a:pPr indent="-228600" lvl="0" marL="444500" marR="0" rtl="0" algn="l">
              <a:lnSpc>
                <a:spcPct val="100000"/>
              </a:lnSpc>
              <a:spcBef>
                <a:spcPts val="0"/>
              </a:spcBef>
              <a:spcAft>
                <a:spcPts val="0"/>
              </a:spcAft>
              <a:buClr>
                <a:srgbClr val="000000"/>
              </a:buClr>
              <a:buSzPts val="1400"/>
              <a:buFont typeface="Arial"/>
              <a:buNone/>
            </a:pPr>
            <a:r>
              <a:t/>
            </a:r>
            <a:endParaRPr/>
          </a:p>
        </p:txBody>
      </p:sp>
      <p:sp>
        <p:nvSpPr>
          <p:cNvPr id="307" name="Google Shape;307;g409f681df51_0_549:notes"/>
          <p:cNvSpPr txBox="1"/>
          <p:nvPr>
            <p:ph idx="12" type="sldNum"/>
          </p:nvPr>
        </p:nvSpPr>
        <p:spPr>
          <a:xfrm>
            <a:off x="5180013" y="6502401"/>
            <a:ext cx="3962400" cy="341400"/>
          </a:xfrm>
          <a:prstGeom prst="rect">
            <a:avLst/>
          </a:prstGeom>
          <a:noFill/>
          <a:ln>
            <a:noFill/>
          </a:ln>
        </p:spPr>
        <p:txBody>
          <a:bodyPr anchorCtr="0" anchor="b" bIns="45575" lIns="91225" spcFirstLastPara="1" rIns="91225" wrap="square" tIns="45575">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6:notes"/>
          <p:cNvSpPr/>
          <p:nvPr>
            <p:ph idx="2"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300">
            <a:solidFill>
              <a:srgbClr val="000000"/>
            </a:solidFill>
            <a:prstDash val="solid"/>
            <a:round/>
            <a:headEnd len="sm" w="sm" type="none"/>
            <a:tailEnd len="sm" w="sm" type="none"/>
          </a:ln>
        </p:spPr>
      </p:sp>
      <p:sp>
        <p:nvSpPr>
          <p:cNvPr id="318" name="Google Shape;318;p6:notes"/>
          <p:cNvSpPr txBox="1"/>
          <p:nvPr>
            <p:ph idx="1" type="body"/>
          </p:nvPr>
        </p:nvSpPr>
        <p:spPr>
          <a:xfrm>
            <a:off x="914400" y="3251200"/>
            <a:ext cx="7315200" cy="3081300"/>
          </a:xfrm>
          <a:prstGeom prst="rect">
            <a:avLst/>
          </a:prstGeom>
          <a:noFill/>
          <a:ln>
            <a:noFill/>
          </a:ln>
        </p:spPr>
        <p:txBody>
          <a:bodyPr anchorCtr="0" anchor="t" bIns="45575" lIns="91225" spcFirstLastPara="1" rIns="91225" wrap="square" tIns="45575">
            <a:noAutofit/>
          </a:bodyPr>
          <a:lstStyle/>
          <a:p>
            <a:pPr indent="-228600" lvl="0" marL="444500" marR="0" rtl="0" algn="l">
              <a:lnSpc>
                <a:spcPct val="100000"/>
              </a:lnSpc>
              <a:spcBef>
                <a:spcPts val="0"/>
              </a:spcBef>
              <a:spcAft>
                <a:spcPts val="0"/>
              </a:spcAft>
              <a:buClr>
                <a:srgbClr val="000000"/>
              </a:buClr>
              <a:buSzPts val="1400"/>
              <a:buFont typeface="Arial"/>
              <a:buNone/>
            </a:pPr>
            <a:r>
              <a:t/>
            </a:r>
            <a:endParaRPr/>
          </a:p>
        </p:txBody>
      </p:sp>
      <p:sp>
        <p:nvSpPr>
          <p:cNvPr id="319" name="Google Shape;319;p6:notes"/>
          <p:cNvSpPr txBox="1"/>
          <p:nvPr>
            <p:ph idx="12" type="sldNum"/>
          </p:nvPr>
        </p:nvSpPr>
        <p:spPr>
          <a:xfrm>
            <a:off x="5180013" y="6502401"/>
            <a:ext cx="3962400" cy="341400"/>
          </a:xfrm>
          <a:prstGeom prst="rect">
            <a:avLst/>
          </a:prstGeom>
          <a:noFill/>
          <a:ln>
            <a:noFill/>
          </a:ln>
        </p:spPr>
        <p:txBody>
          <a:bodyPr anchorCtr="0" anchor="b" bIns="45575" lIns="91225" spcFirstLastPara="1" rIns="91225" wrap="square" tIns="45575">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howMasterSp="0" type="obj">
  <p:cSld name="OBJECT">
    <p:bg>
      <p:bgPr>
        <a:solidFill>
          <a:schemeClr val="lt1"/>
        </a:solidFill>
      </p:bgPr>
    </p:bg>
    <p:spTree>
      <p:nvGrpSpPr>
        <p:cNvPr id="12" name="Shape 12"/>
        <p:cNvGrpSpPr/>
        <p:nvPr/>
      </p:nvGrpSpPr>
      <p:grpSpPr>
        <a:xfrm>
          <a:off x="0" y="0"/>
          <a:ext cx="0" cy="0"/>
          <a:chOff x="0" y="0"/>
          <a:chExt cx="0" cy="0"/>
        </a:xfrm>
      </p:grpSpPr>
      <p:sp>
        <p:nvSpPr>
          <p:cNvPr id="13" name="Google Shape;13;p9"/>
          <p:cNvSpPr txBox="1"/>
          <p:nvPr>
            <p:ph type="title"/>
          </p:nvPr>
        </p:nvSpPr>
        <p:spPr>
          <a:xfrm>
            <a:off x="363855" y="1365361"/>
            <a:ext cx="3090545" cy="363626"/>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sz="2363">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9"/>
          <p:cNvSpPr txBox="1"/>
          <p:nvPr>
            <p:ph idx="1" type="body"/>
          </p:nvPr>
        </p:nvSpPr>
        <p:spPr>
          <a:xfrm>
            <a:off x="4842637" y="1088804"/>
            <a:ext cx="4055109" cy="276999"/>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1400"/>
              <a:buNone/>
              <a:defRPr b="0" i="0">
                <a:solidFill>
                  <a:schemeClr val="dk1"/>
                </a:solidFill>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5" name="Google Shape;15;p9"/>
          <p:cNvSpPr txBox="1"/>
          <p:nvPr>
            <p:ph idx="11" type="ftr"/>
          </p:nvPr>
        </p:nvSpPr>
        <p:spPr>
          <a:xfrm>
            <a:off x="6925692" y="4964031"/>
            <a:ext cx="1579879" cy="116442"/>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1" i="0" sz="900">
                <a:solidFill>
                  <a:srgbClr val="E22C9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9"/>
          <p:cNvSpPr txBox="1"/>
          <p:nvPr>
            <p:ph idx="10" type="dt"/>
          </p:nvPr>
        </p:nvSpPr>
        <p:spPr>
          <a:xfrm>
            <a:off x="457200" y="4783455"/>
            <a:ext cx="2103120" cy="215444"/>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9"/>
          <p:cNvSpPr txBox="1"/>
          <p:nvPr>
            <p:ph idx="12" type="sldNum"/>
          </p:nvPr>
        </p:nvSpPr>
        <p:spPr>
          <a:xfrm>
            <a:off x="8661019" y="4944266"/>
            <a:ext cx="168909" cy="116442"/>
          </a:xfrm>
          <a:prstGeom prst="rect">
            <a:avLst/>
          </a:prstGeom>
          <a:noFill/>
          <a:ln>
            <a:noFill/>
          </a:ln>
        </p:spPr>
        <p:txBody>
          <a:bodyPr anchorCtr="0" anchor="t" bIns="0" lIns="0" spcFirstLastPara="1" rIns="0" wrap="square" tIns="0">
            <a:spAutoFit/>
          </a:bodyPr>
          <a:lstStyle>
            <a:lvl1pPr indent="0" lvl="0"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1pPr>
            <a:lvl2pPr indent="0" lvl="1"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2pPr>
            <a:lvl3pPr indent="0" lvl="2"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3pPr>
            <a:lvl4pPr indent="0" lvl="3"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4pPr>
            <a:lvl5pPr indent="0" lvl="4"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5pPr>
            <a:lvl6pPr indent="0" lvl="5"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6pPr>
            <a:lvl7pPr indent="0" lvl="6"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7pPr>
            <a:lvl8pPr indent="0" lvl="7"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8pPr>
            <a:lvl9pPr indent="0" lvl="8"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9pPr>
          </a:lstStyle>
          <a:p>
            <a:pPr indent="0" lvl="0" marL="28575"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8" name="Shape 18"/>
        <p:cNvGrpSpPr/>
        <p:nvPr/>
      </p:nvGrpSpPr>
      <p:grpSpPr>
        <a:xfrm>
          <a:off x="0" y="0"/>
          <a:ext cx="0" cy="0"/>
          <a:chOff x="0" y="0"/>
          <a:chExt cx="0" cy="0"/>
        </a:xfrm>
      </p:grpSpPr>
      <p:sp>
        <p:nvSpPr>
          <p:cNvPr id="19" name="Google Shape;19;p24"/>
          <p:cNvSpPr txBox="1"/>
          <p:nvPr>
            <p:ph type="ctrTitle"/>
          </p:nvPr>
        </p:nvSpPr>
        <p:spPr>
          <a:xfrm>
            <a:off x="685800" y="1594485"/>
            <a:ext cx="7772400" cy="363626"/>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sz="2363">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 type="subTitle"/>
          </p:nvPr>
        </p:nvSpPr>
        <p:spPr>
          <a:xfrm>
            <a:off x="1371600" y="2880360"/>
            <a:ext cx="6400800" cy="276999"/>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24"/>
          <p:cNvSpPr txBox="1"/>
          <p:nvPr>
            <p:ph idx="11" type="ftr"/>
          </p:nvPr>
        </p:nvSpPr>
        <p:spPr>
          <a:xfrm>
            <a:off x="6925692" y="4964031"/>
            <a:ext cx="1579879" cy="116442"/>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1" i="0" sz="900">
                <a:solidFill>
                  <a:srgbClr val="E22C9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24"/>
          <p:cNvSpPr txBox="1"/>
          <p:nvPr>
            <p:ph idx="10" type="dt"/>
          </p:nvPr>
        </p:nvSpPr>
        <p:spPr>
          <a:xfrm>
            <a:off x="457200" y="4783455"/>
            <a:ext cx="2103120" cy="215444"/>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4"/>
          <p:cNvSpPr txBox="1"/>
          <p:nvPr>
            <p:ph idx="12" type="sldNum"/>
          </p:nvPr>
        </p:nvSpPr>
        <p:spPr>
          <a:xfrm>
            <a:off x="8661019" y="4944266"/>
            <a:ext cx="168909" cy="116442"/>
          </a:xfrm>
          <a:prstGeom prst="rect">
            <a:avLst/>
          </a:prstGeom>
          <a:noFill/>
          <a:ln>
            <a:noFill/>
          </a:ln>
        </p:spPr>
        <p:txBody>
          <a:bodyPr anchorCtr="0" anchor="t" bIns="0" lIns="0" spcFirstLastPara="1" rIns="0" wrap="square" tIns="0">
            <a:spAutoFit/>
          </a:bodyPr>
          <a:lstStyle>
            <a:lvl1pPr indent="0" lvl="0"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1pPr>
            <a:lvl2pPr indent="0" lvl="1"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2pPr>
            <a:lvl3pPr indent="0" lvl="2"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3pPr>
            <a:lvl4pPr indent="0" lvl="3"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4pPr>
            <a:lvl5pPr indent="0" lvl="4"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5pPr>
            <a:lvl6pPr indent="0" lvl="5"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6pPr>
            <a:lvl7pPr indent="0" lvl="6"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7pPr>
            <a:lvl8pPr indent="0" lvl="7"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8pPr>
            <a:lvl9pPr indent="0" lvl="8"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9pPr>
          </a:lstStyle>
          <a:p>
            <a:pPr indent="0" lvl="0" marL="28575"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24" name="Shape 24"/>
        <p:cNvGrpSpPr/>
        <p:nvPr/>
      </p:nvGrpSpPr>
      <p:grpSpPr>
        <a:xfrm>
          <a:off x="0" y="0"/>
          <a:ext cx="0" cy="0"/>
          <a:chOff x="0" y="0"/>
          <a:chExt cx="0" cy="0"/>
        </a:xfrm>
      </p:grpSpPr>
      <p:sp>
        <p:nvSpPr>
          <p:cNvPr id="25" name="Google Shape;25;p25"/>
          <p:cNvSpPr txBox="1"/>
          <p:nvPr>
            <p:ph type="title"/>
          </p:nvPr>
        </p:nvSpPr>
        <p:spPr>
          <a:xfrm>
            <a:off x="363855" y="1365361"/>
            <a:ext cx="3090545" cy="363626"/>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sz="2363">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 type="body"/>
          </p:nvPr>
        </p:nvSpPr>
        <p:spPr>
          <a:xfrm>
            <a:off x="457200" y="1183005"/>
            <a:ext cx="3977640" cy="276999"/>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27" name="Google Shape;27;p25"/>
          <p:cNvSpPr txBox="1"/>
          <p:nvPr>
            <p:ph idx="2" type="body"/>
          </p:nvPr>
        </p:nvSpPr>
        <p:spPr>
          <a:xfrm>
            <a:off x="4709160" y="1183005"/>
            <a:ext cx="3977640" cy="276999"/>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28" name="Google Shape;28;p25"/>
          <p:cNvSpPr txBox="1"/>
          <p:nvPr>
            <p:ph idx="11" type="ftr"/>
          </p:nvPr>
        </p:nvSpPr>
        <p:spPr>
          <a:xfrm>
            <a:off x="6925692" y="4964031"/>
            <a:ext cx="1579879" cy="116442"/>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1" i="0" sz="900">
                <a:solidFill>
                  <a:srgbClr val="E22C9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5"/>
          <p:cNvSpPr txBox="1"/>
          <p:nvPr>
            <p:ph idx="10" type="dt"/>
          </p:nvPr>
        </p:nvSpPr>
        <p:spPr>
          <a:xfrm>
            <a:off x="457200" y="4783455"/>
            <a:ext cx="2103120" cy="215444"/>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25"/>
          <p:cNvSpPr txBox="1"/>
          <p:nvPr>
            <p:ph idx="12" type="sldNum"/>
          </p:nvPr>
        </p:nvSpPr>
        <p:spPr>
          <a:xfrm>
            <a:off x="8661019" y="4944266"/>
            <a:ext cx="168909" cy="116442"/>
          </a:xfrm>
          <a:prstGeom prst="rect">
            <a:avLst/>
          </a:prstGeom>
          <a:noFill/>
          <a:ln>
            <a:noFill/>
          </a:ln>
        </p:spPr>
        <p:txBody>
          <a:bodyPr anchorCtr="0" anchor="t" bIns="0" lIns="0" spcFirstLastPara="1" rIns="0" wrap="square" tIns="0">
            <a:spAutoFit/>
          </a:bodyPr>
          <a:lstStyle>
            <a:lvl1pPr indent="0" lvl="0"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1pPr>
            <a:lvl2pPr indent="0" lvl="1"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2pPr>
            <a:lvl3pPr indent="0" lvl="2"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3pPr>
            <a:lvl4pPr indent="0" lvl="3"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4pPr>
            <a:lvl5pPr indent="0" lvl="4"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5pPr>
            <a:lvl6pPr indent="0" lvl="5"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6pPr>
            <a:lvl7pPr indent="0" lvl="6"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7pPr>
            <a:lvl8pPr indent="0" lvl="7"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8pPr>
            <a:lvl9pPr indent="0" lvl="8"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9pPr>
          </a:lstStyle>
          <a:p>
            <a:pPr indent="0" lvl="0" marL="28575"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31" name="Shape 31"/>
        <p:cNvGrpSpPr/>
        <p:nvPr/>
      </p:nvGrpSpPr>
      <p:grpSpPr>
        <a:xfrm>
          <a:off x="0" y="0"/>
          <a:ext cx="0" cy="0"/>
          <a:chOff x="0" y="0"/>
          <a:chExt cx="0" cy="0"/>
        </a:xfrm>
      </p:grpSpPr>
      <p:sp>
        <p:nvSpPr>
          <p:cNvPr id="32" name="Google Shape;32;p26"/>
          <p:cNvSpPr txBox="1"/>
          <p:nvPr>
            <p:ph type="title"/>
          </p:nvPr>
        </p:nvSpPr>
        <p:spPr>
          <a:xfrm>
            <a:off x="363855" y="1365361"/>
            <a:ext cx="3090545" cy="363626"/>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sz="2363">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26"/>
          <p:cNvSpPr txBox="1"/>
          <p:nvPr>
            <p:ph idx="11" type="ftr"/>
          </p:nvPr>
        </p:nvSpPr>
        <p:spPr>
          <a:xfrm>
            <a:off x="6925692" y="4964031"/>
            <a:ext cx="1579879" cy="116442"/>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1" i="0" sz="900">
                <a:solidFill>
                  <a:srgbClr val="E22C9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26"/>
          <p:cNvSpPr txBox="1"/>
          <p:nvPr>
            <p:ph idx="10" type="dt"/>
          </p:nvPr>
        </p:nvSpPr>
        <p:spPr>
          <a:xfrm>
            <a:off x="457200" y="4783455"/>
            <a:ext cx="2103120" cy="215444"/>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6"/>
          <p:cNvSpPr txBox="1"/>
          <p:nvPr>
            <p:ph idx="12" type="sldNum"/>
          </p:nvPr>
        </p:nvSpPr>
        <p:spPr>
          <a:xfrm>
            <a:off x="8661019" y="4944266"/>
            <a:ext cx="168909" cy="116442"/>
          </a:xfrm>
          <a:prstGeom prst="rect">
            <a:avLst/>
          </a:prstGeom>
          <a:noFill/>
          <a:ln>
            <a:noFill/>
          </a:ln>
        </p:spPr>
        <p:txBody>
          <a:bodyPr anchorCtr="0" anchor="t" bIns="0" lIns="0" spcFirstLastPara="1" rIns="0" wrap="square" tIns="0">
            <a:spAutoFit/>
          </a:bodyPr>
          <a:lstStyle>
            <a:lvl1pPr indent="0" lvl="0"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1pPr>
            <a:lvl2pPr indent="0" lvl="1"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2pPr>
            <a:lvl3pPr indent="0" lvl="2"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3pPr>
            <a:lvl4pPr indent="0" lvl="3"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4pPr>
            <a:lvl5pPr indent="0" lvl="4"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5pPr>
            <a:lvl6pPr indent="0" lvl="5"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6pPr>
            <a:lvl7pPr indent="0" lvl="6"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7pPr>
            <a:lvl8pPr indent="0" lvl="7"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8pPr>
            <a:lvl9pPr indent="0" lvl="8"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9pPr>
          </a:lstStyle>
          <a:p>
            <a:pPr indent="0" lvl="0" marL="28575"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36" name="Shape 36"/>
        <p:cNvGrpSpPr/>
        <p:nvPr/>
      </p:nvGrpSpPr>
      <p:grpSpPr>
        <a:xfrm>
          <a:off x="0" y="0"/>
          <a:ext cx="0" cy="0"/>
          <a:chOff x="0" y="0"/>
          <a:chExt cx="0" cy="0"/>
        </a:xfrm>
      </p:grpSpPr>
      <p:sp>
        <p:nvSpPr>
          <p:cNvPr id="37" name="Google Shape;37;p27"/>
          <p:cNvSpPr txBox="1"/>
          <p:nvPr>
            <p:ph idx="11" type="ftr"/>
          </p:nvPr>
        </p:nvSpPr>
        <p:spPr>
          <a:xfrm>
            <a:off x="6925692" y="4964031"/>
            <a:ext cx="1579879" cy="116442"/>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1" i="0" sz="900">
                <a:solidFill>
                  <a:srgbClr val="E22C9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0" type="dt"/>
          </p:nvPr>
        </p:nvSpPr>
        <p:spPr>
          <a:xfrm>
            <a:off x="457200" y="4783455"/>
            <a:ext cx="2103120" cy="215444"/>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2" type="sldNum"/>
          </p:nvPr>
        </p:nvSpPr>
        <p:spPr>
          <a:xfrm>
            <a:off x="8661019" y="4944266"/>
            <a:ext cx="168909" cy="116442"/>
          </a:xfrm>
          <a:prstGeom prst="rect">
            <a:avLst/>
          </a:prstGeom>
          <a:noFill/>
          <a:ln>
            <a:noFill/>
          </a:ln>
        </p:spPr>
        <p:txBody>
          <a:bodyPr anchorCtr="0" anchor="t" bIns="0" lIns="0" spcFirstLastPara="1" rIns="0" wrap="square" tIns="0">
            <a:spAutoFit/>
          </a:bodyPr>
          <a:lstStyle>
            <a:lvl1pPr indent="0" lvl="0"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1pPr>
            <a:lvl2pPr indent="0" lvl="1"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2pPr>
            <a:lvl3pPr indent="0" lvl="2"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3pPr>
            <a:lvl4pPr indent="0" lvl="3"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4pPr>
            <a:lvl5pPr indent="0" lvl="4"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5pPr>
            <a:lvl6pPr indent="0" lvl="5"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6pPr>
            <a:lvl7pPr indent="0" lvl="6"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7pPr>
            <a:lvl8pPr indent="0" lvl="7"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8pPr>
            <a:lvl9pPr indent="0" lvl="8" marL="28575" marR="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9pPr>
          </a:lstStyle>
          <a:p>
            <a:pPr indent="0" lvl="0" marL="28575"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showMasterSp="0" type="obj">
  <p:cSld name="OBJECT">
    <p:bg>
      <p:bgPr>
        <a:solidFill>
          <a:schemeClr val="lt1"/>
        </a:solidFill>
      </p:bgPr>
    </p:bg>
    <p:spTree>
      <p:nvGrpSpPr>
        <p:cNvPr id="44" name="Shape 44"/>
        <p:cNvGrpSpPr/>
        <p:nvPr/>
      </p:nvGrpSpPr>
      <p:grpSpPr>
        <a:xfrm>
          <a:off x="0" y="0"/>
          <a:ext cx="0" cy="0"/>
          <a:chOff x="0" y="0"/>
          <a:chExt cx="0" cy="0"/>
        </a:xfrm>
      </p:grpSpPr>
      <p:sp>
        <p:nvSpPr>
          <p:cNvPr id="45" name="Google Shape;45;p11"/>
          <p:cNvSpPr txBox="1"/>
          <p:nvPr>
            <p:ph type="title"/>
          </p:nvPr>
        </p:nvSpPr>
        <p:spPr>
          <a:xfrm>
            <a:off x="228600" y="137319"/>
            <a:ext cx="4114800" cy="571500"/>
          </a:xfrm>
          <a:prstGeom prst="rect">
            <a:avLst/>
          </a:prstGeom>
          <a:noFill/>
          <a:ln>
            <a:noFill/>
          </a:ln>
        </p:spPr>
        <p:txBody>
          <a:bodyPr anchorCtr="0" anchor="ctr" bIns="0" lIns="0" spcFirstLastPara="1" rIns="0" wrap="square" tIns="0">
            <a:normAutofit/>
          </a:bodyPr>
          <a:lstStyle>
            <a:lvl1pPr lvl="0" algn="ctr">
              <a:lnSpc>
                <a:spcPct val="100000"/>
              </a:lnSpc>
              <a:spcBef>
                <a:spcPts val="0"/>
              </a:spcBef>
              <a:spcAft>
                <a:spcPts val="0"/>
              </a:spcAft>
              <a:buSzPts val="2200"/>
              <a:buNone/>
              <a:defRPr b="0" i="0" sz="2400">
                <a:solidFill>
                  <a:schemeClr val="lt1"/>
                </a:solidFill>
                <a:latin typeface="Arial"/>
                <a:ea typeface="Arial"/>
                <a:cs typeface="Arial"/>
                <a:sym typeface="Arial"/>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46" name="Google Shape;46;p11"/>
          <p:cNvSpPr txBox="1"/>
          <p:nvPr>
            <p:ph idx="1" type="body"/>
          </p:nvPr>
        </p:nvSpPr>
        <p:spPr>
          <a:xfrm>
            <a:off x="228600" y="800100"/>
            <a:ext cx="4114800" cy="2263200"/>
          </a:xfrm>
          <a:prstGeom prst="rect">
            <a:avLst/>
          </a:prstGeom>
          <a:noFill/>
          <a:ln>
            <a:noFill/>
          </a:ln>
        </p:spPr>
        <p:txBody>
          <a:bodyPr anchorCtr="0" anchor="t" bIns="0" lIns="0" spcFirstLastPara="1" rIns="0" wrap="square" tIns="0">
            <a:normAutofit/>
          </a:bodyPr>
          <a:lstStyle>
            <a:lvl1pPr indent="-228600" lvl="0" marL="457200" algn="l">
              <a:lnSpc>
                <a:spcPct val="100000"/>
              </a:lnSpc>
              <a:spcBef>
                <a:spcPts val="300"/>
              </a:spcBef>
              <a:spcAft>
                <a:spcPts val="0"/>
              </a:spcAft>
              <a:buSzPts val="1600"/>
              <a:buNone/>
              <a:defRPr b="0" i="0">
                <a:solidFill>
                  <a:schemeClr val="dk1"/>
                </a:solidFill>
              </a:defRPr>
            </a:lvl1pPr>
            <a:lvl2pPr indent="-317500" lvl="1" marL="914400" algn="l">
              <a:lnSpc>
                <a:spcPct val="100000"/>
              </a:lnSpc>
              <a:spcBef>
                <a:spcPts val="300"/>
              </a:spcBef>
              <a:spcAft>
                <a:spcPts val="0"/>
              </a:spcAft>
              <a:buSzPts val="1400"/>
              <a:buChar char="–"/>
              <a:defRPr/>
            </a:lvl2pPr>
            <a:lvl3pPr indent="-304800" lvl="2" marL="1371600" algn="l">
              <a:lnSpc>
                <a:spcPct val="100000"/>
              </a:lnSpc>
              <a:spcBef>
                <a:spcPts val="200"/>
              </a:spcBef>
              <a:spcAft>
                <a:spcPts val="0"/>
              </a:spcAft>
              <a:buSzPts val="1200"/>
              <a:buChar char="•"/>
              <a:defRPr/>
            </a:lvl3pPr>
            <a:lvl4pPr indent="-292100" lvl="3" marL="1828800" algn="l">
              <a:lnSpc>
                <a:spcPct val="100000"/>
              </a:lnSpc>
              <a:spcBef>
                <a:spcPts val="200"/>
              </a:spcBef>
              <a:spcAft>
                <a:spcPts val="0"/>
              </a:spcAft>
              <a:buSzPts val="1000"/>
              <a:buChar char="–"/>
              <a:defRPr/>
            </a:lvl4pPr>
            <a:lvl5pPr indent="-292100" lvl="4" marL="2286000" algn="l">
              <a:lnSpc>
                <a:spcPct val="100000"/>
              </a:lnSpc>
              <a:spcBef>
                <a:spcPts val="200"/>
              </a:spcBef>
              <a:spcAft>
                <a:spcPts val="0"/>
              </a:spcAft>
              <a:buSzPts val="1000"/>
              <a:buChar char="»"/>
              <a:defRPr/>
            </a:lvl5pPr>
            <a:lvl6pPr indent="-292100" lvl="5" marL="2743200" algn="l">
              <a:lnSpc>
                <a:spcPct val="100000"/>
              </a:lnSpc>
              <a:spcBef>
                <a:spcPts val="200"/>
              </a:spcBef>
              <a:spcAft>
                <a:spcPts val="0"/>
              </a:spcAft>
              <a:buSzPts val="1000"/>
              <a:buChar char="•"/>
              <a:defRPr/>
            </a:lvl6pPr>
            <a:lvl7pPr indent="-292100" lvl="6" marL="3200400" algn="l">
              <a:lnSpc>
                <a:spcPct val="100000"/>
              </a:lnSpc>
              <a:spcBef>
                <a:spcPts val="200"/>
              </a:spcBef>
              <a:spcAft>
                <a:spcPts val="0"/>
              </a:spcAft>
              <a:buSzPts val="1000"/>
              <a:buChar char="•"/>
              <a:defRPr/>
            </a:lvl7pPr>
            <a:lvl8pPr indent="-292100" lvl="7" marL="3657600" algn="l">
              <a:lnSpc>
                <a:spcPct val="100000"/>
              </a:lnSpc>
              <a:spcBef>
                <a:spcPts val="200"/>
              </a:spcBef>
              <a:spcAft>
                <a:spcPts val="0"/>
              </a:spcAft>
              <a:buSzPts val="1000"/>
              <a:buChar char="•"/>
              <a:defRPr/>
            </a:lvl8pPr>
            <a:lvl9pPr indent="-292100" lvl="8" marL="4114800" algn="l">
              <a:lnSpc>
                <a:spcPct val="100000"/>
              </a:lnSpc>
              <a:spcBef>
                <a:spcPts val="200"/>
              </a:spcBef>
              <a:spcAft>
                <a:spcPts val="0"/>
              </a:spcAft>
              <a:buSzPts val="1000"/>
              <a:buChar char="•"/>
              <a:defRPr/>
            </a:lvl9pPr>
          </a:lstStyle>
          <a:p/>
        </p:txBody>
      </p:sp>
      <p:sp>
        <p:nvSpPr>
          <p:cNvPr id="47" name="Google Shape;47;p11"/>
          <p:cNvSpPr txBox="1"/>
          <p:nvPr>
            <p:ph idx="11" type="ftr"/>
          </p:nvPr>
        </p:nvSpPr>
        <p:spPr>
          <a:xfrm>
            <a:off x="1562100" y="3178175"/>
            <a:ext cx="1447800" cy="182700"/>
          </a:xfrm>
          <a:prstGeom prst="rect">
            <a:avLst/>
          </a:prstGeom>
          <a:noFill/>
          <a:ln>
            <a:noFill/>
          </a:ln>
        </p:spPr>
        <p:txBody>
          <a:bodyPr anchorCtr="0" anchor="ctr" bIns="0" lIns="0" spcFirstLastPara="1" rIns="0" wrap="square" tIns="0">
            <a:noAutofit/>
          </a:bodyPr>
          <a:lstStyle>
            <a:lvl1pPr lvl="0" marR="0" rtl="0" algn="ctr">
              <a:lnSpc>
                <a:spcPct val="100000"/>
              </a:lnSpc>
              <a:spcBef>
                <a:spcPts val="0"/>
              </a:spcBef>
              <a:spcAft>
                <a:spcPts val="0"/>
              </a:spcAft>
              <a:buClr>
                <a:srgbClr val="000000"/>
              </a:buClr>
              <a:buSzPts val="700"/>
              <a:buFont typeface="Arial"/>
              <a:buNone/>
              <a:defRPr b="1" i="0" sz="900" u="none" cap="none" strike="noStrike">
                <a:solidFill>
                  <a:srgbClr val="E22C91"/>
                </a:solidFill>
                <a:latin typeface="Arial"/>
                <a:ea typeface="Arial"/>
                <a:cs typeface="Arial"/>
                <a:sym typeface="Arial"/>
              </a:defRPr>
            </a:lvl1pPr>
            <a:lvl2pPr lvl="1" marR="0" rtl="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9pPr>
          </a:lstStyle>
          <a:p/>
        </p:txBody>
      </p:sp>
      <p:sp>
        <p:nvSpPr>
          <p:cNvPr id="48" name="Google Shape;48;p11"/>
          <p:cNvSpPr txBox="1"/>
          <p:nvPr>
            <p:ph idx="10" type="dt"/>
          </p:nvPr>
        </p:nvSpPr>
        <p:spPr>
          <a:xfrm>
            <a:off x="228600" y="3178175"/>
            <a:ext cx="1066800" cy="182700"/>
          </a:xfrm>
          <a:prstGeom prst="rect">
            <a:avLst/>
          </a:prstGeom>
          <a:noFill/>
          <a:ln>
            <a:noFill/>
          </a:ln>
        </p:spPr>
        <p:txBody>
          <a:bodyPr anchorCtr="0" anchor="ctr" bIns="0" lIns="0" spcFirstLastPara="1" rIns="0" wrap="square" tIns="0">
            <a:noAutofit/>
          </a:bodyPr>
          <a:lstStyle>
            <a:lvl1pPr lvl="0" marR="0" rtl="0" algn="l">
              <a:lnSpc>
                <a:spcPct val="100000"/>
              </a:lnSpc>
              <a:spcBef>
                <a:spcPts val="0"/>
              </a:spcBef>
              <a:spcAft>
                <a:spcPts val="0"/>
              </a:spcAft>
              <a:buClr>
                <a:srgbClr val="000000"/>
              </a:buClr>
              <a:buSzPts val="700"/>
              <a:buFont typeface="Arial"/>
              <a:buNone/>
              <a:defRPr b="0" i="0" sz="7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9pPr>
          </a:lstStyle>
          <a:p/>
        </p:txBody>
      </p:sp>
      <p:sp>
        <p:nvSpPr>
          <p:cNvPr id="49" name="Google Shape;49;p11"/>
          <p:cNvSpPr txBox="1"/>
          <p:nvPr>
            <p:ph idx="12" type="sldNum"/>
          </p:nvPr>
        </p:nvSpPr>
        <p:spPr>
          <a:xfrm>
            <a:off x="3276600" y="3178175"/>
            <a:ext cx="1066800" cy="182700"/>
          </a:xfrm>
          <a:prstGeom prst="rect">
            <a:avLst/>
          </a:prstGeom>
          <a:noFill/>
          <a:ln>
            <a:noFill/>
          </a:ln>
        </p:spPr>
        <p:txBody>
          <a:bodyPr anchorCtr="0" anchor="ctr" bIns="0" lIns="0" spcFirstLastPara="1" rIns="0" wrap="square" tIns="0">
            <a:noAutofit/>
          </a:bodyPr>
          <a:lstStyle>
            <a:lvl1pPr indent="0" lvl="0" marL="25400" marR="0" algn="r">
              <a:lnSpc>
                <a:spcPct val="103777"/>
              </a:lnSpc>
              <a:spcBef>
                <a:spcPts val="0"/>
              </a:spcBef>
              <a:spcAft>
                <a:spcPts val="0"/>
              </a:spcAft>
              <a:buClr>
                <a:srgbClr val="000000"/>
              </a:buClr>
              <a:buSzPts val="600"/>
              <a:buFont typeface="Arial"/>
              <a:buNone/>
              <a:defRPr b="0" i="0" sz="900" u="none" cap="none" strike="noStrike">
                <a:solidFill>
                  <a:srgbClr val="E22C91"/>
                </a:solidFill>
                <a:latin typeface="Arial"/>
                <a:ea typeface="Arial"/>
                <a:cs typeface="Arial"/>
                <a:sym typeface="Arial"/>
              </a:defRPr>
            </a:lvl1pPr>
            <a:lvl2pPr indent="0" lvl="1" marL="25400" marR="0" algn="r">
              <a:lnSpc>
                <a:spcPct val="103777"/>
              </a:lnSpc>
              <a:spcBef>
                <a:spcPts val="0"/>
              </a:spcBef>
              <a:spcAft>
                <a:spcPts val="0"/>
              </a:spcAft>
              <a:buClr>
                <a:srgbClr val="000000"/>
              </a:buClr>
              <a:buSzPts val="600"/>
              <a:buFont typeface="Arial"/>
              <a:buNone/>
              <a:defRPr b="0" i="0" sz="900" u="none" cap="none" strike="noStrike">
                <a:solidFill>
                  <a:srgbClr val="E22C91"/>
                </a:solidFill>
                <a:latin typeface="Arial"/>
                <a:ea typeface="Arial"/>
                <a:cs typeface="Arial"/>
                <a:sym typeface="Arial"/>
              </a:defRPr>
            </a:lvl2pPr>
            <a:lvl3pPr indent="0" lvl="2" marL="25400" marR="0" algn="r">
              <a:lnSpc>
                <a:spcPct val="103777"/>
              </a:lnSpc>
              <a:spcBef>
                <a:spcPts val="0"/>
              </a:spcBef>
              <a:spcAft>
                <a:spcPts val="0"/>
              </a:spcAft>
              <a:buClr>
                <a:srgbClr val="000000"/>
              </a:buClr>
              <a:buSzPts val="600"/>
              <a:buFont typeface="Arial"/>
              <a:buNone/>
              <a:defRPr b="0" i="0" sz="900" u="none" cap="none" strike="noStrike">
                <a:solidFill>
                  <a:srgbClr val="E22C91"/>
                </a:solidFill>
                <a:latin typeface="Arial"/>
                <a:ea typeface="Arial"/>
                <a:cs typeface="Arial"/>
                <a:sym typeface="Arial"/>
              </a:defRPr>
            </a:lvl3pPr>
            <a:lvl4pPr indent="0" lvl="3" marL="25400" marR="0" algn="r">
              <a:lnSpc>
                <a:spcPct val="103777"/>
              </a:lnSpc>
              <a:spcBef>
                <a:spcPts val="0"/>
              </a:spcBef>
              <a:spcAft>
                <a:spcPts val="0"/>
              </a:spcAft>
              <a:buClr>
                <a:srgbClr val="000000"/>
              </a:buClr>
              <a:buSzPts val="600"/>
              <a:buFont typeface="Arial"/>
              <a:buNone/>
              <a:defRPr b="0" i="0" sz="900" u="none" cap="none" strike="noStrike">
                <a:solidFill>
                  <a:srgbClr val="E22C91"/>
                </a:solidFill>
                <a:latin typeface="Arial"/>
                <a:ea typeface="Arial"/>
                <a:cs typeface="Arial"/>
                <a:sym typeface="Arial"/>
              </a:defRPr>
            </a:lvl4pPr>
            <a:lvl5pPr indent="0" lvl="4" marL="25400" marR="0" algn="r">
              <a:lnSpc>
                <a:spcPct val="103777"/>
              </a:lnSpc>
              <a:spcBef>
                <a:spcPts val="0"/>
              </a:spcBef>
              <a:spcAft>
                <a:spcPts val="0"/>
              </a:spcAft>
              <a:buClr>
                <a:srgbClr val="000000"/>
              </a:buClr>
              <a:buSzPts val="600"/>
              <a:buFont typeface="Arial"/>
              <a:buNone/>
              <a:defRPr b="0" i="0" sz="900" u="none" cap="none" strike="noStrike">
                <a:solidFill>
                  <a:srgbClr val="E22C91"/>
                </a:solidFill>
                <a:latin typeface="Arial"/>
                <a:ea typeface="Arial"/>
                <a:cs typeface="Arial"/>
                <a:sym typeface="Arial"/>
              </a:defRPr>
            </a:lvl5pPr>
            <a:lvl6pPr indent="0" lvl="5" marL="25400" marR="0" algn="r">
              <a:lnSpc>
                <a:spcPct val="103777"/>
              </a:lnSpc>
              <a:spcBef>
                <a:spcPts val="0"/>
              </a:spcBef>
              <a:spcAft>
                <a:spcPts val="0"/>
              </a:spcAft>
              <a:buClr>
                <a:srgbClr val="000000"/>
              </a:buClr>
              <a:buSzPts val="600"/>
              <a:buFont typeface="Arial"/>
              <a:buNone/>
              <a:defRPr b="0" i="0" sz="900" u="none" cap="none" strike="noStrike">
                <a:solidFill>
                  <a:srgbClr val="E22C91"/>
                </a:solidFill>
                <a:latin typeface="Arial"/>
                <a:ea typeface="Arial"/>
                <a:cs typeface="Arial"/>
                <a:sym typeface="Arial"/>
              </a:defRPr>
            </a:lvl6pPr>
            <a:lvl7pPr indent="0" lvl="6" marL="25400" marR="0" algn="r">
              <a:lnSpc>
                <a:spcPct val="103777"/>
              </a:lnSpc>
              <a:spcBef>
                <a:spcPts val="0"/>
              </a:spcBef>
              <a:spcAft>
                <a:spcPts val="0"/>
              </a:spcAft>
              <a:buClr>
                <a:srgbClr val="000000"/>
              </a:buClr>
              <a:buSzPts val="600"/>
              <a:buFont typeface="Arial"/>
              <a:buNone/>
              <a:defRPr b="0" i="0" sz="900" u="none" cap="none" strike="noStrike">
                <a:solidFill>
                  <a:srgbClr val="E22C91"/>
                </a:solidFill>
                <a:latin typeface="Arial"/>
                <a:ea typeface="Arial"/>
                <a:cs typeface="Arial"/>
                <a:sym typeface="Arial"/>
              </a:defRPr>
            </a:lvl7pPr>
            <a:lvl8pPr indent="0" lvl="7" marL="25400" marR="0" algn="r">
              <a:lnSpc>
                <a:spcPct val="103777"/>
              </a:lnSpc>
              <a:spcBef>
                <a:spcPts val="0"/>
              </a:spcBef>
              <a:spcAft>
                <a:spcPts val="0"/>
              </a:spcAft>
              <a:buClr>
                <a:srgbClr val="000000"/>
              </a:buClr>
              <a:buSzPts val="600"/>
              <a:buFont typeface="Arial"/>
              <a:buNone/>
              <a:defRPr b="0" i="0" sz="900" u="none" cap="none" strike="noStrike">
                <a:solidFill>
                  <a:srgbClr val="E22C91"/>
                </a:solidFill>
                <a:latin typeface="Arial"/>
                <a:ea typeface="Arial"/>
                <a:cs typeface="Arial"/>
                <a:sym typeface="Arial"/>
              </a:defRPr>
            </a:lvl8pPr>
            <a:lvl9pPr indent="0" lvl="8" marL="25400" marR="0" algn="r">
              <a:lnSpc>
                <a:spcPct val="103777"/>
              </a:lnSpc>
              <a:spcBef>
                <a:spcPts val="0"/>
              </a:spcBef>
              <a:spcAft>
                <a:spcPts val="0"/>
              </a:spcAft>
              <a:buClr>
                <a:srgbClr val="000000"/>
              </a:buClr>
              <a:buSzPts val="600"/>
              <a:buFont typeface="Arial"/>
              <a:buNone/>
              <a:defRPr b="0" i="0" sz="900" u="none" cap="none" strike="noStrike">
                <a:solidFill>
                  <a:srgbClr val="E22C91"/>
                </a:solidFill>
                <a:latin typeface="Arial"/>
                <a:ea typeface="Arial"/>
                <a:cs typeface="Arial"/>
                <a:sym typeface="Arial"/>
              </a:defRPr>
            </a:lvl9pPr>
          </a:lstStyle>
          <a:p>
            <a:pPr indent="0" lvl="0" marL="2540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50" name="Shape 50"/>
        <p:cNvGrpSpPr/>
        <p:nvPr/>
      </p:nvGrpSpPr>
      <p:grpSpPr>
        <a:xfrm>
          <a:off x="0" y="0"/>
          <a:ext cx="0" cy="0"/>
          <a:chOff x="0" y="0"/>
          <a:chExt cx="0" cy="0"/>
        </a:xfrm>
      </p:grpSpPr>
      <p:sp>
        <p:nvSpPr>
          <p:cNvPr id="51" name="Google Shape;51;p12"/>
          <p:cNvSpPr txBox="1"/>
          <p:nvPr>
            <p:ph idx="11" type="ftr"/>
          </p:nvPr>
        </p:nvSpPr>
        <p:spPr>
          <a:xfrm>
            <a:off x="1562100" y="3178175"/>
            <a:ext cx="1447800" cy="182700"/>
          </a:xfrm>
          <a:prstGeom prst="rect">
            <a:avLst/>
          </a:prstGeom>
          <a:noFill/>
          <a:ln>
            <a:noFill/>
          </a:ln>
        </p:spPr>
        <p:txBody>
          <a:bodyPr anchorCtr="0" anchor="ctr" bIns="0" lIns="0" spcFirstLastPara="1" rIns="0" wrap="square" tIns="0">
            <a:noAutofit/>
          </a:bodyPr>
          <a:lstStyle>
            <a:lvl1pPr lvl="0" marR="0" rtl="0" algn="ctr">
              <a:lnSpc>
                <a:spcPct val="100000"/>
              </a:lnSpc>
              <a:spcBef>
                <a:spcPts val="0"/>
              </a:spcBef>
              <a:spcAft>
                <a:spcPts val="0"/>
              </a:spcAft>
              <a:buClr>
                <a:srgbClr val="000000"/>
              </a:buClr>
              <a:buSzPts val="700"/>
              <a:buFont typeface="Arial"/>
              <a:buNone/>
              <a:defRPr b="1" i="0" sz="900" u="none" cap="none" strike="noStrike">
                <a:solidFill>
                  <a:srgbClr val="E22C91"/>
                </a:solidFill>
                <a:latin typeface="Arial"/>
                <a:ea typeface="Arial"/>
                <a:cs typeface="Arial"/>
                <a:sym typeface="Arial"/>
              </a:defRPr>
            </a:lvl1pPr>
            <a:lvl2pPr lvl="1" marR="0" rtl="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9pPr>
          </a:lstStyle>
          <a:p/>
        </p:txBody>
      </p:sp>
      <p:sp>
        <p:nvSpPr>
          <p:cNvPr id="52" name="Google Shape;52;p12"/>
          <p:cNvSpPr txBox="1"/>
          <p:nvPr>
            <p:ph idx="10" type="dt"/>
          </p:nvPr>
        </p:nvSpPr>
        <p:spPr>
          <a:xfrm>
            <a:off x="228600" y="3178175"/>
            <a:ext cx="1066800" cy="182700"/>
          </a:xfrm>
          <a:prstGeom prst="rect">
            <a:avLst/>
          </a:prstGeom>
          <a:noFill/>
          <a:ln>
            <a:noFill/>
          </a:ln>
        </p:spPr>
        <p:txBody>
          <a:bodyPr anchorCtr="0" anchor="ctr" bIns="0" lIns="0" spcFirstLastPara="1" rIns="0" wrap="square" tIns="0">
            <a:noAutofit/>
          </a:bodyPr>
          <a:lstStyle>
            <a:lvl1pPr lvl="0" marR="0" rtl="0" algn="l">
              <a:lnSpc>
                <a:spcPct val="100000"/>
              </a:lnSpc>
              <a:spcBef>
                <a:spcPts val="0"/>
              </a:spcBef>
              <a:spcAft>
                <a:spcPts val="0"/>
              </a:spcAft>
              <a:buClr>
                <a:srgbClr val="000000"/>
              </a:buClr>
              <a:buSzPts val="700"/>
              <a:buFont typeface="Arial"/>
              <a:buNone/>
              <a:defRPr b="0" i="0" sz="7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9pPr>
          </a:lstStyle>
          <a:p/>
        </p:txBody>
      </p:sp>
      <p:sp>
        <p:nvSpPr>
          <p:cNvPr id="53" name="Google Shape;53;p12"/>
          <p:cNvSpPr txBox="1"/>
          <p:nvPr>
            <p:ph idx="12" type="sldNum"/>
          </p:nvPr>
        </p:nvSpPr>
        <p:spPr>
          <a:xfrm>
            <a:off x="3276600" y="3178175"/>
            <a:ext cx="1066800" cy="182700"/>
          </a:xfrm>
          <a:prstGeom prst="rect">
            <a:avLst/>
          </a:prstGeom>
          <a:noFill/>
          <a:ln>
            <a:noFill/>
          </a:ln>
        </p:spPr>
        <p:txBody>
          <a:bodyPr anchorCtr="0" anchor="ctr" bIns="0" lIns="0" spcFirstLastPara="1" rIns="0" wrap="square" tIns="0">
            <a:noAutofit/>
          </a:bodyPr>
          <a:lstStyle>
            <a:lvl1pPr indent="0" lvl="0" marL="25400" marR="0" algn="r">
              <a:lnSpc>
                <a:spcPct val="103777"/>
              </a:lnSpc>
              <a:spcBef>
                <a:spcPts val="0"/>
              </a:spcBef>
              <a:spcAft>
                <a:spcPts val="0"/>
              </a:spcAft>
              <a:buClr>
                <a:srgbClr val="000000"/>
              </a:buClr>
              <a:buSzPts val="600"/>
              <a:buFont typeface="Arial"/>
              <a:buNone/>
              <a:defRPr b="0" i="0" sz="900" u="none" cap="none" strike="noStrike">
                <a:solidFill>
                  <a:srgbClr val="E22C91"/>
                </a:solidFill>
                <a:latin typeface="Arial"/>
                <a:ea typeface="Arial"/>
                <a:cs typeface="Arial"/>
                <a:sym typeface="Arial"/>
              </a:defRPr>
            </a:lvl1pPr>
            <a:lvl2pPr indent="0" lvl="1" marL="25400" marR="0" algn="r">
              <a:lnSpc>
                <a:spcPct val="103777"/>
              </a:lnSpc>
              <a:spcBef>
                <a:spcPts val="0"/>
              </a:spcBef>
              <a:spcAft>
                <a:spcPts val="0"/>
              </a:spcAft>
              <a:buClr>
                <a:srgbClr val="000000"/>
              </a:buClr>
              <a:buSzPts val="600"/>
              <a:buFont typeface="Arial"/>
              <a:buNone/>
              <a:defRPr b="0" i="0" sz="900" u="none" cap="none" strike="noStrike">
                <a:solidFill>
                  <a:srgbClr val="E22C91"/>
                </a:solidFill>
                <a:latin typeface="Arial"/>
                <a:ea typeface="Arial"/>
                <a:cs typeface="Arial"/>
                <a:sym typeface="Arial"/>
              </a:defRPr>
            </a:lvl2pPr>
            <a:lvl3pPr indent="0" lvl="2" marL="25400" marR="0" algn="r">
              <a:lnSpc>
                <a:spcPct val="103777"/>
              </a:lnSpc>
              <a:spcBef>
                <a:spcPts val="0"/>
              </a:spcBef>
              <a:spcAft>
                <a:spcPts val="0"/>
              </a:spcAft>
              <a:buClr>
                <a:srgbClr val="000000"/>
              </a:buClr>
              <a:buSzPts val="600"/>
              <a:buFont typeface="Arial"/>
              <a:buNone/>
              <a:defRPr b="0" i="0" sz="900" u="none" cap="none" strike="noStrike">
                <a:solidFill>
                  <a:srgbClr val="E22C91"/>
                </a:solidFill>
                <a:latin typeface="Arial"/>
                <a:ea typeface="Arial"/>
                <a:cs typeface="Arial"/>
                <a:sym typeface="Arial"/>
              </a:defRPr>
            </a:lvl3pPr>
            <a:lvl4pPr indent="0" lvl="3" marL="25400" marR="0" algn="r">
              <a:lnSpc>
                <a:spcPct val="103777"/>
              </a:lnSpc>
              <a:spcBef>
                <a:spcPts val="0"/>
              </a:spcBef>
              <a:spcAft>
                <a:spcPts val="0"/>
              </a:spcAft>
              <a:buClr>
                <a:srgbClr val="000000"/>
              </a:buClr>
              <a:buSzPts val="600"/>
              <a:buFont typeface="Arial"/>
              <a:buNone/>
              <a:defRPr b="0" i="0" sz="900" u="none" cap="none" strike="noStrike">
                <a:solidFill>
                  <a:srgbClr val="E22C91"/>
                </a:solidFill>
                <a:latin typeface="Arial"/>
                <a:ea typeface="Arial"/>
                <a:cs typeface="Arial"/>
                <a:sym typeface="Arial"/>
              </a:defRPr>
            </a:lvl4pPr>
            <a:lvl5pPr indent="0" lvl="4" marL="25400" marR="0" algn="r">
              <a:lnSpc>
                <a:spcPct val="103777"/>
              </a:lnSpc>
              <a:spcBef>
                <a:spcPts val="0"/>
              </a:spcBef>
              <a:spcAft>
                <a:spcPts val="0"/>
              </a:spcAft>
              <a:buClr>
                <a:srgbClr val="000000"/>
              </a:buClr>
              <a:buSzPts val="600"/>
              <a:buFont typeface="Arial"/>
              <a:buNone/>
              <a:defRPr b="0" i="0" sz="900" u="none" cap="none" strike="noStrike">
                <a:solidFill>
                  <a:srgbClr val="E22C91"/>
                </a:solidFill>
                <a:latin typeface="Arial"/>
                <a:ea typeface="Arial"/>
                <a:cs typeface="Arial"/>
                <a:sym typeface="Arial"/>
              </a:defRPr>
            </a:lvl5pPr>
            <a:lvl6pPr indent="0" lvl="5" marL="25400" marR="0" algn="r">
              <a:lnSpc>
                <a:spcPct val="103777"/>
              </a:lnSpc>
              <a:spcBef>
                <a:spcPts val="0"/>
              </a:spcBef>
              <a:spcAft>
                <a:spcPts val="0"/>
              </a:spcAft>
              <a:buClr>
                <a:srgbClr val="000000"/>
              </a:buClr>
              <a:buSzPts val="600"/>
              <a:buFont typeface="Arial"/>
              <a:buNone/>
              <a:defRPr b="0" i="0" sz="900" u="none" cap="none" strike="noStrike">
                <a:solidFill>
                  <a:srgbClr val="E22C91"/>
                </a:solidFill>
                <a:latin typeface="Arial"/>
                <a:ea typeface="Arial"/>
                <a:cs typeface="Arial"/>
                <a:sym typeface="Arial"/>
              </a:defRPr>
            </a:lvl6pPr>
            <a:lvl7pPr indent="0" lvl="6" marL="25400" marR="0" algn="r">
              <a:lnSpc>
                <a:spcPct val="103777"/>
              </a:lnSpc>
              <a:spcBef>
                <a:spcPts val="0"/>
              </a:spcBef>
              <a:spcAft>
                <a:spcPts val="0"/>
              </a:spcAft>
              <a:buClr>
                <a:srgbClr val="000000"/>
              </a:buClr>
              <a:buSzPts val="600"/>
              <a:buFont typeface="Arial"/>
              <a:buNone/>
              <a:defRPr b="0" i="0" sz="900" u="none" cap="none" strike="noStrike">
                <a:solidFill>
                  <a:srgbClr val="E22C91"/>
                </a:solidFill>
                <a:latin typeface="Arial"/>
                <a:ea typeface="Arial"/>
                <a:cs typeface="Arial"/>
                <a:sym typeface="Arial"/>
              </a:defRPr>
            </a:lvl7pPr>
            <a:lvl8pPr indent="0" lvl="7" marL="25400" marR="0" algn="r">
              <a:lnSpc>
                <a:spcPct val="103777"/>
              </a:lnSpc>
              <a:spcBef>
                <a:spcPts val="0"/>
              </a:spcBef>
              <a:spcAft>
                <a:spcPts val="0"/>
              </a:spcAft>
              <a:buClr>
                <a:srgbClr val="000000"/>
              </a:buClr>
              <a:buSzPts val="600"/>
              <a:buFont typeface="Arial"/>
              <a:buNone/>
              <a:defRPr b="0" i="0" sz="900" u="none" cap="none" strike="noStrike">
                <a:solidFill>
                  <a:srgbClr val="E22C91"/>
                </a:solidFill>
                <a:latin typeface="Arial"/>
                <a:ea typeface="Arial"/>
                <a:cs typeface="Arial"/>
                <a:sym typeface="Arial"/>
              </a:defRPr>
            </a:lvl8pPr>
            <a:lvl9pPr indent="0" lvl="8" marL="25400" marR="0" algn="r">
              <a:lnSpc>
                <a:spcPct val="103777"/>
              </a:lnSpc>
              <a:spcBef>
                <a:spcPts val="0"/>
              </a:spcBef>
              <a:spcAft>
                <a:spcPts val="0"/>
              </a:spcAft>
              <a:buClr>
                <a:srgbClr val="000000"/>
              </a:buClr>
              <a:buSzPts val="600"/>
              <a:buFont typeface="Arial"/>
              <a:buNone/>
              <a:defRPr b="0" i="0" sz="900" u="none" cap="none" strike="noStrike">
                <a:solidFill>
                  <a:srgbClr val="E22C91"/>
                </a:solidFill>
                <a:latin typeface="Arial"/>
                <a:ea typeface="Arial"/>
                <a:cs typeface="Arial"/>
                <a:sym typeface="Arial"/>
              </a:defRPr>
            </a:lvl9pPr>
          </a:lstStyle>
          <a:p>
            <a:pPr indent="0" lvl="0" marL="2540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4" name="Shape 54"/>
        <p:cNvGrpSpPr/>
        <p:nvPr/>
      </p:nvGrpSpPr>
      <p:grpSpPr>
        <a:xfrm>
          <a:off x="0" y="0"/>
          <a:ext cx="0" cy="0"/>
          <a:chOff x="0" y="0"/>
          <a:chExt cx="0" cy="0"/>
        </a:xfrm>
      </p:grpSpPr>
      <p:sp>
        <p:nvSpPr>
          <p:cNvPr id="55" name="Google Shape;55;p1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56" name="Google Shape;56;p1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7" name="Google Shape;57;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8" name="Shape 58"/>
        <p:cNvGrpSpPr/>
        <p:nvPr/>
      </p:nvGrpSpPr>
      <p:grpSpPr>
        <a:xfrm>
          <a:off x="0" y="0"/>
          <a:ext cx="0" cy="0"/>
          <a:chOff x="0" y="0"/>
          <a:chExt cx="0" cy="0"/>
        </a:xfrm>
      </p:grpSpPr>
      <p:sp>
        <p:nvSpPr>
          <p:cNvPr id="59" name="Google Shape;59;p14"/>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60" name="Google Shape;60;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1" name="Shape 61"/>
        <p:cNvGrpSpPr/>
        <p:nvPr/>
      </p:nvGrpSpPr>
      <p:grpSpPr>
        <a:xfrm>
          <a:off x="0" y="0"/>
          <a:ext cx="0" cy="0"/>
          <a:chOff x="0" y="0"/>
          <a:chExt cx="0" cy="0"/>
        </a:xfrm>
      </p:grpSpPr>
      <p:sp>
        <p:nvSpPr>
          <p:cNvPr id="62" name="Google Shape;62;p1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3" name="Google Shape;63;p1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64" name="Google Shape;64;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5" name="Shape 65"/>
        <p:cNvGrpSpPr/>
        <p:nvPr/>
      </p:nvGrpSpPr>
      <p:grpSpPr>
        <a:xfrm>
          <a:off x="0" y="0"/>
          <a:ext cx="0" cy="0"/>
          <a:chOff x="0" y="0"/>
          <a:chExt cx="0" cy="0"/>
        </a:xfrm>
      </p:grpSpPr>
      <p:sp>
        <p:nvSpPr>
          <p:cNvPr id="66" name="Google Shape;66;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7" name="Google Shape;67;p16"/>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68" name="Google Shape;68;p16"/>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69" name="Google Shape;69;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0" name="Shape 70"/>
        <p:cNvGrpSpPr/>
        <p:nvPr/>
      </p:nvGrpSpPr>
      <p:grpSpPr>
        <a:xfrm>
          <a:off x="0" y="0"/>
          <a:ext cx="0" cy="0"/>
          <a:chOff x="0" y="0"/>
          <a:chExt cx="0" cy="0"/>
        </a:xfrm>
      </p:grpSpPr>
      <p:sp>
        <p:nvSpPr>
          <p:cNvPr id="71" name="Google Shape;71;p1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2" name="Google Shape;72;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3" name="Shape 73"/>
        <p:cNvGrpSpPr/>
        <p:nvPr/>
      </p:nvGrpSpPr>
      <p:grpSpPr>
        <a:xfrm>
          <a:off x="0" y="0"/>
          <a:ext cx="0" cy="0"/>
          <a:chOff x="0" y="0"/>
          <a:chExt cx="0" cy="0"/>
        </a:xfrm>
      </p:grpSpPr>
      <p:sp>
        <p:nvSpPr>
          <p:cNvPr id="74" name="Google Shape;74;p18"/>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75" name="Google Shape;75;p18"/>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76" name="Google Shape;76;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7" name="Shape 77"/>
        <p:cNvGrpSpPr/>
        <p:nvPr/>
      </p:nvGrpSpPr>
      <p:grpSpPr>
        <a:xfrm>
          <a:off x="0" y="0"/>
          <a:ext cx="0" cy="0"/>
          <a:chOff x="0" y="0"/>
          <a:chExt cx="0" cy="0"/>
        </a:xfrm>
      </p:grpSpPr>
      <p:sp>
        <p:nvSpPr>
          <p:cNvPr id="78" name="Google Shape;78;p19"/>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79" name="Google Shape;79;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0" name="Shape 80"/>
        <p:cNvGrpSpPr/>
        <p:nvPr/>
      </p:nvGrpSpPr>
      <p:grpSpPr>
        <a:xfrm>
          <a:off x="0" y="0"/>
          <a:ext cx="0" cy="0"/>
          <a:chOff x="0" y="0"/>
          <a:chExt cx="0" cy="0"/>
        </a:xfrm>
      </p:grpSpPr>
      <p:sp>
        <p:nvSpPr>
          <p:cNvPr id="81" name="Google Shape;81;p20"/>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20"/>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83" name="Google Shape;83;p20"/>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4" name="Google Shape;84;p20"/>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85" name="Google Shape;85;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6" name="Shape 86"/>
        <p:cNvGrpSpPr/>
        <p:nvPr/>
      </p:nvGrpSpPr>
      <p:grpSpPr>
        <a:xfrm>
          <a:off x="0" y="0"/>
          <a:ext cx="0" cy="0"/>
          <a:chOff x="0" y="0"/>
          <a:chExt cx="0" cy="0"/>
        </a:xfrm>
      </p:grpSpPr>
      <p:sp>
        <p:nvSpPr>
          <p:cNvPr id="87" name="Google Shape;87;p21"/>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88" name="Google Shape;88;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9" name="Shape 89"/>
        <p:cNvGrpSpPr/>
        <p:nvPr/>
      </p:nvGrpSpPr>
      <p:grpSpPr>
        <a:xfrm>
          <a:off x="0" y="0"/>
          <a:ext cx="0" cy="0"/>
          <a:chOff x="0" y="0"/>
          <a:chExt cx="0" cy="0"/>
        </a:xfrm>
      </p:grpSpPr>
      <p:sp>
        <p:nvSpPr>
          <p:cNvPr id="90" name="Google Shape;90;p22"/>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91" name="Google Shape;91;p22"/>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92" name="Google Shape;92;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3" name="Shape 93"/>
        <p:cNvGrpSpPr/>
        <p:nvPr/>
      </p:nvGrpSpPr>
      <p:grpSpPr>
        <a:xfrm>
          <a:off x="0" y="0"/>
          <a:ext cx="0" cy="0"/>
          <a:chOff x="0" y="0"/>
          <a:chExt cx="0" cy="0"/>
        </a:xfrm>
      </p:grpSpPr>
      <p:sp>
        <p:nvSpPr>
          <p:cNvPr id="94" name="Google Shape;94;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6.xml"/><Relationship Id="rId10" Type="http://schemas.openxmlformats.org/officeDocument/2006/relationships/slideLayout" Target="../slideLayouts/slideLayout15.xml"/><Relationship Id="rId13" Type="http://schemas.openxmlformats.org/officeDocument/2006/relationships/slideLayout" Target="../slideLayouts/slideLayout18.xml"/><Relationship Id="rId12" Type="http://schemas.openxmlformats.org/officeDocument/2006/relationships/slideLayout" Target="../slideLayouts/slideLayout17.xml"/><Relationship Id="rId1" Type="http://schemas.openxmlformats.org/officeDocument/2006/relationships/slideLayout" Target="../slideLayouts/slideLayout6.xml"/><Relationship Id="rId2" Type="http://schemas.openxmlformats.org/officeDocument/2006/relationships/slideLayout" Target="../slideLayouts/slideLayout7.xml"/><Relationship Id="rId3" Type="http://schemas.openxmlformats.org/officeDocument/2006/relationships/slideLayout" Target="../slideLayouts/slideLayout8.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theme" Target="../theme/theme2.xml"/><Relationship Id="rId5" Type="http://schemas.openxmlformats.org/officeDocument/2006/relationships/slideLayout" Target="../slideLayouts/slideLayout10.xml"/><Relationship Id="rId6" Type="http://schemas.openxmlformats.org/officeDocument/2006/relationships/slideLayout" Target="../slideLayouts/slideLayout11.xml"/><Relationship Id="rId7" Type="http://schemas.openxmlformats.org/officeDocument/2006/relationships/slideLayout" Target="../slideLayouts/slideLayout12.xml"/><Relationship Id="rId8"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8"/>
          <p:cNvSpPr txBox="1"/>
          <p:nvPr>
            <p:ph type="title"/>
          </p:nvPr>
        </p:nvSpPr>
        <p:spPr>
          <a:xfrm>
            <a:off x="363855" y="1365361"/>
            <a:ext cx="3090545" cy="484748"/>
          </a:xfrm>
          <a:prstGeom prst="rect">
            <a:avLst/>
          </a:prstGeom>
          <a:noFill/>
          <a:ln>
            <a:noFill/>
          </a:ln>
        </p:spPr>
        <p:txBody>
          <a:bodyPr anchorCtr="0" anchor="t" bIns="0" lIns="0" spcFirstLastPara="1" rIns="0" wrap="square" tIns="0">
            <a:spAutoFit/>
          </a:bodyPr>
          <a:lstStyle>
            <a:lvl1pPr lvl="0" marR="0" rtl="0" algn="l">
              <a:lnSpc>
                <a:spcPct val="100000"/>
              </a:lnSpc>
              <a:spcBef>
                <a:spcPts val="0"/>
              </a:spcBef>
              <a:spcAft>
                <a:spcPts val="0"/>
              </a:spcAft>
              <a:buClr>
                <a:srgbClr val="000000"/>
              </a:buClr>
              <a:buSzPts val="1400"/>
              <a:buFont typeface="Arial"/>
              <a:buNone/>
              <a:defRPr b="0" i="0" sz="315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8"/>
          <p:cNvSpPr txBox="1"/>
          <p:nvPr>
            <p:ph idx="1" type="body"/>
          </p:nvPr>
        </p:nvSpPr>
        <p:spPr>
          <a:xfrm>
            <a:off x="4842637" y="1088804"/>
            <a:ext cx="4055109" cy="276999"/>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9pPr>
          </a:lstStyle>
          <a:p/>
        </p:txBody>
      </p:sp>
      <p:sp>
        <p:nvSpPr>
          <p:cNvPr id="8" name="Google Shape;8;p8"/>
          <p:cNvSpPr txBox="1"/>
          <p:nvPr>
            <p:ph idx="11" type="ftr"/>
          </p:nvPr>
        </p:nvSpPr>
        <p:spPr>
          <a:xfrm>
            <a:off x="6925692" y="4964031"/>
            <a:ext cx="1579879" cy="116442"/>
          </a:xfrm>
          <a:prstGeom prst="rect">
            <a:avLst/>
          </a:prstGeom>
          <a:noFill/>
          <a:ln>
            <a:noFill/>
          </a:ln>
        </p:spPr>
        <p:txBody>
          <a:bodyPr anchorCtr="0" anchor="t" bIns="0" lIns="0" spcFirstLastPara="1" rIns="0" wrap="square" tIns="0">
            <a:spAutoFit/>
          </a:bodyPr>
          <a:lstStyle>
            <a:lvl1pPr lvl="0" marR="0" rtl="0" algn="l">
              <a:lnSpc>
                <a:spcPct val="100000"/>
              </a:lnSpc>
              <a:spcBef>
                <a:spcPts val="0"/>
              </a:spcBef>
              <a:spcAft>
                <a:spcPts val="0"/>
              </a:spcAft>
              <a:buClr>
                <a:srgbClr val="000000"/>
              </a:buClr>
              <a:buSzPts val="1400"/>
              <a:buFont typeface="Arial"/>
              <a:buNone/>
              <a:defRPr b="1" i="0" sz="900" u="none" cap="none" strike="noStrike">
                <a:solidFill>
                  <a:srgbClr val="E22C9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 name="Google Shape;9;p8"/>
          <p:cNvSpPr txBox="1"/>
          <p:nvPr>
            <p:ph idx="10" type="dt"/>
          </p:nvPr>
        </p:nvSpPr>
        <p:spPr>
          <a:xfrm>
            <a:off x="457200" y="4783455"/>
            <a:ext cx="2103120" cy="215444"/>
          </a:xfrm>
          <a:prstGeom prst="rect">
            <a:avLst/>
          </a:prstGeom>
          <a:noFill/>
          <a:ln>
            <a:noFill/>
          </a:ln>
        </p:spPr>
        <p:txBody>
          <a:bodyPr anchorCtr="0" anchor="t" bIns="0" lIns="0" spcFirstLastPara="1" rIns="0" wrap="square" tIns="0">
            <a:sp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 name="Google Shape;10;p8"/>
          <p:cNvSpPr txBox="1"/>
          <p:nvPr>
            <p:ph idx="12" type="sldNum"/>
          </p:nvPr>
        </p:nvSpPr>
        <p:spPr>
          <a:xfrm>
            <a:off x="8661019" y="4944266"/>
            <a:ext cx="168909" cy="116442"/>
          </a:xfrm>
          <a:prstGeom prst="rect">
            <a:avLst/>
          </a:prstGeom>
          <a:noFill/>
          <a:ln>
            <a:noFill/>
          </a:ln>
        </p:spPr>
        <p:txBody>
          <a:bodyPr anchorCtr="0" anchor="t" bIns="0" lIns="0" spcFirstLastPara="1" rIns="0" wrap="square" tIns="0">
            <a:spAutoFit/>
          </a:bodyPr>
          <a:lstStyle>
            <a:lvl1pPr indent="0" lvl="0" marL="28575" marR="0" rtl="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1pPr>
            <a:lvl2pPr indent="0" lvl="1" marL="28575" marR="0" rtl="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2pPr>
            <a:lvl3pPr indent="0" lvl="2" marL="28575" marR="0" rtl="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3pPr>
            <a:lvl4pPr indent="0" lvl="3" marL="28575" marR="0" rtl="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4pPr>
            <a:lvl5pPr indent="0" lvl="4" marL="28575" marR="0" rtl="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5pPr>
            <a:lvl6pPr indent="0" lvl="5" marL="28575" marR="0" rtl="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6pPr>
            <a:lvl7pPr indent="0" lvl="6" marL="28575" marR="0" rtl="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7pPr>
            <a:lvl8pPr indent="0" lvl="7" marL="28575" marR="0" rtl="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8pPr>
            <a:lvl9pPr indent="0" lvl="8" marL="28575" marR="0" rtl="0" algn="l">
              <a:lnSpc>
                <a:spcPct val="103777"/>
              </a:lnSpc>
              <a:spcBef>
                <a:spcPts val="0"/>
              </a:spcBef>
              <a:spcAft>
                <a:spcPts val="0"/>
              </a:spcAft>
              <a:buClr>
                <a:srgbClr val="000000"/>
              </a:buClr>
              <a:buSzPts val="900"/>
              <a:buFont typeface="Arial"/>
              <a:buNone/>
              <a:defRPr b="0" i="0" sz="900" u="none" cap="none" strike="noStrike">
                <a:solidFill>
                  <a:srgbClr val="E22C91"/>
                </a:solidFill>
                <a:latin typeface="Arial"/>
                <a:ea typeface="Arial"/>
                <a:cs typeface="Arial"/>
                <a:sym typeface="Arial"/>
              </a:defRPr>
            </a:lvl9pPr>
          </a:lstStyle>
          <a:p>
            <a:pPr indent="0" lvl="0" marL="28575" rtl="0" algn="l">
              <a:spcBef>
                <a:spcPts val="0"/>
              </a:spcBef>
              <a:spcAft>
                <a:spcPts val="0"/>
              </a:spcAft>
              <a:buNone/>
            </a:pPr>
            <a:fld id="{00000000-1234-1234-1234-123412341234}" type="slidenum">
              <a:rPr lang="en"/>
              <a:t>‹#›</a:t>
            </a:fld>
            <a:endParaRPr/>
          </a:p>
        </p:txBody>
      </p:sp>
      <p:pic>
        <p:nvPicPr>
          <p:cNvPr id="11" name="Google Shape;11;p8"/>
          <p:cNvPicPr preferRelativeResize="0"/>
          <p:nvPr/>
        </p:nvPicPr>
        <p:blipFill rotWithShape="1">
          <a:blip r:embed="rId1">
            <a:alphaModFix/>
          </a:blip>
          <a:srcRect b="0" l="0" r="0" t="0"/>
          <a:stretch/>
        </p:blipFill>
        <p:spPr>
          <a:xfrm>
            <a:off x="143701" y="4454620"/>
            <a:ext cx="1765426" cy="625853"/>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40" name="Shape 40"/>
        <p:cNvGrpSpPr/>
        <p:nvPr/>
      </p:nvGrpSpPr>
      <p:grpSpPr>
        <a:xfrm>
          <a:off x="0" y="0"/>
          <a:ext cx="0" cy="0"/>
          <a:chOff x="0" y="0"/>
          <a:chExt cx="0" cy="0"/>
        </a:xfrm>
      </p:grpSpPr>
      <p:sp>
        <p:nvSpPr>
          <p:cNvPr id="41" name="Google Shape;41;p1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42" name="Google Shape;42;p1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43" name="Google Shape;43;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 id="2147483666" r:id="rId12"/>
    <p:sldLayoutId id="2147483667"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8" name="Shape 98"/>
        <p:cNvGrpSpPr/>
        <p:nvPr/>
      </p:nvGrpSpPr>
      <p:grpSpPr>
        <a:xfrm>
          <a:off x="0" y="0"/>
          <a:ext cx="0" cy="0"/>
          <a:chOff x="0" y="0"/>
          <a:chExt cx="0" cy="0"/>
        </a:xfrm>
      </p:grpSpPr>
      <p:sp>
        <p:nvSpPr>
          <p:cNvPr id="99" name="Google Shape;99;p1"/>
          <p:cNvSpPr/>
          <p:nvPr/>
        </p:nvSpPr>
        <p:spPr>
          <a:xfrm>
            <a:off x="-1" y="2740343"/>
            <a:ext cx="4731765" cy="2403157"/>
          </a:xfrm>
          <a:custGeom>
            <a:rect b="b" l="l" r="r" t="t"/>
            <a:pathLst>
              <a:path extrusionOk="0" h="3653790" w="4572000">
                <a:moveTo>
                  <a:pt x="0" y="3653790"/>
                </a:moveTo>
                <a:lnTo>
                  <a:pt x="4572000" y="3653790"/>
                </a:lnTo>
                <a:lnTo>
                  <a:pt x="4572000" y="0"/>
                </a:lnTo>
                <a:lnTo>
                  <a:pt x="0" y="0"/>
                </a:lnTo>
                <a:lnTo>
                  <a:pt x="0" y="3653790"/>
                </a:lnTo>
                <a:close/>
              </a:path>
            </a:pathLst>
          </a:custGeom>
          <a:solidFill>
            <a:srgbClr val="F8F8F8"/>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350"/>
              <a:buFont typeface="Arial"/>
              <a:buNone/>
            </a:pPr>
            <a:r>
              <a:t/>
            </a:r>
            <a:endParaRPr b="0" i="0" sz="1350" u="none" cap="none" strike="noStrike">
              <a:solidFill>
                <a:srgbClr val="000000"/>
              </a:solidFill>
              <a:latin typeface="Arial"/>
              <a:ea typeface="Arial"/>
              <a:cs typeface="Arial"/>
              <a:sym typeface="Arial"/>
            </a:endParaRPr>
          </a:p>
        </p:txBody>
      </p:sp>
      <p:sp>
        <p:nvSpPr>
          <p:cNvPr id="100" name="Google Shape;100;p1"/>
          <p:cNvSpPr/>
          <p:nvPr/>
        </p:nvSpPr>
        <p:spPr>
          <a:xfrm>
            <a:off x="-1" y="0"/>
            <a:ext cx="4731765" cy="2740343"/>
          </a:xfrm>
          <a:custGeom>
            <a:rect b="b" l="l" r="r" t="t"/>
            <a:pathLst>
              <a:path extrusionOk="0" h="3653790" w="4572000">
                <a:moveTo>
                  <a:pt x="0" y="3653790"/>
                </a:moveTo>
                <a:lnTo>
                  <a:pt x="4572000" y="3653790"/>
                </a:lnTo>
                <a:lnTo>
                  <a:pt x="4572000" y="0"/>
                </a:lnTo>
                <a:lnTo>
                  <a:pt x="0" y="0"/>
                </a:lnTo>
                <a:lnTo>
                  <a:pt x="0" y="3653790"/>
                </a:lnTo>
                <a:close/>
              </a:path>
            </a:pathLst>
          </a:custGeom>
          <a:solidFill>
            <a:schemeClr val="dk2"/>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350"/>
              <a:buFont typeface="Arial"/>
              <a:buNone/>
            </a:pPr>
            <a:r>
              <a:t/>
            </a:r>
            <a:endParaRPr b="0" i="0" sz="1350" u="none" cap="none" strike="noStrike">
              <a:solidFill>
                <a:srgbClr val="000000"/>
              </a:solidFill>
              <a:latin typeface="Arial"/>
              <a:ea typeface="Arial"/>
              <a:cs typeface="Arial"/>
              <a:sym typeface="Arial"/>
            </a:endParaRPr>
          </a:p>
        </p:txBody>
      </p:sp>
      <p:sp>
        <p:nvSpPr>
          <p:cNvPr id="101" name="Google Shape;101;p1"/>
          <p:cNvSpPr txBox="1"/>
          <p:nvPr>
            <p:ph type="title"/>
          </p:nvPr>
        </p:nvSpPr>
        <p:spPr>
          <a:xfrm>
            <a:off x="362100" y="1068225"/>
            <a:ext cx="4209900" cy="1096200"/>
          </a:xfrm>
          <a:prstGeom prst="rect">
            <a:avLst/>
          </a:prstGeom>
          <a:noFill/>
          <a:ln>
            <a:noFill/>
          </a:ln>
        </p:spPr>
        <p:txBody>
          <a:bodyPr anchorCtr="0" anchor="t" bIns="0" lIns="0" spcFirstLastPara="1" rIns="0" wrap="square" tIns="12375">
            <a:spAutoFit/>
          </a:bodyPr>
          <a:lstStyle/>
          <a:p>
            <a:pPr indent="0" lvl="0" marL="9525" rtl="0" algn="l">
              <a:lnSpc>
                <a:spcPct val="121304"/>
              </a:lnSpc>
              <a:spcBef>
                <a:spcPts val="0"/>
              </a:spcBef>
              <a:spcAft>
                <a:spcPts val="0"/>
              </a:spcAft>
              <a:buSzPts val="1400"/>
              <a:buNone/>
            </a:pPr>
            <a:r>
              <a:rPr b="1" lang="en" sz="2300"/>
              <a:t>T-Priority For Public Safety &amp; Critical Services </a:t>
            </a:r>
            <a:br>
              <a:rPr b="1" lang="en">
                <a:extLst>
                  <a:ext uri="http://customooxmlschemas.google.com/">
                    <go:slidesCustomData xmlns:go="http://customooxmlschemas.google.com/" textRoundtripDataId="0"/>
                  </a:ext>
                </a:extLst>
              </a:rPr>
            </a:br>
            <a:r>
              <a:rPr lang="en" sz="1460">
                <a:extLst>
                  <a:ext uri="http://customooxmlschemas.google.com/">
                    <go:slidesCustomData xmlns:go="http://customooxmlschemas.google.com/" textRoundtripDataId="1"/>
                  </a:ext>
                </a:extLst>
              </a:rPr>
              <a:t>From Premier Wireless &amp; T-Mobile</a:t>
            </a:r>
            <a:endParaRPr sz="1460"/>
          </a:p>
        </p:txBody>
      </p:sp>
      <p:sp>
        <p:nvSpPr>
          <p:cNvPr id="102" name="Google Shape;102;p1"/>
          <p:cNvSpPr txBox="1"/>
          <p:nvPr/>
        </p:nvSpPr>
        <p:spPr>
          <a:xfrm>
            <a:off x="8698088" y="4716091"/>
            <a:ext cx="79200" cy="148200"/>
          </a:xfrm>
          <a:prstGeom prst="rect">
            <a:avLst/>
          </a:prstGeom>
          <a:noFill/>
          <a:ln>
            <a:noFill/>
          </a:ln>
        </p:spPr>
        <p:txBody>
          <a:bodyPr anchorCtr="0" anchor="t" bIns="0" lIns="0" spcFirstLastPara="1" rIns="0" wrap="square" tIns="9525">
            <a:spAutoFit/>
          </a:bodyPr>
          <a:lstStyle/>
          <a:p>
            <a:pPr indent="0" lvl="0" marL="9525" marR="0" rtl="0" algn="l">
              <a:lnSpc>
                <a:spcPct val="100000"/>
              </a:lnSpc>
              <a:spcBef>
                <a:spcPts val="0"/>
              </a:spcBef>
              <a:spcAft>
                <a:spcPts val="0"/>
              </a:spcAft>
              <a:buClr>
                <a:srgbClr val="000000"/>
              </a:buClr>
              <a:buSzPts val="900"/>
              <a:buFont typeface="Arial"/>
              <a:buNone/>
            </a:pPr>
            <a:r>
              <a:rPr b="0" i="0" lang="en" sz="900" u="none" cap="none" strike="noStrike">
                <a:solidFill>
                  <a:srgbClr val="E22C91"/>
                </a:solidFill>
                <a:latin typeface="Arial"/>
                <a:ea typeface="Arial"/>
                <a:cs typeface="Arial"/>
                <a:sym typeface="Arial"/>
              </a:rPr>
              <a:t>1</a:t>
            </a:r>
            <a:endParaRPr b="0" i="0" sz="900" u="none" cap="none" strike="noStrike">
              <a:solidFill>
                <a:srgbClr val="000000"/>
              </a:solidFill>
              <a:latin typeface="Arial"/>
              <a:ea typeface="Arial"/>
              <a:cs typeface="Arial"/>
              <a:sym typeface="Arial"/>
            </a:endParaRPr>
          </a:p>
        </p:txBody>
      </p:sp>
      <p:pic>
        <p:nvPicPr>
          <p:cNvPr id="103" name="Google Shape;103;p1"/>
          <p:cNvPicPr preferRelativeResize="0"/>
          <p:nvPr/>
        </p:nvPicPr>
        <p:blipFill rotWithShape="1">
          <a:blip r:embed="rId3">
            <a:alphaModFix/>
          </a:blip>
          <a:srcRect b="0" l="0" r="0" t="0"/>
          <a:stretch/>
        </p:blipFill>
        <p:spPr>
          <a:xfrm>
            <a:off x="362103" y="348512"/>
            <a:ext cx="2333508" cy="270580"/>
          </a:xfrm>
          <a:prstGeom prst="rect">
            <a:avLst/>
          </a:prstGeom>
          <a:noFill/>
          <a:ln>
            <a:noFill/>
          </a:ln>
        </p:spPr>
      </p:pic>
      <p:graphicFrame>
        <p:nvGraphicFramePr>
          <p:cNvPr id="104" name="Google Shape;104;p1"/>
          <p:cNvGraphicFramePr/>
          <p:nvPr/>
        </p:nvGraphicFramePr>
        <p:xfrm>
          <a:off x="5365771" y="156015"/>
          <a:ext cx="3000000" cy="3000000"/>
        </p:xfrm>
        <a:graphic>
          <a:graphicData uri="http://schemas.openxmlformats.org/drawingml/2006/table">
            <a:tbl>
              <a:tblPr bandRow="1" firstRow="1">
                <a:noFill/>
                <a:tableStyleId>{1AC3B11A-DC00-4553-9551-A6AE9B3A1DA0}</a:tableStyleId>
              </a:tblPr>
              <a:tblGrid>
                <a:gridCol w="2648350"/>
                <a:gridCol w="562900"/>
              </a:tblGrid>
              <a:tr h="262425">
                <a:tc>
                  <a:txBody>
                    <a:bodyPr/>
                    <a:lstStyle/>
                    <a:p>
                      <a:pPr indent="0" lvl="0" marL="95250" marR="0" rtl="0" algn="l">
                        <a:lnSpc>
                          <a:spcPct val="127222"/>
                        </a:lnSpc>
                        <a:spcBef>
                          <a:spcPts val="0"/>
                        </a:spcBef>
                        <a:spcAft>
                          <a:spcPts val="0"/>
                        </a:spcAft>
                        <a:buClr>
                          <a:srgbClr val="000000"/>
                        </a:buClr>
                        <a:buSzPts val="1800"/>
                        <a:buFont typeface="Arial"/>
                        <a:buNone/>
                      </a:pPr>
                      <a:r>
                        <a:rPr b="1" lang="en" sz="1800" u="none" cap="none" strike="noStrike">
                          <a:solidFill>
                            <a:srgbClr val="E62689"/>
                          </a:solidFill>
                          <a:latin typeface="Arial"/>
                          <a:ea typeface="Arial"/>
                          <a:cs typeface="Arial"/>
                          <a:sym typeface="Arial"/>
                        </a:rPr>
                        <a:t>Contents</a:t>
                      </a:r>
                      <a:endParaRPr sz="1800" u="none" cap="none" strike="noStrike">
                        <a:solidFill>
                          <a:srgbClr val="E62689"/>
                        </a:solidFill>
                        <a:latin typeface="Arial"/>
                        <a:ea typeface="Arial"/>
                        <a:cs typeface="Arial"/>
                        <a:sym typeface="Arial"/>
                      </a:endParaRPr>
                    </a:p>
                  </a:txBody>
                  <a:tcPr marT="0" marB="0" marR="0" marL="0">
                    <a:lnB cap="flat" cmpd="sng" w="12700">
                      <a:solidFill>
                        <a:srgbClr val="EA098E"/>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Times New Roman"/>
                        <a:ea typeface="Times New Roman"/>
                        <a:cs typeface="Times New Roman"/>
                        <a:sym typeface="Times New Roman"/>
                      </a:endParaRPr>
                    </a:p>
                  </a:txBody>
                  <a:tcPr marT="0" marB="0" marR="0" marL="0">
                    <a:lnB cap="flat" cmpd="sng" w="12700">
                      <a:solidFill>
                        <a:srgbClr val="E22C91"/>
                      </a:solidFill>
                      <a:prstDash val="solid"/>
                      <a:round/>
                      <a:headEnd len="sm" w="sm" type="none"/>
                      <a:tailEnd len="sm" w="sm" type="none"/>
                    </a:lnB>
                  </a:tcPr>
                </a:tc>
              </a:tr>
              <a:tr h="277650">
                <a:tc>
                  <a:txBody>
                    <a:bodyPr/>
                    <a:lstStyle/>
                    <a:p>
                      <a:pPr indent="0" lvl="0" marL="95250" marR="0" rtl="0" algn="l">
                        <a:lnSpc>
                          <a:spcPct val="100000"/>
                        </a:lnSpc>
                        <a:spcBef>
                          <a:spcPts val="0"/>
                        </a:spcBef>
                        <a:spcAft>
                          <a:spcPts val="0"/>
                        </a:spcAft>
                        <a:buClr>
                          <a:srgbClr val="000000"/>
                        </a:buClr>
                        <a:buSzPts val="1400"/>
                        <a:buFont typeface="Arial"/>
                        <a:buNone/>
                      </a:pPr>
                      <a:r>
                        <a:rPr lang="en" sz="1200" u="none" cap="none" strike="noStrike">
                          <a:latin typeface="Arial"/>
                          <a:ea typeface="Arial"/>
                          <a:cs typeface="Arial"/>
                          <a:sym typeface="Arial"/>
                        </a:rPr>
                        <a:t>Industry </a:t>
                      </a:r>
                      <a:r>
                        <a:rPr lang="en" sz="1200" u="none" cap="none" strike="noStrike">
                          <a:extLst>
                            <a:ext uri="http://customooxmlschemas.google.com/">
                              <go:slidesCustomData xmlns:go="http://customooxmlschemas.google.com/" textRoundtripDataId="2"/>
                            </a:ext>
                          </a:extLst>
                        </a:rPr>
                        <a:t>C</a:t>
                      </a:r>
                      <a:r>
                        <a:rPr lang="en" sz="1200" u="none" cap="none" strike="noStrike">
                          <a:latin typeface="Arial"/>
                          <a:ea typeface="Arial"/>
                          <a:cs typeface="Arial"/>
                          <a:sym typeface="Arial"/>
                          <a:extLst>
                            <a:ext uri="http://customooxmlschemas.google.com/">
                              <go:slidesCustomData xmlns:go="http://customooxmlschemas.google.com/" textRoundtripDataId="3"/>
                            </a:ext>
                          </a:extLst>
                        </a:rPr>
                        <a:t>ontext</a:t>
                      </a:r>
                      <a:r>
                        <a:rPr lang="en" sz="1200" u="none" cap="none" strike="noStrike">
                          <a:latin typeface="Arial"/>
                          <a:ea typeface="Arial"/>
                          <a:cs typeface="Arial"/>
                          <a:sym typeface="Arial"/>
                        </a:rPr>
                        <a:t> &amp; S</a:t>
                      </a:r>
                      <a:r>
                        <a:rPr lang="en" sz="1200" u="none" cap="none" strike="noStrike"/>
                        <a:t>olution Overview</a:t>
                      </a:r>
                      <a:endParaRPr sz="1200" u="none" cap="none" strike="noStrike">
                        <a:latin typeface="Arial"/>
                        <a:ea typeface="Arial"/>
                        <a:cs typeface="Arial"/>
                        <a:sym typeface="Arial"/>
                      </a:endParaRPr>
                    </a:p>
                  </a:txBody>
                  <a:tcPr marT="24300" marB="0" marR="0" marL="0">
                    <a:lnT cap="flat" cmpd="sng" w="12700">
                      <a:solidFill>
                        <a:srgbClr val="EA098E"/>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172085" marR="0" rtl="0" algn="l">
                        <a:lnSpc>
                          <a:spcPct val="100000"/>
                        </a:lnSpc>
                        <a:spcBef>
                          <a:spcPts val="0"/>
                        </a:spcBef>
                        <a:spcAft>
                          <a:spcPts val="0"/>
                        </a:spcAft>
                        <a:buClr>
                          <a:srgbClr val="000000"/>
                        </a:buClr>
                        <a:buSzPts val="1400"/>
                        <a:buFont typeface="Arial"/>
                        <a:buNone/>
                      </a:pPr>
                      <a:r>
                        <a:rPr lang="en" sz="1200" u="none" cap="none" strike="noStrike">
                          <a:latin typeface="Arial"/>
                          <a:ea typeface="Arial"/>
                          <a:cs typeface="Arial"/>
                          <a:sym typeface="Arial"/>
                        </a:rPr>
                        <a:t>2</a:t>
                      </a:r>
                      <a:endParaRPr sz="1200" u="none" cap="none" strike="noStrike">
                        <a:latin typeface="Arial"/>
                        <a:ea typeface="Arial"/>
                        <a:cs typeface="Arial"/>
                        <a:sym typeface="Arial"/>
                      </a:endParaRPr>
                    </a:p>
                  </a:txBody>
                  <a:tcPr marT="24300" marB="0" marR="0" marL="0">
                    <a:lnT cap="flat" cmpd="sng" w="12700">
                      <a:solidFill>
                        <a:srgbClr val="E22C91"/>
                      </a:solidFill>
                      <a:prstDash val="solid"/>
                      <a:round/>
                      <a:headEnd len="sm" w="sm" type="none"/>
                      <a:tailEnd len="sm" w="sm" type="none"/>
                    </a:lnT>
                    <a:lnB cap="flat" cmpd="sng" w="9525">
                      <a:solidFill>
                        <a:srgbClr val="000000"/>
                      </a:solidFill>
                      <a:prstDash val="solid"/>
                      <a:round/>
                      <a:headEnd len="sm" w="sm" type="none"/>
                      <a:tailEnd len="sm" w="sm" type="none"/>
                    </a:lnB>
                  </a:tcPr>
                </a:tc>
              </a:tr>
              <a:tr h="277650">
                <a:tc>
                  <a:txBody>
                    <a:bodyPr/>
                    <a:lstStyle/>
                    <a:p>
                      <a:pPr indent="0" lvl="0" marL="95250" marR="0" rtl="0" algn="l">
                        <a:lnSpc>
                          <a:spcPct val="100000"/>
                        </a:lnSpc>
                        <a:spcBef>
                          <a:spcPts val="0"/>
                        </a:spcBef>
                        <a:spcAft>
                          <a:spcPts val="0"/>
                        </a:spcAft>
                        <a:buClr>
                          <a:srgbClr val="000000"/>
                        </a:buClr>
                        <a:buSzPts val="1400"/>
                        <a:buFont typeface="Arial"/>
                        <a:buNone/>
                      </a:pPr>
                      <a:r>
                        <a:rPr lang="en" sz="1200" u="none" cap="none" strike="noStrike"/>
                        <a:t>Value Pillars</a:t>
                      </a:r>
                      <a:endParaRPr sz="1200" u="none" cap="none" strike="noStrike">
                        <a:latin typeface="Arial"/>
                        <a:ea typeface="Arial"/>
                        <a:cs typeface="Arial"/>
                        <a:sym typeface="Arial"/>
                      </a:endParaRPr>
                    </a:p>
                  </a:txBody>
                  <a:tcPr marT="24775" marB="0" marR="0" marL="0">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172085" marR="0" rtl="0" algn="l">
                        <a:lnSpc>
                          <a:spcPct val="100000"/>
                        </a:lnSpc>
                        <a:spcBef>
                          <a:spcPts val="0"/>
                        </a:spcBef>
                        <a:spcAft>
                          <a:spcPts val="0"/>
                        </a:spcAft>
                        <a:buClr>
                          <a:srgbClr val="000000"/>
                        </a:buClr>
                        <a:buSzPts val="1400"/>
                        <a:buFont typeface="Arial"/>
                        <a:buNone/>
                      </a:pPr>
                      <a:r>
                        <a:rPr lang="en" sz="1200" u="none" cap="none" strike="noStrike">
                          <a:latin typeface="Arial"/>
                          <a:ea typeface="Arial"/>
                          <a:cs typeface="Arial"/>
                          <a:sym typeface="Arial"/>
                        </a:rPr>
                        <a:t>2</a:t>
                      </a:r>
                      <a:endParaRPr sz="1200" u="none" cap="none" strike="noStrike">
                        <a:latin typeface="Arial"/>
                        <a:ea typeface="Arial"/>
                        <a:cs typeface="Arial"/>
                        <a:sym typeface="Arial"/>
                      </a:endParaRPr>
                    </a:p>
                  </a:txBody>
                  <a:tcPr marT="24775" marB="0" marR="0" marL="0">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77650">
                <a:tc>
                  <a:txBody>
                    <a:bodyPr/>
                    <a:lstStyle/>
                    <a:p>
                      <a:pPr indent="0" lvl="0" marL="95250" rtl="0" algn="l">
                        <a:spcBef>
                          <a:spcPts val="0"/>
                        </a:spcBef>
                        <a:spcAft>
                          <a:spcPts val="0"/>
                        </a:spcAft>
                        <a:buClr>
                          <a:schemeClr val="dk1"/>
                        </a:buClr>
                        <a:buSzPts val="1400"/>
                        <a:buFont typeface="Arial"/>
                        <a:buNone/>
                      </a:pPr>
                      <a:r>
                        <a:rPr lang="en" sz="1200">
                          <a:solidFill>
                            <a:schemeClr val="dk1"/>
                          </a:solidFill>
                        </a:rPr>
                        <a:t>Competitive Environment</a:t>
                      </a:r>
                      <a:endParaRPr sz="1200"/>
                    </a:p>
                  </a:txBody>
                  <a:tcPr marT="25250" marB="0" marR="0" marL="0">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172085" marR="0" rtl="0" algn="l">
                        <a:lnSpc>
                          <a:spcPct val="100000"/>
                        </a:lnSpc>
                        <a:spcBef>
                          <a:spcPts val="0"/>
                        </a:spcBef>
                        <a:spcAft>
                          <a:spcPts val="0"/>
                        </a:spcAft>
                        <a:buClr>
                          <a:srgbClr val="000000"/>
                        </a:buClr>
                        <a:buSzPts val="1400"/>
                        <a:buFont typeface="Arial"/>
                        <a:buNone/>
                      </a:pPr>
                      <a:r>
                        <a:rPr lang="en" sz="1200" u="none" cap="none" strike="noStrike">
                          <a:latin typeface="Arial"/>
                          <a:ea typeface="Arial"/>
                          <a:cs typeface="Arial"/>
                          <a:sym typeface="Arial"/>
                        </a:rPr>
                        <a:t>2</a:t>
                      </a:r>
                      <a:endParaRPr sz="1200" u="none" cap="none" strike="noStrike">
                        <a:latin typeface="Arial"/>
                        <a:ea typeface="Arial"/>
                        <a:cs typeface="Arial"/>
                        <a:sym typeface="Arial"/>
                      </a:endParaRPr>
                    </a:p>
                  </a:txBody>
                  <a:tcPr marT="25250" marB="0" marR="0" marL="0">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77650">
                <a:tc>
                  <a:txBody>
                    <a:bodyPr/>
                    <a:lstStyle/>
                    <a:p>
                      <a:pPr indent="0" lvl="0" marL="95250" rtl="0" algn="l">
                        <a:spcBef>
                          <a:spcPts val="0"/>
                        </a:spcBef>
                        <a:spcAft>
                          <a:spcPts val="0"/>
                        </a:spcAft>
                        <a:buClr>
                          <a:schemeClr val="dk1"/>
                        </a:buClr>
                        <a:buSzPts val="1400"/>
                        <a:buFont typeface="Arial"/>
                        <a:buNone/>
                      </a:pPr>
                      <a:r>
                        <a:rPr lang="en" sz="1200">
                          <a:solidFill>
                            <a:schemeClr val="dk1"/>
                          </a:solidFill>
                        </a:rPr>
                        <a:t>Elevator Pitch</a:t>
                      </a:r>
                      <a:endParaRPr sz="1200"/>
                    </a:p>
                  </a:txBody>
                  <a:tcPr marT="25250" marB="0" marR="0" marL="0">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172085" marR="0" rtl="0" algn="l">
                        <a:lnSpc>
                          <a:spcPct val="100000"/>
                        </a:lnSpc>
                        <a:spcBef>
                          <a:spcPts val="0"/>
                        </a:spcBef>
                        <a:spcAft>
                          <a:spcPts val="0"/>
                        </a:spcAft>
                        <a:buClr>
                          <a:srgbClr val="000000"/>
                        </a:buClr>
                        <a:buSzPts val="1200"/>
                        <a:buFont typeface="Arial"/>
                        <a:buNone/>
                      </a:pPr>
                      <a:r>
                        <a:rPr lang="en" sz="1200"/>
                        <a:t>2</a:t>
                      </a:r>
                      <a:endParaRPr sz="1200" u="none" cap="none" strike="noStrike">
                        <a:latin typeface="Arial"/>
                        <a:ea typeface="Arial"/>
                        <a:cs typeface="Arial"/>
                        <a:sym typeface="Arial"/>
                      </a:endParaRPr>
                    </a:p>
                  </a:txBody>
                  <a:tcPr marT="25250" marB="0" marR="0" marL="0">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77650">
                <a:tc>
                  <a:txBody>
                    <a:bodyPr/>
                    <a:lstStyle/>
                    <a:p>
                      <a:pPr indent="0" lvl="0" marL="95250" rtl="0" algn="l">
                        <a:spcBef>
                          <a:spcPts val="0"/>
                        </a:spcBef>
                        <a:spcAft>
                          <a:spcPts val="0"/>
                        </a:spcAft>
                        <a:buClr>
                          <a:schemeClr val="dk1"/>
                        </a:buClr>
                        <a:buSzPts val="1400"/>
                        <a:buFont typeface="Arial"/>
                        <a:buNone/>
                      </a:pPr>
                      <a:r>
                        <a:rPr lang="en" sz="1200">
                          <a:solidFill>
                            <a:schemeClr val="dk1"/>
                          </a:solidFill>
                        </a:rPr>
                        <a:t>Buyer Personas &amp; Needs</a:t>
                      </a:r>
                      <a:endParaRPr sz="1200"/>
                    </a:p>
                  </a:txBody>
                  <a:tcPr marT="25725" marB="0" marR="0" marL="0">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172085" marR="0" rtl="0" algn="l">
                        <a:lnSpc>
                          <a:spcPct val="100000"/>
                        </a:lnSpc>
                        <a:spcBef>
                          <a:spcPts val="0"/>
                        </a:spcBef>
                        <a:spcAft>
                          <a:spcPts val="0"/>
                        </a:spcAft>
                        <a:buClr>
                          <a:srgbClr val="000000"/>
                        </a:buClr>
                        <a:buSzPts val="1400"/>
                        <a:buFont typeface="Arial"/>
                        <a:buNone/>
                      </a:pPr>
                      <a:r>
                        <a:rPr lang="en" sz="1200"/>
                        <a:t>3</a:t>
                      </a:r>
                      <a:endParaRPr sz="1200" u="none" cap="none" strike="noStrike">
                        <a:latin typeface="Arial"/>
                        <a:ea typeface="Arial"/>
                        <a:cs typeface="Arial"/>
                        <a:sym typeface="Arial"/>
                      </a:endParaRPr>
                    </a:p>
                  </a:txBody>
                  <a:tcPr marT="25725" marB="0" marR="0" marL="0">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77650">
                <a:tc>
                  <a:txBody>
                    <a:bodyPr/>
                    <a:lstStyle/>
                    <a:p>
                      <a:pPr indent="0" lvl="0" marL="95250" marR="0" rtl="0" algn="l">
                        <a:lnSpc>
                          <a:spcPct val="100000"/>
                        </a:lnSpc>
                        <a:spcBef>
                          <a:spcPts val="0"/>
                        </a:spcBef>
                        <a:spcAft>
                          <a:spcPts val="0"/>
                        </a:spcAft>
                        <a:buClr>
                          <a:srgbClr val="000000"/>
                        </a:buClr>
                        <a:buSzPts val="1400"/>
                        <a:buFont typeface="Arial"/>
                        <a:buNone/>
                      </a:pPr>
                      <a:r>
                        <a:rPr lang="en" sz="1200"/>
                        <a:t>Customer Profiles</a:t>
                      </a:r>
                      <a:endParaRPr sz="1200" u="none" cap="none" strike="noStrike">
                        <a:latin typeface="Arial"/>
                        <a:ea typeface="Arial"/>
                        <a:cs typeface="Arial"/>
                        <a:sym typeface="Arial"/>
                      </a:endParaRPr>
                    </a:p>
                  </a:txBody>
                  <a:tcPr marT="26200" marB="0" marR="0" marL="0">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172085" marR="0" rtl="0" algn="l">
                        <a:lnSpc>
                          <a:spcPct val="100000"/>
                        </a:lnSpc>
                        <a:spcBef>
                          <a:spcPts val="0"/>
                        </a:spcBef>
                        <a:spcAft>
                          <a:spcPts val="0"/>
                        </a:spcAft>
                        <a:buClr>
                          <a:srgbClr val="000000"/>
                        </a:buClr>
                        <a:buSzPts val="1400"/>
                        <a:buFont typeface="Arial"/>
                        <a:buNone/>
                      </a:pPr>
                      <a:r>
                        <a:rPr lang="en" sz="1200" u="none" cap="none" strike="noStrike"/>
                        <a:t>3</a:t>
                      </a:r>
                      <a:endParaRPr sz="1200" u="none" cap="none" strike="noStrike">
                        <a:latin typeface="Arial"/>
                        <a:ea typeface="Arial"/>
                        <a:cs typeface="Arial"/>
                        <a:sym typeface="Arial"/>
                      </a:endParaRPr>
                    </a:p>
                  </a:txBody>
                  <a:tcPr marT="26200" marB="0" marR="0" marL="0">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78125">
                <a:tc>
                  <a:txBody>
                    <a:bodyPr/>
                    <a:lstStyle/>
                    <a:p>
                      <a:pPr indent="0" lvl="0" marL="95250" marR="0" rtl="0" algn="l">
                        <a:lnSpc>
                          <a:spcPct val="100000"/>
                        </a:lnSpc>
                        <a:spcBef>
                          <a:spcPts val="0"/>
                        </a:spcBef>
                        <a:spcAft>
                          <a:spcPts val="0"/>
                        </a:spcAft>
                        <a:buClr>
                          <a:srgbClr val="000000"/>
                        </a:buClr>
                        <a:buSzPts val="1400"/>
                        <a:buFont typeface="Arial"/>
                        <a:buNone/>
                      </a:pPr>
                      <a:r>
                        <a:rPr lang="en" sz="1200">
                          <a:solidFill>
                            <a:schemeClr val="dk1"/>
                          </a:solidFill>
                        </a:rPr>
                        <a:t>Pain Points By Industry</a:t>
                      </a:r>
                      <a:endParaRPr sz="1200" u="none" cap="none" strike="noStrike">
                        <a:latin typeface="Arial"/>
                        <a:ea typeface="Arial"/>
                        <a:cs typeface="Arial"/>
                        <a:sym typeface="Arial"/>
                      </a:endParaRPr>
                    </a:p>
                  </a:txBody>
                  <a:tcPr marT="26200" marB="0" marR="0" marL="0">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172085" marR="0" rtl="0" algn="l">
                        <a:lnSpc>
                          <a:spcPct val="100000"/>
                        </a:lnSpc>
                        <a:spcBef>
                          <a:spcPts val="0"/>
                        </a:spcBef>
                        <a:spcAft>
                          <a:spcPts val="0"/>
                        </a:spcAft>
                        <a:buClr>
                          <a:srgbClr val="000000"/>
                        </a:buClr>
                        <a:buSzPts val="1400"/>
                        <a:buFont typeface="Arial"/>
                        <a:buNone/>
                      </a:pPr>
                      <a:r>
                        <a:rPr lang="en" sz="1200"/>
                        <a:t>4</a:t>
                      </a:r>
                      <a:endParaRPr sz="1200" u="none" cap="none" strike="noStrike">
                        <a:latin typeface="Arial"/>
                        <a:ea typeface="Arial"/>
                        <a:cs typeface="Arial"/>
                        <a:sym typeface="Arial"/>
                      </a:endParaRPr>
                    </a:p>
                  </a:txBody>
                  <a:tcPr marT="26200" marB="0" marR="0" marL="0">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78125">
                <a:tc>
                  <a:txBody>
                    <a:bodyPr/>
                    <a:lstStyle/>
                    <a:p>
                      <a:pPr indent="0" lvl="0" marL="95250" marR="0" rtl="0" algn="l">
                        <a:lnSpc>
                          <a:spcPct val="100000"/>
                        </a:lnSpc>
                        <a:spcBef>
                          <a:spcPts val="0"/>
                        </a:spcBef>
                        <a:spcAft>
                          <a:spcPts val="0"/>
                        </a:spcAft>
                        <a:buNone/>
                      </a:pPr>
                      <a:r>
                        <a:rPr lang="en" sz="1200">
                          <a:solidFill>
                            <a:schemeClr val="dk1"/>
                          </a:solidFill>
                        </a:rPr>
                        <a:t>Key Differentiators</a:t>
                      </a:r>
                      <a:endParaRPr sz="1200" u="none" cap="none" strike="noStrike">
                        <a:solidFill>
                          <a:schemeClr val="dk1"/>
                        </a:solidFill>
                      </a:endParaRPr>
                    </a:p>
                  </a:txBody>
                  <a:tcPr marT="26200" marB="0" marR="0" marL="0">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172085" marR="0" rtl="0" algn="l">
                        <a:lnSpc>
                          <a:spcPct val="100000"/>
                        </a:lnSpc>
                        <a:spcBef>
                          <a:spcPts val="0"/>
                        </a:spcBef>
                        <a:spcAft>
                          <a:spcPts val="0"/>
                        </a:spcAft>
                        <a:buNone/>
                      </a:pPr>
                      <a:r>
                        <a:rPr lang="en" sz="1200"/>
                        <a:t>5</a:t>
                      </a:r>
                      <a:endParaRPr sz="1200" u="none" cap="none" strike="noStrike"/>
                    </a:p>
                  </a:txBody>
                  <a:tcPr marT="26200" marB="0" marR="0" marL="0">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78125">
                <a:tc>
                  <a:txBody>
                    <a:bodyPr/>
                    <a:lstStyle/>
                    <a:p>
                      <a:pPr indent="0" lvl="0" marL="95250" marR="0" rtl="0" algn="l">
                        <a:lnSpc>
                          <a:spcPct val="100000"/>
                        </a:lnSpc>
                        <a:spcBef>
                          <a:spcPts val="0"/>
                        </a:spcBef>
                        <a:spcAft>
                          <a:spcPts val="0"/>
                        </a:spcAft>
                        <a:buClr>
                          <a:srgbClr val="000000"/>
                        </a:buClr>
                        <a:buSzPts val="1200"/>
                        <a:buFont typeface="Arial"/>
                        <a:buNone/>
                      </a:pPr>
                      <a:r>
                        <a:rPr lang="en" sz="1200" u="none" cap="none" strike="noStrike">
                          <a:solidFill>
                            <a:schemeClr val="dk1"/>
                          </a:solidFill>
                        </a:rPr>
                        <a:t>Wh</a:t>
                      </a:r>
                      <a:r>
                        <a:rPr lang="en" sz="1200">
                          <a:solidFill>
                            <a:schemeClr val="dk1"/>
                          </a:solidFill>
                        </a:rPr>
                        <a:t>y T-Mobile / Premier Wireless</a:t>
                      </a:r>
                      <a:endParaRPr sz="1200" u="none" cap="none" strike="noStrike">
                        <a:solidFill>
                          <a:schemeClr val="dk1"/>
                        </a:solidFill>
                      </a:endParaRPr>
                    </a:p>
                  </a:txBody>
                  <a:tcPr marT="26200" marB="0" marR="0" marL="0">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172085" marR="0" rtl="0" algn="l">
                        <a:lnSpc>
                          <a:spcPct val="100000"/>
                        </a:lnSpc>
                        <a:spcBef>
                          <a:spcPts val="0"/>
                        </a:spcBef>
                        <a:spcAft>
                          <a:spcPts val="0"/>
                        </a:spcAft>
                        <a:buClr>
                          <a:srgbClr val="000000"/>
                        </a:buClr>
                        <a:buSzPts val="1200"/>
                        <a:buFont typeface="Arial"/>
                        <a:buNone/>
                      </a:pPr>
                      <a:r>
                        <a:rPr lang="en" sz="1200"/>
                        <a:t>5</a:t>
                      </a:r>
                      <a:endParaRPr sz="1200" u="none" cap="none" strike="noStrike"/>
                    </a:p>
                  </a:txBody>
                  <a:tcPr marT="26200" marB="0" marR="0" marL="0">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77650">
                <a:tc>
                  <a:txBody>
                    <a:bodyPr/>
                    <a:lstStyle/>
                    <a:p>
                      <a:pPr indent="0" lvl="0" marL="95250" marR="0" rtl="0" algn="l">
                        <a:lnSpc>
                          <a:spcPct val="100000"/>
                        </a:lnSpc>
                        <a:spcBef>
                          <a:spcPts val="0"/>
                        </a:spcBef>
                        <a:spcAft>
                          <a:spcPts val="0"/>
                        </a:spcAft>
                        <a:buClr>
                          <a:schemeClr val="dk1"/>
                        </a:buClr>
                        <a:buSzPts val="1400"/>
                        <a:buFont typeface="Arial"/>
                        <a:buNone/>
                      </a:pPr>
                      <a:r>
                        <a:rPr lang="en" sz="1200" u="none" cap="none" strike="noStrike">
                          <a:solidFill>
                            <a:schemeClr val="dk1"/>
                          </a:solidFill>
                        </a:rPr>
                        <a:t>Conversation Starters</a:t>
                      </a:r>
                      <a:endParaRPr sz="1200" u="none" cap="none" strike="noStrike">
                        <a:latin typeface="Arial"/>
                        <a:ea typeface="Arial"/>
                        <a:cs typeface="Arial"/>
                        <a:sym typeface="Arial"/>
                      </a:endParaRPr>
                    </a:p>
                  </a:txBody>
                  <a:tcPr marT="26675" marB="0" marR="0" marL="0">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172085" marR="0" rtl="0" algn="l">
                        <a:lnSpc>
                          <a:spcPct val="100000"/>
                        </a:lnSpc>
                        <a:spcBef>
                          <a:spcPts val="0"/>
                        </a:spcBef>
                        <a:spcAft>
                          <a:spcPts val="0"/>
                        </a:spcAft>
                        <a:buClr>
                          <a:srgbClr val="000000"/>
                        </a:buClr>
                        <a:buSzPts val="1400"/>
                        <a:buFont typeface="Arial"/>
                        <a:buNone/>
                      </a:pPr>
                      <a:r>
                        <a:rPr lang="en" sz="1200"/>
                        <a:t>6</a:t>
                      </a:r>
                      <a:endParaRPr sz="1200" u="none" cap="none" strike="noStrike">
                        <a:latin typeface="Arial"/>
                        <a:ea typeface="Arial"/>
                        <a:cs typeface="Arial"/>
                        <a:sym typeface="Arial"/>
                      </a:endParaRPr>
                    </a:p>
                  </a:txBody>
                  <a:tcPr marT="26675" marB="0" marR="0" marL="0">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77650">
                <a:tc>
                  <a:txBody>
                    <a:bodyPr/>
                    <a:lstStyle/>
                    <a:p>
                      <a:pPr indent="0" lvl="0" marL="95250" marR="0" rtl="0" algn="l">
                        <a:lnSpc>
                          <a:spcPct val="100000"/>
                        </a:lnSpc>
                        <a:spcBef>
                          <a:spcPts val="0"/>
                        </a:spcBef>
                        <a:spcAft>
                          <a:spcPts val="0"/>
                        </a:spcAft>
                        <a:buClr>
                          <a:srgbClr val="000000"/>
                        </a:buClr>
                        <a:buSzPts val="1200"/>
                        <a:buFont typeface="Arial"/>
                        <a:buNone/>
                      </a:pPr>
                      <a:r>
                        <a:rPr lang="en" sz="1200"/>
                        <a:t>Qualifying Questions</a:t>
                      </a:r>
                      <a:endParaRPr sz="1200" u="none" cap="none" strike="noStrike"/>
                    </a:p>
                  </a:txBody>
                  <a:tcPr marT="26675" marB="0" marR="0" marL="0">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172085" marR="0" rtl="0" algn="l">
                        <a:lnSpc>
                          <a:spcPct val="100000"/>
                        </a:lnSpc>
                        <a:spcBef>
                          <a:spcPts val="0"/>
                        </a:spcBef>
                        <a:spcAft>
                          <a:spcPts val="0"/>
                        </a:spcAft>
                        <a:buClr>
                          <a:srgbClr val="000000"/>
                        </a:buClr>
                        <a:buSzPts val="1200"/>
                        <a:buFont typeface="Arial"/>
                        <a:buNone/>
                      </a:pPr>
                      <a:r>
                        <a:rPr lang="en" sz="1200"/>
                        <a:t>7</a:t>
                      </a:r>
                      <a:endParaRPr sz="1200" u="none" cap="none" strike="noStrike"/>
                    </a:p>
                  </a:txBody>
                  <a:tcPr marT="26675" marB="0" marR="0" marL="0">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77650">
                <a:tc>
                  <a:txBody>
                    <a:bodyPr/>
                    <a:lstStyle/>
                    <a:p>
                      <a:pPr indent="0" lvl="0" marL="95250" marR="0" rtl="0" algn="l">
                        <a:lnSpc>
                          <a:spcPct val="100000"/>
                        </a:lnSpc>
                        <a:spcBef>
                          <a:spcPts val="0"/>
                        </a:spcBef>
                        <a:spcAft>
                          <a:spcPts val="0"/>
                        </a:spcAft>
                        <a:buClr>
                          <a:schemeClr val="dk1"/>
                        </a:buClr>
                        <a:buSzPts val="1200"/>
                        <a:buFont typeface="Arial"/>
                        <a:buNone/>
                      </a:pPr>
                      <a:r>
                        <a:rPr lang="en" sz="1200" u="none" cap="none" strike="noStrike">
                          <a:solidFill>
                            <a:schemeClr val="dk1"/>
                          </a:solidFill>
                        </a:rPr>
                        <a:t>Advice From Sales Specialist</a:t>
                      </a:r>
                      <a:endParaRPr sz="1200" u="none" cap="none" strike="noStrike"/>
                    </a:p>
                  </a:txBody>
                  <a:tcPr marT="26675" marB="0" marR="0" marL="0">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172085" marR="0" rtl="0" algn="l">
                        <a:lnSpc>
                          <a:spcPct val="100000"/>
                        </a:lnSpc>
                        <a:spcBef>
                          <a:spcPts val="0"/>
                        </a:spcBef>
                        <a:spcAft>
                          <a:spcPts val="0"/>
                        </a:spcAft>
                        <a:buClr>
                          <a:srgbClr val="000000"/>
                        </a:buClr>
                        <a:buSzPts val="1200"/>
                        <a:buFont typeface="Arial"/>
                        <a:buNone/>
                      </a:pPr>
                      <a:r>
                        <a:rPr lang="en" sz="1200"/>
                        <a:t>8</a:t>
                      </a:r>
                      <a:endParaRPr sz="1200" u="none" cap="none" strike="noStrike"/>
                    </a:p>
                  </a:txBody>
                  <a:tcPr marT="26675" marB="0" marR="0" marL="0">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77650">
                <a:tc>
                  <a:txBody>
                    <a:bodyPr/>
                    <a:lstStyle/>
                    <a:p>
                      <a:pPr indent="0" lvl="0" marL="95250" marR="0" rtl="0" algn="l">
                        <a:lnSpc>
                          <a:spcPct val="100000"/>
                        </a:lnSpc>
                        <a:spcBef>
                          <a:spcPts val="0"/>
                        </a:spcBef>
                        <a:spcAft>
                          <a:spcPts val="0"/>
                        </a:spcAft>
                        <a:buNone/>
                      </a:pPr>
                      <a:r>
                        <a:rPr lang="en" sz="1200">
                          <a:solidFill>
                            <a:schemeClr val="dk1"/>
                          </a:solidFill>
                        </a:rPr>
                        <a:t>Objection Handling</a:t>
                      </a:r>
                      <a:endParaRPr sz="1200" u="none" cap="none" strike="noStrike">
                        <a:solidFill>
                          <a:schemeClr val="dk1"/>
                        </a:solidFill>
                      </a:endParaRPr>
                    </a:p>
                  </a:txBody>
                  <a:tcPr marT="26675" marB="0" marR="0" marL="0">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172085" marR="0" rtl="0" algn="l">
                        <a:lnSpc>
                          <a:spcPct val="100000"/>
                        </a:lnSpc>
                        <a:spcBef>
                          <a:spcPts val="0"/>
                        </a:spcBef>
                        <a:spcAft>
                          <a:spcPts val="0"/>
                        </a:spcAft>
                        <a:buNone/>
                      </a:pPr>
                      <a:r>
                        <a:rPr lang="en" sz="1200"/>
                        <a:t>8</a:t>
                      </a:r>
                      <a:endParaRPr sz="1200" u="none" cap="none" strike="noStrike"/>
                    </a:p>
                  </a:txBody>
                  <a:tcPr marT="26675" marB="0" marR="0" marL="0">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78125">
                <a:tc>
                  <a:txBody>
                    <a:bodyPr/>
                    <a:lstStyle/>
                    <a:p>
                      <a:pPr indent="0" lvl="0" marL="95250" rtl="0" algn="l">
                        <a:spcBef>
                          <a:spcPts val="0"/>
                        </a:spcBef>
                        <a:spcAft>
                          <a:spcPts val="0"/>
                        </a:spcAft>
                        <a:buClr>
                          <a:schemeClr val="dk1"/>
                        </a:buClr>
                        <a:buSzPts val="1400"/>
                        <a:buFont typeface="Arial"/>
                        <a:buNone/>
                      </a:pPr>
                      <a:r>
                        <a:rPr lang="en" sz="1200">
                          <a:solidFill>
                            <a:schemeClr val="dk1"/>
                          </a:solidFill>
                        </a:rPr>
                        <a:t>Email Scripts</a:t>
                      </a:r>
                      <a:endParaRPr sz="1200" u="none" cap="none" strike="noStrike"/>
                    </a:p>
                  </a:txBody>
                  <a:tcPr marT="27625" marB="0" marR="0" marL="0">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172085" marR="0" rtl="0" algn="l">
                        <a:lnSpc>
                          <a:spcPct val="100000"/>
                        </a:lnSpc>
                        <a:spcBef>
                          <a:spcPts val="0"/>
                        </a:spcBef>
                        <a:spcAft>
                          <a:spcPts val="0"/>
                        </a:spcAft>
                        <a:buNone/>
                      </a:pPr>
                      <a:r>
                        <a:rPr lang="en" sz="1200"/>
                        <a:t>9</a:t>
                      </a:r>
                      <a:endParaRPr sz="1200"/>
                    </a:p>
                  </a:txBody>
                  <a:tcPr marT="27625" marB="0" marR="0" marL="0">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78125">
                <a:tc>
                  <a:txBody>
                    <a:bodyPr/>
                    <a:lstStyle/>
                    <a:p>
                      <a:pPr indent="0" lvl="0" marL="95250" marR="0" rtl="0" algn="l">
                        <a:lnSpc>
                          <a:spcPct val="100000"/>
                        </a:lnSpc>
                        <a:spcBef>
                          <a:spcPts val="0"/>
                        </a:spcBef>
                        <a:spcAft>
                          <a:spcPts val="0"/>
                        </a:spcAft>
                        <a:buClr>
                          <a:srgbClr val="000000"/>
                        </a:buClr>
                        <a:buSzPts val="1400"/>
                        <a:buFont typeface="Arial"/>
                        <a:buNone/>
                      </a:pPr>
                      <a:r>
                        <a:rPr lang="en" sz="1200"/>
                        <a:t>Industry Specific </a:t>
                      </a:r>
                      <a:r>
                        <a:rPr lang="en" sz="1200" u="none" cap="none" strike="noStrike"/>
                        <a:t>Email Openers</a:t>
                      </a:r>
                      <a:endParaRPr sz="1200" u="none" cap="none" strike="noStrike"/>
                    </a:p>
                  </a:txBody>
                  <a:tcPr marT="27625" marB="0" marR="0" marL="0">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172085" marR="0" rtl="0" algn="l">
                        <a:lnSpc>
                          <a:spcPct val="100000"/>
                        </a:lnSpc>
                        <a:spcBef>
                          <a:spcPts val="0"/>
                        </a:spcBef>
                        <a:spcAft>
                          <a:spcPts val="0"/>
                        </a:spcAft>
                        <a:buClr>
                          <a:srgbClr val="000000"/>
                        </a:buClr>
                        <a:buSzPts val="1400"/>
                        <a:buFont typeface="Arial"/>
                        <a:buNone/>
                      </a:pPr>
                      <a:r>
                        <a:rPr lang="en" sz="1200"/>
                        <a:t>13</a:t>
                      </a:r>
                      <a:endParaRPr sz="1200" u="none" cap="none" strike="noStrike"/>
                    </a:p>
                  </a:txBody>
                  <a:tcPr marT="27625" marB="0" marR="0" marL="0">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78125">
                <a:tc>
                  <a:txBody>
                    <a:bodyPr/>
                    <a:lstStyle/>
                    <a:p>
                      <a:pPr indent="0" lvl="0" marL="95250" marR="0" rtl="0" algn="l">
                        <a:lnSpc>
                          <a:spcPct val="100000"/>
                        </a:lnSpc>
                        <a:spcBef>
                          <a:spcPts val="0"/>
                        </a:spcBef>
                        <a:spcAft>
                          <a:spcPts val="0"/>
                        </a:spcAft>
                        <a:buNone/>
                      </a:pPr>
                      <a:r>
                        <a:rPr lang="en" sz="1200"/>
                        <a:t>Phone &amp; Voicemail Scripts</a:t>
                      </a:r>
                      <a:endParaRPr sz="1200"/>
                    </a:p>
                  </a:txBody>
                  <a:tcPr marT="27625" marB="0" marR="0" marL="0">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172085" marR="0" rtl="0" algn="l">
                        <a:lnSpc>
                          <a:spcPct val="100000"/>
                        </a:lnSpc>
                        <a:spcBef>
                          <a:spcPts val="0"/>
                        </a:spcBef>
                        <a:spcAft>
                          <a:spcPts val="0"/>
                        </a:spcAft>
                        <a:buNone/>
                      </a:pPr>
                      <a:r>
                        <a:rPr lang="en" sz="1200"/>
                        <a:t>14</a:t>
                      </a:r>
                      <a:endParaRPr sz="1200"/>
                    </a:p>
                  </a:txBody>
                  <a:tcPr marT="27625" marB="0" marR="0" marL="0">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pic>
        <p:nvPicPr>
          <p:cNvPr id="105" name="Google Shape;105;p1" title="T-Mobile Business.png"/>
          <p:cNvPicPr preferRelativeResize="0"/>
          <p:nvPr/>
        </p:nvPicPr>
        <p:blipFill rotWithShape="1">
          <a:blip r:embed="rId4">
            <a:alphaModFix/>
          </a:blip>
          <a:srcRect b="0" l="0" r="0" t="0"/>
          <a:stretch/>
        </p:blipFill>
        <p:spPr>
          <a:xfrm>
            <a:off x="244275" y="4367599"/>
            <a:ext cx="1950309" cy="4967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
          <p:cNvSpPr txBox="1"/>
          <p:nvPr/>
        </p:nvSpPr>
        <p:spPr>
          <a:xfrm>
            <a:off x="159100" y="469025"/>
            <a:ext cx="2506800" cy="3950100"/>
          </a:xfrm>
          <a:prstGeom prst="rect">
            <a:avLst/>
          </a:prstGeom>
          <a:noFill/>
          <a:ln>
            <a:noFill/>
          </a:ln>
        </p:spPr>
        <p:txBody>
          <a:bodyPr anchorCtr="0" anchor="t" bIns="0" lIns="0" spcFirstLastPara="1" rIns="0" wrap="square" tIns="9525">
            <a:spAutoFit/>
          </a:bodyPr>
          <a:lstStyle/>
          <a:p>
            <a:pPr indent="0" lvl="0" marL="0" rtl="0" algn="l">
              <a:spcBef>
                <a:spcPts val="0"/>
              </a:spcBef>
              <a:spcAft>
                <a:spcPts val="0"/>
              </a:spcAft>
              <a:buClr>
                <a:schemeClr val="dk1"/>
              </a:buClr>
              <a:buSzPts val="1100"/>
              <a:buFont typeface="Arial"/>
              <a:buNone/>
            </a:pPr>
            <a:r>
              <a:rPr lang="en" sz="800"/>
              <a:t>Public safety and critical service organizations increasingly depend on wireless connectivity to support field teams, connected vehicles, dispatch, operational systems, video, mobile devices and other critical technology.</a:t>
            </a:r>
            <a:endParaRPr sz="800"/>
          </a:p>
          <a:p>
            <a:pPr indent="0" lvl="0" marL="0" rtl="0" algn="l">
              <a:spcBef>
                <a:spcPts val="0"/>
              </a:spcBef>
              <a:spcAft>
                <a:spcPts val="0"/>
              </a:spcAft>
              <a:buClr>
                <a:schemeClr val="dk1"/>
              </a:buClr>
              <a:buSzPts val="1100"/>
              <a:buFont typeface="Arial"/>
              <a:buNone/>
            </a:pPr>
            <a:r>
              <a:t/>
            </a:r>
            <a:endParaRPr sz="800"/>
          </a:p>
          <a:p>
            <a:pPr indent="0" lvl="0" marL="0" rtl="0" algn="l">
              <a:spcBef>
                <a:spcPts val="0"/>
              </a:spcBef>
              <a:spcAft>
                <a:spcPts val="0"/>
              </a:spcAft>
              <a:buClr>
                <a:schemeClr val="dk1"/>
              </a:buClr>
              <a:buSzPts val="1100"/>
              <a:buFont typeface="Arial"/>
              <a:buNone/>
            </a:pPr>
            <a:r>
              <a:rPr lang="en" sz="800"/>
              <a:t>This includes:</a:t>
            </a:r>
            <a:endParaRPr sz="800"/>
          </a:p>
          <a:p>
            <a:pPr indent="-279400" lvl="0" marL="457200" rtl="0" algn="l">
              <a:spcBef>
                <a:spcPts val="0"/>
              </a:spcBef>
              <a:spcAft>
                <a:spcPts val="0"/>
              </a:spcAft>
              <a:buSzPts val="800"/>
              <a:buChar char="●"/>
            </a:pPr>
            <a:r>
              <a:rPr lang="en" sz="800"/>
              <a:t>EMS and emergency medical services</a:t>
            </a:r>
            <a:endParaRPr sz="800"/>
          </a:p>
          <a:p>
            <a:pPr indent="-279400" lvl="0" marL="457200" rtl="0" algn="l">
              <a:spcBef>
                <a:spcPts val="0"/>
              </a:spcBef>
              <a:spcAft>
                <a:spcPts val="0"/>
              </a:spcAft>
              <a:buSzPts val="800"/>
              <a:buChar char="●"/>
            </a:pPr>
            <a:r>
              <a:rPr lang="en" sz="800"/>
              <a:t>Fire &amp; rescue</a:t>
            </a:r>
            <a:endParaRPr sz="800"/>
          </a:p>
          <a:p>
            <a:pPr indent="-279400" lvl="0" marL="457200" rtl="0" algn="l">
              <a:spcBef>
                <a:spcPts val="0"/>
              </a:spcBef>
              <a:spcAft>
                <a:spcPts val="0"/>
              </a:spcAft>
              <a:buSzPts val="800"/>
              <a:buChar char="●"/>
            </a:pPr>
            <a:r>
              <a:rPr lang="en" sz="800"/>
              <a:t>Law enforcement</a:t>
            </a:r>
            <a:endParaRPr sz="800"/>
          </a:p>
          <a:p>
            <a:pPr indent="-279400" lvl="0" marL="457200" rtl="0" algn="l">
              <a:spcBef>
                <a:spcPts val="0"/>
              </a:spcBef>
              <a:spcAft>
                <a:spcPts val="0"/>
              </a:spcAft>
              <a:buSzPts val="800"/>
              <a:buChar char="●"/>
            </a:pPr>
            <a:r>
              <a:rPr lang="en" sz="800"/>
              <a:t>Legal &amp; courts</a:t>
            </a:r>
            <a:endParaRPr sz="800"/>
          </a:p>
          <a:p>
            <a:pPr indent="-279400" lvl="0" marL="457200" rtl="0" algn="l">
              <a:spcBef>
                <a:spcPts val="0"/>
              </a:spcBef>
              <a:spcAft>
                <a:spcPts val="0"/>
              </a:spcAft>
              <a:buSzPts val="800"/>
              <a:buChar char="●"/>
            </a:pPr>
            <a:r>
              <a:rPr lang="en" sz="800"/>
              <a:t>Manufacturing &amp; industrial operations</a:t>
            </a:r>
            <a:endParaRPr sz="800"/>
          </a:p>
          <a:p>
            <a:pPr indent="-279400" lvl="0" marL="457200" rtl="0" algn="l">
              <a:spcBef>
                <a:spcPts val="0"/>
              </a:spcBef>
              <a:spcAft>
                <a:spcPts val="0"/>
              </a:spcAft>
              <a:buSzPts val="800"/>
              <a:buChar char="●"/>
            </a:pPr>
            <a:r>
              <a:rPr lang="en" sz="800"/>
              <a:t>Transportation &amp; logistics</a:t>
            </a:r>
            <a:endParaRPr sz="800"/>
          </a:p>
          <a:p>
            <a:pPr indent="-279400" lvl="0" marL="457200" rtl="0" algn="l">
              <a:spcBef>
                <a:spcPts val="0"/>
              </a:spcBef>
              <a:spcAft>
                <a:spcPts val="0"/>
              </a:spcAft>
              <a:buSzPts val="800"/>
              <a:buChar char="●"/>
            </a:pPr>
            <a:r>
              <a:rPr lang="en" sz="800"/>
              <a:t>Utilities &amp; critical infrastructure</a:t>
            </a:r>
            <a:endParaRPr sz="800"/>
          </a:p>
          <a:p>
            <a:pPr indent="0" lvl="0" marL="457200" rtl="0" algn="l">
              <a:spcBef>
                <a:spcPts val="0"/>
              </a:spcBef>
              <a:spcAft>
                <a:spcPts val="0"/>
              </a:spcAft>
              <a:buNone/>
            </a:pPr>
            <a:r>
              <a:t/>
            </a:r>
            <a:endParaRPr sz="800"/>
          </a:p>
          <a:p>
            <a:pPr indent="0" lvl="0" marL="0" rtl="0" algn="l">
              <a:spcBef>
                <a:spcPts val="0"/>
              </a:spcBef>
              <a:spcAft>
                <a:spcPts val="0"/>
              </a:spcAft>
              <a:buClr>
                <a:schemeClr val="dk1"/>
              </a:buClr>
              <a:buSzPts val="1100"/>
              <a:buFont typeface="Arial"/>
              <a:buNone/>
            </a:pPr>
            <a:r>
              <a:rPr lang="en" sz="800"/>
              <a:t>As more devices and applications rely on wireless connectivity, organizations can face:</a:t>
            </a:r>
            <a:endParaRPr sz="800"/>
          </a:p>
          <a:p>
            <a:pPr indent="0" lvl="0" marL="0" rtl="0" algn="l">
              <a:spcBef>
                <a:spcPts val="0"/>
              </a:spcBef>
              <a:spcAft>
                <a:spcPts val="0"/>
              </a:spcAft>
              <a:buClr>
                <a:schemeClr val="dk1"/>
              </a:buClr>
              <a:buSzPts val="1100"/>
              <a:buFont typeface="Arial"/>
              <a:buNone/>
            </a:pPr>
            <a:r>
              <a:t/>
            </a:r>
            <a:endParaRPr sz="800"/>
          </a:p>
          <a:p>
            <a:pPr indent="-279400" lvl="0" marL="457200" rtl="0" algn="l">
              <a:spcBef>
                <a:spcPts val="0"/>
              </a:spcBef>
              <a:spcAft>
                <a:spcPts val="0"/>
              </a:spcAft>
              <a:buSzPts val="800"/>
              <a:buChar char="●"/>
            </a:pPr>
            <a:r>
              <a:rPr lang="en" sz="800"/>
              <a:t>Network congestion during major incidents or periods of high demand</a:t>
            </a:r>
            <a:endParaRPr sz="800"/>
          </a:p>
          <a:p>
            <a:pPr indent="-279400" lvl="0" marL="457200" rtl="0" algn="l">
              <a:spcBef>
                <a:spcPts val="0"/>
              </a:spcBef>
              <a:spcAft>
                <a:spcPts val="0"/>
              </a:spcAft>
              <a:buSzPts val="800"/>
              <a:buChar char="●"/>
            </a:pPr>
            <a:r>
              <a:rPr lang="en" sz="800"/>
              <a:t>Slow or insufficient data speeds in the field</a:t>
            </a:r>
            <a:endParaRPr sz="800"/>
          </a:p>
          <a:p>
            <a:pPr indent="-279400" lvl="0" marL="457200" rtl="0" algn="l">
              <a:spcBef>
                <a:spcPts val="0"/>
              </a:spcBef>
              <a:spcAft>
                <a:spcPts val="0"/>
              </a:spcAft>
              <a:buSzPts val="800"/>
              <a:buChar char="●"/>
            </a:pPr>
            <a:r>
              <a:rPr lang="en" sz="800"/>
              <a:t>Coverage limitations, particularly in rural or remote areas</a:t>
            </a:r>
            <a:endParaRPr sz="800"/>
          </a:p>
          <a:p>
            <a:pPr indent="-279400" lvl="0" marL="457200" rtl="0" algn="l">
              <a:spcBef>
                <a:spcPts val="0"/>
              </a:spcBef>
              <a:spcAft>
                <a:spcPts val="0"/>
              </a:spcAft>
              <a:buSzPts val="800"/>
              <a:buChar char="●"/>
            </a:pPr>
            <a:r>
              <a:rPr lang="en" sz="800"/>
              <a:t>Network outages and disruptions</a:t>
            </a:r>
            <a:endParaRPr sz="800"/>
          </a:p>
          <a:p>
            <a:pPr indent="-279400" lvl="0" marL="457200" rtl="0" algn="l">
              <a:spcBef>
                <a:spcPts val="0"/>
              </a:spcBef>
              <a:spcAft>
                <a:spcPts val="0"/>
              </a:spcAft>
              <a:buSzPts val="800"/>
              <a:buChar char="●"/>
            </a:pPr>
            <a:r>
              <a:rPr lang="en" sz="800"/>
              <a:t>Aging or inflexible connectivity infrastructure</a:t>
            </a:r>
            <a:endParaRPr sz="800"/>
          </a:p>
          <a:p>
            <a:pPr indent="-279400" lvl="0" marL="457200" rtl="0" algn="l">
              <a:spcBef>
                <a:spcPts val="0"/>
              </a:spcBef>
              <a:spcAft>
                <a:spcPts val="0"/>
              </a:spcAft>
              <a:buSzPts val="800"/>
              <a:buChar char="●"/>
            </a:pPr>
            <a:r>
              <a:rPr lang="en" sz="800"/>
              <a:t>Increasing demand for connected field technology</a:t>
            </a:r>
            <a:endParaRPr sz="800"/>
          </a:p>
          <a:p>
            <a:pPr indent="0" lvl="0" marL="457200" rtl="0" algn="l">
              <a:spcBef>
                <a:spcPts val="0"/>
              </a:spcBef>
              <a:spcAft>
                <a:spcPts val="0"/>
              </a:spcAft>
              <a:buNone/>
            </a:pPr>
            <a:r>
              <a:t/>
            </a:r>
            <a:endParaRPr sz="800"/>
          </a:p>
          <a:p>
            <a:pPr indent="0" lvl="0" marL="0" rtl="0" algn="l">
              <a:spcBef>
                <a:spcPts val="0"/>
              </a:spcBef>
              <a:spcAft>
                <a:spcPts val="0"/>
              </a:spcAft>
              <a:buClr>
                <a:schemeClr val="dk1"/>
              </a:buClr>
              <a:buSzPts val="1100"/>
              <a:buFont typeface="Arial"/>
              <a:buNone/>
            </a:pPr>
            <a:r>
              <a:rPr lang="en" sz="800"/>
              <a:t>When connectivity is disrupted, communication can slow, access to critical information can be affected, and operational coordination can become more difficult.</a:t>
            </a:r>
            <a:endParaRPr sz="800"/>
          </a:p>
          <a:p>
            <a:pPr indent="0" lvl="0" marL="0" rtl="0" algn="l">
              <a:spcBef>
                <a:spcPts val="0"/>
              </a:spcBef>
              <a:spcAft>
                <a:spcPts val="0"/>
              </a:spcAft>
              <a:buClr>
                <a:schemeClr val="dk1"/>
              </a:buClr>
              <a:buSzPts val="1100"/>
              <a:buFont typeface="Arial"/>
              <a:buNone/>
            </a:pPr>
            <a:r>
              <a:t/>
            </a:r>
            <a:endParaRPr sz="800"/>
          </a:p>
        </p:txBody>
      </p:sp>
      <p:sp>
        <p:nvSpPr>
          <p:cNvPr id="111" name="Google Shape;111;p2"/>
          <p:cNvSpPr/>
          <p:nvPr/>
        </p:nvSpPr>
        <p:spPr>
          <a:xfrm flipH="1">
            <a:off x="6329799" y="198100"/>
            <a:ext cx="62703" cy="4786243"/>
          </a:xfrm>
          <a:custGeom>
            <a:rect b="b" l="l" r="r" t="t"/>
            <a:pathLst>
              <a:path extrusionOk="0" h="4715510" w="3810">
                <a:moveTo>
                  <a:pt x="3810" y="4715383"/>
                </a:moveTo>
                <a:lnTo>
                  <a:pt x="0" y="0"/>
                </a:lnTo>
              </a:path>
            </a:pathLst>
          </a:custGeom>
          <a:noFill/>
          <a:ln cap="flat" cmpd="sng" w="9525">
            <a:solidFill>
              <a:srgbClr val="EA098E"/>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12" name="Google Shape;112;p2"/>
          <p:cNvSpPr/>
          <p:nvPr/>
        </p:nvSpPr>
        <p:spPr>
          <a:xfrm>
            <a:off x="2721782" y="198100"/>
            <a:ext cx="62700" cy="4715510"/>
          </a:xfrm>
          <a:custGeom>
            <a:rect b="b" l="l" r="r" t="t"/>
            <a:pathLst>
              <a:path extrusionOk="0" h="4715510" w="120000">
                <a:moveTo>
                  <a:pt x="0" y="4715383"/>
                </a:moveTo>
                <a:lnTo>
                  <a:pt x="0" y="0"/>
                </a:lnTo>
              </a:path>
            </a:pathLst>
          </a:custGeom>
          <a:noFill/>
          <a:ln cap="flat" cmpd="sng" w="9525">
            <a:solidFill>
              <a:srgbClr val="EA098E"/>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13" name="Google Shape;113;p2"/>
          <p:cNvSpPr txBox="1"/>
          <p:nvPr/>
        </p:nvSpPr>
        <p:spPr>
          <a:xfrm>
            <a:off x="6509967" y="188725"/>
            <a:ext cx="1887300" cy="196200"/>
          </a:xfrm>
          <a:prstGeom prst="rect">
            <a:avLst/>
          </a:prstGeom>
          <a:noFill/>
          <a:ln>
            <a:noFill/>
          </a:ln>
        </p:spPr>
        <p:txBody>
          <a:bodyPr anchorCtr="0" anchor="t" bIns="0" lIns="0" spcFirstLastPara="1" rIns="0" wrap="square" tIns="11425">
            <a:spAutoFit/>
          </a:bodyPr>
          <a:lstStyle/>
          <a:p>
            <a:pPr indent="0" lvl="0" marL="12700" marR="0" rtl="0" algn="l">
              <a:lnSpc>
                <a:spcPct val="100000"/>
              </a:lnSpc>
              <a:spcBef>
                <a:spcPts val="0"/>
              </a:spcBef>
              <a:spcAft>
                <a:spcPts val="0"/>
              </a:spcAft>
              <a:buClr>
                <a:srgbClr val="000000"/>
              </a:buClr>
              <a:buSzPts val="1200"/>
              <a:buFont typeface="Arial"/>
              <a:buNone/>
            </a:pPr>
            <a:r>
              <a:rPr b="1" lang="en" sz="1200">
                <a:solidFill>
                  <a:srgbClr val="E22C91"/>
                </a:solidFill>
              </a:rPr>
              <a:t>Competitive Environment</a:t>
            </a:r>
            <a:endParaRPr b="1" i="0" sz="1200" u="none" cap="none" strike="noStrike">
              <a:solidFill>
                <a:srgbClr val="000000"/>
              </a:solidFill>
              <a:latin typeface="Arial"/>
              <a:ea typeface="Arial"/>
              <a:cs typeface="Arial"/>
              <a:sym typeface="Arial"/>
            </a:endParaRPr>
          </a:p>
        </p:txBody>
      </p:sp>
      <p:sp>
        <p:nvSpPr>
          <p:cNvPr id="114" name="Google Shape;114;p2"/>
          <p:cNvSpPr/>
          <p:nvPr/>
        </p:nvSpPr>
        <p:spPr>
          <a:xfrm>
            <a:off x="6493020" y="422075"/>
            <a:ext cx="2449060" cy="0"/>
          </a:xfrm>
          <a:custGeom>
            <a:rect b="b" l="l" r="r" t="t"/>
            <a:pathLst>
              <a:path extrusionOk="0" h="120000" w="3641725">
                <a:moveTo>
                  <a:pt x="0" y="0"/>
                </a:moveTo>
                <a:lnTo>
                  <a:pt x="3641598" y="0"/>
                </a:lnTo>
              </a:path>
            </a:pathLst>
          </a:custGeom>
          <a:noFill/>
          <a:ln cap="flat" cmpd="sng" w="12700">
            <a:solidFill>
              <a:srgbClr val="E22C91"/>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15" name="Google Shape;115;p2"/>
          <p:cNvSpPr txBox="1"/>
          <p:nvPr>
            <p:ph type="title"/>
          </p:nvPr>
        </p:nvSpPr>
        <p:spPr>
          <a:xfrm>
            <a:off x="2972504" y="216650"/>
            <a:ext cx="804900" cy="196200"/>
          </a:xfrm>
          <a:prstGeom prst="rect">
            <a:avLst/>
          </a:prstGeom>
          <a:noFill/>
          <a:ln>
            <a:noFill/>
          </a:ln>
        </p:spPr>
        <p:txBody>
          <a:bodyPr anchorCtr="0" anchor="ctr" bIns="0" lIns="0" spcFirstLastPara="1" rIns="0" wrap="square" tIns="11425">
            <a:spAutoFit/>
          </a:bodyPr>
          <a:lstStyle/>
          <a:p>
            <a:pPr indent="0" lvl="0" marL="12700" rtl="0" algn="l">
              <a:lnSpc>
                <a:spcPct val="100000"/>
              </a:lnSpc>
              <a:spcBef>
                <a:spcPts val="100"/>
              </a:spcBef>
              <a:spcAft>
                <a:spcPts val="0"/>
              </a:spcAft>
              <a:buSzPts val="2200"/>
              <a:buNone/>
            </a:pPr>
            <a:r>
              <a:rPr b="1" lang="en" sz="1200">
                <a:solidFill>
                  <a:srgbClr val="E22C91"/>
                </a:solidFill>
                <a:latin typeface="Arial"/>
                <a:ea typeface="Arial"/>
                <a:cs typeface="Arial"/>
                <a:sym typeface="Arial"/>
              </a:rPr>
              <a:t>Overview</a:t>
            </a:r>
            <a:endParaRPr b="1" sz="1200">
              <a:latin typeface="Arial"/>
              <a:ea typeface="Arial"/>
              <a:cs typeface="Arial"/>
              <a:sym typeface="Arial"/>
            </a:endParaRPr>
          </a:p>
        </p:txBody>
      </p:sp>
      <p:sp>
        <p:nvSpPr>
          <p:cNvPr id="116" name="Google Shape;116;p2"/>
          <p:cNvSpPr/>
          <p:nvPr/>
        </p:nvSpPr>
        <p:spPr>
          <a:xfrm>
            <a:off x="168736" y="382680"/>
            <a:ext cx="1748736" cy="0"/>
          </a:xfrm>
          <a:custGeom>
            <a:rect b="b" l="l" r="r" t="t"/>
            <a:pathLst>
              <a:path extrusionOk="0" h="120000" w="1932305">
                <a:moveTo>
                  <a:pt x="0" y="0"/>
                </a:moveTo>
                <a:lnTo>
                  <a:pt x="1932177" y="0"/>
                </a:lnTo>
              </a:path>
            </a:pathLst>
          </a:custGeom>
          <a:noFill/>
          <a:ln cap="flat" cmpd="sng" w="12700">
            <a:solidFill>
              <a:srgbClr val="E22C91"/>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17" name="Google Shape;117;p2"/>
          <p:cNvSpPr txBox="1"/>
          <p:nvPr/>
        </p:nvSpPr>
        <p:spPr>
          <a:xfrm>
            <a:off x="168746" y="150475"/>
            <a:ext cx="1949400" cy="196200"/>
          </a:xfrm>
          <a:prstGeom prst="rect">
            <a:avLst/>
          </a:prstGeom>
          <a:noFill/>
          <a:ln>
            <a:noFill/>
          </a:ln>
        </p:spPr>
        <p:txBody>
          <a:bodyPr anchorCtr="0" anchor="t" bIns="0" lIns="0" spcFirstLastPara="1" rIns="0" wrap="square" tIns="11425">
            <a:spAutoFit/>
          </a:bodyPr>
          <a:lstStyle/>
          <a:p>
            <a:pPr indent="0" lvl="0" marL="12700" marR="0" rtl="0" algn="l">
              <a:lnSpc>
                <a:spcPct val="100000"/>
              </a:lnSpc>
              <a:spcBef>
                <a:spcPts val="0"/>
              </a:spcBef>
              <a:spcAft>
                <a:spcPts val="0"/>
              </a:spcAft>
              <a:buClr>
                <a:srgbClr val="000000"/>
              </a:buClr>
              <a:buSzPts val="1200"/>
              <a:buFont typeface="Arial"/>
              <a:buNone/>
            </a:pPr>
            <a:r>
              <a:rPr b="1" i="0" lang="en" sz="1200" u="none" cap="none" strike="noStrike">
                <a:solidFill>
                  <a:srgbClr val="E22C91"/>
                </a:solidFill>
                <a:latin typeface="Arial"/>
                <a:ea typeface="Arial"/>
                <a:cs typeface="Arial"/>
                <a:sym typeface="Arial"/>
              </a:rPr>
              <a:t>Industry Context</a:t>
            </a:r>
            <a:endParaRPr b="1" i="0" sz="1200" u="none" cap="none" strike="noStrike">
              <a:solidFill>
                <a:srgbClr val="000000"/>
              </a:solidFill>
              <a:latin typeface="Arial"/>
              <a:ea typeface="Arial"/>
              <a:cs typeface="Arial"/>
              <a:sym typeface="Arial"/>
            </a:endParaRPr>
          </a:p>
        </p:txBody>
      </p:sp>
      <p:sp>
        <p:nvSpPr>
          <p:cNvPr id="118" name="Google Shape;118;p2"/>
          <p:cNvSpPr txBox="1"/>
          <p:nvPr>
            <p:ph idx="12" type="sldNum"/>
          </p:nvPr>
        </p:nvSpPr>
        <p:spPr>
          <a:xfrm>
            <a:off x="8564569" y="4873005"/>
            <a:ext cx="297300" cy="138600"/>
          </a:xfrm>
          <a:prstGeom prst="rect">
            <a:avLst/>
          </a:prstGeom>
          <a:noFill/>
          <a:ln>
            <a:noFill/>
          </a:ln>
        </p:spPr>
        <p:txBody>
          <a:bodyPr anchorCtr="0" anchor="ctr" bIns="0" lIns="0" spcFirstLastPara="1" rIns="0" wrap="square" tIns="0">
            <a:spAutoFit/>
          </a:bodyPr>
          <a:lstStyle/>
          <a:p>
            <a:pPr indent="0" lvl="0" marL="25400" rtl="0" algn="r">
              <a:lnSpc>
                <a:spcPct val="103777"/>
              </a:lnSpc>
              <a:spcBef>
                <a:spcPts val="0"/>
              </a:spcBef>
              <a:spcAft>
                <a:spcPts val="0"/>
              </a:spcAft>
              <a:buSzPts val="600"/>
              <a:buNone/>
            </a:pPr>
            <a:fld id="{00000000-1234-1234-1234-123412341234}" type="slidenum">
              <a:rPr lang="en"/>
              <a:t>‹#›</a:t>
            </a:fld>
            <a:endParaRPr/>
          </a:p>
        </p:txBody>
      </p:sp>
      <p:sp>
        <p:nvSpPr>
          <p:cNvPr id="119" name="Google Shape;119;p2"/>
          <p:cNvSpPr txBox="1"/>
          <p:nvPr>
            <p:ph idx="11" type="ftr"/>
          </p:nvPr>
        </p:nvSpPr>
        <p:spPr>
          <a:xfrm>
            <a:off x="7255096" y="4873005"/>
            <a:ext cx="1428300" cy="107700"/>
          </a:xfrm>
          <a:prstGeom prst="rect">
            <a:avLst/>
          </a:prstGeom>
          <a:noFill/>
          <a:ln>
            <a:noFill/>
          </a:ln>
        </p:spPr>
        <p:txBody>
          <a:bodyPr anchorCtr="0" anchor="ctr" bIns="0" lIns="0" spcFirstLastPara="1" rIns="0" wrap="square" tIns="0">
            <a:spAutoFit/>
          </a:bodyPr>
          <a:lstStyle/>
          <a:p>
            <a:pPr indent="0" lvl="0" marL="12700" rtl="0" algn="ctr">
              <a:lnSpc>
                <a:spcPct val="133428"/>
              </a:lnSpc>
              <a:spcBef>
                <a:spcPts val="0"/>
              </a:spcBef>
              <a:spcAft>
                <a:spcPts val="0"/>
              </a:spcAft>
              <a:buSzPts val="700"/>
              <a:buNone/>
            </a:pPr>
            <a:r>
              <a:rPr lang="en" sz="700">
                <a:latin typeface="Quicksand"/>
                <a:ea typeface="Quicksand"/>
                <a:cs typeface="Quicksand"/>
                <a:sym typeface="Quicksand"/>
              </a:rPr>
              <a:t>FOR INTERNAL USE ONLY</a:t>
            </a:r>
            <a:endParaRPr/>
          </a:p>
        </p:txBody>
      </p:sp>
      <p:pic>
        <p:nvPicPr>
          <p:cNvPr id="120" name="Google Shape;120;p2"/>
          <p:cNvPicPr preferRelativeResize="0"/>
          <p:nvPr/>
        </p:nvPicPr>
        <p:blipFill rotWithShape="1">
          <a:blip r:embed="rId3">
            <a:alphaModFix/>
          </a:blip>
          <a:srcRect b="0" l="0" r="0" t="0"/>
          <a:stretch/>
        </p:blipFill>
        <p:spPr>
          <a:xfrm>
            <a:off x="532750" y="4502559"/>
            <a:ext cx="1256028" cy="447832"/>
          </a:xfrm>
          <a:prstGeom prst="rect">
            <a:avLst/>
          </a:prstGeom>
          <a:noFill/>
          <a:ln>
            <a:noFill/>
          </a:ln>
        </p:spPr>
      </p:pic>
      <p:sp>
        <p:nvSpPr>
          <p:cNvPr id="121" name="Google Shape;121;p2"/>
          <p:cNvSpPr txBox="1"/>
          <p:nvPr/>
        </p:nvSpPr>
        <p:spPr>
          <a:xfrm>
            <a:off x="2972500" y="463200"/>
            <a:ext cx="3043800" cy="1290300"/>
          </a:xfrm>
          <a:prstGeom prst="rect">
            <a:avLst/>
          </a:prstGeom>
          <a:noFill/>
          <a:ln>
            <a:noFill/>
          </a:ln>
        </p:spPr>
        <p:txBody>
          <a:bodyPr anchorCtr="0" anchor="t" bIns="0" lIns="0" spcFirstLastPara="1" rIns="0" wrap="square" tIns="9525">
            <a:spAutoFit/>
          </a:bodyPr>
          <a:lstStyle/>
          <a:p>
            <a:pPr indent="0" lvl="0" marL="0" rtl="0" algn="l">
              <a:lnSpc>
                <a:spcPct val="115000"/>
              </a:lnSpc>
              <a:spcBef>
                <a:spcPts val="1200"/>
              </a:spcBef>
              <a:spcAft>
                <a:spcPts val="0"/>
              </a:spcAft>
              <a:buClr>
                <a:schemeClr val="dk1"/>
              </a:buClr>
              <a:buSzPts val="1100"/>
              <a:buFont typeface="Arial"/>
              <a:buNone/>
            </a:pPr>
            <a:r>
              <a:rPr lang="en" sz="800"/>
              <a:t>T-Priority™ is a 5G network solution designed for first responders and critical services, providing priority access and preemption to help maintain connectivity during periods of network congestion.</a:t>
            </a:r>
            <a:endParaRPr sz="800"/>
          </a:p>
          <a:p>
            <a:pPr indent="0" lvl="0" marL="0" rtl="0" algn="l">
              <a:lnSpc>
                <a:spcPct val="115000"/>
              </a:lnSpc>
              <a:spcBef>
                <a:spcPts val="1200"/>
              </a:spcBef>
              <a:spcAft>
                <a:spcPts val="0"/>
              </a:spcAft>
              <a:buClr>
                <a:schemeClr val="dk1"/>
              </a:buClr>
              <a:buSzPts val="1100"/>
              <a:buFont typeface="Arial"/>
              <a:buNone/>
            </a:pPr>
            <a:r>
              <a:rPr lang="en" sz="800"/>
              <a:t>Built by T-Mobile and delivered through Premier Wireless, T-Priority™ is designed to support critical communications, applications and connected devices when network demand is high.</a:t>
            </a:r>
            <a:endParaRPr sz="800"/>
          </a:p>
          <a:p>
            <a:pPr indent="0" lvl="0" marL="0" rtl="0" algn="l">
              <a:spcBef>
                <a:spcPts val="1200"/>
              </a:spcBef>
              <a:spcAft>
                <a:spcPts val="0"/>
              </a:spcAft>
              <a:buClr>
                <a:schemeClr val="dk1"/>
              </a:buClr>
              <a:buSzPts val="1100"/>
              <a:buFont typeface="Arial"/>
              <a:buNone/>
            </a:pPr>
            <a:r>
              <a:t/>
            </a:r>
            <a:endParaRPr sz="800"/>
          </a:p>
        </p:txBody>
      </p:sp>
      <p:sp>
        <p:nvSpPr>
          <p:cNvPr id="122" name="Google Shape;122;p2"/>
          <p:cNvSpPr/>
          <p:nvPr/>
        </p:nvSpPr>
        <p:spPr>
          <a:xfrm>
            <a:off x="2860027" y="180650"/>
            <a:ext cx="3394200" cy="1314000"/>
          </a:xfrm>
          <a:prstGeom prst="roundRect">
            <a:avLst>
              <a:gd fmla="val 8364" name="adj"/>
            </a:avLst>
          </a:prstGeom>
          <a:noFill/>
          <a:ln cap="flat" cmpd="sng" w="12700">
            <a:solidFill>
              <a:srgbClr val="FDD70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highlight>
                <a:srgbClr val="FFFF00"/>
              </a:highlight>
              <a:latin typeface="Calibri"/>
              <a:ea typeface="Calibri"/>
              <a:cs typeface="Calibri"/>
              <a:sym typeface="Calibri"/>
            </a:endParaRPr>
          </a:p>
        </p:txBody>
      </p:sp>
      <p:sp>
        <p:nvSpPr>
          <p:cNvPr id="123" name="Google Shape;123;p2"/>
          <p:cNvSpPr txBox="1"/>
          <p:nvPr/>
        </p:nvSpPr>
        <p:spPr>
          <a:xfrm>
            <a:off x="2916063" y="1640827"/>
            <a:ext cx="1364100" cy="198000"/>
          </a:xfrm>
          <a:prstGeom prst="rect">
            <a:avLst/>
          </a:prstGeom>
          <a:noFill/>
          <a:ln>
            <a:noFill/>
          </a:ln>
        </p:spPr>
        <p:txBody>
          <a:bodyPr anchorCtr="0" anchor="t" bIns="0" lIns="0" spcFirstLastPara="1" rIns="0" wrap="square" tIns="13050">
            <a:spAutoFit/>
          </a:bodyPr>
          <a:lstStyle/>
          <a:p>
            <a:pPr indent="0" lvl="0" marL="14502" marR="0" rtl="0" algn="l">
              <a:lnSpc>
                <a:spcPct val="100000"/>
              </a:lnSpc>
              <a:spcBef>
                <a:spcPts val="0"/>
              </a:spcBef>
              <a:spcAft>
                <a:spcPts val="0"/>
              </a:spcAft>
              <a:buClr>
                <a:srgbClr val="000000"/>
              </a:buClr>
              <a:buSzPts val="1370"/>
              <a:buFont typeface="Arial"/>
              <a:buNone/>
            </a:pPr>
            <a:r>
              <a:rPr b="1" i="0" lang="en" sz="1200" u="none" cap="none" strike="noStrike">
                <a:solidFill>
                  <a:srgbClr val="E22C91"/>
                </a:solidFill>
                <a:latin typeface="Arial"/>
                <a:ea typeface="Arial"/>
                <a:cs typeface="Arial"/>
                <a:sym typeface="Arial"/>
              </a:rPr>
              <a:t>Value Pillars</a:t>
            </a:r>
            <a:endParaRPr b="1" i="0" sz="1200" u="none" cap="none" strike="noStrike">
              <a:solidFill>
                <a:srgbClr val="000000"/>
              </a:solidFill>
              <a:latin typeface="Arial"/>
              <a:ea typeface="Arial"/>
              <a:cs typeface="Arial"/>
              <a:sym typeface="Arial"/>
            </a:endParaRPr>
          </a:p>
        </p:txBody>
      </p:sp>
      <p:pic>
        <p:nvPicPr>
          <p:cNvPr id="124" name="Google Shape;124;p2"/>
          <p:cNvPicPr preferRelativeResize="0"/>
          <p:nvPr/>
        </p:nvPicPr>
        <p:blipFill rotWithShape="1">
          <a:blip r:embed="rId4">
            <a:alphaModFix/>
          </a:blip>
          <a:srcRect b="0" l="0" r="0" t="0"/>
          <a:stretch/>
        </p:blipFill>
        <p:spPr>
          <a:xfrm>
            <a:off x="2871631" y="2082524"/>
            <a:ext cx="150423" cy="235349"/>
          </a:xfrm>
          <a:prstGeom prst="rect">
            <a:avLst/>
          </a:prstGeom>
          <a:noFill/>
          <a:ln>
            <a:noFill/>
          </a:ln>
        </p:spPr>
      </p:pic>
      <p:sp>
        <p:nvSpPr>
          <p:cNvPr id="125" name="Google Shape;125;p2"/>
          <p:cNvSpPr/>
          <p:nvPr/>
        </p:nvSpPr>
        <p:spPr>
          <a:xfrm>
            <a:off x="2902071" y="1902139"/>
            <a:ext cx="3207626" cy="0"/>
          </a:xfrm>
          <a:custGeom>
            <a:rect b="b" l="l" r="r" t="t"/>
            <a:pathLst>
              <a:path extrusionOk="0" h="120000" w="1932305">
                <a:moveTo>
                  <a:pt x="0" y="0"/>
                </a:moveTo>
                <a:lnTo>
                  <a:pt x="1932177" y="0"/>
                </a:lnTo>
              </a:path>
            </a:pathLst>
          </a:custGeom>
          <a:noFill/>
          <a:ln cap="flat" cmpd="sng" w="12700">
            <a:solidFill>
              <a:srgbClr val="E22C91"/>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26" name="Google Shape;126;p2"/>
          <p:cNvSpPr txBox="1"/>
          <p:nvPr/>
        </p:nvSpPr>
        <p:spPr>
          <a:xfrm>
            <a:off x="3088187" y="1965475"/>
            <a:ext cx="3175500" cy="76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sz="800">
                <a:solidFill>
                  <a:srgbClr val="18518E"/>
                </a:solidFill>
              </a:rPr>
              <a:t>Priority Connectivity</a:t>
            </a:r>
            <a:endParaRPr b="1" sz="800">
              <a:solidFill>
                <a:srgbClr val="18518E"/>
              </a:solidFill>
            </a:endParaRPr>
          </a:p>
          <a:p>
            <a:pPr indent="0" lvl="0" marL="0" rtl="0" algn="l">
              <a:spcBef>
                <a:spcPts val="0"/>
              </a:spcBef>
              <a:spcAft>
                <a:spcPts val="0"/>
              </a:spcAft>
              <a:buClr>
                <a:schemeClr val="dk1"/>
              </a:buClr>
              <a:buSzPts val="1100"/>
              <a:buFont typeface="Arial"/>
              <a:buNone/>
            </a:pPr>
            <a:r>
              <a:rPr lang="en" sz="800"/>
              <a:t>Priority access and preemption for voice and data help keep critical communications and applications connected during periods of congestion. </a:t>
            </a:r>
            <a:endParaRPr sz="800"/>
          </a:p>
          <a:p>
            <a:pPr indent="0" lvl="0" marL="0" rtl="0" algn="l">
              <a:spcBef>
                <a:spcPts val="0"/>
              </a:spcBef>
              <a:spcAft>
                <a:spcPts val="0"/>
              </a:spcAft>
              <a:buClr>
                <a:schemeClr val="dk1"/>
              </a:buClr>
              <a:buSzPts val="1100"/>
              <a:buFont typeface="Arial"/>
              <a:buNone/>
            </a:pPr>
            <a:r>
              <a:t/>
            </a:r>
            <a:endParaRPr sz="600"/>
          </a:p>
        </p:txBody>
      </p:sp>
      <p:sp>
        <p:nvSpPr>
          <p:cNvPr id="127" name="Google Shape;127;p2"/>
          <p:cNvSpPr txBox="1"/>
          <p:nvPr/>
        </p:nvSpPr>
        <p:spPr>
          <a:xfrm>
            <a:off x="3076300" y="2541800"/>
            <a:ext cx="32535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sz="800">
                <a:solidFill>
                  <a:srgbClr val="18518E"/>
                </a:solidFill>
              </a:rPr>
              <a:t>More Network Capacity</a:t>
            </a:r>
            <a:endParaRPr b="1" sz="800">
              <a:solidFill>
                <a:srgbClr val="18518E"/>
              </a:solidFill>
            </a:endParaRPr>
          </a:p>
          <a:p>
            <a:pPr indent="0" lvl="0" marL="0" rtl="0" algn="l">
              <a:spcBef>
                <a:spcPts val="0"/>
              </a:spcBef>
              <a:spcAft>
                <a:spcPts val="0"/>
              </a:spcAft>
              <a:buClr>
                <a:schemeClr val="dk1"/>
              </a:buClr>
              <a:buSzPts val="1100"/>
              <a:buFont typeface="Arial"/>
              <a:buNone/>
            </a:pPr>
            <a:r>
              <a:rPr lang="en" sz="800"/>
              <a:t>T-Priority™ provides additional network resources designed to support first responders and critical services when demand is high. </a:t>
            </a:r>
            <a:endParaRPr sz="800"/>
          </a:p>
          <a:p>
            <a:pPr indent="0" lvl="0" marL="0" rtl="0" algn="l">
              <a:spcBef>
                <a:spcPts val="0"/>
              </a:spcBef>
              <a:spcAft>
                <a:spcPts val="0"/>
              </a:spcAft>
              <a:buClr>
                <a:schemeClr val="dk1"/>
              </a:buClr>
              <a:buSzPts val="1100"/>
              <a:buFont typeface="Arial"/>
              <a:buNone/>
            </a:pPr>
            <a:r>
              <a:t/>
            </a:r>
            <a:endParaRPr sz="600"/>
          </a:p>
        </p:txBody>
      </p:sp>
      <p:sp>
        <p:nvSpPr>
          <p:cNvPr id="128" name="Google Shape;128;p2"/>
          <p:cNvSpPr txBox="1"/>
          <p:nvPr/>
        </p:nvSpPr>
        <p:spPr>
          <a:xfrm>
            <a:off x="3092861" y="3019407"/>
            <a:ext cx="31428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sz="800">
                <a:solidFill>
                  <a:srgbClr val="18518E"/>
                </a:solidFill>
              </a:rPr>
              <a:t>Faster Speeds</a:t>
            </a:r>
            <a:endParaRPr b="1" sz="800">
              <a:solidFill>
                <a:srgbClr val="18518E"/>
              </a:solidFill>
            </a:endParaRPr>
          </a:p>
          <a:p>
            <a:pPr indent="0" lvl="0" marL="0" rtl="0" algn="l">
              <a:spcBef>
                <a:spcPts val="0"/>
              </a:spcBef>
              <a:spcAft>
                <a:spcPts val="0"/>
              </a:spcAft>
              <a:buClr>
                <a:schemeClr val="dk1"/>
              </a:buClr>
              <a:buSzPts val="1100"/>
              <a:buFont typeface="Arial"/>
              <a:buNone/>
            </a:pPr>
            <a:r>
              <a:rPr lang="en" sz="800"/>
              <a:t>A performance baseline 2X faster than previously provided to first responders.</a:t>
            </a:r>
            <a:endParaRPr sz="800"/>
          </a:p>
          <a:p>
            <a:pPr indent="0" lvl="0" marL="0" rtl="0" algn="l">
              <a:spcBef>
                <a:spcPts val="0"/>
              </a:spcBef>
              <a:spcAft>
                <a:spcPts val="0"/>
              </a:spcAft>
              <a:buClr>
                <a:schemeClr val="dk1"/>
              </a:buClr>
              <a:buSzPts val="1100"/>
              <a:buFont typeface="Arial"/>
              <a:buNone/>
            </a:pPr>
            <a:r>
              <a:t/>
            </a:r>
            <a:endParaRPr sz="800"/>
          </a:p>
        </p:txBody>
      </p:sp>
      <p:sp>
        <p:nvSpPr>
          <p:cNvPr id="129" name="Google Shape;129;p2"/>
          <p:cNvSpPr txBox="1"/>
          <p:nvPr/>
        </p:nvSpPr>
        <p:spPr>
          <a:xfrm>
            <a:off x="3090250" y="3475025"/>
            <a:ext cx="32535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sz="800">
                <a:solidFill>
                  <a:srgbClr val="18518E"/>
                </a:solidFill>
              </a:rPr>
              <a:t>Nationwide Coverage</a:t>
            </a:r>
            <a:endParaRPr b="1" sz="800">
              <a:solidFill>
                <a:srgbClr val="18518E"/>
              </a:solidFill>
            </a:endParaRPr>
          </a:p>
          <a:p>
            <a:pPr indent="0" lvl="0" marL="0" rtl="0" algn="l">
              <a:spcBef>
                <a:spcPts val="0"/>
              </a:spcBef>
              <a:spcAft>
                <a:spcPts val="0"/>
              </a:spcAft>
              <a:buClr>
                <a:schemeClr val="dk1"/>
              </a:buClr>
              <a:buSzPts val="1100"/>
              <a:buFont typeface="Arial"/>
              <a:buNone/>
            </a:pPr>
            <a:r>
              <a:rPr lang="en" sz="800"/>
              <a:t>5G coverage reaches 98% of Americans across more than 2 million square miles, including urban and rural communities.</a:t>
            </a:r>
            <a:endParaRPr sz="800"/>
          </a:p>
          <a:p>
            <a:pPr indent="0" lvl="0" marL="0" rtl="0" algn="l">
              <a:spcBef>
                <a:spcPts val="0"/>
              </a:spcBef>
              <a:spcAft>
                <a:spcPts val="0"/>
              </a:spcAft>
              <a:buClr>
                <a:schemeClr val="dk1"/>
              </a:buClr>
              <a:buSzPts val="1100"/>
              <a:buFont typeface="Arial"/>
              <a:buNone/>
            </a:pPr>
            <a:r>
              <a:t/>
            </a:r>
            <a:endParaRPr sz="800"/>
          </a:p>
        </p:txBody>
      </p:sp>
      <p:pic>
        <p:nvPicPr>
          <p:cNvPr id="130" name="Google Shape;130;p2"/>
          <p:cNvPicPr preferRelativeResize="0"/>
          <p:nvPr/>
        </p:nvPicPr>
        <p:blipFill rotWithShape="1">
          <a:blip r:embed="rId4">
            <a:alphaModFix/>
          </a:blip>
          <a:srcRect b="0" l="0" r="0" t="0"/>
          <a:stretch/>
        </p:blipFill>
        <p:spPr>
          <a:xfrm>
            <a:off x="2840250" y="2607172"/>
            <a:ext cx="150423" cy="235349"/>
          </a:xfrm>
          <a:prstGeom prst="rect">
            <a:avLst/>
          </a:prstGeom>
          <a:noFill/>
          <a:ln>
            <a:noFill/>
          </a:ln>
        </p:spPr>
      </p:pic>
      <p:pic>
        <p:nvPicPr>
          <p:cNvPr id="131" name="Google Shape;131;p2"/>
          <p:cNvPicPr preferRelativeResize="0"/>
          <p:nvPr/>
        </p:nvPicPr>
        <p:blipFill rotWithShape="1">
          <a:blip r:embed="rId4">
            <a:alphaModFix/>
          </a:blip>
          <a:srcRect b="0" l="0" r="0" t="0"/>
          <a:stretch/>
        </p:blipFill>
        <p:spPr>
          <a:xfrm>
            <a:off x="2840262" y="3145500"/>
            <a:ext cx="150423" cy="227012"/>
          </a:xfrm>
          <a:prstGeom prst="rect">
            <a:avLst/>
          </a:prstGeom>
          <a:noFill/>
          <a:ln>
            <a:noFill/>
          </a:ln>
        </p:spPr>
      </p:pic>
      <p:pic>
        <p:nvPicPr>
          <p:cNvPr id="132" name="Google Shape;132;p2"/>
          <p:cNvPicPr preferRelativeResize="0"/>
          <p:nvPr/>
        </p:nvPicPr>
        <p:blipFill rotWithShape="1">
          <a:blip r:embed="rId4">
            <a:alphaModFix/>
          </a:blip>
          <a:srcRect b="0" l="0" r="0" t="0"/>
          <a:stretch/>
        </p:blipFill>
        <p:spPr>
          <a:xfrm>
            <a:off x="2840262" y="3599031"/>
            <a:ext cx="150423" cy="227012"/>
          </a:xfrm>
          <a:prstGeom prst="rect">
            <a:avLst/>
          </a:prstGeom>
          <a:noFill/>
          <a:ln>
            <a:noFill/>
          </a:ln>
        </p:spPr>
      </p:pic>
      <p:pic>
        <p:nvPicPr>
          <p:cNvPr id="133" name="Google Shape;133;p2"/>
          <p:cNvPicPr preferRelativeResize="0"/>
          <p:nvPr/>
        </p:nvPicPr>
        <p:blipFill rotWithShape="1">
          <a:blip r:embed="rId4">
            <a:alphaModFix/>
          </a:blip>
          <a:srcRect b="0" l="0" r="0" t="0"/>
          <a:stretch/>
        </p:blipFill>
        <p:spPr>
          <a:xfrm>
            <a:off x="2840262" y="4004393"/>
            <a:ext cx="150423" cy="227012"/>
          </a:xfrm>
          <a:prstGeom prst="rect">
            <a:avLst/>
          </a:prstGeom>
          <a:noFill/>
          <a:ln>
            <a:noFill/>
          </a:ln>
        </p:spPr>
      </p:pic>
      <p:sp>
        <p:nvSpPr>
          <p:cNvPr id="134" name="Google Shape;134;p2"/>
          <p:cNvSpPr txBox="1"/>
          <p:nvPr/>
        </p:nvSpPr>
        <p:spPr>
          <a:xfrm>
            <a:off x="3090225" y="3914693"/>
            <a:ext cx="31755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sz="800">
                <a:solidFill>
                  <a:srgbClr val="18518E"/>
                </a:solidFill>
              </a:rPr>
              <a:t>Enhanced Security</a:t>
            </a:r>
            <a:endParaRPr b="1" sz="800">
              <a:solidFill>
                <a:srgbClr val="18518E"/>
              </a:solidFill>
            </a:endParaRPr>
          </a:p>
          <a:p>
            <a:pPr indent="0" lvl="0" marL="0" rtl="0" algn="l">
              <a:spcBef>
                <a:spcPts val="0"/>
              </a:spcBef>
              <a:spcAft>
                <a:spcPts val="0"/>
              </a:spcAft>
              <a:buClr>
                <a:schemeClr val="dk1"/>
              </a:buClr>
              <a:buSzPts val="1100"/>
              <a:buFont typeface="Arial"/>
              <a:buNone/>
            </a:pPr>
            <a:r>
              <a:rPr lang="en" sz="800"/>
              <a:t>Security is built into the network architecture to help protect critical communications and data. </a:t>
            </a:r>
            <a:endParaRPr sz="800"/>
          </a:p>
          <a:p>
            <a:pPr indent="0" lvl="0" marL="0" rtl="0" algn="l">
              <a:spcBef>
                <a:spcPts val="0"/>
              </a:spcBef>
              <a:spcAft>
                <a:spcPts val="0"/>
              </a:spcAft>
              <a:buClr>
                <a:schemeClr val="dk1"/>
              </a:buClr>
              <a:buSzPts val="1100"/>
              <a:buFont typeface="Arial"/>
              <a:buNone/>
            </a:pPr>
            <a:r>
              <a:t/>
            </a:r>
            <a:endParaRPr sz="800"/>
          </a:p>
        </p:txBody>
      </p:sp>
      <p:sp>
        <p:nvSpPr>
          <p:cNvPr id="135" name="Google Shape;135;p2"/>
          <p:cNvSpPr txBox="1"/>
          <p:nvPr/>
        </p:nvSpPr>
        <p:spPr>
          <a:xfrm>
            <a:off x="3093375" y="4321750"/>
            <a:ext cx="32076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sz="800">
                <a:solidFill>
                  <a:srgbClr val="18518E"/>
                </a:solidFill>
              </a:rPr>
              <a:t>Scalable During Critical Events</a:t>
            </a:r>
            <a:endParaRPr b="1" sz="800">
              <a:solidFill>
                <a:srgbClr val="18518E"/>
              </a:solidFill>
            </a:endParaRPr>
          </a:p>
          <a:p>
            <a:pPr indent="0" lvl="0" marL="0" rtl="0" algn="l">
              <a:spcBef>
                <a:spcPts val="0"/>
              </a:spcBef>
              <a:spcAft>
                <a:spcPts val="0"/>
              </a:spcAft>
              <a:buClr>
                <a:schemeClr val="dk1"/>
              </a:buClr>
              <a:buSzPts val="1100"/>
              <a:buFont typeface="Arial"/>
              <a:buNone/>
            </a:pPr>
            <a:r>
              <a:rPr lang="en" sz="800"/>
              <a:t>Network resources can dynamically adjust to support increased demand during major incidents and other high-traffic situations. </a:t>
            </a:r>
            <a:endParaRPr sz="800"/>
          </a:p>
          <a:p>
            <a:pPr indent="0" lvl="0" marL="0" rtl="0" algn="l">
              <a:spcBef>
                <a:spcPts val="0"/>
              </a:spcBef>
              <a:spcAft>
                <a:spcPts val="0"/>
              </a:spcAft>
              <a:buClr>
                <a:schemeClr val="dk1"/>
              </a:buClr>
              <a:buSzPts val="1100"/>
              <a:buFont typeface="Arial"/>
              <a:buNone/>
            </a:pPr>
            <a:r>
              <a:t/>
            </a:r>
            <a:endParaRPr sz="800"/>
          </a:p>
        </p:txBody>
      </p:sp>
      <p:pic>
        <p:nvPicPr>
          <p:cNvPr id="136" name="Google Shape;136;p2"/>
          <p:cNvPicPr preferRelativeResize="0"/>
          <p:nvPr/>
        </p:nvPicPr>
        <p:blipFill rotWithShape="1">
          <a:blip r:embed="rId4">
            <a:alphaModFix/>
          </a:blip>
          <a:srcRect b="0" l="0" r="0" t="0"/>
          <a:stretch/>
        </p:blipFill>
        <p:spPr>
          <a:xfrm>
            <a:off x="2863712" y="4445662"/>
            <a:ext cx="150423" cy="227012"/>
          </a:xfrm>
          <a:prstGeom prst="rect">
            <a:avLst/>
          </a:prstGeom>
          <a:noFill/>
          <a:ln>
            <a:noFill/>
          </a:ln>
        </p:spPr>
      </p:pic>
      <p:sp>
        <p:nvSpPr>
          <p:cNvPr id="137" name="Google Shape;137;p2"/>
          <p:cNvSpPr txBox="1"/>
          <p:nvPr/>
        </p:nvSpPr>
        <p:spPr>
          <a:xfrm>
            <a:off x="6392500" y="471275"/>
            <a:ext cx="2686500" cy="277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rPr>
              <a:t>Organizations may already have connectivity solutions in place, including: </a:t>
            </a:r>
            <a:endParaRPr sz="800">
              <a:solidFill>
                <a:schemeClr val="dk1"/>
              </a:solidFill>
            </a:endParaRPr>
          </a:p>
          <a:p>
            <a:pPr indent="0" lvl="0" marL="0" rtl="0" algn="l">
              <a:spcBef>
                <a:spcPts val="0"/>
              </a:spcBef>
              <a:spcAft>
                <a:spcPts val="0"/>
              </a:spcAft>
              <a:buNone/>
            </a:pPr>
            <a:r>
              <a:t/>
            </a:r>
            <a:endParaRPr sz="800">
              <a:solidFill>
                <a:schemeClr val="dk1"/>
              </a:solidFill>
            </a:endParaRPr>
          </a:p>
          <a:p>
            <a:pPr indent="-279400" lvl="0" marL="457200" rtl="0" algn="l">
              <a:spcBef>
                <a:spcPts val="0"/>
              </a:spcBef>
              <a:spcAft>
                <a:spcPts val="0"/>
              </a:spcAft>
              <a:buClr>
                <a:schemeClr val="dk1"/>
              </a:buClr>
              <a:buSzPts val="800"/>
              <a:buChar char="●"/>
            </a:pPr>
            <a:r>
              <a:rPr b="1" lang="en" sz="800">
                <a:solidFill>
                  <a:schemeClr val="dk1"/>
                </a:solidFill>
              </a:rPr>
              <a:t>Single-Carrier Connectivity</a:t>
            </a:r>
            <a:endParaRPr b="1" sz="800">
              <a:solidFill>
                <a:schemeClr val="dk1"/>
              </a:solidFill>
            </a:endParaRPr>
          </a:p>
          <a:p>
            <a:pPr indent="0" lvl="0" marL="457200" rtl="0" algn="l">
              <a:spcBef>
                <a:spcPts val="0"/>
              </a:spcBef>
              <a:spcAft>
                <a:spcPts val="0"/>
              </a:spcAft>
              <a:buNone/>
            </a:pPr>
            <a:r>
              <a:rPr lang="en" sz="800">
                <a:solidFill>
                  <a:schemeClr val="dk1"/>
                </a:solidFill>
              </a:rPr>
              <a:t>Reliable day-to-day connectivity, but limited options when congestion, outages or coverage limitations affect network access. </a:t>
            </a:r>
            <a:endParaRPr sz="800">
              <a:solidFill>
                <a:schemeClr val="dk1"/>
              </a:solidFill>
            </a:endParaRPr>
          </a:p>
          <a:p>
            <a:pPr indent="0" lvl="0" marL="0" rtl="0" algn="l">
              <a:spcBef>
                <a:spcPts val="0"/>
              </a:spcBef>
              <a:spcAft>
                <a:spcPts val="0"/>
              </a:spcAft>
              <a:buNone/>
            </a:pPr>
            <a:r>
              <a:t/>
            </a:r>
            <a:endParaRPr sz="800">
              <a:solidFill>
                <a:schemeClr val="dk1"/>
              </a:solidFill>
            </a:endParaRPr>
          </a:p>
          <a:p>
            <a:pPr indent="-279400" lvl="0" marL="457200" rtl="0" algn="l">
              <a:spcBef>
                <a:spcPts val="0"/>
              </a:spcBef>
              <a:spcAft>
                <a:spcPts val="0"/>
              </a:spcAft>
              <a:buClr>
                <a:schemeClr val="dk1"/>
              </a:buClr>
              <a:buSzPts val="800"/>
              <a:buChar char="●"/>
            </a:pPr>
            <a:r>
              <a:rPr b="1" lang="en" sz="800">
                <a:solidFill>
                  <a:schemeClr val="dk1"/>
                </a:solidFill>
              </a:rPr>
              <a:t>Multiple Carrier / Redundant Connectivity</a:t>
            </a:r>
            <a:endParaRPr b="1" sz="800">
              <a:solidFill>
                <a:schemeClr val="dk1"/>
              </a:solidFill>
            </a:endParaRPr>
          </a:p>
          <a:p>
            <a:pPr indent="0" lvl="0" marL="457200" rtl="0" algn="l">
              <a:spcBef>
                <a:spcPts val="0"/>
              </a:spcBef>
              <a:spcAft>
                <a:spcPts val="0"/>
              </a:spcAft>
              <a:buNone/>
            </a:pPr>
            <a:r>
              <a:rPr lang="en" sz="800">
                <a:solidFill>
                  <a:schemeClr val="dk1"/>
                </a:solidFill>
              </a:rPr>
              <a:t>Additional connectivity designed to provide resilience if a primary network experiences an outage or coverage issue.</a:t>
            </a:r>
            <a:endParaRPr sz="800">
              <a:solidFill>
                <a:schemeClr val="dk1"/>
              </a:solidFill>
            </a:endParaRPr>
          </a:p>
          <a:p>
            <a:pPr indent="0" lvl="0" marL="457200" rtl="0" algn="l">
              <a:spcBef>
                <a:spcPts val="0"/>
              </a:spcBef>
              <a:spcAft>
                <a:spcPts val="0"/>
              </a:spcAft>
              <a:buNone/>
            </a:pPr>
            <a:r>
              <a:t/>
            </a:r>
            <a:endParaRPr sz="800">
              <a:solidFill>
                <a:schemeClr val="dk1"/>
              </a:solidFill>
            </a:endParaRPr>
          </a:p>
          <a:p>
            <a:pPr indent="-279400" lvl="0" marL="457200" rtl="0" algn="l">
              <a:spcBef>
                <a:spcPts val="0"/>
              </a:spcBef>
              <a:spcAft>
                <a:spcPts val="0"/>
              </a:spcAft>
              <a:buClr>
                <a:schemeClr val="dk1"/>
              </a:buClr>
              <a:buSzPts val="800"/>
              <a:buChar char="●"/>
            </a:pPr>
            <a:r>
              <a:rPr b="1" lang="en" sz="800">
                <a:solidFill>
                  <a:schemeClr val="dk1"/>
                </a:solidFill>
              </a:rPr>
              <a:t>Band-Specific Public Safety Solutions</a:t>
            </a:r>
            <a:endParaRPr b="1" sz="800">
              <a:solidFill>
                <a:schemeClr val="dk1"/>
              </a:solidFill>
            </a:endParaRPr>
          </a:p>
          <a:p>
            <a:pPr indent="0" lvl="0" marL="457200" rtl="0" algn="l">
              <a:spcBef>
                <a:spcPts val="0"/>
              </a:spcBef>
              <a:spcAft>
                <a:spcPts val="0"/>
              </a:spcAft>
              <a:buNone/>
            </a:pPr>
            <a:r>
              <a:rPr lang="en" sz="800">
                <a:solidFill>
                  <a:schemeClr val="dk1"/>
                </a:solidFill>
              </a:rPr>
              <a:t>Solutions focused on specific spectrum or network resource.</a:t>
            </a:r>
            <a:endParaRPr sz="800">
              <a:solidFill>
                <a:schemeClr val="dk1"/>
              </a:solidFill>
            </a:endParaRPr>
          </a:p>
          <a:p>
            <a:pPr indent="0" lvl="0" marL="0" rtl="0" algn="l">
              <a:spcBef>
                <a:spcPts val="0"/>
              </a:spcBef>
              <a:spcAft>
                <a:spcPts val="0"/>
              </a:spcAft>
              <a:buNone/>
            </a:pPr>
            <a:r>
              <a:t/>
            </a:r>
            <a:endParaRPr sz="800">
              <a:solidFill>
                <a:schemeClr val="dk1"/>
              </a:solidFill>
            </a:endParaRPr>
          </a:p>
          <a:p>
            <a:pPr indent="0" lvl="0" marL="0" rtl="0" algn="l">
              <a:spcBef>
                <a:spcPts val="0"/>
              </a:spcBef>
              <a:spcAft>
                <a:spcPts val="0"/>
              </a:spcAft>
              <a:buNone/>
            </a:pPr>
            <a:r>
              <a:t/>
            </a:r>
            <a:endParaRPr sz="800">
              <a:solidFill>
                <a:schemeClr val="dk1"/>
              </a:solidFill>
            </a:endParaRPr>
          </a:p>
          <a:p>
            <a:pPr indent="0" lvl="0" marL="0" rtl="0" algn="l">
              <a:spcBef>
                <a:spcPts val="0"/>
              </a:spcBef>
              <a:spcAft>
                <a:spcPts val="0"/>
              </a:spcAft>
              <a:buNone/>
            </a:pPr>
            <a:r>
              <a:t/>
            </a:r>
            <a:endParaRPr sz="800">
              <a:solidFill>
                <a:schemeClr val="dk1"/>
              </a:solidFill>
            </a:endParaRPr>
          </a:p>
          <a:p>
            <a:pPr indent="0" lvl="0" marL="457200" rtl="0" algn="l">
              <a:spcBef>
                <a:spcPts val="0"/>
              </a:spcBef>
              <a:spcAft>
                <a:spcPts val="0"/>
              </a:spcAft>
              <a:buNone/>
            </a:pPr>
            <a:r>
              <a:t/>
            </a:r>
            <a:endParaRPr sz="800">
              <a:solidFill>
                <a:schemeClr val="dk1"/>
              </a:solidFill>
            </a:endParaRPr>
          </a:p>
          <a:p>
            <a:pPr indent="0" lvl="0" marL="457200" rtl="0" algn="l">
              <a:spcBef>
                <a:spcPts val="0"/>
              </a:spcBef>
              <a:spcAft>
                <a:spcPts val="0"/>
              </a:spcAft>
              <a:buNone/>
            </a:pPr>
            <a:r>
              <a:t/>
            </a:r>
            <a:endParaRPr sz="800">
              <a:solidFill>
                <a:schemeClr val="dk1"/>
              </a:solidFill>
            </a:endParaRPr>
          </a:p>
        </p:txBody>
      </p:sp>
      <p:sp>
        <p:nvSpPr>
          <p:cNvPr id="138" name="Google Shape;138;p2"/>
          <p:cNvSpPr txBox="1"/>
          <p:nvPr/>
        </p:nvSpPr>
        <p:spPr>
          <a:xfrm>
            <a:off x="6458633" y="2986925"/>
            <a:ext cx="2526600" cy="48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700"/>
              <a:t>P</a:t>
            </a:r>
            <a:r>
              <a:rPr lang="en" sz="800"/>
              <a:t>ublic safety and critical service organizations rely on wireless connectivity every day—but the biggest test comes when network demand is at its highest.</a:t>
            </a:r>
            <a:endParaRPr sz="800"/>
          </a:p>
          <a:p>
            <a:pPr indent="0" lvl="0" marL="0" rtl="0" algn="l">
              <a:spcBef>
                <a:spcPts val="0"/>
              </a:spcBef>
              <a:spcAft>
                <a:spcPts val="0"/>
              </a:spcAft>
              <a:buClr>
                <a:schemeClr val="dk1"/>
              </a:buClr>
              <a:buSzPts val="1100"/>
              <a:buFont typeface="Arial"/>
              <a:buNone/>
            </a:pPr>
            <a:r>
              <a:t/>
            </a:r>
            <a:endParaRPr sz="800"/>
          </a:p>
          <a:p>
            <a:pPr indent="0" lvl="0" marL="0" rtl="0" algn="l">
              <a:spcBef>
                <a:spcPts val="0"/>
              </a:spcBef>
              <a:spcAft>
                <a:spcPts val="0"/>
              </a:spcAft>
              <a:buClr>
                <a:schemeClr val="dk1"/>
              </a:buClr>
              <a:buSzPts val="1100"/>
              <a:buFont typeface="Arial"/>
              <a:buNone/>
            </a:pPr>
            <a:r>
              <a:rPr lang="en" sz="800"/>
              <a:t>T-Priority™ provides priority access and preemption on T-Mobile's network, helping critical users maintain connectivity when network demand is high.</a:t>
            </a:r>
            <a:endParaRPr sz="800"/>
          </a:p>
          <a:p>
            <a:pPr indent="0" lvl="0" marL="0" rtl="0" algn="l">
              <a:spcBef>
                <a:spcPts val="0"/>
              </a:spcBef>
              <a:spcAft>
                <a:spcPts val="0"/>
              </a:spcAft>
              <a:buClr>
                <a:schemeClr val="dk1"/>
              </a:buClr>
              <a:buSzPts val="1100"/>
              <a:buFont typeface="Arial"/>
              <a:buNone/>
            </a:pPr>
            <a:r>
              <a:t/>
            </a:r>
            <a:endParaRPr sz="800"/>
          </a:p>
          <a:p>
            <a:pPr indent="0" lvl="0" marL="0" rtl="0" algn="l">
              <a:spcBef>
                <a:spcPts val="0"/>
              </a:spcBef>
              <a:spcAft>
                <a:spcPts val="0"/>
              </a:spcAft>
              <a:buClr>
                <a:schemeClr val="dk1"/>
              </a:buClr>
              <a:buSzPts val="1100"/>
              <a:buFont typeface="Arial"/>
              <a:buNone/>
            </a:pPr>
            <a:r>
              <a:rPr lang="en" sz="800"/>
              <a:t>Built by T-Mobile and deployed through Premier Wireless, T-Priority™ gives organizations a way to build priority connectivity into the technologies their teams rely on every day.</a:t>
            </a:r>
            <a:endParaRPr sz="800"/>
          </a:p>
          <a:p>
            <a:pPr indent="0" lvl="0" marL="0" rtl="0" algn="l">
              <a:spcBef>
                <a:spcPts val="0"/>
              </a:spcBef>
              <a:spcAft>
                <a:spcPts val="0"/>
              </a:spcAft>
              <a:buClr>
                <a:srgbClr val="000000"/>
              </a:buClr>
              <a:buSzPts val="700"/>
              <a:buFont typeface="Arial"/>
              <a:buNone/>
            </a:pPr>
            <a:r>
              <a:t/>
            </a:r>
            <a:endParaRPr sz="700"/>
          </a:p>
        </p:txBody>
      </p:sp>
      <p:sp>
        <p:nvSpPr>
          <p:cNvPr id="139" name="Google Shape;139;p2"/>
          <p:cNvSpPr txBox="1"/>
          <p:nvPr/>
        </p:nvSpPr>
        <p:spPr>
          <a:xfrm>
            <a:off x="6515961" y="2710675"/>
            <a:ext cx="2022900" cy="196200"/>
          </a:xfrm>
          <a:prstGeom prst="rect">
            <a:avLst/>
          </a:prstGeom>
          <a:noFill/>
          <a:ln>
            <a:noFill/>
          </a:ln>
        </p:spPr>
        <p:txBody>
          <a:bodyPr anchorCtr="0" anchor="t" bIns="0" lIns="0" spcFirstLastPara="1" rIns="0" wrap="square" tIns="11425">
            <a:spAutoFit/>
          </a:bodyPr>
          <a:lstStyle/>
          <a:p>
            <a:pPr indent="0" lvl="0" marL="12700" marR="0" rtl="0" algn="l">
              <a:lnSpc>
                <a:spcPct val="100000"/>
              </a:lnSpc>
              <a:spcBef>
                <a:spcPts val="0"/>
              </a:spcBef>
              <a:spcAft>
                <a:spcPts val="0"/>
              </a:spcAft>
              <a:buClr>
                <a:srgbClr val="000000"/>
              </a:buClr>
              <a:buSzPts val="1200"/>
              <a:buFont typeface="Arial"/>
              <a:buNone/>
            </a:pPr>
            <a:r>
              <a:rPr b="1" lang="en" sz="1200">
                <a:solidFill>
                  <a:srgbClr val="E22C91"/>
                </a:solidFill>
              </a:rPr>
              <a:t>Elevator Pitch</a:t>
            </a:r>
            <a:endParaRPr b="1" i="0" sz="1200" u="none" cap="none" strike="noStrike">
              <a:solidFill>
                <a:srgbClr val="000000"/>
              </a:solidFill>
              <a:latin typeface="Arial"/>
              <a:ea typeface="Arial"/>
              <a:cs typeface="Arial"/>
              <a:sym typeface="Arial"/>
            </a:endParaRPr>
          </a:p>
        </p:txBody>
      </p:sp>
      <p:sp>
        <p:nvSpPr>
          <p:cNvPr id="140" name="Google Shape;140;p2"/>
          <p:cNvSpPr/>
          <p:nvPr/>
        </p:nvSpPr>
        <p:spPr>
          <a:xfrm>
            <a:off x="6515967" y="2944025"/>
            <a:ext cx="2449060" cy="0"/>
          </a:xfrm>
          <a:custGeom>
            <a:rect b="b" l="l" r="r" t="t"/>
            <a:pathLst>
              <a:path extrusionOk="0" h="120000" w="3641725">
                <a:moveTo>
                  <a:pt x="0" y="0"/>
                </a:moveTo>
                <a:lnTo>
                  <a:pt x="3641598" y="0"/>
                </a:lnTo>
              </a:path>
            </a:pathLst>
          </a:custGeom>
          <a:noFill/>
          <a:ln cap="flat" cmpd="sng" w="12700">
            <a:solidFill>
              <a:srgbClr val="E22C91"/>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g409f681df51_0_422"/>
          <p:cNvSpPr txBox="1"/>
          <p:nvPr>
            <p:ph idx="12" type="sldNum"/>
          </p:nvPr>
        </p:nvSpPr>
        <p:spPr>
          <a:xfrm>
            <a:off x="8564569" y="4870298"/>
            <a:ext cx="297300" cy="138600"/>
          </a:xfrm>
          <a:prstGeom prst="rect">
            <a:avLst/>
          </a:prstGeom>
          <a:noFill/>
          <a:ln>
            <a:noFill/>
          </a:ln>
        </p:spPr>
        <p:txBody>
          <a:bodyPr anchorCtr="0" anchor="ctr" bIns="0" lIns="0" spcFirstLastPara="1" rIns="0" wrap="square" tIns="0">
            <a:spAutoFit/>
          </a:bodyPr>
          <a:lstStyle/>
          <a:p>
            <a:pPr indent="0" lvl="0" marL="25400" rtl="0" algn="r">
              <a:lnSpc>
                <a:spcPct val="103777"/>
              </a:lnSpc>
              <a:spcBef>
                <a:spcPts val="0"/>
              </a:spcBef>
              <a:spcAft>
                <a:spcPts val="0"/>
              </a:spcAft>
              <a:buSzPts val="600"/>
              <a:buNone/>
            </a:pPr>
            <a:fld id="{00000000-1234-1234-1234-123412341234}" type="slidenum">
              <a:rPr lang="en">
                <a:latin typeface="Arial"/>
                <a:ea typeface="Arial"/>
                <a:cs typeface="Arial"/>
                <a:sym typeface="Arial"/>
              </a:rPr>
              <a:t>‹#›</a:t>
            </a:fld>
            <a:endParaRPr>
              <a:latin typeface="Arial"/>
              <a:ea typeface="Arial"/>
              <a:cs typeface="Arial"/>
              <a:sym typeface="Arial"/>
            </a:endParaRPr>
          </a:p>
        </p:txBody>
      </p:sp>
      <p:sp>
        <p:nvSpPr>
          <p:cNvPr id="146" name="Google Shape;146;g409f681df51_0_422"/>
          <p:cNvSpPr txBox="1"/>
          <p:nvPr>
            <p:ph idx="11" type="ftr"/>
          </p:nvPr>
        </p:nvSpPr>
        <p:spPr>
          <a:xfrm>
            <a:off x="7255096" y="4855233"/>
            <a:ext cx="1428300" cy="107700"/>
          </a:xfrm>
          <a:prstGeom prst="rect">
            <a:avLst/>
          </a:prstGeom>
          <a:noFill/>
          <a:ln>
            <a:noFill/>
          </a:ln>
        </p:spPr>
        <p:txBody>
          <a:bodyPr anchorCtr="0" anchor="ctr" bIns="0" lIns="0" spcFirstLastPara="1" rIns="0" wrap="square" tIns="0">
            <a:spAutoFit/>
          </a:bodyPr>
          <a:lstStyle/>
          <a:p>
            <a:pPr indent="0" lvl="0" marL="12700" rtl="0" algn="ctr">
              <a:lnSpc>
                <a:spcPct val="133428"/>
              </a:lnSpc>
              <a:spcBef>
                <a:spcPts val="0"/>
              </a:spcBef>
              <a:spcAft>
                <a:spcPts val="0"/>
              </a:spcAft>
              <a:buSzPts val="700"/>
              <a:buNone/>
            </a:pPr>
            <a:r>
              <a:rPr lang="en" sz="700">
                <a:latin typeface="Arial"/>
                <a:ea typeface="Arial"/>
                <a:cs typeface="Arial"/>
                <a:sym typeface="Arial"/>
              </a:rPr>
              <a:t>FOR INTERNAL USE ONLY</a:t>
            </a:r>
            <a:endParaRPr>
              <a:latin typeface="Arial"/>
              <a:ea typeface="Arial"/>
              <a:cs typeface="Arial"/>
              <a:sym typeface="Arial"/>
            </a:endParaRPr>
          </a:p>
        </p:txBody>
      </p:sp>
      <p:pic>
        <p:nvPicPr>
          <p:cNvPr id="147" name="Google Shape;147;g409f681df51_0_422"/>
          <p:cNvPicPr preferRelativeResize="0"/>
          <p:nvPr/>
        </p:nvPicPr>
        <p:blipFill rotWithShape="1">
          <a:blip r:embed="rId3">
            <a:alphaModFix/>
          </a:blip>
          <a:srcRect b="0" l="0" r="0" t="0"/>
          <a:stretch/>
        </p:blipFill>
        <p:spPr>
          <a:xfrm>
            <a:off x="219250" y="4510634"/>
            <a:ext cx="1256028" cy="447832"/>
          </a:xfrm>
          <a:prstGeom prst="rect">
            <a:avLst/>
          </a:prstGeom>
          <a:noFill/>
          <a:ln>
            <a:noFill/>
          </a:ln>
        </p:spPr>
      </p:pic>
      <p:sp>
        <p:nvSpPr>
          <p:cNvPr id="148" name="Google Shape;148;g409f681df51_0_422"/>
          <p:cNvSpPr/>
          <p:nvPr/>
        </p:nvSpPr>
        <p:spPr>
          <a:xfrm>
            <a:off x="292400" y="483688"/>
            <a:ext cx="2213305" cy="10500"/>
          </a:xfrm>
          <a:custGeom>
            <a:rect b="b" l="l" r="r" t="t"/>
            <a:pathLst>
              <a:path extrusionOk="0" h="120000" w="8595360">
                <a:moveTo>
                  <a:pt x="0" y="0"/>
                </a:moveTo>
                <a:lnTo>
                  <a:pt x="8595360" y="0"/>
                </a:lnTo>
              </a:path>
            </a:pathLst>
          </a:custGeom>
          <a:noFill/>
          <a:ln cap="flat" cmpd="sng" w="12700">
            <a:solidFill>
              <a:srgbClr val="E22C91"/>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49" name="Google Shape;149;g409f681df51_0_422"/>
          <p:cNvSpPr txBox="1"/>
          <p:nvPr/>
        </p:nvSpPr>
        <p:spPr>
          <a:xfrm>
            <a:off x="292410" y="217551"/>
            <a:ext cx="3393000" cy="196200"/>
          </a:xfrm>
          <a:prstGeom prst="rect">
            <a:avLst/>
          </a:prstGeom>
          <a:noFill/>
          <a:ln>
            <a:noFill/>
          </a:ln>
        </p:spPr>
        <p:txBody>
          <a:bodyPr anchorCtr="0" anchor="t" bIns="0" lIns="0" spcFirstLastPara="1" rIns="0" wrap="square" tIns="11425">
            <a:spAutoFit/>
          </a:bodyPr>
          <a:lstStyle/>
          <a:p>
            <a:pPr indent="0" lvl="0" marL="12700" marR="0" rtl="0" algn="l">
              <a:lnSpc>
                <a:spcPct val="100000"/>
              </a:lnSpc>
              <a:spcBef>
                <a:spcPts val="0"/>
              </a:spcBef>
              <a:spcAft>
                <a:spcPts val="0"/>
              </a:spcAft>
              <a:buClr>
                <a:srgbClr val="000000"/>
              </a:buClr>
              <a:buSzPts val="1200"/>
              <a:buFont typeface="Arial"/>
              <a:buNone/>
            </a:pPr>
            <a:r>
              <a:rPr b="1" lang="en" sz="1200">
                <a:solidFill>
                  <a:srgbClr val="E22C91"/>
                </a:solidFill>
              </a:rPr>
              <a:t>Buyer Personas &amp; Needs</a:t>
            </a:r>
            <a:endParaRPr b="1" i="0" sz="1200" u="none" cap="none" strike="noStrike">
              <a:solidFill>
                <a:srgbClr val="E22C91"/>
              </a:solidFill>
              <a:latin typeface="Arial"/>
              <a:ea typeface="Arial"/>
              <a:cs typeface="Arial"/>
              <a:sym typeface="Arial"/>
            </a:endParaRPr>
          </a:p>
        </p:txBody>
      </p:sp>
      <p:sp>
        <p:nvSpPr>
          <p:cNvPr id="150" name="Google Shape;150;g409f681df51_0_422"/>
          <p:cNvSpPr/>
          <p:nvPr/>
        </p:nvSpPr>
        <p:spPr>
          <a:xfrm>
            <a:off x="5799182" y="154800"/>
            <a:ext cx="62700" cy="4715510"/>
          </a:xfrm>
          <a:custGeom>
            <a:rect b="b" l="l" r="r" t="t"/>
            <a:pathLst>
              <a:path extrusionOk="0" h="4715510" w="120000">
                <a:moveTo>
                  <a:pt x="0" y="4715383"/>
                </a:moveTo>
                <a:lnTo>
                  <a:pt x="0" y="0"/>
                </a:lnTo>
              </a:path>
            </a:pathLst>
          </a:custGeom>
          <a:noFill/>
          <a:ln cap="flat" cmpd="sng" w="9525">
            <a:solidFill>
              <a:srgbClr val="EA098E"/>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51" name="Google Shape;151;g409f681df51_0_422"/>
          <p:cNvSpPr/>
          <p:nvPr/>
        </p:nvSpPr>
        <p:spPr>
          <a:xfrm>
            <a:off x="6075825" y="523913"/>
            <a:ext cx="2213305" cy="10500"/>
          </a:xfrm>
          <a:custGeom>
            <a:rect b="b" l="l" r="r" t="t"/>
            <a:pathLst>
              <a:path extrusionOk="0" h="120000" w="8595360">
                <a:moveTo>
                  <a:pt x="0" y="0"/>
                </a:moveTo>
                <a:lnTo>
                  <a:pt x="8595360" y="0"/>
                </a:lnTo>
              </a:path>
            </a:pathLst>
          </a:custGeom>
          <a:noFill/>
          <a:ln cap="flat" cmpd="sng" w="12700">
            <a:solidFill>
              <a:srgbClr val="E22C91"/>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52" name="Google Shape;152;g409f681df51_0_422"/>
          <p:cNvSpPr txBox="1"/>
          <p:nvPr/>
        </p:nvSpPr>
        <p:spPr>
          <a:xfrm>
            <a:off x="6075835" y="257776"/>
            <a:ext cx="3393000" cy="196200"/>
          </a:xfrm>
          <a:prstGeom prst="rect">
            <a:avLst/>
          </a:prstGeom>
          <a:noFill/>
          <a:ln>
            <a:noFill/>
          </a:ln>
        </p:spPr>
        <p:txBody>
          <a:bodyPr anchorCtr="0" anchor="t" bIns="0" lIns="0" spcFirstLastPara="1" rIns="0" wrap="square" tIns="11425">
            <a:spAutoFit/>
          </a:bodyPr>
          <a:lstStyle/>
          <a:p>
            <a:pPr indent="0" lvl="0" marL="12700" marR="0" rtl="0" algn="l">
              <a:lnSpc>
                <a:spcPct val="100000"/>
              </a:lnSpc>
              <a:spcBef>
                <a:spcPts val="0"/>
              </a:spcBef>
              <a:spcAft>
                <a:spcPts val="0"/>
              </a:spcAft>
              <a:buClr>
                <a:srgbClr val="000000"/>
              </a:buClr>
              <a:buSzPts val="1200"/>
              <a:buFont typeface="Arial"/>
              <a:buNone/>
            </a:pPr>
            <a:r>
              <a:rPr b="1" lang="en" sz="1200">
                <a:solidFill>
                  <a:srgbClr val="E22C91"/>
                </a:solidFill>
              </a:rPr>
              <a:t>Customer Profiles</a:t>
            </a:r>
            <a:endParaRPr b="1" i="0" sz="1200" u="none" cap="none" strike="noStrike">
              <a:solidFill>
                <a:srgbClr val="E22C91"/>
              </a:solidFill>
              <a:latin typeface="Arial"/>
              <a:ea typeface="Arial"/>
              <a:cs typeface="Arial"/>
              <a:sym typeface="Arial"/>
            </a:endParaRPr>
          </a:p>
        </p:txBody>
      </p:sp>
      <p:sp>
        <p:nvSpPr>
          <p:cNvPr id="153" name="Google Shape;153;g409f681df51_0_422"/>
          <p:cNvSpPr txBox="1"/>
          <p:nvPr/>
        </p:nvSpPr>
        <p:spPr>
          <a:xfrm>
            <a:off x="219250" y="641925"/>
            <a:ext cx="5346900" cy="3570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18518E"/>
                </a:solidFill>
              </a:rPr>
              <a:t>Executive &amp; Operational Leadership</a:t>
            </a:r>
            <a:endParaRPr b="1" sz="900">
              <a:solidFill>
                <a:srgbClr val="18518E"/>
              </a:solidFill>
            </a:endParaRPr>
          </a:p>
          <a:p>
            <a:pPr indent="0" lvl="0" marL="0" rtl="0" algn="l">
              <a:spcBef>
                <a:spcPts val="0"/>
              </a:spcBef>
              <a:spcAft>
                <a:spcPts val="0"/>
              </a:spcAft>
              <a:buNone/>
            </a:pPr>
            <a:r>
              <a:rPr lang="en" sz="800"/>
              <a:t>Chiefs / Department Leaders | Operations Directors | Emergency Management | Fleet &amp; Transportation | Facilities / Infrastructure</a:t>
            </a:r>
            <a:endParaRPr sz="800"/>
          </a:p>
          <a:p>
            <a:pPr indent="0" lvl="0" marL="0" rtl="0" algn="l">
              <a:spcBef>
                <a:spcPts val="0"/>
              </a:spcBef>
              <a:spcAft>
                <a:spcPts val="0"/>
              </a:spcAft>
              <a:buNone/>
            </a:pPr>
            <a:r>
              <a:t/>
            </a:r>
            <a:endParaRPr sz="800"/>
          </a:p>
          <a:p>
            <a:pPr indent="0" lvl="0" marL="0" rtl="0" algn="l">
              <a:spcBef>
                <a:spcPts val="0"/>
              </a:spcBef>
              <a:spcAft>
                <a:spcPts val="0"/>
              </a:spcAft>
              <a:buNone/>
            </a:pPr>
            <a:r>
              <a:rPr lang="en" sz="800"/>
              <a:t>Care about: Operational continuity, modernization, field communications, connected vehicles, facilities, and maintaining connectivity during major incidents or high-demand events.</a:t>
            </a:r>
            <a:endParaRPr sz="800"/>
          </a:p>
          <a:p>
            <a:pPr indent="0" lvl="0" marL="0" rtl="0" algn="l">
              <a:spcBef>
                <a:spcPts val="0"/>
              </a:spcBef>
              <a:spcAft>
                <a:spcPts val="0"/>
              </a:spcAft>
              <a:buNone/>
            </a:pPr>
            <a:r>
              <a:t/>
            </a:r>
            <a:endParaRPr sz="800"/>
          </a:p>
          <a:p>
            <a:pPr indent="0" lvl="0" marL="0" rtl="0" algn="l">
              <a:spcBef>
                <a:spcPts val="0"/>
              </a:spcBef>
              <a:spcAft>
                <a:spcPts val="0"/>
              </a:spcAft>
              <a:buNone/>
            </a:pPr>
            <a:r>
              <a:t/>
            </a:r>
            <a:endParaRPr sz="800"/>
          </a:p>
          <a:p>
            <a:pPr indent="0" lvl="0" marL="0" rtl="0" algn="l">
              <a:spcBef>
                <a:spcPts val="0"/>
              </a:spcBef>
              <a:spcAft>
                <a:spcPts val="0"/>
              </a:spcAft>
              <a:buNone/>
            </a:pPr>
            <a:r>
              <a:rPr b="1" lang="en" sz="900">
                <a:solidFill>
                  <a:srgbClr val="18518E"/>
                </a:solidFill>
              </a:rPr>
              <a:t>IT &amp; Technology</a:t>
            </a:r>
            <a:endParaRPr b="1" sz="900">
              <a:solidFill>
                <a:srgbClr val="18518E"/>
              </a:solidFill>
            </a:endParaRPr>
          </a:p>
          <a:p>
            <a:pPr indent="0" lvl="0" marL="0" rtl="0" algn="l">
              <a:spcBef>
                <a:spcPts val="0"/>
              </a:spcBef>
              <a:spcAft>
                <a:spcPts val="0"/>
              </a:spcAft>
              <a:buNone/>
            </a:pPr>
            <a:r>
              <a:rPr lang="en" sz="800"/>
              <a:t>IT Directors / CIOs | Network Administrators | Technology Directors</a:t>
            </a:r>
            <a:endParaRPr sz="800"/>
          </a:p>
          <a:p>
            <a:pPr indent="0" lvl="0" marL="0" rtl="0" algn="l">
              <a:spcBef>
                <a:spcPts val="0"/>
              </a:spcBef>
              <a:spcAft>
                <a:spcPts val="0"/>
              </a:spcAft>
              <a:buNone/>
            </a:pPr>
            <a:r>
              <a:t/>
            </a:r>
            <a:endParaRPr sz="800"/>
          </a:p>
          <a:p>
            <a:pPr indent="0" lvl="0" marL="0" rtl="0" algn="l">
              <a:spcBef>
                <a:spcPts val="0"/>
              </a:spcBef>
              <a:spcAft>
                <a:spcPts val="0"/>
              </a:spcAft>
              <a:buNone/>
            </a:pPr>
            <a:r>
              <a:rPr lang="en" sz="800"/>
              <a:t>Care about: Network performance, modernization, cybersecurity, redundancy, device connectivity, coverage, and supporting growing data demands without adding complexity for internal teams.</a:t>
            </a:r>
            <a:endParaRPr sz="800"/>
          </a:p>
          <a:p>
            <a:pPr indent="0" lvl="0" marL="0" rtl="0" algn="l">
              <a:spcBef>
                <a:spcPts val="0"/>
              </a:spcBef>
              <a:spcAft>
                <a:spcPts val="0"/>
              </a:spcAft>
              <a:buNone/>
            </a:pPr>
            <a:r>
              <a:t/>
            </a:r>
            <a:endParaRPr sz="800"/>
          </a:p>
          <a:p>
            <a:pPr indent="0" lvl="0" marL="0" rtl="0" algn="l">
              <a:spcBef>
                <a:spcPts val="0"/>
              </a:spcBef>
              <a:spcAft>
                <a:spcPts val="0"/>
              </a:spcAft>
              <a:buNone/>
            </a:pPr>
            <a:r>
              <a:t/>
            </a:r>
            <a:endParaRPr sz="800"/>
          </a:p>
          <a:p>
            <a:pPr indent="0" lvl="0" marL="0" rtl="0" algn="l">
              <a:spcBef>
                <a:spcPts val="0"/>
              </a:spcBef>
              <a:spcAft>
                <a:spcPts val="0"/>
              </a:spcAft>
              <a:buNone/>
            </a:pPr>
            <a:r>
              <a:rPr b="1" lang="en" sz="900">
                <a:solidFill>
                  <a:srgbClr val="18518E"/>
                </a:solidFill>
              </a:rPr>
              <a:t>Communications &amp; Dispatch</a:t>
            </a:r>
            <a:endParaRPr b="1" sz="900">
              <a:solidFill>
                <a:srgbClr val="18518E"/>
              </a:solidFill>
            </a:endParaRPr>
          </a:p>
          <a:p>
            <a:pPr indent="0" lvl="0" marL="0" rtl="0" algn="l">
              <a:spcBef>
                <a:spcPts val="0"/>
              </a:spcBef>
              <a:spcAft>
                <a:spcPts val="0"/>
              </a:spcAft>
              <a:buNone/>
            </a:pPr>
            <a:r>
              <a:rPr lang="en" sz="800"/>
              <a:t>Dispatch Directors | Communications Directors | Emergency Communications Managers</a:t>
            </a:r>
            <a:endParaRPr sz="800"/>
          </a:p>
          <a:p>
            <a:pPr indent="0" lvl="0" marL="0" rtl="0" algn="l">
              <a:spcBef>
                <a:spcPts val="0"/>
              </a:spcBef>
              <a:spcAft>
                <a:spcPts val="0"/>
              </a:spcAft>
              <a:buNone/>
            </a:pPr>
            <a:r>
              <a:t/>
            </a:r>
            <a:endParaRPr sz="800"/>
          </a:p>
          <a:p>
            <a:pPr indent="0" lvl="0" marL="0" rtl="0" algn="l">
              <a:spcBef>
                <a:spcPts val="0"/>
              </a:spcBef>
              <a:spcAft>
                <a:spcPts val="0"/>
              </a:spcAft>
              <a:buNone/>
            </a:pPr>
            <a:r>
              <a:rPr lang="en" sz="800"/>
              <a:t>Care about: Reliable voice, data and video communications between operations centers, field teams and connected devices—especially during high-demand events.</a:t>
            </a:r>
            <a:endParaRPr sz="800"/>
          </a:p>
          <a:p>
            <a:pPr indent="0" lvl="0" marL="0" rtl="0" algn="l">
              <a:spcBef>
                <a:spcPts val="0"/>
              </a:spcBef>
              <a:spcAft>
                <a:spcPts val="0"/>
              </a:spcAft>
              <a:buNone/>
            </a:pPr>
            <a:r>
              <a:t/>
            </a:r>
            <a:endParaRPr sz="800"/>
          </a:p>
          <a:p>
            <a:pPr indent="0" lvl="0" marL="0" rtl="0" algn="l">
              <a:spcBef>
                <a:spcPts val="0"/>
              </a:spcBef>
              <a:spcAft>
                <a:spcPts val="0"/>
              </a:spcAft>
              <a:buNone/>
            </a:pPr>
            <a:r>
              <a:t/>
            </a:r>
            <a:endParaRPr sz="800"/>
          </a:p>
          <a:p>
            <a:pPr indent="0" lvl="0" marL="0" rtl="0" algn="l">
              <a:spcBef>
                <a:spcPts val="0"/>
              </a:spcBef>
              <a:spcAft>
                <a:spcPts val="0"/>
              </a:spcAft>
              <a:buNone/>
            </a:pPr>
            <a:r>
              <a:rPr b="1" lang="en" sz="900">
                <a:solidFill>
                  <a:srgbClr val="18518E"/>
                </a:solidFill>
              </a:rPr>
              <a:t>Public Safety Leadership</a:t>
            </a:r>
            <a:endParaRPr b="1" sz="900">
              <a:solidFill>
                <a:srgbClr val="18518E"/>
              </a:solidFill>
            </a:endParaRPr>
          </a:p>
          <a:p>
            <a:pPr indent="0" lvl="0" marL="0" rtl="0" algn="l">
              <a:spcBef>
                <a:spcPts val="0"/>
              </a:spcBef>
              <a:spcAft>
                <a:spcPts val="0"/>
              </a:spcAft>
              <a:buNone/>
            </a:pPr>
            <a:r>
              <a:rPr lang="en" sz="800"/>
              <a:t>Police Command Staff | Fire Chiefs / Battalion Chiefs | EMS Chiefs / Directors</a:t>
            </a:r>
            <a:endParaRPr sz="800"/>
          </a:p>
          <a:p>
            <a:pPr indent="0" lvl="0" marL="0" rtl="0" algn="l">
              <a:spcBef>
                <a:spcPts val="0"/>
              </a:spcBef>
              <a:spcAft>
                <a:spcPts val="0"/>
              </a:spcAft>
              <a:buNone/>
            </a:pPr>
            <a:r>
              <a:t/>
            </a:r>
            <a:endParaRPr sz="800"/>
          </a:p>
          <a:p>
            <a:pPr indent="0" lvl="0" marL="0" rtl="0" algn="l">
              <a:spcBef>
                <a:spcPts val="0"/>
              </a:spcBef>
              <a:spcAft>
                <a:spcPts val="0"/>
              </a:spcAft>
              <a:buNone/>
            </a:pPr>
            <a:r>
              <a:rPr lang="en" sz="800"/>
              <a:t>Care about:</a:t>
            </a:r>
            <a:r>
              <a:rPr b="1" lang="en" sz="800"/>
              <a:t> </a:t>
            </a:r>
            <a:r>
              <a:rPr lang="en" sz="800"/>
              <a:t>CAD and dispatch, incident communications, connected vehicles and apparatus, video, GPS, mobile devices, field coordination, and access to critical information.</a:t>
            </a:r>
            <a:endParaRPr sz="800"/>
          </a:p>
        </p:txBody>
      </p:sp>
      <p:sp>
        <p:nvSpPr>
          <p:cNvPr id="154" name="Google Shape;154;g409f681df51_0_422"/>
          <p:cNvSpPr txBox="1"/>
          <p:nvPr/>
        </p:nvSpPr>
        <p:spPr>
          <a:xfrm>
            <a:off x="5861875" y="706925"/>
            <a:ext cx="3000000" cy="3509400"/>
          </a:xfrm>
          <a:prstGeom prst="rect">
            <a:avLst/>
          </a:prstGeom>
          <a:noFill/>
          <a:ln>
            <a:noFill/>
          </a:ln>
        </p:spPr>
        <p:txBody>
          <a:bodyPr anchorCtr="0" anchor="t" bIns="91425" lIns="91425" spcFirstLastPara="1" rIns="91425" wrap="square" tIns="91425">
            <a:spAutoFit/>
          </a:bodyPr>
          <a:lstStyle/>
          <a:p>
            <a:pPr indent="-279400" lvl="0" marL="457200" rtl="0" algn="l">
              <a:spcBef>
                <a:spcPts val="0"/>
              </a:spcBef>
              <a:spcAft>
                <a:spcPts val="0"/>
              </a:spcAft>
              <a:buSzPts val="800"/>
              <a:buChar char="●"/>
            </a:pPr>
            <a:r>
              <a:rPr lang="en" sz="800"/>
              <a:t>EMS — Dispatch, mobile patient information, GPS, tablets, smartphones, crew-to-facility communications</a:t>
            </a:r>
            <a:endParaRPr sz="800"/>
          </a:p>
          <a:p>
            <a:pPr indent="0" lvl="0" marL="457200" rtl="0" algn="l">
              <a:spcBef>
                <a:spcPts val="0"/>
              </a:spcBef>
              <a:spcAft>
                <a:spcPts val="0"/>
              </a:spcAft>
              <a:buNone/>
            </a:pPr>
            <a:r>
              <a:t/>
            </a:r>
            <a:endParaRPr sz="800"/>
          </a:p>
          <a:p>
            <a:pPr indent="-279400" lvl="0" marL="457200" rtl="0" algn="l">
              <a:spcBef>
                <a:spcPts val="0"/>
              </a:spcBef>
              <a:spcAft>
                <a:spcPts val="0"/>
              </a:spcAft>
              <a:buSzPts val="800"/>
              <a:buChar char="●"/>
            </a:pPr>
            <a:r>
              <a:rPr lang="en" sz="800"/>
              <a:t>Fire &amp; Rescue — Incident communications, connected apparatus, station connectivity, video, mapping, field coordination</a:t>
            </a:r>
            <a:endParaRPr sz="800"/>
          </a:p>
          <a:p>
            <a:pPr indent="0" lvl="0" marL="457200" rtl="0" algn="l">
              <a:spcBef>
                <a:spcPts val="0"/>
              </a:spcBef>
              <a:spcAft>
                <a:spcPts val="0"/>
              </a:spcAft>
              <a:buNone/>
            </a:pPr>
            <a:r>
              <a:t/>
            </a:r>
            <a:endParaRPr sz="800"/>
          </a:p>
          <a:p>
            <a:pPr indent="-279400" lvl="0" marL="457200" rtl="0" algn="l">
              <a:spcBef>
                <a:spcPts val="0"/>
              </a:spcBef>
              <a:spcAft>
                <a:spcPts val="0"/>
              </a:spcAft>
              <a:buSzPts val="800"/>
              <a:buChar char="●"/>
            </a:pPr>
            <a:r>
              <a:rPr lang="en" sz="800"/>
              <a:t>Law Enforcement — CAD, dispatch, body-worn cameras, connected vehicles, smartphones, field communications</a:t>
            </a:r>
            <a:endParaRPr sz="800"/>
          </a:p>
          <a:p>
            <a:pPr indent="0" lvl="0" marL="457200" rtl="0" algn="l">
              <a:spcBef>
                <a:spcPts val="0"/>
              </a:spcBef>
              <a:spcAft>
                <a:spcPts val="0"/>
              </a:spcAft>
              <a:buNone/>
            </a:pPr>
            <a:r>
              <a:t/>
            </a:r>
            <a:endParaRPr sz="800"/>
          </a:p>
          <a:p>
            <a:pPr indent="-279400" lvl="0" marL="457200" rtl="0" algn="l">
              <a:spcBef>
                <a:spcPts val="0"/>
              </a:spcBef>
              <a:spcAft>
                <a:spcPts val="0"/>
              </a:spcAft>
              <a:buSzPts val="800"/>
              <a:buChar char="●"/>
            </a:pPr>
            <a:r>
              <a:rPr lang="en" sz="800"/>
              <a:t>Legal &amp; Courts — Virtual hearings, case systems, remote collaboration, mobile teams, court communications</a:t>
            </a:r>
            <a:endParaRPr sz="800"/>
          </a:p>
          <a:p>
            <a:pPr indent="0" lvl="0" marL="457200" rtl="0" algn="l">
              <a:spcBef>
                <a:spcPts val="0"/>
              </a:spcBef>
              <a:spcAft>
                <a:spcPts val="0"/>
              </a:spcAft>
              <a:buNone/>
            </a:pPr>
            <a:r>
              <a:t/>
            </a:r>
            <a:endParaRPr sz="800"/>
          </a:p>
          <a:p>
            <a:pPr indent="-279400" lvl="0" marL="457200" rtl="0" algn="l">
              <a:spcBef>
                <a:spcPts val="0"/>
              </a:spcBef>
              <a:spcAft>
                <a:spcPts val="0"/>
              </a:spcAft>
              <a:buSzPts val="800"/>
              <a:buChar char="●"/>
            </a:pPr>
            <a:r>
              <a:rPr lang="en" sz="800"/>
              <a:t>Manufacturing &amp; Industrial — Connected equipment, facility operations, monitoring, security, operational continuity</a:t>
            </a:r>
            <a:endParaRPr sz="800"/>
          </a:p>
          <a:p>
            <a:pPr indent="0" lvl="0" marL="457200" rtl="0" algn="l">
              <a:spcBef>
                <a:spcPts val="0"/>
              </a:spcBef>
              <a:spcAft>
                <a:spcPts val="0"/>
              </a:spcAft>
              <a:buNone/>
            </a:pPr>
            <a:r>
              <a:t/>
            </a:r>
            <a:endParaRPr sz="800"/>
          </a:p>
          <a:p>
            <a:pPr indent="-279400" lvl="0" marL="457200" rtl="0" algn="l">
              <a:spcBef>
                <a:spcPts val="0"/>
              </a:spcBef>
              <a:spcAft>
                <a:spcPts val="0"/>
              </a:spcAft>
              <a:buSzPts val="800"/>
              <a:buChar char="●"/>
            </a:pPr>
            <a:r>
              <a:rPr lang="en" sz="800"/>
              <a:t>Transportation &amp; Logistics — Connected fleets, driver communications, dispatch, GPS, tracking, in-vehicle video</a:t>
            </a:r>
            <a:endParaRPr sz="800"/>
          </a:p>
          <a:p>
            <a:pPr indent="0" lvl="0" marL="457200" rtl="0" algn="l">
              <a:spcBef>
                <a:spcPts val="0"/>
              </a:spcBef>
              <a:spcAft>
                <a:spcPts val="0"/>
              </a:spcAft>
              <a:buNone/>
            </a:pPr>
            <a:r>
              <a:t/>
            </a:r>
            <a:endParaRPr sz="800"/>
          </a:p>
          <a:p>
            <a:pPr indent="-279400" lvl="0" marL="457200" rtl="0" algn="l">
              <a:spcBef>
                <a:spcPts val="0"/>
              </a:spcBef>
              <a:spcAft>
                <a:spcPts val="0"/>
              </a:spcAft>
              <a:buSzPts val="800"/>
              <a:buChar char="●"/>
            </a:pPr>
            <a:r>
              <a:rPr lang="en" sz="800"/>
              <a:t>Utilities &amp; Critical Infrastructure — Remote crews, outage response, work orders, GPS, field applications, infrastructure monitoring</a:t>
            </a:r>
            <a:endParaRPr sz="8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g409f681df51_0_324"/>
          <p:cNvSpPr/>
          <p:nvPr/>
        </p:nvSpPr>
        <p:spPr>
          <a:xfrm>
            <a:off x="398125" y="561725"/>
            <a:ext cx="1933800" cy="1916700"/>
          </a:xfrm>
          <a:prstGeom prst="roundRect">
            <a:avLst>
              <a:gd fmla="val 8364" name="adj"/>
            </a:avLst>
          </a:prstGeom>
          <a:noFill/>
          <a:ln cap="flat" cmpd="sng" w="12700">
            <a:solidFill>
              <a:srgbClr val="FDD70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000" u="none" cap="none" strike="noStrike">
              <a:solidFill>
                <a:schemeClr val="dk1"/>
              </a:solidFill>
              <a:highlight>
                <a:srgbClr val="FFFF00"/>
              </a:highlight>
              <a:latin typeface="Calibri"/>
              <a:ea typeface="Calibri"/>
              <a:cs typeface="Calibri"/>
              <a:sym typeface="Calibri"/>
            </a:endParaRPr>
          </a:p>
        </p:txBody>
      </p:sp>
      <p:sp>
        <p:nvSpPr>
          <p:cNvPr id="160" name="Google Shape;160;g409f681df51_0_324"/>
          <p:cNvSpPr txBox="1"/>
          <p:nvPr>
            <p:ph idx="12" type="sldNum"/>
          </p:nvPr>
        </p:nvSpPr>
        <p:spPr>
          <a:xfrm>
            <a:off x="8564569" y="4870298"/>
            <a:ext cx="297300" cy="138600"/>
          </a:xfrm>
          <a:prstGeom prst="rect">
            <a:avLst/>
          </a:prstGeom>
          <a:noFill/>
          <a:ln>
            <a:noFill/>
          </a:ln>
        </p:spPr>
        <p:txBody>
          <a:bodyPr anchorCtr="0" anchor="ctr" bIns="0" lIns="0" spcFirstLastPara="1" rIns="0" wrap="square" tIns="0">
            <a:spAutoFit/>
          </a:bodyPr>
          <a:lstStyle/>
          <a:p>
            <a:pPr indent="0" lvl="0" marL="25400" rtl="0" algn="r">
              <a:lnSpc>
                <a:spcPct val="103777"/>
              </a:lnSpc>
              <a:spcBef>
                <a:spcPts val="0"/>
              </a:spcBef>
              <a:spcAft>
                <a:spcPts val="0"/>
              </a:spcAft>
              <a:buSzPts val="600"/>
              <a:buNone/>
            </a:pPr>
            <a:fld id="{00000000-1234-1234-1234-123412341234}" type="slidenum">
              <a:rPr lang="en">
                <a:latin typeface="Arial"/>
                <a:ea typeface="Arial"/>
                <a:cs typeface="Arial"/>
                <a:sym typeface="Arial"/>
              </a:rPr>
              <a:t>‹#›</a:t>
            </a:fld>
            <a:endParaRPr>
              <a:latin typeface="Arial"/>
              <a:ea typeface="Arial"/>
              <a:cs typeface="Arial"/>
              <a:sym typeface="Arial"/>
            </a:endParaRPr>
          </a:p>
        </p:txBody>
      </p:sp>
      <p:sp>
        <p:nvSpPr>
          <p:cNvPr id="161" name="Google Shape;161;g409f681df51_0_324"/>
          <p:cNvSpPr txBox="1"/>
          <p:nvPr>
            <p:ph idx="11" type="ftr"/>
          </p:nvPr>
        </p:nvSpPr>
        <p:spPr>
          <a:xfrm>
            <a:off x="7255096" y="4855233"/>
            <a:ext cx="1428300" cy="107700"/>
          </a:xfrm>
          <a:prstGeom prst="rect">
            <a:avLst/>
          </a:prstGeom>
          <a:noFill/>
          <a:ln>
            <a:noFill/>
          </a:ln>
        </p:spPr>
        <p:txBody>
          <a:bodyPr anchorCtr="0" anchor="ctr" bIns="0" lIns="0" spcFirstLastPara="1" rIns="0" wrap="square" tIns="0">
            <a:spAutoFit/>
          </a:bodyPr>
          <a:lstStyle/>
          <a:p>
            <a:pPr indent="0" lvl="0" marL="12700" rtl="0" algn="ctr">
              <a:lnSpc>
                <a:spcPct val="133428"/>
              </a:lnSpc>
              <a:spcBef>
                <a:spcPts val="0"/>
              </a:spcBef>
              <a:spcAft>
                <a:spcPts val="0"/>
              </a:spcAft>
              <a:buSzPts val="700"/>
              <a:buNone/>
            </a:pPr>
            <a:r>
              <a:rPr lang="en" sz="700">
                <a:latin typeface="Arial"/>
                <a:ea typeface="Arial"/>
                <a:cs typeface="Arial"/>
                <a:sym typeface="Arial"/>
              </a:rPr>
              <a:t>FOR INTERNAL USE ONLY</a:t>
            </a:r>
            <a:endParaRPr>
              <a:latin typeface="Arial"/>
              <a:ea typeface="Arial"/>
              <a:cs typeface="Arial"/>
              <a:sym typeface="Arial"/>
            </a:endParaRPr>
          </a:p>
        </p:txBody>
      </p:sp>
      <p:pic>
        <p:nvPicPr>
          <p:cNvPr id="162" name="Google Shape;162;g409f681df51_0_324"/>
          <p:cNvPicPr preferRelativeResize="0"/>
          <p:nvPr/>
        </p:nvPicPr>
        <p:blipFill rotWithShape="1">
          <a:blip r:embed="rId3">
            <a:alphaModFix/>
          </a:blip>
          <a:srcRect b="0" l="0" r="0" t="0"/>
          <a:stretch/>
        </p:blipFill>
        <p:spPr>
          <a:xfrm>
            <a:off x="219250" y="4510634"/>
            <a:ext cx="1256028" cy="447832"/>
          </a:xfrm>
          <a:prstGeom prst="rect">
            <a:avLst/>
          </a:prstGeom>
          <a:noFill/>
          <a:ln>
            <a:noFill/>
          </a:ln>
        </p:spPr>
      </p:pic>
      <p:sp>
        <p:nvSpPr>
          <p:cNvPr id="163" name="Google Shape;163;g409f681df51_0_324"/>
          <p:cNvSpPr/>
          <p:nvPr/>
        </p:nvSpPr>
        <p:spPr>
          <a:xfrm flipH="1" rot="10800000">
            <a:off x="263938" y="387298"/>
            <a:ext cx="8487918" cy="33900"/>
          </a:xfrm>
          <a:custGeom>
            <a:rect b="b" l="l" r="r" t="t"/>
            <a:pathLst>
              <a:path extrusionOk="0" h="120000" w="8595360">
                <a:moveTo>
                  <a:pt x="0" y="0"/>
                </a:moveTo>
                <a:lnTo>
                  <a:pt x="8595360" y="0"/>
                </a:lnTo>
              </a:path>
            </a:pathLst>
          </a:custGeom>
          <a:noFill/>
          <a:ln cap="flat" cmpd="sng" w="12700">
            <a:solidFill>
              <a:srgbClr val="E22C91"/>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64" name="Google Shape;164;g409f681df51_0_324"/>
          <p:cNvSpPr txBox="1"/>
          <p:nvPr/>
        </p:nvSpPr>
        <p:spPr>
          <a:xfrm>
            <a:off x="263947" y="155064"/>
            <a:ext cx="3393000" cy="196200"/>
          </a:xfrm>
          <a:prstGeom prst="rect">
            <a:avLst/>
          </a:prstGeom>
          <a:noFill/>
          <a:ln>
            <a:noFill/>
          </a:ln>
        </p:spPr>
        <p:txBody>
          <a:bodyPr anchorCtr="0" anchor="t" bIns="0" lIns="0" spcFirstLastPara="1" rIns="0" wrap="square" tIns="11425">
            <a:spAutoFit/>
          </a:bodyPr>
          <a:lstStyle/>
          <a:p>
            <a:pPr indent="0" lvl="0" marL="12700" marR="0" rtl="0" algn="l">
              <a:lnSpc>
                <a:spcPct val="100000"/>
              </a:lnSpc>
              <a:spcBef>
                <a:spcPts val="0"/>
              </a:spcBef>
              <a:spcAft>
                <a:spcPts val="0"/>
              </a:spcAft>
              <a:buClr>
                <a:srgbClr val="000000"/>
              </a:buClr>
              <a:buSzPts val="1200"/>
              <a:buFont typeface="Arial"/>
              <a:buNone/>
            </a:pPr>
            <a:r>
              <a:rPr b="1" lang="en" sz="1200">
                <a:solidFill>
                  <a:srgbClr val="E22C91"/>
                </a:solidFill>
              </a:rPr>
              <a:t>Pain Points by Industry</a:t>
            </a:r>
            <a:endParaRPr b="1" i="0" sz="1200" u="none" cap="none" strike="noStrike">
              <a:solidFill>
                <a:srgbClr val="E22C91"/>
              </a:solidFill>
              <a:latin typeface="Arial"/>
              <a:ea typeface="Arial"/>
              <a:cs typeface="Arial"/>
              <a:sym typeface="Arial"/>
            </a:endParaRPr>
          </a:p>
        </p:txBody>
      </p:sp>
      <p:sp>
        <p:nvSpPr>
          <p:cNvPr id="165" name="Google Shape;165;g409f681df51_0_324"/>
          <p:cNvSpPr txBox="1"/>
          <p:nvPr/>
        </p:nvSpPr>
        <p:spPr>
          <a:xfrm>
            <a:off x="551725" y="719200"/>
            <a:ext cx="1601400" cy="190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900">
                <a:solidFill>
                  <a:srgbClr val="18518E"/>
                </a:solidFill>
              </a:rPr>
              <a:t>EMS</a:t>
            </a:r>
            <a:endParaRPr b="1" sz="900">
              <a:solidFill>
                <a:srgbClr val="18518E"/>
              </a:solidFill>
            </a:endParaRPr>
          </a:p>
          <a:p>
            <a:pPr indent="0" lvl="0" marL="0" rtl="0" algn="l">
              <a:lnSpc>
                <a:spcPct val="115000"/>
              </a:lnSpc>
              <a:spcBef>
                <a:spcPts val="1200"/>
              </a:spcBef>
              <a:spcAft>
                <a:spcPts val="0"/>
              </a:spcAft>
              <a:buNone/>
            </a:pPr>
            <a:r>
              <a:rPr lang="en" sz="800"/>
              <a:t>During a major incident, ambulances rely on connectivity for CAD updates, GPS, patient data, ePCRs and connected medical devices. Network congestion can disrupt that flow when crews need it most. </a:t>
            </a:r>
            <a:endParaRPr sz="800"/>
          </a:p>
          <a:p>
            <a:pPr indent="0" lvl="0" marL="0" rtl="0" algn="l">
              <a:spcBef>
                <a:spcPts val="1200"/>
              </a:spcBef>
              <a:spcAft>
                <a:spcPts val="0"/>
              </a:spcAft>
              <a:buNone/>
            </a:pPr>
            <a:r>
              <a:t/>
            </a:r>
            <a:endParaRPr sz="800"/>
          </a:p>
        </p:txBody>
      </p:sp>
      <p:sp>
        <p:nvSpPr>
          <p:cNvPr id="166" name="Google Shape;166;g409f681df51_0_324"/>
          <p:cNvSpPr/>
          <p:nvPr/>
        </p:nvSpPr>
        <p:spPr>
          <a:xfrm>
            <a:off x="2549425" y="561725"/>
            <a:ext cx="1933800" cy="1916700"/>
          </a:xfrm>
          <a:prstGeom prst="roundRect">
            <a:avLst>
              <a:gd fmla="val 8364" name="adj"/>
            </a:avLst>
          </a:prstGeom>
          <a:noFill/>
          <a:ln cap="flat" cmpd="sng" w="12700">
            <a:solidFill>
              <a:srgbClr val="FDD70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000" u="none" cap="none" strike="noStrike">
              <a:solidFill>
                <a:schemeClr val="dk1"/>
              </a:solidFill>
              <a:highlight>
                <a:srgbClr val="FFFF00"/>
              </a:highlight>
              <a:latin typeface="Calibri"/>
              <a:ea typeface="Calibri"/>
              <a:cs typeface="Calibri"/>
              <a:sym typeface="Calibri"/>
            </a:endParaRPr>
          </a:p>
        </p:txBody>
      </p:sp>
      <p:sp>
        <p:nvSpPr>
          <p:cNvPr id="167" name="Google Shape;167;g409f681df51_0_324"/>
          <p:cNvSpPr/>
          <p:nvPr/>
        </p:nvSpPr>
        <p:spPr>
          <a:xfrm>
            <a:off x="4700725" y="561725"/>
            <a:ext cx="1933800" cy="1916700"/>
          </a:xfrm>
          <a:prstGeom prst="roundRect">
            <a:avLst>
              <a:gd fmla="val 8364" name="adj"/>
            </a:avLst>
          </a:prstGeom>
          <a:noFill/>
          <a:ln cap="flat" cmpd="sng" w="12700">
            <a:solidFill>
              <a:srgbClr val="FDD70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000" u="none" cap="none" strike="noStrike">
              <a:solidFill>
                <a:schemeClr val="dk1"/>
              </a:solidFill>
              <a:highlight>
                <a:srgbClr val="FFFF00"/>
              </a:highlight>
              <a:latin typeface="Calibri"/>
              <a:ea typeface="Calibri"/>
              <a:cs typeface="Calibri"/>
              <a:sym typeface="Calibri"/>
            </a:endParaRPr>
          </a:p>
        </p:txBody>
      </p:sp>
      <p:sp>
        <p:nvSpPr>
          <p:cNvPr id="168" name="Google Shape;168;g409f681df51_0_324"/>
          <p:cNvSpPr/>
          <p:nvPr/>
        </p:nvSpPr>
        <p:spPr>
          <a:xfrm>
            <a:off x="6852025" y="561725"/>
            <a:ext cx="1933800" cy="1916700"/>
          </a:xfrm>
          <a:prstGeom prst="roundRect">
            <a:avLst>
              <a:gd fmla="val 8364" name="adj"/>
            </a:avLst>
          </a:prstGeom>
          <a:noFill/>
          <a:ln cap="flat" cmpd="sng" w="12700">
            <a:solidFill>
              <a:srgbClr val="FDD70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000" u="none" cap="none" strike="noStrike">
              <a:solidFill>
                <a:schemeClr val="dk1"/>
              </a:solidFill>
              <a:highlight>
                <a:srgbClr val="FFFF00"/>
              </a:highlight>
              <a:latin typeface="Calibri"/>
              <a:ea typeface="Calibri"/>
              <a:cs typeface="Calibri"/>
              <a:sym typeface="Calibri"/>
            </a:endParaRPr>
          </a:p>
        </p:txBody>
      </p:sp>
      <p:sp>
        <p:nvSpPr>
          <p:cNvPr id="169" name="Google Shape;169;g409f681df51_0_324"/>
          <p:cNvSpPr/>
          <p:nvPr/>
        </p:nvSpPr>
        <p:spPr>
          <a:xfrm>
            <a:off x="1453800" y="2708475"/>
            <a:ext cx="1933800" cy="1916700"/>
          </a:xfrm>
          <a:prstGeom prst="roundRect">
            <a:avLst>
              <a:gd fmla="val 8364" name="adj"/>
            </a:avLst>
          </a:prstGeom>
          <a:noFill/>
          <a:ln cap="flat" cmpd="sng" w="12700">
            <a:solidFill>
              <a:srgbClr val="FDD70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000" u="none" cap="none" strike="noStrike">
              <a:solidFill>
                <a:schemeClr val="dk1"/>
              </a:solidFill>
              <a:highlight>
                <a:srgbClr val="FFFF00"/>
              </a:highlight>
              <a:latin typeface="Calibri"/>
              <a:ea typeface="Calibri"/>
              <a:cs typeface="Calibri"/>
              <a:sym typeface="Calibri"/>
            </a:endParaRPr>
          </a:p>
        </p:txBody>
      </p:sp>
      <p:sp>
        <p:nvSpPr>
          <p:cNvPr id="170" name="Google Shape;170;g409f681df51_0_324"/>
          <p:cNvSpPr/>
          <p:nvPr/>
        </p:nvSpPr>
        <p:spPr>
          <a:xfrm>
            <a:off x="3605100" y="2708475"/>
            <a:ext cx="1933800" cy="1916700"/>
          </a:xfrm>
          <a:prstGeom prst="roundRect">
            <a:avLst>
              <a:gd fmla="val 8364" name="adj"/>
            </a:avLst>
          </a:prstGeom>
          <a:noFill/>
          <a:ln cap="flat" cmpd="sng" w="12700">
            <a:solidFill>
              <a:srgbClr val="FDD70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000" u="none" cap="none" strike="noStrike">
              <a:solidFill>
                <a:schemeClr val="dk1"/>
              </a:solidFill>
              <a:highlight>
                <a:srgbClr val="FFFF00"/>
              </a:highlight>
              <a:latin typeface="Calibri"/>
              <a:ea typeface="Calibri"/>
              <a:cs typeface="Calibri"/>
              <a:sym typeface="Calibri"/>
            </a:endParaRPr>
          </a:p>
        </p:txBody>
      </p:sp>
      <p:sp>
        <p:nvSpPr>
          <p:cNvPr id="171" name="Google Shape;171;g409f681df51_0_324"/>
          <p:cNvSpPr/>
          <p:nvPr/>
        </p:nvSpPr>
        <p:spPr>
          <a:xfrm>
            <a:off x="5756400" y="2708475"/>
            <a:ext cx="1933800" cy="1916700"/>
          </a:xfrm>
          <a:prstGeom prst="roundRect">
            <a:avLst>
              <a:gd fmla="val 8364" name="adj"/>
            </a:avLst>
          </a:prstGeom>
          <a:noFill/>
          <a:ln cap="flat" cmpd="sng" w="12700">
            <a:solidFill>
              <a:srgbClr val="FDD70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000" u="none" cap="none" strike="noStrike">
              <a:solidFill>
                <a:schemeClr val="dk1"/>
              </a:solidFill>
              <a:highlight>
                <a:srgbClr val="FFFF00"/>
              </a:highlight>
              <a:latin typeface="Calibri"/>
              <a:ea typeface="Calibri"/>
              <a:cs typeface="Calibri"/>
              <a:sym typeface="Calibri"/>
            </a:endParaRPr>
          </a:p>
        </p:txBody>
      </p:sp>
      <p:sp>
        <p:nvSpPr>
          <p:cNvPr id="172" name="Google Shape;172;g409f681df51_0_324"/>
          <p:cNvSpPr txBox="1"/>
          <p:nvPr/>
        </p:nvSpPr>
        <p:spPr>
          <a:xfrm>
            <a:off x="2751775" y="719200"/>
            <a:ext cx="1601400" cy="190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900">
                <a:solidFill>
                  <a:srgbClr val="18518E"/>
                </a:solidFill>
              </a:rPr>
              <a:t>Fire</a:t>
            </a:r>
            <a:endParaRPr b="1" sz="900">
              <a:solidFill>
                <a:srgbClr val="18518E"/>
              </a:solidFill>
            </a:endParaRPr>
          </a:p>
          <a:p>
            <a:pPr indent="0" lvl="0" marL="0" rtl="0" algn="l">
              <a:lnSpc>
                <a:spcPct val="115000"/>
              </a:lnSpc>
              <a:spcBef>
                <a:spcPts val="1200"/>
              </a:spcBef>
              <a:spcAft>
                <a:spcPts val="0"/>
              </a:spcAft>
              <a:buNone/>
            </a:pPr>
            <a:r>
              <a:rPr lang="en" sz="800"/>
              <a:t>During structure fires, wildfires or major incidents, crews rely on connectivity for CAD updates, mapping, hydrant locations, building plans and crew coordination. Network congestion can disrupt access when seconds matter. </a:t>
            </a:r>
            <a:endParaRPr sz="800"/>
          </a:p>
          <a:p>
            <a:pPr indent="0" lvl="0" marL="0" rtl="0" algn="l">
              <a:spcBef>
                <a:spcPts val="1200"/>
              </a:spcBef>
              <a:spcAft>
                <a:spcPts val="0"/>
              </a:spcAft>
              <a:buNone/>
            </a:pPr>
            <a:r>
              <a:t/>
            </a:r>
            <a:endParaRPr sz="800"/>
          </a:p>
        </p:txBody>
      </p:sp>
      <p:sp>
        <p:nvSpPr>
          <p:cNvPr id="173" name="Google Shape;173;g409f681df51_0_324"/>
          <p:cNvSpPr txBox="1"/>
          <p:nvPr/>
        </p:nvSpPr>
        <p:spPr>
          <a:xfrm>
            <a:off x="4866925" y="719200"/>
            <a:ext cx="1601400" cy="190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900">
                <a:solidFill>
                  <a:srgbClr val="18518E"/>
                </a:solidFill>
              </a:rPr>
              <a:t>Law Enforcement</a:t>
            </a:r>
            <a:endParaRPr b="1" sz="900">
              <a:solidFill>
                <a:srgbClr val="18518E"/>
              </a:solidFill>
            </a:endParaRPr>
          </a:p>
          <a:p>
            <a:pPr indent="0" lvl="0" marL="0" rtl="0" algn="l">
              <a:lnSpc>
                <a:spcPct val="115000"/>
              </a:lnSpc>
              <a:spcBef>
                <a:spcPts val="1200"/>
              </a:spcBef>
              <a:spcAft>
                <a:spcPts val="0"/>
              </a:spcAft>
              <a:buNone/>
            </a:pPr>
            <a:r>
              <a:rPr lang="en" sz="800"/>
              <a:t>Officers rely on connectivity for CAD, bodycams, real-time information, GPS and critical communications. During major incidents or in congested areas, network slowdowns can disrupt access when it’s needed most. </a:t>
            </a:r>
            <a:endParaRPr sz="800"/>
          </a:p>
          <a:p>
            <a:pPr indent="0" lvl="0" marL="0" rtl="0" algn="l">
              <a:spcBef>
                <a:spcPts val="1200"/>
              </a:spcBef>
              <a:spcAft>
                <a:spcPts val="0"/>
              </a:spcAft>
              <a:buNone/>
            </a:pPr>
            <a:r>
              <a:t/>
            </a:r>
            <a:endParaRPr sz="800"/>
          </a:p>
        </p:txBody>
      </p:sp>
      <p:sp>
        <p:nvSpPr>
          <p:cNvPr id="174" name="Google Shape;174;g409f681df51_0_324"/>
          <p:cNvSpPr txBox="1"/>
          <p:nvPr/>
        </p:nvSpPr>
        <p:spPr>
          <a:xfrm>
            <a:off x="7018225" y="719200"/>
            <a:ext cx="1601400" cy="190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900">
                <a:solidFill>
                  <a:srgbClr val="18518E"/>
                </a:solidFill>
              </a:rPr>
              <a:t>Legal</a:t>
            </a:r>
            <a:endParaRPr b="1" sz="900">
              <a:solidFill>
                <a:srgbClr val="18518E"/>
              </a:solidFill>
            </a:endParaRPr>
          </a:p>
          <a:p>
            <a:pPr indent="0" lvl="0" marL="0" rtl="0" algn="l">
              <a:lnSpc>
                <a:spcPct val="115000"/>
              </a:lnSpc>
              <a:spcBef>
                <a:spcPts val="1200"/>
              </a:spcBef>
              <a:spcAft>
                <a:spcPts val="0"/>
              </a:spcAft>
              <a:buNone/>
            </a:pPr>
            <a:r>
              <a:rPr lang="en" sz="800"/>
              <a:t>Legal teams rely on connectivity for virtual hearings, cloud files, case management and real-time collaboration. Network congestion can disrupt access to critical systems and information. </a:t>
            </a:r>
            <a:endParaRPr sz="800"/>
          </a:p>
          <a:p>
            <a:pPr indent="0" lvl="0" marL="0" rtl="0" algn="l">
              <a:spcBef>
                <a:spcPts val="1200"/>
              </a:spcBef>
              <a:spcAft>
                <a:spcPts val="0"/>
              </a:spcAft>
              <a:buNone/>
            </a:pPr>
            <a:r>
              <a:t/>
            </a:r>
            <a:endParaRPr sz="800"/>
          </a:p>
        </p:txBody>
      </p:sp>
      <p:sp>
        <p:nvSpPr>
          <p:cNvPr id="175" name="Google Shape;175;g409f681df51_0_324"/>
          <p:cNvSpPr txBox="1"/>
          <p:nvPr/>
        </p:nvSpPr>
        <p:spPr>
          <a:xfrm>
            <a:off x="1620000" y="2872650"/>
            <a:ext cx="1601400" cy="1624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900">
                <a:solidFill>
                  <a:srgbClr val="18518E"/>
                </a:solidFill>
              </a:rPr>
              <a:t>Transportation Logistics</a:t>
            </a:r>
            <a:endParaRPr b="1" sz="900">
              <a:solidFill>
                <a:srgbClr val="18518E"/>
              </a:solidFill>
            </a:endParaRPr>
          </a:p>
          <a:p>
            <a:pPr indent="0" lvl="0" marL="0" rtl="0" algn="l">
              <a:lnSpc>
                <a:spcPct val="115000"/>
              </a:lnSpc>
              <a:spcBef>
                <a:spcPts val="1200"/>
              </a:spcBef>
              <a:spcAft>
                <a:spcPts val="0"/>
              </a:spcAft>
              <a:buNone/>
            </a:pPr>
            <a:r>
              <a:rPr lang="en" sz="800"/>
              <a:t>Transportation fleets rely on constant connectivity for GPS, fleet tracking, dispatch, telematics and live video. Network congestion can disrupt operations and visibility. </a:t>
            </a:r>
            <a:endParaRPr sz="800"/>
          </a:p>
          <a:p>
            <a:pPr indent="0" lvl="0" marL="0" rtl="0" algn="l">
              <a:spcBef>
                <a:spcPts val="1200"/>
              </a:spcBef>
              <a:spcAft>
                <a:spcPts val="0"/>
              </a:spcAft>
              <a:buNone/>
            </a:pPr>
            <a:r>
              <a:t/>
            </a:r>
            <a:endParaRPr sz="800"/>
          </a:p>
        </p:txBody>
      </p:sp>
      <p:sp>
        <p:nvSpPr>
          <p:cNvPr id="176" name="Google Shape;176;g409f681df51_0_324"/>
          <p:cNvSpPr txBox="1"/>
          <p:nvPr/>
        </p:nvSpPr>
        <p:spPr>
          <a:xfrm>
            <a:off x="3771300" y="2819575"/>
            <a:ext cx="1601400" cy="193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900">
                <a:solidFill>
                  <a:srgbClr val="18518E"/>
                </a:solidFill>
              </a:rPr>
              <a:t>Utilities</a:t>
            </a:r>
            <a:endParaRPr b="1" sz="900">
              <a:solidFill>
                <a:srgbClr val="18518E"/>
              </a:solidFill>
            </a:endParaRPr>
          </a:p>
          <a:p>
            <a:pPr indent="0" lvl="0" marL="0" rtl="0" algn="l">
              <a:spcBef>
                <a:spcPts val="1200"/>
              </a:spcBef>
              <a:spcAft>
                <a:spcPts val="0"/>
              </a:spcAft>
              <a:buClr>
                <a:schemeClr val="dk1"/>
              </a:buClr>
              <a:buSzPts val="1100"/>
              <a:buFont typeface="Arial"/>
              <a:buNone/>
            </a:pPr>
            <a:r>
              <a:rPr lang="en" sz="800"/>
              <a:t>Utility providers depend on reliable connectivity for field crews, infrastructure and critical data. Congestion and limited network capacity can disrupt operations when connectivity matters most.</a:t>
            </a:r>
            <a:endParaRPr sz="800">
              <a:solidFill>
                <a:schemeClr val="dk1"/>
              </a:solidFill>
            </a:endParaRPr>
          </a:p>
          <a:p>
            <a:pPr indent="0" lvl="0" marL="0" rtl="0" algn="l">
              <a:lnSpc>
                <a:spcPct val="115000"/>
              </a:lnSpc>
              <a:spcBef>
                <a:spcPts val="1200"/>
              </a:spcBef>
              <a:spcAft>
                <a:spcPts val="0"/>
              </a:spcAft>
              <a:buNone/>
            </a:pPr>
            <a:r>
              <a:t/>
            </a:r>
            <a:endParaRPr sz="800"/>
          </a:p>
          <a:p>
            <a:pPr indent="0" lvl="0" marL="0" rtl="0" algn="l">
              <a:spcBef>
                <a:spcPts val="1200"/>
              </a:spcBef>
              <a:spcAft>
                <a:spcPts val="0"/>
              </a:spcAft>
              <a:buNone/>
            </a:pPr>
            <a:r>
              <a:t/>
            </a:r>
            <a:endParaRPr sz="800"/>
          </a:p>
        </p:txBody>
      </p:sp>
      <p:sp>
        <p:nvSpPr>
          <p:cNvPr id="177" name="Google Shape;177;g409f681df51_0_324"/>
          <p:cNvSpPr txBox="1"/>
          <p:nvPr/>
        </p:nvSpPr>
        <p:spPr>
          <a:xfrm>
            <a:off x="5922600" y="2819575"/>
            <a:ext cx="1601400" cy="2049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900">
                <a:solidFill>
                  <a:srgbClr val="18518E"/>
                </a:solidFill>
              </a:rPr>
              <a:t>Manufacturing</a:t>
            </a:r>
            <a:endParaRPr b="1" sz="900">
              <a:solidFill>
                <a:srgbClr val="18518E"/>
              </a:solidFill>
            </a:endParaRPr>
          </a:p>
          <a:p>
            <a:pPr indent="0" lvl="0" marL="0" rtl="0" algn="l">
              <a:lnSpc>
                <a:spcPct val="115000"/>
              </a:lnSpc>
              <a:spcBef>
                <a:spcPts val="1200"/>
              </a:spcBef>
              <a:spcAft>
                <a:spcPts val="0"/>
              </a:spcAft>
              <a:buNone/>
            </a:pPr>
            <a:r>
              <a:rPr lang="en" sz="800"/>
              <a:t>Manufacturers rely on connected equipment, automation and real-time data to keep production moving. Network congestion and unreliable connectivity can disrupt operations, communication and critical systems. </a:t>
            </a:r>
            <a:endParaRPr sz="800"/>
          </a:p>
          <a:p>
            <a:pPr indent="0" lvl="0" marL="0" rtl="0" algn="l">
              <a:spcBef>
                <a:spcPts val="1200"/>
              </a:spcBef>
              <a:spcAft>
                <a:spcPts val="0"/>
              </a:spcAft>
              <a:buNone/>
            </a:pPr>
            <a:r>
              <a:t/>
            </a:r>
            <a:endParaRPr sz="8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4"/>
          <p:cNvSpPr txBox="1"/>
          <p:nvPr/>
        </p:nvSpPr>
        <p:spPr>
          <a:xfrm>
            <a:off x="484550" y="3150125"/>
            <a:ext cx="3748800" cy="1479300"/>
          </a:xfrm>
          <a:prstGeom prst="rect">
            <a:avLst/>
          </a:prstGeom>
          <a:noFill/>
          <a:ln>
            <a:noFill/>
          </a:ln>
        </p:spPr>
        <p:txBody>
          <a:bodyPr anchorCtr="0" anchor="t" bIns="0" lIns="0" spcFirstLastPara="1" rIns="0" wrap="square" tIns="35250">
            <a:spAutoFit/>
          </a:bodyPr>
          <a:lstStyle/>
          <a:p>
            <a:pPr indent="0" lvl="0" marL="0" marR="0" rtl="0" algn="l">
              <a:lnSpc>
                <a:spcPct val="115000"/>
              </a:lnSpc>
              <a:spcBef>
                <a:spcPts val="1800"/>
              </a:spcBef>
              <a:spcAft>
                <a:spcPts val="0"/>
              </a:spcAft>
              <a:buClr>
                <a:schemeClr val="dk1"/>
              </a:buClr>
              <a:buSzPts val="1100"/>
              <a:buFont typeface="Arial"/>
              <a:buNone/>
            </a:pPr>
            <a:r>
              <a:rPr b="1" lang="en" sz="1200">
                <a:solidFill>
                  <a:srgbClr val="E22C91"/>
                </a:solidFill>
              </a:rPr>
              <a:t>Why T-Mobile</a:t>
            </a:r>
            <a:endParaRPr b="0" i="0" sz="1200" u="none" cap="none" strike="noStrike">
              <a:solidFill>
                <a:srgbClr val="E22C91"/>
              </a:solidFill>
              <a:latin typeface="Arial"/>
              <a:ea typeface="Arial"/>
              <a:cs typeface="Arial"/>
              <a:sym typeface="Arial"/>
            </a:endParaRPr>
          </a:p>
          <a:p>
            <a:pPr indent="0" lvl="0" marL="0" rtl="0" algn="l">
              <a:spcBef>
                <a:spcPts val="0"/>
              </a:spcBef>
              <a:spcAft>
                <a:spcPts val="0"/>
              </a:spcAft>
              <a:buNone/>
            </a:pPr>
            <a:r>
              <a:rPr lang="en" sz="800"/>
              <a:t>T-Mobile powers T-Priority™ with:</a:t>
            </a:r>
            <a:endParaRPr sz="800"/>
          </a:p>
          <a:p>
            <a:pPr indent="0" lvl="0" marL="0" rtl="0" algn="l">
              <a:spcBef>
                <a:spcPts val="0"/>
              </a:spcBef>
              <a:spcAft>
                <a:spcPts val="0"/>
              </a:spcAft>
              <a:buNone/>
            </a:pPr>
            <a:r>
              <a:t/>
            </a:r>
            <a:endParaRPr sz="800"/>
          </a:p>
          <a:p>
            <a:pPr indent="-279400" lvl="0" marL="457200" rtl="0" algn="l">
              <a:spcBef>
                <a:spcPts val="0"/>
              </a:spcBef>
              <a:spcAft>
                <a:spcPts val="0"/>
              </a:spcAft>
              <a:buSzPts val="800"/>
              <a:buChar char="●"/>
            </a:pPr>
            <a:r>
              <a:rPr lang="en" sz="800"/>
              <a:t>Nationwide 5G coverage across urban and rural areas</a:t>
            </a:r>
            <a:endParaRPr sz="800"/>
          </a:p>
          <a:p>
            <a:pPr indent="-279400" lvl="0" marL="457200" rtl="0" algn="l">
              <a:spcBef>
                <a:spcPts val="0"/>
              </a:spcBef>
              <a:spcAft>
                <a:spcPts val="0"/>
              </a:spcAft>
              <a:buSzPts val="800"/>
              <a:buChar char="●"/>
            </a:pPr>
            <a:r>
              <a:rPr lang="en" sz="800"/>
              <a:t>5G capacity dedicated to first responders</a:t>
            </a:r>
            <a:endParaRPr sz="800"/>
          </a:p>
          <a:p>
            <a:pPr indent="-279400" lvl="0" marL="457200" rtl="0" algn="l">
              <a:spcBef>
                <a:spcPts val="0"/>
              </a:spcBef>
              <a:spcAft>
                <a:spcPts val="0"/>
              </a:spcAft>
              <a:buSzPts val="800"/>
              <a:buChar char="●"/>
            </a:pPr>
            <a:r>
              <a:rPr lang="en" sz="800"/>
              <a:t>Priority access and preemption</a:t>
            </a:r>
            <a:endParaRPr sz="800"/>
          </a:p>
          <a:p>
            <a:pPr indent="-279400" lvl="0" marL="457200" rtl="0" algn="l">
              <a:spcBef>
                <a:spcPts val="0"/>
              </a:spcBef>
              <a:spcAft>
                <a:spcPts val="0"/>
              </a:spcAft>
              <a:buSzPts val="800"/>
              <a:buChar char="●"/>
            </a:pPr>
            <a:r>
              <a:rPr lang="en" sz="800"/>
              <a:t>5G Standalone network architecture</a:t>
            </a:r>
            <a:endParaRPr sz="800"/>
          </a:p>
          <a:p>
            <a:pPr indent="-279400" lvl="0" marL="457200" rtl="0" algn="l">
              <a:spcBef>
                <a:spcPts val="0"/>
              </a:spcBef>
              <a:spcAft>
                <a:spcPts val="0"/>
              </a:spcAft>
              <a:buSzPts val="800"/>
              <a:buChar char="●"/>
            </a:pPr>
            <a:r>
              <a:rPr lang="en" sz="800"/>
              <a:t>Dedicated network resources for public safety</a:t>
            </a:r>
            <a:endParaRPr sz="800"/>
          </a:p>
          <a:p>
            <a:pPr indent="-279400" lvl="0" marL="457200" rtl="0" algn="l">
              <a:spcBef>
                <a:spcPts val="0"/>
              </a:spcBef>
              <a:spcAft>
                <a:spcPts val="0"/>
              </a:spcAft>
              <a:buSzPts val="800"/>
              <a:buChar char="●"/>
            </a:pPr>
            <a:r>
              <a:rPr lang="en" sz="800"/>
              <a:t>T-Satellite™ connectivity for select outdoor applications</a:t>
            </a:r>
            <a:endParaRPr sz="800"/>
          </a:p>
          <a:p>
            <a:pPr indent="0" lvl="0" marL="0" rtl="0" algn="l">
              <a:spcBef>
                <a:spcPts val="0"/>
              </a:spcBef>
              <a:spcAft>
                <a:spcPts val="0"/>
              </a:spcAft>
              <a:buClr>
                <a:srgbClr val="000000"/>
              </a:buClr>
              <a:buSzPts val="700"/>
              <a:buFont typeface="Arial"/>
              <a:buNone/>
            </a:pPr>
            <a:r>
              <a:t/>
            </a:r>
            <a:endParaRPr sz="800"/>
          </a:p>
          <a:p>
            <a:pPr indent="0" lvl="0" marL="0" rtl="0" algn="l">
              <a:spcBef>
                <a:spcPts val="0"/>
              </a:spcBef>
              <a:spcAft>
                <a:spcPts val="0"/>
              </a:spcAft>
              <a:buClr>
                <a:srgbClr val="000000"/>
              </a:buClr>
              <a:buSzPts val="800"/>
              <a:buFont typeface="Arial"/>
              <a:buNone/>
            </a:pPr>
            <a:r>
              <a:t/>
            </a:r>
            <a:endParaRPr sz="800"/>
          </a:p>
        </p:txBody>
      </p:sp>
      <p:sp>
        <p:nvSpPr>
          <p:cNvPr id="183" name="Google Shape;183;p4"/>
          <p:cNvSpPr txBox="1"/>
          <p:nvPr/>
        </p:nvSpPr>
        <p:spPr>
          <a:xfrm>
            <a:off x="130000" y="503525"/>
            <a:ext cx="8820600" cy="1883700"/>
          </a:xfrm>
          <a:prstGeom prst="rect">
            <a:avLst/>
          </a:prstGeom>
          <a:noFill/>
          <a:ln>
            <a:noFill/>
          </a:ln>
        </p:spPr>
        <p:txBody>
          <a:bodyPr anchorCtr="0" anchor="t" bIns="0" lIns="0" spcFirstLastPara="1" rIns="0" wrap="square" tIns="9525">
            <a:spAutoFit/>
          </a:bodyPr>
          <a:lstStyle/>
          <a:p>
            <a:pPr indent="0" lvl="0" marL="0" rtl="0" algn="l">
              <a:spcBef>
                <a:spcPts val="0"/>
              </a:spcBef>
              <a:spcAft>
                <a:spcPts val="0"/>
              </a:spcAft>
              <a:buNone/>
            </a:pPr>
            <a:r>
              <a:t/>
            </a:r>
            <a:endParaRPr sz="800"/>
          </a:p>
          <a:p>
            <a:pPr indent="-279400" lvl="0" marL="457200" rtl="0" algn="l">
              <a:lnSpc>
                <a:spcPct val="115000"/>
              </a:lnSpc>
              <a:spcBef>
                <a:spcPts val="0"/>
              </a:spcBef>
              <a:spcAft>
                <a:spcPts val="0"/>
              </a:spcAft>
              <a:buSzPts val="800"/>
              <a:buChar char="●"/>
            </a:pPr>
            <a:r>
              <a:rPr b="1" lang="en" sz="900">
                <a:solidFill>
                  <a:srgbClr val="18518E"/>
                </a:solidFill>
              </a:rPr>
              <a:t>Purpose-Built for Public Safety &amp; Critical Services </a:t>
            </a:r>
            <a:br>
              <a:rPr lang="en" sz="800"/>
            </a:br>
            <a:r>
              <a:rPr lang="en" sz="800"/>
              <a:t>T-Priority™ is a 5G network slice designed specifically for public safety, providing priority access across T-Mobile’s network—not just a single spectrum.</a:t>
            </a:r>
            <a:endParaRPr sz="800"/>
          </a:p>
          <a:p>
            <a:pPr indent="-279400" lvl="0" marL="457200" rtl="0" algn="l">
              <a:lnSpc>
                <a:spcPct val="115000"/>
              </a:lnSpc>
              <a:spcBef>
                <a:spcPts val="0"/>
              </a:spcBef>
              <a:spcAft>
                <a:spcPts val="0"/>
              </a:spcAft>
              <a:buSzPts val="800"/>
              <a:buChar char="●"/>
            </a:pPr>
            <a:r>
              <a:rPr b="1" lang="en" sz="900">
                <a:solidFill>
                  <a:srgbClr val="18518E"/>
                </a:solidFill>
              </a:rPr>
              <a:t>Scales During Critical Events</a:t>
            </a:r>
            <a:br>
              <a:rPr lang="en" sz="800"/>
            </a:br>
            <a:r>
              <a:rPr lang="en" sz="800"/>
              <a:t>The T-Priority™ network slice can dynamically expand available network resources to support more first responders and connected devices during periods of extreme congestion. </a:t>
            </a:r>
            <a:endParaRPr sz="800"/>
          </a:p>
          <a:p>
            <a:pPr indent="-279400" lvl="0" marL="457200" rtl="0" algn="l">
              <a:lnSpc>
                <a:spcPct val="115000"/>
              </a:lnSpc>
              <a:spcBef>
                <a:spcPts val="0"/>
              </a:spcBef>
              <a:spcAft>
                <a:spcPts val="0"/>
              </a:spcAft>
              <a:buSzPts val="800"/>
              <a:buChar char="●"/>
            </a:pPr>
            <a:r>
              <a:rPr b="1" lang="en" sz="900">
                <a:solidFill>
                  <a:srgbClr val="18518E"/>
                </a:solidFill>
              </a:rPr>
              <a:t>Reinforces Existing Networks</a:t>
            </a:r>
            <a:br>
              <a:rPr lang="en" sz="800"/>
            </a:br>
            <a:r>
              <a:rPr lang="en" sz="800"/>
              <a:t>T-Priority™ can complement an existing carrier by adding prioritized connectivity during congestion, outages and emergencies.</a:t>
            </a:r>
            <a:endParaRPr sz="800"/>
          </a:p>
          <a:p>
            <a:pPr indent="-279400" lvl="0" marL="457200" rtl="0" algn="l">
              <a:lnSpc>
                <a:spcPct val="115000"/>
              </a:lnSpc>
              <a:spcBef>
                <a:spcPts val="0"/>
              </a:spcBef>
              <a:spcAft>
                <a:spcPts val="0"/>
              </a:spcAft>
              <a:buSzPts val="800"/>
              <a:buChar char="●"/>
            </a:pPr>
            <a:r>
              <a:rPr b="1" lang="en" sz="900">
                <a:solidFill>
                  <a:srgbClr val="18518E"/>
                </a:solidFill>
              </a:rPr>
              <a:t>Nationwide Coverage</a:t>
            </a:r>
            <a:br>
              <a:rPr b="1" lang="en" sz="900">
                <a:solidFill>
                  <a:srgbClr val="18518E"/>
                </a:solidFill>
              </a:rPr>
            </a:br>
            <a:r>
              <a:rPr lang="en" sz="800"/>
              <a:t>With 98% U.S. land area coverage across urban and rural communities, T-Priority™ helps keep teams connected where they operate.</a:t>
            </a:r>
            <a:endParaRPr sz="800"/>
          </a:p>
          <a:p>
            <a:pPr indent="-279400" lvl="0" marL="457200" rtl="0" algn="l">
              <a:lnSpc>
                <a:spcPct val="115000"/>
              </a:lnSpc>
              <a:spcBef>
                <a:spcPts val="0"/>
              </a:spcBef>
              <a:spcAft>
                <a:spcPts val="0"/>
              </a:spcAft>
              <a:buSzPts val="800"/>
              <a:buChar char="●"/>
            </a:pPr>
            <a:r>
              <a:rPr b="1" lang="en" sz="900">
                <a:solidFill>
                  <a:srgbClr val="18518E"/>
                </a:solidFill>
              </a:rPr>
              <a:t>Expanded Reach with T-Satellite™</a:t>
            </a:r>
            <a:endParaRPr b="1" sz="900">
              <a:solidFill>
                <a:srgbClr val="18518E"/>
              </a:solidFill>
            </a:endParaRPr>
          </a:p>
          <a:p>
            <a:pPr indent="0" lvl="0" marL="457200" rtl="0" algn="l">
              <a:lnSpc>
                <a:spcPct val="115000"/>
              </a:lnSpc>
              <a:spcBef>
                <a:spcPts val="0"/>
              </a:spcBef>
              <a:spcAft>
                <a:spcPts val="0"/>
              </a:spcAft>
              <a:buNone/>
            </a:pPr>
            <a:r>
              <a:rPr lang="en" sz="800"/>
              <a:t>When cellular coverage isn’t available, T-Satellite™ extends connectivity beyond traditional cellular coverage, providing voice and data coverage for select applications in outdoor areas.</a:t>
            </a:r>
            <a:endParaRPr sz="800"/>
          </a:p>
          <a:p>
            <a:pPr indent="0" lvl="0" marL="0" rtl="0" algn="l">
              <a:spcBef>
                <a:spcPts val="0"/>
              </a:spcBef>
              <a:spcAft>
                <a:spcPts val="0"/>
              </a:spcAft>
              <a:buNone/>
            </a:pPr>
            <a:r>
              <a:t/>
            </a:r>
            <a:endParaRPr sz="800"/>
          </a:p>
          <a:p>
            <a:pPr indent="0" lvl="0" marL="0" rtl="0" algn="l">
              <a:spcBef>
                <a:spcPts val="0"/>
              </a:spcBef>
              <a:spcAft>
                <a:spcPts val="0"/>
              </a:spcAft>
              <a:buNone/>
            </a:pPr>
            <a:r>
              <a:t/>
            </a:r>
            <a:endParaRPr sz="800"/>
          </a:p>
        </p:txBody>
      </p:sp>
      <p:sp>
        <p:nvSpPr>
          <p:cNvPr id="184" name="Google Shape;184;p4"/>
          <p:cNvSpPr txBox="1"/>
          <p:nvPr>
            <p:ph idx="12" type="sldNum"/>
          </p:nvPr>
        </p:nvSpPr>
        <p:spPr>
          <a:xfrm>
            <a:off x="8564569" y="4873005"/>
            <a:ext cx="297300" cy="138600"/>
          </a:xfrm>
          <a:prstGeom prst="rect">
            <a:avLst/>
          </a:prstGeom>
          <a:noFill/>
          <a:ln>
            <a:noFill/>
          </a:ln>
        </p:spPr>
        <p:txBody>
          <a:bodyPr anchorCtr="0" anchor="ctr" bIns="0" lIns="0" spcFirstLastPara="1" rIns="0" wrap="square" tIns="0">
            <a:spAutoFit/>
          </a:bodyPr>
          <a:lstStyle/>
          <a:p>
            <a:pPr indent="0" lvl="0" marL="25400" rtl="0" algn="r">
              <a:lnSpc>
                <a:spcPct val="103777"/>
              </a:lnSpc>
              <a:spcBef>
                <a:spcPts val="0"/>
              </a:spcBef>
              <a:spcAft>
                <a:spcPts val="0"/>
              </a:spcAft>
              <a:buSzPts val="600"/>
              <a:buNone/>
            </a:pPr>
            <a:fld id="{00000000-1234-1234-1234-123412341234}" type="slidenum">
              <a:rPr lang="en"/>
              <a:t>‹#›</a:t>
            </a:fld>
            <a:endParaRPr/>
          </a:p>
        </p:txBody>
      </p:sp>
      <p:sp>
        <p:nvSpPr>
          <p:cNvPr id="185" name="Google Shape;185;p4"/>
          <p:cNvSpPr txBox="1"/>
          <p:nvPr>
            <p:ph idx="11" type="ftr"/>
          </p:nvPr>
        </p:nvSpPr>
        <p:spPr>
          <a:xfrm>
            <a:off x="7255096" y="4873005"/>
            <a:ext cx="1428300" cy="107700"/>
          </a:xfrm>
          <a:prstGeom prst="rect">
            <a:avLst/>
          </a:prstGeom>
          <a:noFill/>
          <a:ln>
            <a:noFill/>
          </a:ln>
        </p:spPr>
        <p:txBody>
          <a:bodyPr anchorCtr="0" anchor="ctr" bIns="0" lIns="0" spcFirstLastPara="1" rIns="0" wrap="square" tIns="0">
            <a:spAutoFit/>
          </a:bodyPr>
          <a:lstStyle/>
          <a:p>
            <a:pPr indent="0" lvl="0" marL="12700" rtl="0" algn="ctr">
              <a:lnSpc>
                <a:spcPct val="133428"/>
              </a:lnSpc>
              <a:spcBef>
                <a:spcPts val="0"/>
              </a:spcBef>
              <a:spcAft>
                <a:spcPts val="0"/>
              </a:spcAft>
              <a:buSzPts val="700"/>
              <a:buNone/>
            </a:pPr>
            <a:r>
              <a:rPr lang="en" sz="700"/>
              <a:t>FOR INTERNAL USE ONLY</a:t>
            </a:r>
            <a:endParaRPr/>
          </a:p>
        </p:txBody>
      </p:sp>
      <p:pic>
        <p:nvPicPr>
          <p:cNvPr id="186" name="Google Shape;186;p4"/>
          <p:cNvPicPr preferRelativeResize="0"/>
          <p:nvPr/>
        </p:nvPicPr>
        <p:blipFill rotWithShape="1">
          <a:blip r:embed="rId3">
            <a:alphaModFix/>
          </a:blip>
          <a:srcRect b="0" l="0" r="0" t="0"/>
          <a:stretch/>
        </p:blipFill>
        <p:spPr>
          <a:xfrm>
            <a:off x="218925" y="4563759"/>
            <a:ext cx="1256028" cy="447832"/>
          </a:xfrm>
          <a:prstGeom prst="rect">
            <a:avLst/>
          </a:prstGeom>
          <a:noFill/>
          <a:ln>
            <a:noFill/>
          </a:ln>
        </p:spPr>
      </p:pic>
      <p:sp>
        <p:nvSpPr>
          <p:cNvPr id="187" name="Google Shape;187;p4"/>
          <p:cNvSpPr txBox="1"/>
          <p:nvPr/>
        </p:nvSpPr>
        <p:spPr>
          <a:xfrm>
            <a:off x="336650" y="240700"/>
            <a:ext cx="3393000" cy="196200"/>
          </a:xfrm>
          <a:prstGeom prst="rect">
            <a:avLst/>
          </a:prstGeom>
          <a:noFill/>
          <a:ln>
            <a:noFill/>
          </a:ln>
        </p:spPr>
        <p:txBody>
          <a:bodyPr anchorCtr="0" anchor="t" bIns="0" lIns="0" spcFirstLastPara="1" rIns="0" wrap="square" tIns="11425">
            <a:spAutoFit/>
          </a:bodyPr>
          <a:lstStyle/>
          <a:p>
            <a:pPr indent="0" lvl="0" marL="0" marR="0" rtl="0" algn="l">
              <a:lnSpc>
                <a:spcPct val="115000"/>
              </a:lnSpc>
              <a:spcBef>
                <a:spcPts val="1800"/>
              </a:spcBef>
              <a:spcAft>
                <a:spcPts val="0"/>
              </a:spcAft>
              <a:buClr>
                <a:schemeClr val="dk1"/>
              </a:buClr>
              <a:buSzPts val="1100"/>
              <a:buFont typeface="Arial"/>
              <a:buNone/>
            </a:pPr>
            <a:r>
              <a:rPr b="1" lang="en" sz="1200">
                <a:solidFill>
                  <a:srgbClr val="E22C91"/>
                </a:solidFill>
              </a:rPr>
              <a:t>Key Differentiators</a:t>
            </a:r>
            <a:endParaRPr b="1" i="0" sz="1200" u="none" cap="none" strike="noStrike">
              <a:solidFill>
                <a:srgbClr val="E22C91"/>
              </a:solidFill>
              <a:latin typeface="Arial"/>
              <a:ea typeface="Arial"/>
              <a:cs typeface="Arial"/>
              <a:sym typeface="Arial"/>
            </a:endParaRPr>
          </a:p>
        </p:txBody>
      </p:sp>
      <p:sp>
        <p:nvSpPr>
          <p:cNvPr id="188" name="Google Shape;188;p4"/>
          <p:cNvSpPr/>
          <p:nvPr/>
        </p:nvSpPr>
        <p:spPr>
          <a:xfrm flipH="1" rot="10800000">
            <a:off x="280202" y="446129"/>
            <a:ext cx="8487918" cy="23400"/>
          </a:xfrm>
          <a:custGeom>
            <a:rect b="b" l="l" r="r" t="t"/>
            <a:pathLst>
              <a:path extrusionOk="0" h="120000" w="8595360">
                <a:moveTo>
                  <a:pt x="0" y="0"/>
                </a:moveTo>
                <a:lnTo>
                  <a:pt x="8595360" y="0"/>
                </a:lnTo>
              </a:path>
            </a:pathLst>
          </a:custGeom>
          <a:noFill/>
          <a:ln cap="flat" cmpd="sng" w="12700">
            <a:solidFill>
              <a:srgbClr val="E22C91"/>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89" name="Google Shape;189;p4"/>
          <p:cNvSpPr txBox="1"/>
          <p:nvPr/>
        </p:nvSpPr>
        <p:spPr>
          <a:xfrm>
            <a:off x="4924975" y="3150125"/>
            <a:ext cx="3880800" cy="1420800"/>
          </a:xfrm>
          <a:prstGeom prst="rect">
            <a:avLst/>
          </a:prstGeom>
          <a:noFill/>
          <a:ln>
            <a:noFill/>
          </a:ln>
        </p:spPr>
        <p:txBody>
          <a:bodyPr anchorCtr="0" anchor="t" bIns="0" lIns="0" spcFirstLastPara="1" rIns="0" wrap="square" tIns="35250">
            <a:spAutoFit/>
          </a:bodyPr>
          <a:lstStyle/>
          <a:p>
            <a:pPr indent="0" lvl="0" marL="12700" marR="0" rtl="0" algn="l">
              <a:lnSpc>
                <a:spcPct val="100000"/>
              </a:lnSpc>
              <a:spcBef>
                <a:spcPts val="0"/>
              </a:spcBef>
              <a:spcAft>
                <a:spcPts val="0"/>
              </a:spcAft>
              <a:buClr>
                <a:srgbClr val="000000"/>
              </a:buClr>
              <a:buSzPts val="1200"/>
              <a:buFont typeface="Arial"/>
              <a:buNone/>
            </a:pPr>
            <a:r>
              <a:rPr b="1" lang="en" sz="1200">
                <a:solidFill>
                  <a:srgbClr val="E22C91"/>
                </a:solidFill>
              </a:rPr>
              <a:t>Why Premier Wireless</a:t>
            </a:r>
            <a:r>
              <a:rPr b="1" i="0" lang="en" sz="1200" u="none" cap="none" strike="noStrike">
                <a:solidFill>
                  <a:srgbClr val="E22C91"/>
                </a:solidFill>
                <a:latin typeface="Arial"/>
                <a:ea typeface="Arial"/>
                <a:cs typeface="Arial"/>
                <a:sym typeface="Arial"/>
              </a:rPr>
              <a:t> </a:t>
            </a:r>
            <a:endParaRPr b="0" i="0" sz="6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600" u="none" cap="none" strike="noStrike">
              <a:solidFill>
                <a:srgbClr val="000000"/>
              </a:solidFill>
              <a:latin typeface="Arial"/>
              <a:ea typeface="Arial"/>
              <a:cs typeface="Arial"/>
              <a:sym typeface="Arial"/>
            </a:endParaRPr>
          </a:p>
          <a:p>
            <a:pPr indent="0" lvl="0" marL="0" rtl="0" algn="l">
              <a:spcBef>
                <a:spcPts val="0"/>
              </a:spcBef>
              <a:spcAft>
                <a:spcPts val="0"/>
              </a:spcAft>
              <a:buNone/>
            </a:pPr>
            <a:r>
              <a:rPr lang="en" sz="800"/>
              <a:t>Premier Wireless brings 30+ years of public safety expertise to:</a:t>
            </a:r>
            <a:endParaRPr sz="800"/>
          </a:p>
          <a:p>
            <a:pPr indent="0" lvl="0" marL="0" rtl="0" algn="l">
              <a:spcBef>
                <a:spcPts val="0"/>
              </a:spcBef>
              <a:spcAft>
                <a:spcPts val="0"/>
              </a:spcAft>
              <a:buNone/>
            </a:pPr>
            <a:r>
              <a:t/>
            </a:r>
            <a:endParaRPr sz="800"/>
          </a:p>
          <a:p>
            <a:pPr indent="-279400" lvl="0" marL="457200" rtl="0" algn="l">
              <a:spcBef>
                <a:spcPts val="0"/>
              </a:spcBef>
              <a:spcAft>
                <a:spcPts val="0"/>
              </a:spcAft>
              <a:buSzPts val="800"/>
              <a:buChar char="●"/>
            </a:pPr>
            <a:r>
              <a:rPr lang="en" sz="800"/>
              <a:t>T-Mobile partnership</a:t>
            </a:r>
            <a:endParaRPr sz="800"/>
          </a:p>
          <a:p>
            <a:pPr indent="-279400" lvl="0" marL="457200" rtl="0" algn="l">
              <a:spcBef>
                <a:spcPts val="0"/>
              </a:spcBef>
              <a:spcAft>
                <a:spcPts val="0"/>
              </a:spcAft>
              <a:buSzPts val="800"/>
              <a:buChar char="●"/>
            </a:pPr>
            <a:r>
              <a:rPr lang="en" sz="800"/>
              <a:t>Public safety deployment and solution design</a:t>
            </a:r>
            <a:endParaRPr sz="800"/>
          </a:p>
          <a:p>
            <a:pPr indent="-279400" lvl="0" marL="457200" rtl="0" algn="l">
              <a:spcBef>
                <a:spcPts val="0"/>
              </a:spcBef>
              <a:spcAft>
                <a:spcPts val="0"/>
              </a:spcAft>
              <a:buSzPts val="800"/>
              <a:buChar char="●"/>
            </a:pPr>
            <a:r>
              <a:rPr lang="en" sz="800"/>
              <a:t>Device configuration and implementation</a:t>
            </a:r>
            <a:endParaRPr sz="800"/>
          </a:p>
          <a:p>
            <a:pPr indent="-279400" lvl="0" marL="457200" rtl="0" algn="l">
              <a:spcBef>
                <a:spcPts val="0"/>
              </a:spcBef>
              <a:spcAft>
                <a:spcPts val="0"/>
              </a:spcAft>
              <a:buSzPts val="800"/>
              <a:buChar char="●"/>
            </a:pPr>
            <a:r>
              <a:rPr lang="en" sz="800"/>
              <a:t>Training and ongoing support</a:t>
            </a:r>
            <a:endParaRPr sz="800"/>
          </a:p>
          <a:p>
            <a:pPr indent="-279400" lvl="0" marL="457200" rtl="0" algn="l">
              <a:spcBef>
                <a:spcPts val="0"/>
              </a:spcBef>
              <a:spcAft>
                <a:spcPts val="0"/>
              </a:spcAft>
              <a:buSzPts val="800"/>
              <a:buChar char="●"/>
            </a:pPr>
            <a:r>
              <a:rPr lang="en" sz="800"/>
              <a:t>Grant assistance</a:t>
            </a:r>
            <a:endParaRPr sz="800"/>
          </a:p>
          <a:p>
            <a:pPr indent="-279400" lvl="0" marL="457200" rtl="0" algn="l">
              <a:spcBef>
                <a:spcPts val="0"/>
              </a:spcBef>
              <a:spcAft>
                <a:spcPts val="0"/>
              </a:spcAft>
              <a:buSzPts val="800"/>
              <a:buChar char="●"/>
            </a:pPr>
            <a:r>
              <a:rPr lang="en" sz="800"/>
              <a:t>Personalized account support</a:t>
            </a:r>
            <a:endParaRPr sz="800"/>
          </a:p>
          <a:p>
            <a:pPr indent="0" lvl="0" marL="0" rtl="0" algn="l">
              <a:spcBef>
                <a:spcPts val="0"/>
              </a:spcBef>
              <a:spcAft>
                <a:spcPts val="0"/>
              </a:spcAft>
              <a:buNone/>
            </a:pPr>
            <a:r>
              <a:t/>
            </a:r>
            <a:endParaRPr sz="800"/>
          </a:p>
        </p:txBody>
      </p:sp>
      <p:sp>
        <p:nvSpPr>
          <p:cNvPr id="190" name="Google Shape;190;p4"/>
          <p:cNvSpPr txBox="1"/>
          <p:nvPr/>
        </p:nvSpPr>
        <p:spPr>
          <a:xfrm>
            <a:off x="542610" y="2346225"/>
            <a:ext cx="1061100" cy="287700"/>
          </a:xfrm>
          <a:prstGeom prst="rect">
            <a:avLst/>
          </a:prstGeom>
          <a:noFill/>
          <a:ln>
            <a:noFill/>
          </a:ln>
        </p:spPr>
        <p:txBody>
          <a:bodyPr anchorCtr="0" anchor="t" bIns="0" lIns="0" spcFirstLastPara="1" rIns="0" wrap="square" tIns="26375">
            <a:spAutoFit/>
          </a:bodyPr>
          <a:lstStyle/>
          <a:p>
            <a:pPr indent="0" lvl="0" marL="0" rtl="0" algn="ctr">
              <a:spcBef>
                <a:spcPts val="0"/>
              </a:spcBef>
              <a:spcAft>
                <a:spcPts val="0"/>
              </a:spcAft>
              <a:buClr>
                <a:schemeClr val="dk1"/>
              </a:buClr>
              <a:buSzPts val="823"/>
              <a:buFont typeface="Arial"/>
              <a:buNone/>
            </a:pPr>
            <a:r>
              <a:rPr b="1" lang="en" sz="848">
                <a:solidFill>
                  <a:srgbClr val="18518E"/>
                </a:solidFill>
              </a:rPr>
              <a:t>98% nationwide 5G coverage </a:t>
            </a:r>
            <a:endParaRPr sz="848"/>
          </a:p>
        </p:txBody>
      </p:sp>
      <p:sp>
        <p:nvSpPr>
          <p:cNvPr id="191" name="Google Shape;191;p4"/>
          <p:cNvSpPr txBox="1"/>
          <p:nvPr/>
        </p:nvSpPr>
        <p:spPr>
          <a:xfrm>
            <a:off x="2155088" y="2322275"/>
            <a:ext cx="1321800" cy="418200"/>
          </a:xfrm>
          <a:prstGeom prst="rect">
            <a:avLst/>
          </a:prstGeom>
          <a:noFill/>
          <a:ln>
            <a:noFill/>
          </a:ln>
        </p:spPr>
        <p:txBody>
          <a:bodyPr anchorCtr="0" anchor="t" bIns="0" lIns="0" spcFirstLastPara="1" rIns="0" wrap="square" tIns="26375">
            <a:spAutoFit/>
          </a:bodyPr>
          <a:lstStyle/>
          <a:p>
            <a:pPr indent="0" lvl="0" marL="0" rtl="0" algn="ctr">
              <a:spcBef>
                <a:spcPts val="0"/>
              </a:spcBef>
              <a:spcAft>
                <a:spcPts val="0"/>
              </a:spcAft>
              <a:buClr>
                <a:schemeClr val="dk1"/>
              </a:buClr>
              <a:buSzPts val="823"/>
              <a:buFont typeface="Arial"/>
              <a:buNone/>
            </a:pPr>
            <a:r>
              <a:rPr b="1" lang="en" sz="848">
                <a:solidFill>
                  <a:srgbClr val="18518E"/>
                </a:solidFill>
              </a:rPr>
              <a:t>2.5x faster speeds during congestion</a:t>
            </a:r>
            <a:endParaRPr b="1" sz="848">
              <a:solidFill>
                <a:srgbClr val="18518E"/>
              </a:solidFill>
            </a:endParaRPr>
          </a:p>
          <a:p>
            <a:pPr indent="0" lvl="0" marL="0" rtl="0" algn="ctr">
              <a:spcBef>
                <a:spcPts val="0"/>
              </a:spcBef>
              <a:spcAft>
                <a:spcPts val="0"/>
              </a:spcAft>
              <a:buClr>
                <a:schemeClr val="dk1"/>
              </a:buClr>
              <a:buSzPts val="823"/>
              <a:buFont typeface="Arial"/>
              <a:buNone/>
            </a:pPr>
            <a:r>
              <a:t/>
            </a:r>
            <a:endParaRPr b="1" sz="848">
              <a:solidFill>
                <a:srgbClr val="18518E"/>
              </a:solidFill>
            </a:endParaRPr>
          </a:p>
        </p:txBody>
      </p:sp>
      <p:sp>
        <p:nvSpPr>
          <p:cNvPr id="192" name="Google Shape;192;p4"/>
          <p:cNvSpPr txBox="1"/>
          <p:nvPr/>
        </p:nvSpPr>
        <p:spPr>
          <a:xfrm>
            <a:off x="7349512" y="2317525"/>
            <a:ext cx="1428300" cy="418200"/>
          </a:xfrm>
          <a:prstGeom prst="rect">
            <a:avLst/>
          </a:prstGeom>
          <a:noFill/>
          <a:ln>
            <a:noFill/>
          </a:ln>
        </p:spPr>
        <p:txBody>
          <a:bodyPr anchorCtr="0" anchor="t" bIns="0" lIns="0" spcFirstLastPara="1" rIns="0" wrap="square" tIns="26375">
            <a:spAutoFit/>
          </a:bodyPr>
          <a:lstStyle/>
          <a:p>
            <a:pPr indent="0" lvl="0" marL="0" rtl="0" algn="ctr">
              <a:spcBef>
                <a:spcPts val="0"/>
              </a:spcBef>
              <a:spcAft>
                <a:spcPts val="0"/>
              </a:spcAft>
              <a:buClr>
                <a:schemeClr val="dk1"/>
              </a:buClr>
              <a:buSzPts val="823"/>
              <a:buFont typeface="Arial"/>
              <a:buNone/>
            </a:pPr>
            <a:r>
              <a:rPr b="1" lang="en" sz="848">
                <a:solidFill>
                  <a:srgbClr val="18518E"/>
                </a:solidFill>
              </a:rPr>
              <a:t>Endorsed by:</a:t>
            </a:r>
            <a:br>
              <a:rPr b="1" lang="en" sz="848">
                <a:solidFill>
                  <a:srgbClr val="18518E"/>
                </a:solidFill>
              </a:rPr>
            </a:br>
            <a:r>
              <a:rPr b="1" lang="en" sz="848">
                <a:solidFill>
                  <a:srgbClr val="18518E"/>
                </a:solidFill>
              </a:rPr>
              <a:t>City of New York — flagship public safety customer</a:t>
            </a:r>
            <a:endParaRPr b="1" sz="848">
              <a:solidFill>
                <a:srgbClr val="18518E"/>
              </a:solidFill>
            </a:endParaRPr>
          </a:p>
        </p:txBody>
      </p:sp>
      <p:sp>
        <p:nvSpPr>
          <p:cNvPr id="193" name="Google Shape;193;p4"/>
          <p:cNvSpPr txBox="1"/>
          <p:nvPr/>
        </p:nvSpPr>
        <p:spPr>
          <a:xfrm>
            <a:off x="3678212" y="2338588"/>
            <a:ext cx="1668300" cy="418200"/>
          </a:xfrm>
          <a:prstGeom prst="rect">
            <a:avLst/>
          </a:prstGeom>
          <a:noFill/>
          <a:ln>
            <a:noFill/>
          </a:ln>
        </p:spPr>
        <p:txBody>
          <a:bodyPr anchorCtr="0" anchor="t" bIns="0" lIns="0" spcFirstLastPara="1" rIns="0" wrap="square" tIns="26375">
            <a:spAutoFit/>
          </a:bodyPr>
          <a:lstStyle/>
          <a:p>
            <a:pPr indent="0" lvl="0" marL="0" rtl="0" algn="ctr">
              <a:spcBef>
                <a:spcPts val="0"/>
              </a:spcBef>
              <a:spcAft>
                <a:spcPts val="0"/>
              </a:spcAft>
              <a:buClr>
                <a:schemeClr val="dk1"/>
              </a:buClr>
              <a:buSzPts val="823"/>
              <a:buFont typeface="Arial"/>
              <a:buNone/>
            </a:pPr>
            <a:r>
              <a:rPr b="1" lang="en" sz="848">
                <a:solidFill>
                  <a:srgbClr val="18518E"/>
                </a:solidFill>
              </a:rPr>
              <a:t>500K+ square miles of </a:t>
            </a:r>
            <a:endParaRPr b="1" sz="848">
              <a:solidFill>
                <a:srgbClr val="18518E"/>
              </a:solidFill>
            </a:endParaRPr>
          </a:p>
          <a:p>
            <a:pPr indent="0" lvl="0" marL="0" rtl="0" algn="ctr">
              <a:spcBef>
                <a:spcPts val="0"/>
              </a:spcBef>
              <a:spcAft>
                <a:spcPts val="0"/>
              </a:spcAft>
              <a:buClr>
                <a:schemeClr val="dk1"/>
              </a:buClr>
              <a:buSzPts val="823"/>
              <a:buFont typeface="Arial"/>
              <a:buNone/>
            </a:pPr>
            <a:r>
              <a:rPr b="1" lang="en" sz="848">
                <a:solidFill>
                  <a:srgbClr val="18518E"/>
                </a:solidFill>
              </a:rPr>
              <a:t>rural priority access</a:t>
            </a:r>
            <a:endParaRPr b="1" sz="848">
              <a:solidFill>
                <a:srgbClr val="18518E"/>
              </a:solidFill>
            </a:endParaRPr>
          </a:p>
          <a:p>
            <a:pPr indent="0" lvl="0" marL="0" rtl="0" algn="ctr">
              <a:spcBef>
                <a:spcPts val="0"/>
              </a:spcBef>
              <a:spcAft>
                <a:spcPts val="0"/>
              </a:spcAft>
              <a:buClr>
                <a:schemeClr val="dk1"/>
              </a:buClr>
              <a:buSzPts val="823"/>
              <a:buFont typeface="Arial"/>
              <a:buNone/>
            </a:pPr>
            <a:r>
              <a:t/>
            </a:r>
            <a:endParaRPr b="1" sz="848">
              <a:solidFill>
                <a:srgbClr val="18518E"/>
              </a:solidFill>
            </a:endParaRPr>
          </a:p>
        </p:txBody>
      </p:sp>
      <p:sp>
        <p:nvSpPr>
          <p:cNvPr id="194" name="Google Shape;194;p4"/>
          <p:cNvSpPr txBox="1"/>
          <p:nvPr/>
        </p:nvSpPr>
        <p:spPr>
          <a:xfrm>
            <a:off x="5690750" y="2330400"/>
            <a:ext cx="1256100" cy="418200"/>
          </a:xfrm>
          <a:prstGeom prst="rect">
            <a:avLst/>
          </a:prstGeom>
          <a:noFill/>
          <a:ln>
            <a:noFill/>
          </a:ln>
        </p:spPr>
        <p:txBody>
          <a:bodyPr anchorCtr="0" anchor="t" bIns="0" lIns="0" spcFirstLastPara="1" rIns="0" wrap="square" tIns="26375">
            <a:spAutoFit/>
          </a:bodyPr>
          <a:lstStyle/>
          <a:p>
            <a:pPr indent="0" lvl="0" marL="0" rtl="0" algn="ctr">
              <a:spcBef>
                <a:spcPts val="0"/>
              </a:spcBef>
              <a:spcAft>
                <a:spcPts val="0"/>
              </a:spcAft>
              <a:buClr>
                <a:schemeClr val="dk1"/>
              </a:buClr>
              <a:buSzPts val="823"/>
              <a:buFont typeface="Arial"/>
              <a:buNone/>
            </a:pPr>
            <a:r>
              <a:rPr b="1" lang="en" sz="848">
                <a:solidFill>
                  <a:srgbClr val="18518E"/>
                </a:solidFill>
              </a:rPr>
              <a:t>Over 650 satellites (ATT: less than 100, VZ: 390) </a:t>
            </a:r>
            <a:endParaRPr b="1" sz="848">
              <a:solidFill>
                <a:srgbClr val="18518E"/>
              </a:solidFill>
            </a:endParaRPr>
          </a:p>
          <a:p>
            <a:pPr indent="0" lvl="0" marL="0" rtl="0" algn="ctr">
              <a:spcBef>
                <a:spcPts val="0"/>
              </a:spcBef>
              <a:spcAft>
                <a:spcPts val="0"/>
              </a:spcAft>
              <a:buClr>
                <a:schemeClr val="dk1"/>
              </a:buClr>
              <a:buSzPts val="823"/>
              <a:buFont typeface="Arial"/>
              <a:buNone/>
            </a:pPr>
            <a:r>
              <a:t/>
            </a:r>
            <a:endParaRPr b="1" sz="848">
              <a:solidFill>
                <a:srgbClr val="18518E"/>
              </a:solidFill>
            </a:endParaRPr>
          </a:p>
        </p:txBody>
      </p:sp>
      <p:sp>
        <p:nvSpPr>
          <p:cNvPr id="195" name="Google Shape;195;p4"/>
          <p:cNvSpPr/>
          <p:nvPr/>
        </p:nvSpPr>
        <p:spPr>
          <a:xfrm>
            <a:off x="7270049" y="2289038"/>
            <a:ext cx="1609500" cy="501000"/>
          </a:xfrm>
          <a:prstGeom prst="roundRect">
            <a:avLst>
              <a:gd fmla="val 8364" name="adj"/>
            </a:avLst>
          </a:prstGeom>
          <a:noFill/>
          <a:ln cap="flat" cmpd="sng" w="9500">
            <a:solidFill>
              <a:srgbClr val="FDD704"/>
            </a:solidFill>
            <a:prstDash val="solid"/>
            <a:round/>
            <a:headEnd len="sm" w="sm" type="none"/>
            <a:tailEnd len="sm" w="sm" type="none"/>
          </a:ln>
        </p:spPr>
        <p:txBody>
          <a:bodyPr anchorCtr="0" anchor="t" bIns="34200" lIns="68350" spcFirstLastPara="1" rIns="68350" wrap="square" tIns="34200">
            <a:noAutofit/>
          </a:bodyPr>
          <a:lstStyle/>
          <a:p>
            <a:pPr indent="0" lvl="0" marL="0" marR="0" rtl="0" algn="l">
              <a:lnSpc>
                <a:spcPct val="100000"/>
              </a:lnSpc>
              <a:spcBef>
                <a:spcPts val="0"/>
              </a:spcBef>
              <a:spcAft>
                <a:spcPts val="0"/>
              </a:spcAft>
              <a:buClr>
                <a:srgbClr val="000000"/>
              </a:buClr>
              <a:buSzPts val="1346"/>
              <a:buFont typeface="Arial"/>
              <a:buNone/>
            </a:pPr>
            <a:r>
              <a:t/>
            </a:r>
            <a:endParaRPr b="0" i="0" sz="848" u="none" cap="none" strike="noStrike">
              <a:solidFill>
                <a:schemeClr val="dk1"/>
              </a:solidFill>
              <a:highlight>
                <a:srgbClr val="FFFF00"/>
              </a:highlight>
              <a:latin typeface="Calibri"/>
              <a:ea typeface="Calibri"/>
              <a:cs typeface="Calibri"/>
              <a:sym typeface="Calibri"/>
            </a:endParaRPr>
          </a:p>
        </p:txBody>
      </p:sp>
      <p:sp>
        <p:nvSpPr>
          <p:cNvPr id="196" name="Google Shape;196;p4"/>
          <p:cNvSpPr/>
          <p:nvPr/>
        </p:nvSpPr>
        <p:spPr>
          <a:xfrm>
            <a:off x="5514037" y="2276125"/>
            <a:ext cx="1609500" cy="501000"/>
          </a:xfrm>
          <a:prstGeom prst="roundRect">
            <a:avLst>
              <a:gd fmla="val 8364" name="adj"/>
            </a:avLst>
          </a:prstGeom>
          <a:noFill/>
          <a:ln cap="flat" cmpd="sng" w="9500">
            <a:solidFill>
              <a:srgbClr val="FDD704"/>
            </a:solidFill>
            <a:prstDash val="solid"/>
            <a:round/>
            <a:headEnd len="sm" w="sm" type="none"/>
            <a:tailEnd len="sm" w="sm" type="none"/>
          </a:ln>
        </p:spPr>
        <p:txBody>
          <a:bodyPr anchorCtr="0" anchor="t" bIns="34200" lIns="68350" spcFirstLastPara="1" rIns="68350" wrap="square" tIns="34200">
            <a:noAutofit/>
          </a:bodyPr>
          <a:lstStyle/>
          <a:p>
            <a:pPr indent="0" lvl="0" marL="0" marR="0" rtl="0" algn="l">
              <a:lnSpc>
                <a:spcPct val="100000"/>
              </a:lnSpc>
              <a:spcBef>
                <a:spcPts val="0"/>
              </a:spcBef>
              <a:spcAft>
                <a:spcPts val="0"/>
              </a:spcAft>
              <a:buClr>
                <a:srgbClr val="000000"/>
              </a:buClr>
              <a:buSzPts val="1346"/>
              <a:buFont typeface="Arial"/>
              <a:buNone/>
            </a:pPr>
            <a:r>
              <a:t/>
            </a:r>
            <a:endParaRPr b="0" i="0" sz="848" u="none" cap="none" strike="noStrike">
              <a:solidFill>
                <a:schemeClr val="dk1"/>
              </a:solidFill>
              <a:highlight>
                <a:srgbClr val="FFFF00"/>
              </a:highlight>
              <a:latin typeface="Calibri"/>
              <a:ea typeface="Calibri"/>
              <a:cs typeface="Calibri"/>
              <a:sym typeface="Calibri"/>
            </a:endParaRPr>
          </a:p>
        </p:txBody>
      </p:sp>
      <p:sp>
        <p:nvSpPr>
          <p:cNvPr id="197" name="Google Shape;197;p4"/>
          <p:cNvSpPr/>
          <p:nvPr/>
        </p:nvSpPr>
        <p:spPr>
          <a:xfrm>
            <a:off x="3758024" y="2297188"/>
            <a:ext cx="1609500" cy="501000"/>
          </a:xfrm>
          <a:prstGeom prst="roundRect">
            <a:avLst>
              <a:gd fmla="val 8364" name="adj"/>
            </a:avLst>
          </a:prstGeom>
          <a:noFill/>
          <a:ln cap="flat" cmpd="sng" w="9500">
            <a:solidFill>
              <a:srgbClr val="FDD704"/>
            </a:solidFill>
            <a:prstDash val="solid"/>
            <a:round/>
            <a:headEnd len="sm" w="sm" type="none"/>
            <a:tailEnd len="sm" w="sm" type="none"/>
          </a:ln>
        </p:spPr>
        <p:txBody>
          <a:bodyPr anchorCtr="0" anchor="t" bIns="34200" lIns="68350" spcFirstLastPara="1" rIns="68350" wrap="square" tIns="34200">
            <a:noAutofit/>
          </a:bodyPr>
          <a:lstStyle/>
          <a:p>
            <a:pPr indent="0" lvl="0" marL="0" marR="0" rtl="0" algn="l">
              <a:lnSpc>
                <a:spcPct val="100000"/>
              </a:lnSpc>
              <a:spcBef>
                <a:spcPts val="0"/>
              </a:spcBef>
              <a:spcAft>
                <a:spcPts val="0"/>
              </a:spcAft>
              <a:buClr>
                <a:srgbClr val="000000"/>
              </a:buClr>
              <a:buSzPts val="1346"/>
              <a:buFont typeface="Arial"/>
              <a:buNone/>
            </a:pPr>
            <a:r>
              <a:t/>
            </a:r>
            <a:endParaRPr b="0" i="0" sz="848" u="none" cap="none" strike="noStrike">
              <a:solidFill>
                <a:schemeClr val="dk1"/>
              </a:solidFill>
              <a:highlight>
                <a:srgbClr val="FFFF00"/>
              </a:highlight>
              <a:latin typeface="Calibri"/>
              <a:ea typeface="Calibri"/>
              <a:cs typeface="Calibri"/>
              <a:sym typeface="Calibri"/>
            </a:endParaRPr>
          </a:p>
        </p:txBody>
      </p:sp>
      <p:sp>
        <p:nvSpPr>
          <p:cNvPr id="198" name="Google Shape;198;p4"/>
          <p:cNvSpPr/>
          <p:nvPr/>
        </p:nvSpPr>
        <p:spPr>
          <a:xfrm>
            <a:off x="2011249" y="2297188"/>
            <a:ext cx="1609500" cy="501000"/>
          </a:xfrm>
          <a:prstGeom prst="roundRect">
            <a:avLst>
              <a:gd fmla="val 8364" name="adj"/>
            </a:avLst>
          </a:prstGeom>
          <a:noFill/>
          <a:ln cap="flat" cmpd="sng" w="9500">
            <a:solidFill>
              <a:srgbClr val="FDD704"/>
            </a:solidFill>
            <a:prstDash val="solid"/>
            <a:round/>
            <a:headEnd len="sm" w="sm" type="none"/>
            <a:tailEnd len="sm" w="sm" type="none"/>
          </a:ln>
        </p:spPr>
        <p:txBody>
          <a:bodyPr anchorCtr="0" anchor="t" bIns="34200" lIns="68350" spcFirstLastPara="1" rIns="68350" wrap="square" tIns="34200">
            <a:noAutofit/>
          </a:bodyPr>
          <a:lstStyle/>
          <a:p>
            <a:pPr indent="0" lvl="0" marL="0" marR="0" rtl="0" algn="l">
              <a:lnSpc>
                <a:spcPct val="100000"/>
              </a:lnSpc>
              <a:spcBef>
                <a:spcPts val="0"/>
              </a:spcBef>
              <a:spcAft>
                <a:spcPts val="0"/>
              </a:spcAft>
              <a:buClr>
                <a:srgbClr val="000000"/>
              </a:buClr>
              <a:buSzPts val="1346"/>
              <a:buFont typeface="Arial"/>
              <a:buNone/>
            </a:pPr>
            <a:r>
              <a:t/>
            </a:r>
            <a:endParaRPr b="0" i="0" sz="848" u="none" cap="none" strike="noStrike">
              <a:solidFill>
                <a:schemeClr val="dk1"/>
              </a:solidFill>
              <a:highlight>
                <a:srgbClr val="FFFF00"/>
              </a:highlight>
              <a:latin typeface="Calibri"/>
              <a:ea typeface="Calibri"/>
              <a:cs typeface="Calibri"/>
              <a:sym typeface="Calibri"/>
            </a:endParaRPr>
          </a:p>
        </p:txBody>
      </p:sp>
      <p:sp>
        <p:nvSpPr>
          <p:cNvPr id="199" name="Google Shape;199;p4"/>
          <p:cNvSpPr/>
          <p:nvPr/>
        </p:nvSpPr>
        <p:spPr>
          <a:xfrm>
            <a:off x="264474" y="2293425"/>
            <a:ext cx="1609500" cy="501000"/>
          </a:xfrm>
          <a:prstGeom prst="roundRect">
            <a:avLst>
              <a:gd fmla="val 8364" name="adj"/>
            </a:avLst>
          </a:prstGeom>
          <a:noFill/>
          <a:ln cap="flat" cmpd="sng" w="9500">
            <a:solidFill>
              <a:srgbClr val="FDD704"/>
            </a:solidFill>
            <a:prstDash val="solid"/>
            <a:round/>
            <a:headEnd len="sm" w="sm" type="none"/>
            <a:tailEnd len="sm" w="sm" type="none"/>
          </a:ln>
        </p:spPr>
        <p:txBody>
          <a:bodyPr anchorCtr="0" anchor="t" bIns="34200" lIns="68350" spcFirstLastPara="1" rIns="68350" wrap="square" tIns="34200">
            <a:noAutofit/>
          </a:bodyPr>
          <a:lstStyle/>
          <a:p>
            <a:pPr indent="0" lvl="0" marL="0" marR="0" rtl="0" algn="l">
              <a:lnSpc>
                <a:spcPct val="100000"/>
              </a:lnSpc>
              <a:spcBef>
                <a:spcPts val="0"/>
              </a:spcBef>
              <a:spcAft>
                <a:spcPts val="0"/>
              </a:spcAft>
              <a:buClr>
                <a:srgbClr val="000000"/>
              </a:buClr>
              <a:buSzPts val="1346"/>
              <a:buFont typeface="Arial"/>
              <a:buNone/>
            </a:pPr>
            <a:r>
              <a:t/>
            </a:r>
            <a:endParaRPr b="0" i="0" sz="848" u="none" cap="none" strike="noStrike">
              <a:solidFill>
                <a:schemeClr val="dk1"/>
              </a:solidFill>
              <a:highlight>
                <a:srgbClr val="FFFF00"/>
              </a:highlight>
              <a:latin typeface="Calibri"/>
              <a:ea typeface="Calibri"/>
              <a:cs typeface="Calibri"/>
              <a:sym typeface="Calibri"/>
            </a:endParaRPr>
          </a:p>
        </p:txBody>
      </p:sp>
      <p:sp>
        <p:nvSpPr>
          <p:cNvPr id="200" name="Google Shape;200;p4"/>
          <p:cNvSpPr/>
          <p:nvPr/>
        </p:nvSpPr>
        <p:spPr>
          <a:xfrm flipH="1" rot="10800000">
            <a:off x="268389" y="2998954"/>
            <a:ext cx="8487918" cy="23400"/>
          </a:xfrm>
          <a:custGeom>
            <a:rect b="b" l="l" r="r" t="t"/>
            <a:pathLst>
              <a:path extrusionOk="0" h="120000" w="8595360">
                <a:moveTo>
                  <a:pt x="0" y="0"/>
                </a:moveTo>
                <a:lnTo>
                  <a:pt x="8595360" y="0"/>
                </a:lnTo>
              </a:path>
            </a:pathLst>
          </a:custGeom>
          <a:noFill/>
          <a:ln cap="flat" cmpd="sng" w="12700">
            <a:solidFill>
              <a:srgbClr val="E22C91"/>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g409f681df51_0_125"/>
          <p:cNvSpPr txBox="1"/>
          <p:nvPr/>
        </p:nvSpPr>
        <p:spPr>
          <a:xfrm>
            <a:off x="336650" y="204952"/>
            <a:ext cx="3393000" cy="196200"/>
          </a:xfrm>
          <a:prstGeom prst="rect">
            <a:avLst/>
          </a:prstGeom>
          <a:noFill/>
          <a:ln>
            <a:noFill/>
          </a:ln>
        </p:spPr>
        <p:txBody>
          <a:bodyPr anchorCtr="0" anchor="t" bIns="0" lIns="0" spcFirstLastPara="1" rIns="0" wrap="square" tIns="11425">
            <a:spAutoFit/>
          </a:bodyPr>
          <a:lstStyle/>
          <a:p>
            <a:pPr indent="0" lvl="0" marL="12700" marR="0" rtl="0" algn="l">
              <a:lnSpc>
                <a:spcPct val="100000"/>
              </a:lnSpc>
              <a:spcBef>
                <a:spcPts val="0"/>
              </a:spcBef>
              <a:spcAft>
                <a:spcPts val="0"/>
              </a:spcAft>
              <a:buClr>
                <a:srgbClr val="000000"/>
              </a:buClr>
              <a:buSzPts val="1200"/>
              <a:buFont typeface="Arial"/>
              <a:buNone/>
            </a:pPr>
            <a:r>
              <a:rPr b="1" lang="en" sz="1200">
                <a:solidFill>
                  <a:srgbClr val="EA098E"/>
                </a:solidFill>
              </a:rPr>
              <a:t>Conversation Starters</a:t>
            </a:r>
            <a:endParaRPr b="1" i="0" sz="1200" u="none" cap="none" strike="noStrike">
              <a:solidFill>
                <a:srgbClr val="EA098E"/>
              </a:solidFill>
              <a:latin typeface="Arial"/>
              <a:ea typeface="Arial"/>
              <a:cs typeface="Arial"/>
              <a:sym typeface="Arial"/>
            </a:endParaRPr>
          </a:p>
        </p:txBody>
      </p:sp>
      <p:sp>
        <p:nvSpPr>
          <p:cNvPr id="206" name="Google Shape;206;g409f681df51_0_125"/>
          <p:cNvSpPr/>
          <p:nvPr/>
        </p:nvSpPr>
        <p:spPr>
          <a:xfrm flipH="1" rot="10800000">
            <a:off x="280202" y="435704"/>
            <a:ext cx="8487918" cy="23400"/>
          </a:xfrm>
          <a:custGeom>
            <a:rect b="b" l="l" r="r" t="t"/>
            <a:pathLst>
              <a:path extrusionOk="0" h="120000" w="8595360">
                <a:moveTo>
                  <a:pt x="0" y="0"/>
                </a:moveTo>
                <a:lnTo>
                  <a:pt x="8595360" y="0"/>
                </a:lnTo>
              </a:path>
            </a:pathLst>
          </a:custGeom>
          <a:noFill/>
          <a:ln cap="flat" cmpd="sng" w="12700">
            <a:solidFill>
              <a:srgbClr val="E22C91"/>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207" name="Google Shape;207;g409f681df51_0_125"/>
          <p:cNvSpPr txBox="1"/>
          <p:nvPr>
            <p:ph idx="12" type="sldNum"/>
          </p:nvPr>
        </p:nvSpPr>
        <p:spPr>
          <a:xfrm>
            <a:off x="8564569" y="4870298"/>
            <a:ext cx="297300" cy="138600"/>
          </a:xfrm>
          <a:prstGeom prst="rect">
            <a:avLst/>
          </a:prstGeom>
          <a:noFill/>
          <a:ln>
            <a:noFill/>
          </a:ln>
        </p:spPr>
        <p:txBody>
          <a:bodyPr anchorCtr="0" anchor="ctr" bIns="0" lIns="0" spcFirstLastPara="1" rIns="0" wrap="square" tIns="0">
            <a:spAutoFit/>
          </a:bodyPr>
          <a:lstStyle/>
          <a:p>
            <a:pPr indent="0" lvl="0" marL="25400" rtl="0" algn="r">
              <a:lnSpc>
                <a:spcPct val="103777"/>
              </a:lnSpc>
              <a:spcBef>
                <a:spcPts val="0"/>
              </a:spcBef>
              <a:spcAft>
                <a:spcPts val="0"/>
              </a:spcAft>
              <a:buSzPts val="600"/>
              <a:buNone/>
            </a:pPr>
            <a:fld id="{00000000-1234-1234-1234-123412341234}" type="slidenum">
              <a:rPr lang="en">
                <a:latin typeface="Arial"/>
                <a:ea typeface="Arial"/>
                <a:cs typeface="Arial"/>
                <a:sym typeface="Arial"/>
              </a:rPr>
              <a:t>‹#›</a:t>
            </a:fld>
            <a:endParaRPr>
              <a:latin typeface="Arial"/>
              <a:ea typeface="Arial"/>
              <a:cs typeface="Arial"/>
              <a:sym typeface="Arial"/>
            </a:endParaRPr>
          </a:p>
        </p:txBody>
      </p:sp>
      <p:sp>
        <p:nvSpPr>
          <p:cNvPr id="208" name="Google Shape;208;g409f681df51_0_125"/>
          <p:cNvSpPr txBox="1"/>
          <p:nvPr>
            <p:ph idx="11" type="ftr"/>
          </p:nvPr>
        </p:nvSpPr>
        <p:spPr>
          <a:xfrm>
            <a:off x="7255096" y="4855233"/>
            <a:ext cx="1428300" cy="107700"/>
          </a:xfrm>
          <a:prstGeom prst="rect">
            <a:avLst/>
          </a:prstGeom>
          <a:noFill/>
          <a:ln>
            <a:noFill/>
          </a:ln>
        </p:spPr>
        <p:txBody>
          <a:bodyPr anchorCtr="0" anchor="ctr" bIns="0" lIns="0" spcFirstLastPara="1" rIns="0" wrap="square" tIns="0">
            <a:spAutoFit/>
          </a:bodyPr>
          <a:lstStyle/>
          <a:p>
            <a:pPr indent="0" lvl="0" marL="12700" rtl="0" algn="ctr">
              <a:lnSpc>
                <a:spcPct val="133428"/>
              </a:lnSpc>
              <a:spcBef>
                <a:spcPts val="0"/>
              </a:spcBef>
              <a:spcAft>
                <a:spcPts val="0"/>
              </a:spcAft>
              <a:buSzPts val="700"/>
              <a:buNone/>
            </a:pPr>
            <a:r>
              <a:rPr lang="en" sz="700">
                <a:latin typeface="Arial"/>
                <a:ea typeface="Arial"/>
                <a:cs typeface="Arial"/>
                <a:sym typeface="Arial"/>
              </a:rPr>
              <a:t>FOR INTERNAL USE ONLY</a:t>
            </a:r>
            <a:endParaRPr>
              <a:latin typeface="Arial"/>
              <a:ea typeface="Arial"/>
              <a:cs typeface="Arial"/>
              <a:sym typeface="Arial"/>
            </a:endParaRPr>
          </a:p>
        </p:txBody>
      </p:sp>
      <p:pic>
        <p:nvPicPr>
          <p:cNvPr id="209" name="Google Shape;209;g409f681df51_0_125"/>
          <p:cNvPicPr preferRelativeResize="0"/>
          <p:nvPr/>
        </p:nvPicPr>
        <p:blipFill rotWithShape="1">
          <a:blip r:embed="rId3">
            <a:alphaModFix/>
          </a:blip>
          <a:srcRect b="0" l="0" r="0" t="0"/>
          <a:stretch/>
        </p:blipFill>
        <p:spPr>
          <a:xfrm>
            <a:off x="219250" y="4510634"/>
            <a:ext cx="1256028" cy="447832"/>
          </a:xfrm>
          <a:prstGeom prst="rect">
            <a:avLst/>
          </a:prstGeom>
          <a:noFill/>
          <a:ln>
            <a:noFill/>
          </a:ln>
        </p:spPr>
      </p:pic>
      <p:sp>
        <p:nvSpPr>
          <p:cNvPr id="210" name="Google Shape;210;g409f681df51_0_125"/>
          <p:cNvSpPr txBox="1"/>
          <p:nvPr/>
        </p:nvSpPr>
        <p:spPr>
          <a:xfrm>
            <a:off x="280200" y="528175"/>
            <a:ext cx="5098800" cy="4140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18518E"/>
                </a:solidFill>
              </a:rPr>
              <a:t>Hot Topics</a:t>
            </a:r>
            <a:endParaRPr b="1" sz="900">
              <a:solidFill>
                <a:srgbClr val="18518E"/>
              </a:solidFill>
            </a:endParaRPr>
          </a:p>
          <a:p>
            <a:pPr indent="0" lvl="0" marL="0" rtl="0" algn="l">
              <a:spcBef>
                <a:spcPts val="0"/>
              </a:spcBef>
              <a:spcAft>
                <a:spcPts val="0"/>
              </a:spcAft>
              <a:buNone/>
            </a:pPr>
            <a:r>
              <a:t/>
            </a:r>
            <a:endParaRPr sz="800"/>
          </a:p>
          <a:p>
            <a:pPr indent="-279400" lvl="0" marL="457200" rtl="0" algn="l">
              <a:spcBef>
                <a:spcPts val="0"/>
              </a:spcBef>
              <a:spcAft>
                <a:spcPts val="0"/>
              </a:spcAft>
              <a:buSzPts val="800"/>
              <a:buChar char="●"/>
            </a:pPr>
            <a:r>
              <a:rPr lang="en" sz="800"/>
              <a:t>Network Congestion</a:t>
            </a:r>
            <a:br>
              <a:rPr lang="en" sz="800"/>
            </a:br>
            <a:r>
              <a:rPr lang="en" sz="800"/>
              <a:t>Major incidents, events and high-demand periods can put significant pressure on wireless networks.</a:t>
            </a:r>
            <a:endParaRPr sz="800"/>
          </a:p>
          <a:p>
            <a:pPr indent="0" lvl="0" marL="457200" rtl="0" algn="l">
              <a:spcBef>
                <a:spcPts val="0"/>
              </a:spcBef>
              <a:spcAft>
                <a:spcPts val="0"/>
              </a:spcAft>
              <a:buNone/>
            </a:pPr>
            <a:r>
              <a:t/>
            </a:r>
            <a:endParaRPr sz="800"/>
          </a:p>
          <a:p>
            <a:pPr indent="-279400" lvl="0" marL="457200" rtl="0" algn="l">
              <a:spcBef>
                <a:spcPts val="0"/>
              </a:spcBef>
              <a:spcAft>
                <a:spcPts val="0"/>
              </a:spcAft>
              <a:buSzPts val="800"/>
              <a:buChar char="●"/>
            </a:pPr>
            <a:r>
              <a:rPr lang="en" sz="800"/>
              <a:t>Rural &amp; Remote Coverage</a:t>
            </a:r>
            <a:br>
              <a:rPr lang="en" sz="800"/>
            </a:br>
            <a:r>
              <a:rPr lang="en" sz="800"/>
              <a:t>Field teams operating across rural, remote or large geographic areas can face connectivity limitations.</a:t>
            </a:r>
            <a:endParaRPr sz="800"/>
          </a:p>
          <a:p>
            <a:pPr indent="0" lvl="0" marL="457200" rtl="0" algn="l">
              <a:spcBef>
                <a:spcPts val="0"/>
              </a:spcBef>
              <a:spcAft>
                <a:spcPts val="0"/>
              </a:spcAft>
              <a:buNone/>
            </a:pPr>
            <a:r>
              <a:t/>
            </a:r>
            <a:endParaRPr sz="800"/>
          </a:p>
          <a:p>
            <a:pPr indent="-279400" lvl="0" marL="457200" rtl="0" algn="l">
              <a:spcBef>
                <a:spcPts val="0"/>
              </a:spcBef>
              <a:spcAft>
                <a:spcPts val="0"/>
              </a:spcAft>
              <a:buSzPts val="800"/>
              <a:buChar char="●"/>
            </a:pPr>
            <a:r>
              <a:rPr lang="en" sz="800"/>
              <a:t>Connectivity Resilience</a:t>
            </a:r>
            <a:br>
              <a:rPr lang="en" sz="800"/>
            </a:br>
            <a:r>
              <a:rPr lang="en" sz="800"/>
              <a:t>Organizations need options when primary connectivity is disrupted, congested or unavailable.</a:t>
            </a:r>
            <a:endParaRPr sz="800"/>
          </a:p>
          <a:p>
            <a:pPr indent="0" lvl="0" marL="457200" rtl="0" algn="l">
              <a:spcBef>
                <a:spcPts val="0"/>
              </a:spcBef>
              <a:spcAft>
                <a:spcPts val="0"/>
              </a:spcAft>
              <a:buNone/>
            </a:pPr>
            <a:r>
              <a:t/>
            </a:r>
            <a:endParaRPr sz="800"/>
          </a:p>
          <a:p>
            <a:pPr indent="-279400" lvl="0" marL="457200" rtl="0" algn="l">
              <a:spcBef>
                <a:spcPts val="0"/>
              </a:spcBef>
              <a:spcAft>
                <a:spcPts val="0"/>
              </a:spcAft>
              <a:buSzPts val="800"/>
              <a:buChar char="●"/>
            </a:pPr>
            <a:r>
              <a:rPr lang="en" sz="800"/>
              <a:t>Technology Modernization</a:t>
            </a:r>
            <a:br>
              <a:rPr lang="en" sz="800"/>
            </a:br>
            <a:r>
              <a:rPr lang="en" sz="800"/>
              <a:t>CAD, mobile applications, video, connected vehicles, cameras, tablets and other technologies are increasing data demands.</a:t>
            </a:r>
            <a:endParaRPr sz="800"/>
          </a:p>
          <a:p>
            <a:pPr indent="0" lvl="0" marL="457200" rtl="0" algn="l">
              <a:spcBef>
                <a:spcPts val="0"/>
              </a:spcBef>
              <a:spcAft>
                <a:spcPts val="0"/>
              </a:spcAft>
              <a:buNone/>
            </a:pPr>
            <a:r>
              <a:t/>
            </a:r>
            <a:endParaRPr sz="800"/>
          </a:p>
          <a:p>
            <a:pPr indent="-279400" lvl="0" marL="457200" rtl="0" algn="l">
              <a:spcBef>
                <a:spcPts val="0"/>
              </a:spcBef>
              <a:spcAft>
                <a:spcPts val="0"/>
              </a:spcAft>
              <a:buSzPts val="800"/>
              <a:buChar char="●"/>
            </a:pPr>
            <a:r>
              <a:rPr lang="en" sz="800"/>
              <a:t>Operational Continuity</a:t>
            </a:r>
            <a:br>
              <a:rPr lang="en" sz="800"/>
            </a:br>
            <a:r>
              <a:rPr lang="en" sz="800"/>
              <a:t>Critical teams need reliable access to communications, applications and information wherever work takes place.</a:t>
            </a:r>
            <a:endParaRPr sz="800"/>
          </a:p>
          <a:p>
            <a:pPr indent="0" lvl="0" marL="457200" rtl="0" algn="l">
              <a:spcBef>
                <a:spcPts val="0"/>
              </a:spcBef>
              <a:spcAft>
                <a:spcPts val="0"/>
              </a:spcAft>
              <a:buNone/>
            </a:pPr>
            <a:r>
              <a:t/>
            </a:r>
            <a:endParaRPr sz="800"/>
          </a:p>
          <a:p>
            <a:pPr indent="-279400" lvl="0" marL="457200" rtl="0" algn="l">
              <a:spcBef>
                <a:spcPts val="0"/>
              </a:spcBef>
              <a:spcAft>
                <a:spcPts val="0"/>
              </a:spcAft>
              <a:buSzPts val="800"/>
              <a:buChar char="●"/>
            </a:pPr>
            <a:r>
              <a:rPr lang="en" sz="800"/>
              <a:t>Connected Operations</a:t>
            </a:r>
            <a:br>
              <a:rPr lang="en" sz="800"/>
            </a:br>
            <a:r>
              <a:rPr lang="en" sz="800"/>
              <a:t>More devices, vehicles and field systems are becoming dependent on wireless connectivity.</a:t>
            </a:r>
            <a:endParaRPr sz="800"/>
          </a:p>
          <a:p>
            <a:pPr indent="0" lvl="0" marL="457200" rtl="0" algn="l">
              <a:spcBef>
                <a:spcPts val="0"/>
              </a:spcBef>
              <a:spcAft>
                <a:spcPts val="0"/>
              </a:spcAft>
              <a:buNone/>
            </a:pPr>
            <a:r>
              <a:t/>
            </a:r>
            <a:endParaRPr sz="800"/>
          </a:p>
          <a:p>
            <a:pPr indent="-279400" lvl="0" marL="457200" rtl="0" algn="l">
              <a:spcBef>
                <a:spcPts val="0"/>
              </a:spcBef>
              <a:spcAft>
                <a:spcPts val="0"/>
              </a:spcAft>
              <a:buSzPts val="800"/>
              <a:buChar char="●"/>
            </a:pPr>
            <a:r>
              <a:rPr lang="en" sz="800"/>
              <a:t>Multi-Team &amp; Multi-Agency Coordination</a:t>
            </a:r>
            <a:br>
              <a:rPr lang="en" sz="800"/>
            </a:br>
            <a:r>
              <a:rPr lang="en" sz="800"/>
              <a:t>Large incidents and distributed operations require teams to communicate and share information across locations.</a:t>
            </a:r>
            <a:endParaRPr sz="800"/>
          </a:p>
          <a:p>
            <a:pPr indent="0" lvl="0" marL="457200" rtl="0" algn="l">
              <a:spcBef>
                <a:spcPts val="0"/>
              </a:spcBef>
              <a:spcAft>
                <a:spcPts val="0"/>
              </a:spcAft>
              <a:buNone/>
            </a:pPr>
            <a:r>
              <a:t/>
            </a:r>
            <a:endParaRPr sz="800"/>
          </a:p>
          <a:p>
            <a:pPr indent="-279400" lvl="0" marL="457200" rtl="0" algn="l">
              <a:spcBef>
                <a:spcPts val="0"/>
              </a:spcBef>
              <a:spcAft>
                <a:spcPts val="0"/>
              </a:spcAft>
              <a:buSzPts val="800"/>
              <a:buChar char="●"/>
            </a:pPr>
            <a:r>
              <a:rPr lang="en" sz="800"/>
              <a:t>Funding &amp; Modernization Programs</a:t>
            </a:r>
            <a:br>
              <a:rPr lang="en" sz="800"/>
            </a:br>
            <a:r>
              <a:rPr lang="en" sz="800"/>
              <a:t>Explore available state, federal and organizational funding opportunities for connectivity and technology upgrades.</a:t>
            </a:r>
            <a:endParaRPr sz="800"/>
          </a:p>
          <a:p>
            <a:pPr indent="0" lvl="0" marL="0" rtl="0" algn="l">
              <a:spcBef>
                <a:spcPts val="0"/>
              </a:spcBef>
              <a:spcAft>
                <a:spcPts val="0"/>
              </a:spcAft>
              <a:buClr>
                <a:schemeClr val="dk1"/>
              </a:buClr>
              <a:buSzPts val="1100"/>
              <a:buFont typeface="Arial"/>
              <a:buNone/>
            </a:pPr>
            <a:r>
              <a:t/>
            </a:r>
            <a:endParaRPr sz="800"/>
          </a:p>
        </p:txBody>
      </p:sp>
      <p:sp>
        <p:nvSpPr>
          <p:cNvPr id="211" name="Google Shape;211;g409f681df51_0_125"/>
          <p:cNvSpPr txBox="1"/>
          <p:nvPr/>
        </p:nvSpPr>
        <p:spPr>
          <a:xfrm>
            <a:off x="5622900" y="581425"/>
            <a:ext cx="3124200" cy="3771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18518E"/>
                </a:solidFill>
              </a:rPr>
              <a:t>Use These Questions</a:t>
            </a:r>
            <a:endParaRPr b="1" sz="900">
              <a:solidFill>
                <a:srgbClr val="18518E"/>
              </a:solidFill>
            </a:endParaRPr>
          </a:p>
          <a:p>
            <a:pPr indent="0" lvl="0" marL="0" rtl="0" algn="l">
              <a:spcBef>
                <a:spcPts val="0"/>
              </a:spcBef>
              <a:spcAft>
                <a:spcPts val="0"/>
              </a:spcAft>
              <a:buClr>
                <a:schemeClr val="dk1"/>
              </a:buClr>
              <a:buSzPts val="1100"/>
              <a:buFont typeface="Arial"/>
              <a:buNone/>
            </a:pPr>
            <a:r>
              <a:t/>
            </a:r>
            <a:endParaRPr sz="800"/>
          </a:p>
          <a:p>
            <a:pPr indent="-279400" lvl="0" marL="457200" rtl="0" algn="l">
              <a:spcBef>
                <a:spcPts val="0"/>
              </a:spcBef>
              <a:spcAft>
                <a:spcPts val="0"/>
              </a:spcAft>
              <a:buSzPts val="800"/>
              <a:buChar char="●"/>
            </a:pPr>
            <a:r>
              <a:rPr lang="en" sz="800"/>
              <a:t>“What happens to your team’s connectivity when the network is under heavy strain?”</a:t>
            </a:r>
            <a:endParaRPr sz="800"/>
          </a:p>
          <a:p>
            <a:pPr indent="0" lvl="0" marL="457200" rtl="0" algn="l">
              <a:spcBef>
                <a:spcPts val="0"/>
              </a:spcBef>
              <a:spcAft>
                <a:spcPts val="0"/>
              </a:spcAft>
              <a:buNone/>
            </a:pPr>
            <a:r>
              <a:t/>
            </a:r>
            <a:endParaRPr sz="800"/>
          </a:p>
          <a:p>
            <a:pPr indent="-279400" lvl="0" marL="457200" rtl="0" algn="l">
              <a:spcBef>
                <a:spcPts val="0"/>
              </a:spcBef>
              <a:spcAft>
                <a:spcPts val="0"/>
              </a:spcAft>
              <a:buSzPts val="800"/>
              <a:buChar char="●"/>
            </a:pPr>
            <a:r>
              <a:rPr lang="en" sz="800"/>
              <a:t>“How does your organization maintain communications during a major incident or high-demand event?”</a:t>
            </a:r>
            <a:endParaRPr sz="800"/>
          </a:p>
          <a:p>
            <a:pPr indent="0" lvl="0" marL="457200" rtl="0" algn="l">
              <a:spcBef>
                <a:spcPts val="0"/>
              </a:spcBef>
              <a:spcAft>
                <a:spcPts val="0"/>
              </a:spcAft>
              <a:buNone/>
            </a:pPr>
            <a:r>
              <a:t/>
            </a:r>
            <a:endParaRPr sz="800"/>
          </a:p>
          <a:p>
            <a:pPr indent="-279400" lvl="0" marL="457200" rtl="0" algn="l">
              <a:spcBef>
                <a:spcPts val="0"/>
              </a:spcBef>
              <a:spcAft>
                <a:spcPts val="0"/>
              </a:spcAft>
              <a:buSzPts val="800"/>
              <a:buChar char="●"/>
            </a:pPr>
            <a:r>
              <a:rPr lang="en" sz="800"/>
              <a:t>“What happens if your primary network experiences an outage or coverage issue?”</a:t>
            </a:r>
            <a:endParaRPr sz="800"/>
          </a:p>
          <a:p>
            <a:pPr indent="0" lvl="0" marL="457200" rtl="0" algn="l">
              <a:spcBef>
                <a:spcPts val="0"/>
              </a:spcBef>
              <a:spcAft>
                <a:spcPts val="0"/>
              </a:spcAft>
              <a:buNone/>
            </a:pPr>
            <a:r>
              <a:t/>
            </a:r>
            <a:endParaRPr sz="800"/>
          </a:p>
          <a:p>
            <a:pPr indent="-279400" lvl="0" marL="457200" rtl="0" algn="l">
              <a:spcBef>
                <a:spcPts val="0"/>
              </a:spcBef>
              <a:spcAft>
                <a:spcPts val="0"/>
              </a:spcAft>
              <a:buSzPts val="800"/>
              <a:buChar char="●"/>
            </a:pPr>
            <a:r>
              <a:rPr lang="en" sz="800"/>
              <a:t>“How are your teams using connected technology in the field today?”</a:t>
            </a:r>
            <a:endParaRPr sz="800"/>
          </a:p>
          <a:p>
            <a:pPr indent="0" lvl="0" marL="457200" rtl="0" algn="l">
              <a:spcBef>
                <a:spcPts val="0"/>
              </a:spcBef>
              <a:spcAft>
                <a:spcPts val="0"/>
              </a:spcAft>
              <a:buNone/>
            </a:pPr>
            <a:r>
              <a:t/>
            </a:r>
            <a:endParaRPr sz="800"/>
          </a:p>
          <a:p>
            <a:pPr indent="-279400" lvl="0" marL="457200" rtl="0" algn="l">
              <a:spcBef>
                <a:spcPts val="0"/>
              </a:spcBef>
              <a:spcAft>
                <a:spcPts val="0"/>
              </a:spcAft>
              <a:buSzPts val="800"/>
              <a:buChar char="●"/>
            </a:pPr>
            <a:r>
              <a:rPr lang="en" sz="800"/>
              <a:t>“How many devices, vehicles and applications across your operation depend on wireless connectivity?”</a:t>
            </a:r>
            <a:endParaRPr sz="800"/>
          </a:p>
          <a:p>
            <a:pPr indent="0" lvl="0" marL="457200" rtl="0" algn="l">
              <a:spcBef>
                <a:spcPts val="0"/>
              </a:spcBef>
              <a:spcAft>
                <a:spcPts val="0"/>
              </a:spcAft>
              <a:buNone/>
            </a:pPr>
            <a:r>
              <a:t/>
            </a:r>
            <a:endParaRPr sz="800"/>
          </a:p>
          <a:p>
            <a:pPr indent="-279400" lvl="0" marL="457200" rtl="0" algn="l">
              <a:spcBef>
                <a:spcPts val="0"/>
              </a:spcBef>
              <a:spcAft>
                <a:spcPts val="0"/>
              </a:spcAft>
              <a:buSzPts val="800"/>
              <a:buChar char="●"/>
            </a:pPr>
            <a:r>
              <a:rPr lang="en" sz="800"/>
              <a:t>“Where do you see the biggest connectivity gaps across your service area?”</a:t>
            </a:r>
            <a:endParaRPr sz="800"/>
          </a:p>
          <a:p>
            <a:pPr indent="0" lvl="0" marL="457200" rtl="0" algn="l">
              <a:spcBef>
                <a:spcPts val="0"/>
              </a:spcBef>
              <a:spcAft>
                <a:spcPts val="0"/>
              </a:spcAft>
              <a:buNone/>
            </a:pPr>
            <a:r>
              <a:t/>
            </a:r>
            <a:endParaRPr sz="800"/>
          </a:p>
          <a:p>
            <a:pPr indent="-279400" lvl="0" marL="457200" rtl="0" algn="l">
              <a:spcBef>
                <a:spcPts val="0"/>
              </a:spcBef>
              <a:spcAft>
                <a:spcPts val="0"/>
              </a:spcAft>
              <a:buSzPts val="800"/>
              <a:buChar char="●"/>
            </a:pPr>
            <a:r>
              <a:rPr lang="en" sz="800"/>
              <a:t>“How are you currently handling connectivity for teams operating in rural or remote areas?”</a:t>
            </a:r>
            <a:endParaRPr sz="800"/>
          </a:p>
          <a:p>
            <a:pPr indent="0" lvl="0" marL="457200" rtl="0" algn="l">
              <a:spcBef>
                <a:spcPts val="0"/>
              </a:spcBef>
              <a:spcAft>
                <a:spcPts val="0"/>
              </a:spcAft>
              <a:buNone/>
            </a:pPr>
            <a:r>
              <a:t/>
            </a:r>
            <a:endParaRPr sz="800"/>
          </a:p>
          <a:p>
            <a:pPr indent="-279400" lvl="0" marL="457200" rtl="0" algn="l">
              <a:spcBef>
                <a:spcPts val="0"/>
              </a:spcBef>
              <a:spcAft>
                <a:spcPts val="0"/>
              </a:spcAft>
              <a:buSzPts val="800"/>
              <a:buChar char="●"/>
            </a:pPr>
            <a:r>
              <a:rPr lang="en" sz="800"/>
              <a:t>“What does your current strategy look like for network redundancy and continuity?”</a:t>
            </a:r>
            <a:endParaRPr sz="800"/>
          </a:p>
          <a:p>
            <a:pPr indent="0" lvl="0" marL="457200" rtl="0" algn="l">
              <a:spcBef>
                <a:spcPts val="0"/>
              </a:spcBef>
              <a:spcAft>
                <a:spcPts val="0"/>
              </a:spcAft>
              <a:buNone/>
            </a:pPr>
            <a:r>
              <a:t/>
            </a:r>
            <a:endParaRPr sz="800"/>
          </a:p>
          <a:p>
            <a:pPr indent="-279400" lvl="0" marL="457200" rtl="0" algn="l">
              <a:spcBef>
                <a:spcPts val="0"/>
              </a:spcBef>
              <a:spcAft>
                <a:spcPts val="0"/>
              </a:spcAft>
              <a:buSzPts val="800"/>
              <a:buChar char="●"/>
            </a:pPr>
            <a:r>
              <a:rPr lang="en" sz="800"/>
              <a:t>“As you add more connected technology, how are you planning for the additional network demand?”</a:t>
            </a:r>
            <a:endParaRPr sz="800"/>
          </a:p>
          <a:p>
            <a:pPr indent="0" lvl="0" marL="0" rtl="0" algn="l">
              <a:spcBef>
                <a:spcPts val="0"/>
              </a:spcBef>
              <a:spcAft>
                <a:spcPts val="0"/>
              </a:spcAft>
              <a:buNone/>
            </a:pPr>
            <a:r>
              <a:t/>
            </a:r>
            <a:endParaRPr sz="800"/>
          </a:p>
        </p:txBody>
      </p:sp>
      <p:sp>
        <p:nvSpPr>
          <p:cNvPr id="212" name="Google Shape;212;g409f681df51_0_125"/>
          <p:cNvSpPr/>
          <p:nvPr/>
        </p:nvSpPr>
        <p:spPr>
          <a:xfrm rot="5400000">
            <a:off x="3367800" y="2563650"/>
            <a:ext cx="4168750" cy="16200"/>
          </a:xfrm>
          <a:custGeom>
            <a:rect b="b" l="l" r="r" t="t"/>
            <a:pathLst>
              <a:path extrusionOk="0" h="120000" w="8595360">
                <a:moveTo>
                  <a:pt x="0" y="0"/>
                </a:moveTo>
                <a:lnTo>
                  <a:pt x="8595360" y="0"/>
                </a:lnTo>
              </a:path>
            </a:pathLst>
          </a:custGeom>
          <a:noFill/>
          <a:ln cap="flat" cmpd="sng" w="12700">
            <a:solidFill>
              <a:srgbClr val="E22C91"/>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213" name="Google Shape;213;g409f681df51_0_125"/>
          <p:cNvSpPr txBox="1"/>
          <p:nvPr/>
        </p:nvSpPr>
        <p:spPr>
          <a:xfrm>
            <a:off x="-3563650" y="4732075"/>
            <a:ext cx="3000000" cy="354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t/>
            </a:r>
            <a:endParaRPr sz="1100">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g409f681df51_0_271"/>
          <p:cNvSpPr txBox="1"/>
          <p:nvPr/>
        </p:nvSpPr>
        <p:spPr>
          <a:xfrm>
            <a:off x="336650" y="204952"/>
            <a:ext cx="3393000" cy="196200"/>
          </a:xfrm>
          <a:prstGeom prst="rect">
            <a:avLst/>
          </a:prstGeom>
          <a:noFill/>
          <a:ln>
            <a:noFill/>
          </a:ln>
        </p:spPr>
        <p:txBody>
          <a:bodyPr anchorCtr="0" anchor="t" bIns="0" lIns="0" spcFirstLastPara="1" rIns="0" wrap="square" tIns="11425">
            <a:spAutoFit/>
          </a:bodyPr>
          <a:lstStyle/>
          <a:p>
            <a:pPr indent="0" lvl="0" marL="12700" marR="0" rtl="0" algn="l">
              <a:lnSpc>
                <a:spcPct val="100000"/>
              </a:lnSpc>
              <a:spcBef>
                <a:spcPts val="0"/>
              </a:spcBef>
              <a:spcAft>
                <a:spcPts val="0"/>
              </a:spcAft>
              <a:buClr>
                <a:srgbClr val="000000"/>
              </a:buClr>
              <a:buSzPts val="1200"/>
              <a:buFont typeface="Arial"/>
              <a:buNone/>
            </a:pPr>
            <a:r>
              <a:rPr b="1" lang="en" sz="1200">
                <a:solidFill>
                  <a:srgbClr val="EA098E"/>
                </a:solidFill>
              </a:rPr>
              <a:t>Qualifying Questions</a:t>
            </a:r>
            <a:endParaRPr b="1" i="0" sz="1200" u="none" cap="none" strike="noStrike">
              <a:solidFill>
                <a:srgbClr val="EA098E"/>
              </a:solidFill>
              <a:latin typeface="Arial"/>
              <a:ea typeface="Arial"/>
              <a:cs typeface="Arial"/>
              <a:sym typeface="Arial"/>
            </a:endParaRPr>
          </a:p>
        </p:txBody>
      </p:sp>
      <p:sp>
        <p:nvSpPr>
          <p:cNvPr id="219" name="Google Shape;219;g409f681df51_0_271"/>
          <p:cNvSpPr/>
          <p:nvPr/>
        </p:nvSpPr>
        <p:spPr>
          <a:xfrm flipH="1" rot="10800000">
            <a:off x="280202" y="435704"/>
            <a:ext cx="8487918" cy="23400"/>
          </a:xfrm>
          <a:custGeom>
            <a:rect b="b" l="l" r="r" t="t"/>
            <a:pathLst>
              <a:path extrusionOk="0" h="120000" w="8595360">
                <a:moveTo>
                  <a:pt x="0" y="0"/>
                </a:moveTo>
                <a:lnTo>
                  <a:pt x="8595360" y="0"/>
                </a:lnTo>
              </a:path>
            </a:pathLst>
          </a:custGeom>
          <a:noFill/>
          <a:ln cap="flat" cmpd="sng" w="12700">
            <a:solidFill>
              <a:srgbClr val="E22C91"/>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220" name="Google Shape;220;g409f681df51_0_271"/>
          <p:cNvSpPr txBox="1"/>
          <p:nvPr>
            <p:ph idx="12" type="sldNum"/>
          </p:nvPr>
        </p:nvSpPr>
        <p:spPr>
          <a:xfrm>
            <a:off x="8564569" y="4870298"/>
            <a:ext cx="297300" cy="138600"/>
          </a:xfrm>
          <a:prstGeom prst="rect">
            <a:avLst/>
          </a:prstGeom>
          <a:noFill/>
          <a:ln>
            <a:noFill/>
          </a:ln>
        </p:spPr>
        <p:txBody>
          <a:bodyPr anchorCtr="0" anchor="ctr" bIns="0" lIns="0" spcFirstLastPara="1" rIns="0" wrap="square" tIns="0">
            <a:spAutoFit/>
          </a:bodyPr>
          <a:lstStyle/>
          <a:p>
            <a:pPr indent="0" lvl="0" marL="25400" rtl="0" algn="r">
              <a:lnSpc>
                <a:spcPct val="103777"/>
              </a:lnSpc>
              <a:spcBef>
                <a:spcPts val="0"/>
              </a:spcBef>
              <a:spcAft>
                <a:spcPts val="0"/>
              </a:spcAft>
              <a:buSzPts val="600"/>
              <a:buNone/>
            </a:pPr>
            <a:fld id="{00000000-1234-1234-1234-123412341234}" type="slidenum">
              <a:rPr lang="en">
                <a:latin typeface="Arial"/>
                <a:ea typeface="Arial"/>
                <a:cs typeface="Arial"/>
                <a:sym typeface="Arial"/>
              </a:rPr>
              <a:t>‹#›</a:t>
            </a:fld>
            <a:endParaRPr>
              <a:latin typeface="Arial"/>
              <a:ea typeface="Arial"/>
              <a:cs typeface="Arial"/>
              <a:sym typeface="Arial"/>
            </a:endParaRPr>
          </a:p>
        </p:txBody>
      </p:sp>
      <p:sp>
        <p:nvSpPr>
          <p:cNvPr id="221" name="Google Shape;221;g409f681df51_0_271"/>
          <p:cNvSpPr txBox="1"/>
          <p:nvPr>
            <p:ph idx="11" type="ftr"/>
          </p:nvPr>
        </p:nvSpPr>
        <p:spPr>
          <a:xfrm>
            <a:off x="7255096" y="4855233"/>
            <a:ext cx="1428300" cy="107700"/>
          </a:xfrm>
          <a:prstGeom prst="rect">
            <a:avLst/>
          </a:prstGeom>
          <a:noFill/>
          <a:ln>
            <a:noFill/>
          </a:ln>
        </p:spPr>
        <p:txBody>
          <a:bodyPr anchorCtr="0" anchor="ctr" bIns="0" lIns="0" spcFirstLastPara="1" rIns="0" wrap="square" tIns="0">
            <a:spAutoFit/>
          </a:bodyPr>
          <a:lstStyle/>
          <a:p>
            <a:pPr indent="0" lvl="0" marL="12700" rtl="0" algn="ctr">
              <a:lnSpc>
                <a:spcPct val="133428"/>
              </a:lnSpc>
              <a:spcBef>
                <a:spcPts val="0"/>
              </a:spcBef>
              <a:spcAft>
                <a:spcPts val="0"/>
              </a:spcAft>
              <a:buSzPts val="700"/>
              <a:buNone/>
            </a:pPr>
            <a:r>
              <a:rPr lang="en" sz="700">
                <a:latin typeface="Arial"/>
                <a:ea typeface="Arial"/>
                <a:cs typeface="Arial"/>
                <a:sym typeface="Arial"/>
              </a:rPr>
              <a:t>FOR INTERNAL USE ONLY</a:t>
            </a:r>
            <a:endParaRPr>
              <a:latin typeface="Arial"/>
              <a:ea typeface="Arial"/>
              <a:cs typeface="Arial"/>
              <a:sym typeface="Arial"/>
            </a:endParaRPr>
          </a:p>
        </p:txBody>
      </p:sp>
      <p:pic>
        <p:nvPicPr>
          <p:cNvPr id="222" name="Google Shape;222;g409f681df51_0_271"/>
          <p:cNvPicPr preferRelativeResize="0"/>
          <p:nvPr/>
        </p:nvPicPr>
        <p:blipFill rotWithShape="1">
          <a:blip r:embed="rId3">
            <a:alphaModFix/>
          </a:blip>
          <a:srcRect b="0" l="0" r="0" t="0"/>
          <a:stretch/>
        </p:blipFill>
        <p:spPr>
          <a:xfrm>
            <a:off x="219250" y="4510634"/>
            <a:ext cx="1256028" cy="447832"/>
          </a:xfrm>
          <a:prstGeom prst="rect">
            <a:avLst/>
          </a:prstGeom>
          <a:noFill/>
          <a:ln>
            <a:noFill/>
          </a:ln>
        </p:spPr>
      </p:pic>
      <p:sp>
        <p:nvSpPr>
          <p:cNvPr id="223" name="Google Shape;223;g409f681df51_0_271"/>
          <p:cNvSpPr/>
          <p:nvPr/>
        </p:nvSpPr>
        <p:spPr>
          <a:xfrm flipH="1" rot="10800000">
            <a:off x="336638" y="1749047"/>
            <a:ext cx="8487918" cy="33900"/>
          </a:xfrm>
          <a:custGeom>
            <a:rect b="b" l="l" r="r" t="t"/>
            <a:pathLst>
              <a:path extrusionOk="0" h="120000" w="8595360">
                <a:moveTo>
                  <a:pt x="0" y="0"/>
                </a:moveTo>
                <a:lnTo>
                  <a:pt x="8595360" y="0"/>
                </a:lnTo>
              </a:path>
            </a:pathLst>
          </a:custGeom>
          <a:noFill/>
          <a:ln cap="flat" cmpd="sng" w="12700">
            <a:solidFill>
              <a:srgbClr val="E22C91"/>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224" name="Google Shape;224;g409f681df51_0_271"/>
          <p:cNvSpPr txBox="1"/>
          <p:nvPr/>
        </p:nvSpPr>
        <p:spPr>
          <a:xfrm>
            <a:off x="219250" y="455025"/>
            <a:ext cx="4337100" cy="1431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18518E"/>
                </a:solidFill>
              </a:rPr>
              <a:t>Questions to Ask to Uncover Communication Challenges </a:t>
            </a:r>
            <a:endParaRPr b="1" sz="900">
              <a:solidFill>
                <a:srgbClr val="18518E"/>
              </a:solidFill>
            </a:endParaRPr>
          </a:p>
          <a:p>
            <a:pPr indent="0" lvl="0" marL="0" rtl="0" algn="l">
              <a:spcBef>
                <a:spcPts val="0"/>
              </a:spcBef>
              <a:spcAft>
                <a:spcPts val="0"/>
              </a:spcAft>
              <a:buNone/>
            </a:pPr>
            <a:r>
              <a:t/>
            </a:r>
            <a:endParaRPr sz="800"/>
          </a:p>
          <a:p>
            <a:pPr indent="-279400" lvl="0" marL="457200" rtl="0" algn="l">
              <a:spcBef>
                <a:spcPts val="0"/>
              </a:spcBef>
              <a:spcAft>
                <a:spcPts val="0"/>
              </a:spcAft>
              <a:buSzPts val="800"/>
              <a:buChar char="●"/>
            </a:pPr>
            <a:r>
              <a:rPr lang="en" sz="800"/>
              <a:t>What communication challenges have you experienced during major incidents or periods of high network demand?</a:t>
            </a:r>
            <a:endParaRPr sz="800"/>
          </a:p>
          <a:p>
            <a:pPr indent="-279400" lvl="0" marL="457200" rtl="0" algn="l">
              <a:spcBef>
                <a:spcPts val="0"/>
              </a:spcBef>
              <a:spcAft>
                <a:spcPts val="0"/>
              </a:spcAft>
              <a:buSzPts val="800"/>
              <a:buChar char="●"/>
            </a:pPr>
            <a:r>
              <a:rPr lang="en" sz="800"/>
              <a:t>Where do you see the biggest connectivity challenges across your teams, facilities or service area?</a:t>
            </a:r>
            <a:endParaRPr sz="800"/>
          </a:p>
          <a:p>
            <a:pPr indent="-279400" lvl="0" marL="457200" rtl="0" algn="l">
              <a:spcBef>
                <a:spcPts val="0"/>
              </a:spcBef>
              <a:spcAft>
                <a:spcPts val="0"/>
              </a:spcAft>
              <a:buSzPts val="800"/>
              <a:buChar char="●"/>
            </a:pPr>
            <a:r>
              <a:rPr lang="en" sz="800"/>
              <a:t>What happens to your team’s connectivity when the network is congested or experiences an outage?</a:t>
            </a:r>
            <a:endParaRPr sz="800"/>
          </a:p>
          <a:p>
            <a:pPr indent="-279400" lvl="0" marL="457200" rtl="0" algn="l">
              <a:spcBef>
                <a:spcPts val="0"/>
              </a:spcBef>
              <a:spcAft>
                <a:spcPts val="0"/>
              </a:spcAft>
              <a:buSzPts val="800"/>
              <a:buChar char="●"/>
            </a:pPr>
            <a:r>
              <a:rPr lang="en" sz="800"/>
              <a:t>How critical is reliable connectivity to your day-to-day operations?</a:t>
            </a:r>
            <a:endParaRPr sz="800"/>
          </a:p>
          <a:p>
            <a:pPr indent="0" lvl="0" marL="457200" rtl="0" algn="l">
              <a:spcBef>
                <a:spcPts val="0"/>
              </a:spcBef>
              <a:spcAft>
                <a:spcPts val="0"/>
              </a:spcAft>
              <a:buNone/>
            </a:pPr>
            <a:r>
              <a:t/>
            </a:r>
            <a:endParaRPr sz="800"/>
          </a:p>
        </p:txBody>
      </p:sp>
      <p:sp>
        <p:nvSpPr>
          <p:cNvPr id="225" name="Google Shape;225;g409f681df51_0_271"/>
          <p:cNvSpPr/>
          <p:nvPr/>
        </p:nvSpPr>
        <p:spPr>
          <a:xfrm flipH="1" rot="-5400000">
            <a:off x="2559910" y="2591715"/>
            <a:ext cx="4297680" cy="24300"/>
          </a:xfrm>
          <a:custGeom>
            <a:rect b="b" l="l" r="r" t="t"/>
            <a:pathLst>
              <a:path extrusionOk="0" h="120000" w="8595360">
                <a:moveTo>
                  <a:pt x="0" y="0"/>
                </a:moveTo>
                <a:lnTo>
                  <a:pt x="8595360" y="0"/>
                </a:lnTo>
              </a:path>
            </a:pathLst>
          </a:custGeom>
          <a:noFill/>
          <a:ln cap="flat" cmpd="sng" w="12700">
            <a:solidFill>
              <a:srgbClr val="E22C91"/>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226" name="Google Shape;226;g409f681df51_0_271"/>
          <p:cNvSpPr/>
          <p:nvPr/>
        </p:nvSpPr>
        <p:spPr>
          <a:xfrm flipH="1" rot="10800000">
            <a:off x="336638" y="3350335"/>
            <a:ext cx="8487918" cy="33900"/>
          </a:xfrm>
          <a:custGeom>
            <a:rect b="b" l="l" r="r" t="t"/>
            <a:pathLst>
              <a:path extrusionOk="0" h="120000" w="8595360">
                <a:moveTo>
                  <a:pt x="0" y="0"/>
                </a:moveTo>
                <a:lnTo>
                  <a:pt x="8595360" y="0"/>
                </a:lnTo>
              </a:path>
            </a:pathLst>
          </a:custGeom>
          <a:noFill/>
          <a:ln cap="flat" cmpd="sng" w="12700">
            <a:solidFill>
              <a:srgbClr val="E22C91"/>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227" name="Google Shape;227;g409f681df51_0_271"/>
          <p:cNvSpPr txBox="1"/>
          <p:nvPr/>
        </p:nvSpPr>
        <p:spPr>
          <a:xfrm>
            <a:off x="253950" y="1809513"/>
            <a:ext cx="4337100" cy="155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18518E"/>
                </a:solidFill>
              </a:rPr>
              <a:t>Leading Question to Ask to Uncover Tech Challenges </a:t>
            </a:r>
            <a:endParaRPr b="1" sz="900">
              <a:solidFill>
                <a:srgbClr val="18518E"/>
              </a:solidFill>
            </a:endParaRPr>
          </a:p>
          <a:p>
            <a:pPr indent="0" lvl="0" marL="0" rtl="0" algn="l">
              <a:spcBef>
                <a:spcPts val="0"/>
              </a:spcBef>
              <a:spcAft>
                <a:spcPts val="0"/>
              </a:spcAft>
              <a:buNone/>
            </a:pPr>
            <a:r>
              <a:t/>
            </a:r>
            <a:endParaRPr sz="800"/>
          </a:p>
          <a:p>
            <a:pPr indent="-279400" lvl="0" marL="457200" rtl="0" algn="l">
              <a:spcBef>
                <a:spcPts val="0"/>
              </a:spcBef>
              <a:spcAft>
                <a:spcPts val="0"/>
              </a:spcAft>
              <a:buSzPts val="800"/>
              <a:buChar char="●"/>
            </a:pPr>
            <a:r>
              <a:rPr lang="en" sz="800"/>
              <a:t>What challenges are you experiencing with your current connectivity—coverage, speed, congestion or reliability?</a:t>
            </a:r>
            <a:endParaRPr sz="800"/>
          </a:p>
          <a:p>
            <a:pPr indent="-279400" lvl="0" marL="457200" rtl="0" algn="l">
              <a:spcBef>
                <a:spcPts val="0"/>
              </a:spcBef>
              <a:spcAft>
                <a:spcPts val="0"/>
              </a:spcAft>
              <a:buSzPts val="800"/>
              <a:buChar char="●"/>
            </a:pPr>
            <a:r>
              <a:rPr lang="en" sz="800"/>
              <a:t>As you add more connected devices and applications, are you seeing increased network demand?</a:t>
            </a:r>
            <a:endParaRPr sz="800"/>
          </a:p>
          <a:p>
            <a:pPr indent="-279400" lvl="0" marL="457200" rtl="0" algn="l">
              <a:spcBef>
                <a:spcPts val="0"/>
              </a:spcBef>
              <a:spcAft>
                <a:spcPts val="0"/>
              </a:spcAft>
              <a:buSzPts val="800"/>
              <a:buChar char="●"/>
            </a:pPr>
            <a:r>
              <a:rPr lang="en" sz="800"/>
              <a:t>When something in the field stops working, how quickly can your team recover or switch to a backup?</a:t>
            </a:r>
            <a:endParaRPr sz="800"/>
          </a:p>
          <a:p>
            <a:pPr indent="-279400" lvl="0" marL="457200" rtl="0" algn="l">
              <a:spcBef>
                <a:spcPts val="0"/>
              </a:spcBef>
              <a:spcAft>
                <a:spcPts val="0"/>
              </a:spcAft>
              <a:buSzPts val="800"/>
              <a:buChar char="●"/>
            </a:pPr>
            <a:r>
              <a:rPr lang="en" sz="800"/>
              <a:t>What does your technology roadmap look like over the next year or two?</a:t>
            </a:r>
            <a:endParaRPr sz="800"/>
          </a:p>
          <a:p>
            <a:pPr indent="-279400" lvl="0" marL="457200" rtl="0" algn="l">
              <a:spcBef>
                <a:spcPts val="0"/>
              </a:spcBef>
              <a:spcAft>
                <a:spcPts val="0"/>
              </a:spcAft>
              <a:buSzPts val="800"/>
              <a:buChar char="●"/>
            </a:pPr>
            <a:r>
              <a:rPr lang="en" sz="800"/>
              <a:t>Are there any new connected technologies or upgrades your team would like to implement?</a:t>
            </a:r>
            <a:endParaRPr sz="800"/>
          </a:p>
        </p:txBody>
      </p:sp>
      <p:sp>
        <p:nvSpPr>
          <p:cNvPr id="228" name="Google Shape;228;g409f681df51_0_271"/>
          <p:cNvSpPr txBox="1"/>
          <p:nvPr/>
        </p:nvSpPr>
        <p:spPr>
          <a:xfrm>
            <a:off x="4779350" y="3441100"/>
            <a:ext cx="4254300" cy="1308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18518E"/>
                </a:solidFill>
              </a:rPr>
              <a:t>Questions to Understand Buying Process </a:t>
            </a:r>
            <a:endParaRPr b="1" sz="900">
              <a:solidFill>
                <a:srgbClr val="18518E"/>
              </a:solidFill>
            </a:endParaRPr>
          </a:p>
          <a:p>
            <a:pPr indent="0" lvl="0" marL="0" rtl="0" algn="l">
              <a:spcBef>
                <a:spcPts val="0"/>
              </a:spcBef>
              <a:spcAft>
                <a:spcPts val="0"/>
              </a:spcAft>
              <a:buNone/>
            </a:pPr>
            <a:r>
              <a:t/>
            </a:r>
            <a:endParaRPr sz="800"/>
          </a:p>
          <a:p>
            <a:pPr indent="-279400" lvl="0" marL="457200" rtl="0" algn="l">
              <a:spcBef>
                <a:spcPts val="0"/>
              </a:spcBef>
              <a:spcAft>
                <a:spcPts val="0"/>
              </a:spcAft>
              <a:buSzPts val="800"/>
              <a:buChar char="●"/>
            </a:pPr>
            <a:r>
              <a:rPr lang="en" sz="800"/>
              <a:t>When you're considering new technology or connectivity upgrades, what does your buying process typically look like?</a:t>
            </a:r>
            <a:endParaRPr sz="800"/>
          </a:p>
          <a:p>
            <a:pPr indent="-279400" lvl="0" marL="457200" rtl="0" algn="l">
              <a:spcBef>
                <a:spcPts val="0"/>
              </a:spcBef>
              <a:spcAft>
                <a:spcPts val="0"/>
              </a:spcAft>
              <a:buSzPts val="800"/>
              <a:buChar char="●"/>
            </a:pPr>
            <a:r>
              <a:rPr lang="en" sz="800"/>
              <a:t>Who is involved in evaluating and approving a solution?</a:t>
            </a:r>
            <a:endParaRPr sz="800"/>
          </a:p>
          <a:p>
            <a:pPr indent="-279400" lvl="0" marL="457200" rtl="0" algn="l">
              <a:spcBef>
                <a:spcPts val="0"/>
              </a:spcBef>
              <a:spcAft>
                <a:spcPts val="0"/>
              </a:spcAft>
              <a:buSzPts val="800"/>
              <a:buChar char="●"/>
            </a:pPr>
            <a:r>
              <a:rPr lang="en" sz="800"/>
              <a:t>What is the typical timeline for a project like this?</a:t>
            </a:r>
            <a:endParaRPr sz="800"/>
          </a:p>
          <a:p>
            <a:pPr indent="-279400" lvl="0" marL="457200" rtl="0" algn="l">
              <a:spcBef>
                <a:spcPts val="0"/>
              </a:spcBef>
              <a:spcAft>
                <a:spcPts val="0"/>
              </a:spcAft>
              <a:buSzPts val="800"/>
              <a:buChar char="●"/>
            </a:pPr>
            <a:r>
              <a:rPr lang="en" sz="800"/>
              <a:t>Would the purchase require a formal RFP, bid or other procurement process?</a:t>
            </a:r>
            <a:endParaRPr sz="800"/>
          </a:p>
          <a:p>
            <a:pPr indent="-279400" lvl="0" marL="457200" rtl="0" algn="l">
              <a:spcBef>
                <a:spcPts val="0"/>
              </a:spcBef>
              <a:spcAft>
                <a:spcPts val="0"/>
              </a:spcAft>
              <a:buSzPts val="800"/>
              <a:buChar char="●"/>
            </a:pPr>
            <a:r>
              <a:rPr lang="en" sz="800"/>
              <a:t>Are there upcoming projects, renewals or technology upgrades where this could fit?</a:t>
            </a:r>
            <a:endParaRPr sz="800"/>
          </a:p>
        </p:txBody>
      </p:sp>
      <p:sp>
        <p:nvSpPr>
          <p:cNvPr id="229" name="Google Shape;229;g409f681df51_0_271"/>
          <p:cNvSpPr txBox="1"/>
          <p:nvPr/>
        </p:nvSpPr>
        <p:spPr>
          <a:xfrm>
            <a:off x="4720900" y="455025"/>
            <a:ext cx="4254300" cy="1308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18518E"/>
                </a:solidFill>
              </a:rPr>
              <a:t>Leading Question to Ask about Current Tech</a:t>
            </a:r>
            <a:r>
              <a:rPr lang="en" sz="800"/>
              <a:t> </a:t>
            </a:r>
            <a:endParaRPr sz="800"/>
          </a:p>
          <a:p>
            <a:pPr indent="0" lvl="0" marL="0" rtl="0" algn="l">
              <a:spcBef>
                <a:spcPts val="0"/>
              </a:spcBef>
              <a:spcAft>
                <a:spcPts val="0"/>
              </a:spcAft>
              <a:buNone/>
            </a:pPr>
            <a:r>
              <a:t/>
            </a:r>
            <a:endParaRPr sz="800"/>
          </a:p>
          <a:p>
            <a:pPr indent="-279400" lvl="0" marL="457200" rtl="0" algn="l">
              <a:spcBef>
                <a:spcPts val="0"/>
              </a:spcBef>
              <a:spcAft>
                <a:spcPts val="0"/>
              </a:spcAft>
              <a:buSzPts val="800"/>
              <a:buChar char="●"/>
            </a:pPr>
            <a:r>
              <a:rPr lang="en" sz="800"/>
              <a:t>What does your current connected technology setup look like across your field teams and operations?</a:t>
            </a:r>
            <a:endParaRPr sz="800"/>
          </a:p>
          <a:p>
            <a:pPr indent="-279400" lvl="0" marL="457200" rtl="0" algn="l">
              <a:spcBef>
                <a:spcPts val="0"/>
              </a:spcBef>
              <a:spcAft>
                <a:spcPts val="0"/>
              </a:spcAft>
              <a:buSzPts val="800"/>
              <a:buChar char="●"/>
            </a:pPr>
            <a:r>
              <a:rPr lang="en" sz="800"/>
              <a:t>What devices and applications are your teams relying on most—smartphones, tablets, vehicles, cameras, routers or other connected technology?</a:t>
            </a:r>
            <a:endParaRPr sz="800"/>
          </a:p>
          <a:p>
            <a:pPr indent="-279400" lvl="0" marL="457200" rtl="0" algn="l">
              <a:spcBef>
                <a:spcPts val="0"/>
              </a:spcBef>
              <a:spcAft>
                <a:spcPts val="0"/>
              </a:spcAft>
              <a:buSzPts val="800"/>
              <a:buChar char="●"/>
            </a:pPr>
            <a:r>
              <a:rPr lang="en" sz="800"/>
              <a:t>How are your field teams currently accessing dispatch, operational systems, video or other critical information?</a:t>
            </a:r>
            <a:endParaRPr sz="800"/>
          </a:p>
          <a:p>
            <a:pPr indent="0" lvl="0" marL="457200" rtl="0" algn="l">
              <a:spcBef>
                <a:spcPts val="0"/>
              </a:spcBef>
              <a:spcAft>
                <a:spcPts val="0"/>
              </a:spcAft>
              <a:buNone/>
            </a:pPr>
            <a:r>
              <a:t/>
            </a:r>
            <a:endParaRPr sz="800"/>
          </a:p>
        </p:txBody>
      </p:sp>
      <p:sp>
        <p:nvSpPr>
          <p:cNvPr id="230" name="Google Shape;230;g409f681df51_0_271"/>
          <p:cNvSpPr txBox="1"/>
          <p:nvPr/>
        </p:nvSpPr>
        <p:spPr>
          <a:xfrm>
            <a:off x="4721050" y="1809525"/>
            <a:ext cx="4254300" cy="1308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18518E"/>
                </a:solidFill>
              </a:rPr>
              <a:t>Questions to Uncover Redundancy Opps </a:t>
            </a:r>
            <a:endParaRPr b="1" sz="900">
              <a:solidFill>
                <a:srgbClr val="18518E"/>
              </a:solidFill>
            </a:endParaRPr>
          </a:p>
          <a:p>
            <a:pPr indent="0" lvl="0" marL="0" rtl="0" algn="l">
              <a:spcBef>
                <a:spcPts val="0"/>
              </a:spcBef>
              <a:spcAft>
                <a:spcPts val="0"/>
              </a:spcAft>
              <a:buNone/>
            </a:pPr>
            <a:r>
              <a:t/>
            </a:r>
            <a:endParaRPr sz="800"/>
          </a:p>
          <a:p>
            <a:pPr indent="-279400" lvl="0" marL="457200" rtl="0" algn="l">
              <a:spcBef>
                <a:spcPts val="0"/>
              </a:spcBef>
              <a:spcAft>
                <a:spcPts val="0"/>
              </a:spcAft>
              <a:buSzPts val="800"/>
              <a:buChar char="●"/>
            </a:pPr>
            <a:r>
              <a:rPr lang="en" sz="800"/>
              <a:t>What systems do you have in place to maintain communications if your primary network goes down?</a:t>
            </a:r>
            <a:endParaRPr sz="800"/>
          </a:p>
          <a:p>
            <a:pPr indent="-279400" lvl="0" marL="457200" rtl="0" algn="l">
              <a:spcBef>
                <a:spcPts val="0"/>
              </a:spcBef>
              <a:spcAft>
                <a:spcPts val="0"/>
              </a:spcAft>
              <a:buSzPts val="800"/>
              <a:buChar char="●"/>
            </a:pPr>
            <a:r>
              <a:rPr lang="en" sz="800"/>
              <a:t>Where do you see the most risk to connectivity during high-demand events or critical operations?</a:t>
            </a:r>
            <a:endParaRPr sz="800"/>
          </a:p>
          <a:p>
            <a:pPr indent="-279400" lvl="0" marL="457200" rtl="0" algn="l">
              <a:spcBef>
                <a:spcPts val="0"/>
              </a:spcBef>
              <a:spcAft>
                <a:spcPts val="0"/>
              </a:spcAft>
              <a:buSzPts val="800"/>
              <a:buChar char="●"/>
            </a:pPr>
            <a:r>
              <a:rPr lang="en" sz="800"/>
              <a:t>What does your approach to network redundancy look like for field operations?</a:t>
            </a:r>
            <a:endParaRPr sz="800"/>
          </a:p>
          <a:p>
            <a:pPr indent="-279400" lvl="0" marL="457200" rtl="0" algn="l">
              <a:spcBef>
                <a:spcPts val="0"/>
              </a:spcBef>
              <a:spcAft>
                <a:spcPts val="0"/>
              </a:spcAft>
              <a:buSzPts val="800"/>
              <a:buChar char="●"/>
            </a:pPr>
            <a:r>
              <a:rPr lang="en" sz="800"/>
              <a:t>How do you currently handle connectivity in areas where coverage is limited?</a:t>
            </a:r>
            <a:endParaRPr sz="800"/>
          </a:p>
          <a:p>
            <a:pPr indent="-279400" lvl="0" marL="457200" rtl="0" algn="l">
              <a:spcBef>
                <a:spcPts val="0"/>
              </a:spcBef>
              <a:spcAft>
                <a:spcPts val="0"/>
              </a:spcAft>
              <a:buSzPts val="800"/>
              <a:buChar char="●"/>
            </a:pPr>
            <a:r>
              <a:rPr lang="en" sz="800"/>
              <a:t>Have you explored dual-SIM, multi-carrier or cellular failover solutions?</a:t>
            </a:r>
            <a:endParaRPr sz="800"/>
          </a:p>
        </p:txBody>
      </p:sp>
      <p:sp>
        <p:nvSpPr>
          <p:cNvPr id="231" name="Google Shape;231;g409f681df51_0_271"/>
          <p:cNvSpPr txBox="1"/>
          <p:nvPr/>
        </p:nvSpPr>
        <p:spPr>
          <a:xfrm>
            <a:off x="336650" y="3432400"/>
            <a:ext cx="4254300" cy="118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18518E"/>
                </a:solidFill>
              </a:rPr>
              <a:t>Question to Uncover Procurement &amp; Vendor Set up </a:t>
            </a:r>
            <a:endParaRPr b="1" sz="900">
              <a:solidFill>
                <a:srgbClr val="18518E"/>
              </a:solidFill>
            </a:endParaRPr>
          </a:p>
          <a:p>
            <a:pPr indent="0" lvl="0" marL="0" rtl="0" algn="l">
              <a:spcBef>
                <a:spcPts val="0"/>
              </a:spcBef>
              <a:spcAft>
                <a:spcPts val="0"/>
              </a:spcAft>
              <a:buNone/>
            </a:pPr>
            <a:r>
              <a:t/>
            </a:r>
            <a:endParaRPr sz="800"/>
          </a:p>
          <a:p>
            <a:pPr indent="-279400" lvl="0" marL="457200" rtl="0" algn="l">
              <a:spcBef>
                <a:spcPts val="0"/>
              </a:spcBef>
              <a:spcAft>
                <a:spcPts val="0"/>
              </a:spcAft>
              <a:buSzPts val="800"/>
              <a:buChar char="●"/>
            </a:pPr>
            <a:r>
              <a:rPr lang="en" sz="800"/>
              <a:t>What does your process look like for registering new technology or connectivity vendors?</a:t>
            </a:r>
            <a:endParaRPr sz="800"/>
          </a:p>
          <a:p>
            <a:pPr indent="-279400" lvl="0" marL="457200" rtl="0" algn="l">
              <a:spcBef>
                <a:spcPts val="0"/>
              </a:spcBef>
              <a:spcAft>
                <a:spcPts val="0"/>
              </a:spcAft>
              <a:buSzPts val="800"/>
              <a:buChar char="●"/>
            </a:pPr>
            <a:r>
              <a:rPr lang="en" sz="800"/>
              <a:t>Which contracts or purchasing vehicles can you purchase through, such as TIPS, NASPO or BuyBoard?</a:t>
            </a:r>
            <a:endParaRPr sz="800"/>
          </a:p>
          <a:p>
            <a:pPr indent="-279400" lvl="0" marL="457200" rtl="0" algn="l">
              <a:spcBef>
                <a:spcPts val="0"/>
              </a:spcBef>
              <a:spcAft>
                <a:spcPts val="0"/>
              </a:spcAft>
              <a:buSzPts val="800"/>
              <a:buChar char="●"/>
            </a:pPr>
            <a:r>
              <a:rPr lang="en" sz="800"/>
              <a:t>Are there existing contracts we should be aware of when evaluating a solution like this?</a:t>
            </a:r>
            <a:endParaRPr sz="8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g409f681df51_0_161"/>
          <p:cNvSpPr/>
          <p:nvPr/>
        </p:nvSpPr>
        <p:spPr>
          <a:xfrm>
            <a:off x="282200" y="2357478"/>
            <a:ext cx="1559400" cy="2070900"/>
          </a:xfrm>
          <a:prstGeom prst="roundRect">
            <a:avLst>
              <a:gd fmla="val 8364" name="adj"/>
            </a:avLst>
          </a:prstGeom>
          <a:noFill/>
          <a:ln cap="flat" cmpd="sng" w="12700">
            <a:solidFill>
              <a:srgbClr val="FDD70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000" u="none" cap="none" strike="noStrike">
              <a:solidFill>
                <a:schemeClr val="dk1"/>
              </a:solidFill>
              <a:highlight>
                <a:srgbClr val="FFFF00"/>
              </a:highlight>
              <a:latin typeface="Calibri"/>
              <a:ea typeface="Calibri"/>
              <a:cs typeface="Calibri"/>
              <a:sym typeface="Calibri"/>
            </a:endParaRPr>
          </a:p>
        </p:txBody>
      </p:sp>
      <p:sp>
        <p:nvSpPr>
          <p:cNvPr id="237" name="Google Shape;237;g409f681df51_0_161"/>
          <p:cNvSpPr txBox="1"/>
          <p:nvPr>
            <p:ph idx="12" type="sldNum"/>
          </p:nvPr>
        </p:nvSpPr>
        <p:spPr>
          <a:xfrm>
            <a:off x="8564569" y="4870298"/>
            <a:ext cx="297300" cy="138600"/>
          </a:xfrm>
          <a:prstGeom prst="rect">
            <a:avLst/>
          </a:prstGeom>
          <a:noFill/>
          <a:ln>
            <a:noFill/>
          </a:ln>
        </p:spPr>
        <p:txBody>
          <a:bodyPr anchorCtr="0" anchor="ctr" bIns="0" lIns="0" spcFirstLastPara="1" rIns="0" wrap="square" tIns="0">
            <a:spAutoFit/>
          </a:bodyPr>
          <a:lstStyle/>
          <a:p>
            <a:pPr indent="0" lvl="0" marL="25400" rtl="0" algn="r">
              <a:lnSpc>
                <a:spcPct val="103777"/>
              </a:lnSpc>
              <a:spcBef>
                <a:spcPts val="0"/>
              </a:spcBef>
              <a:spcAft>
                <a:spcPts val="0"/>
              </a:spcAft>
              <a:buSzPts val="600"/>
              <a:buNone/>
            </a:pPr>
            <a:fld id="{00000000-1234-1234-1234-123412341234}" type="slidenum">
              <a:rPr lang="en">
                <a:latin typeface="Arial"/>
                <a:ea typeface="Arial"/>
                <a:cs typeface="Arial"/>
                <a:sym typeface="Arial"/>
              </a:rPr>
              <a:t>‹#›</a:t>
            </a:fld>
            <a:endParaRPr>
              <a:latin typeface="Arial"/>
              <a:ea typeface="Arial"/>
              <a:cs typeface="Arial"/>
              <a:sym typeface="Arial"/>
            </a:endParaRPr>
          </a:p>
        </p:txBody>
      </p:sp>
      <p:sp>
        <p:nvSpPr>
          <p:cNvPr id="238" name="Google Shape;238;g409f681df51_0_161"/>
          <p:cNvSpPr txBox="1"/>
          <p:nvPr>
            <p:ph idx="11" type="ftr"/>
          </p:nvPr>
        </p:nvSpPr>
        <p:spPr>
          <a:xfrm>
            <a:off x="7255096" y="4855233"/>
            <a:ext cx="1428300" cy="107700"/>
          </a:xfrm>
          <a:prstGeom prst="rect">
            <a:avLst/>
          </a:prstGeom>
          <a:noFill/>
          <a:ln>
            <a:noFill/>
          </a:ln>
        </p:spPr>
        <p:txBody>
          <a:bodyPr anchorCtr="0" anchor="ctr" bIns="0" lIns="0" spcFirstLastPara="1" rIns="0" wrap="square" tIns="0">
            <a:spAutoFit/>
          </a:bodyPr>
          <a:lstStyle/>
          <a:p>
            <a:pPr indent="0" lvl="0" marL="12700" rtl="0" algn="ctr">
              <a:lnSpc>
                <a:spcPct val="133428"/>
              </a:lnSpc>
              <a:spcBef>
                <a:spcPts val="0"/>
              </a:spcBef>
              <a:spcAft>
                <a:spcPts val="0"/>
              </a:spcAft>
              <a:buSzPts val="700"/>
              <a:buNone/>
            </a:pPr>
            <a:r>
              <a:rPr lang="en" sz="700">
                <a:latin typeface="Arial"/>
                <a:ea typeface="Arial"/>
                <a:cs typeface="Arial"/>
                <a:sym typeface="Arial"/>
              </a:rPr>
              <a:t>FOR INTERNAL USE ONLY</a:t>
            </a:r>
            <a:endParaRPr>
              <a:latin typeface="Arial"/>
              <a:ea typeface="Arial"/>
              <a:cs typeface="Arial"/>
              <a:sym typeface="Arial"/>
            </a:endParaRPr>
          </a:p>
        </p:txBody>
      </p:sp>
      <p:pic>
        <p:nvPicPr>
          <p:cNvPr id="239" name="Google Shape;239;g409f681df51_0_161"/>
          <p:cNvPicPr preferRelativeResize="0"/>
          <p:nvPr/>
        </p:nvPicPr>
        <p:blipFill rotWithShape="1">
          <a:blip r:embed="rId3">
            <a:alphaModFix/>
          </a:blip>
          <a:srcRect b="0" l="0" r="0" t="0"/>
          <a:stretch/>
        </p:blipFill>
        <p:spPr>
          <a:xfrm>
            <a:off x="219250" y="4510634"/>
            <a:ext cx="1256028" cy="447832"/>
          </a:xfrm>
          <a:prstGeom prst="rect">
            <a:avLst/>
          </a:prstGeom>
          <a:noFill/>
          <a:ln>
            <a:noFill/>
          </a:ln>
        </p:spPr>
      </p:pic>
      <p:sp>
        <p:nvSpPr>
          <p:cNvPr id="240" name="Google Shape;240;g409f681df51_0_161"/>
          <p:cNvSpPr/>
          <p:nvPr/>
        </p:nvSpPr>
        <p:spPr>
          <a:xfrm>
            <a:off x="228450" y="194800"/>
            <a:ext cx="8687100" cy="1632300"/>
          </a:xfrm>
          <a:prstGeom prst="roundRect">
            <a:avLst>
              <a:gd fmla="val 13849" name="adj"/>
            </a:avLst>
          </a:prstGeom>
          <a:solidFill>
            <a:srgbClr val="F2F2F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263877"/>
              </a:solidFill>
              <a:latin typeface="Arial"/>
              <a:ea typeface="Arial"/>
              <a:cs typeface="Arial"/>
              <a:sym typeface="Arial"/>
            </a:endParaRPr>
          </a:p>
        </p:txBody>
      </p:sp>
      <p:sp>
        <p:nvSpPr>
          <p:cNvPr id="241" name="Google Shape;241;g409f681df51_0_161"/>
          <p:cNvSpPr txBox="1"/>
          <p:nvPr/>
        </p:nvSpPr>
        <p:spPr>
          <a:xfrm>
            <a:off x="336638" y="254442"/>
            <a:ext cx="8565000" cy="242100"/>
          </a:xfrm>
          <a:prstGeom prst="rect">
            <a:avLst/>
          </a:prstGeom>
          <a:noFill/>
          <a:ln>
            <a:noFill/>
          </a:ln>
        </p:spPr>
        <p:txBody>
          <a:bodyPr anchorCtr="0" anchor="t" bIns="0" lIns="0" spcFirstLastPara="1" rIns="0" wrap="square" tIns="56675">
            <a:spAutoFit/>
          </a:bodyPr>
          <a:lstStyle/>
          <a:p>
            <a:pPr indent="0" lvl="0" marL="0" marR="0" rtl="0" algn="l">
              <a:lnSpc>
                <a:spcPct val="100000"/>
              </a:lnSpc>
              <a:spcBef>
                <a:spcPts val="0"/>
              </a:spcBef>
              <a:spcAft>
                <a:spcPts val="0"/>
              </a:spcAft>
              <a:buClr>
                <a:srgbClr val="000000"/>
              </a:buClr>
              <a:buSzPts val="1200"/>
              <a:buFont typeface="Arial"/>
              <a:buNone/>
            </a:pPr>
            <a:r>
              <a:rPr b="1" lang="en" sz="1200">
                <a:solidFill>
                  <a:srgbClr val="E22C91"/>
                </a:solidFill>
              </a:rPr>
              <a:t>Advice From a Sales Specialist</a:t>
            </a:r>
            <a:endParaRPr b="0" i="0" sz="700" u="none" cap="none" strike="noStrike">
              <a:solidFill>
                <a:srgbClr val="000000"/>
              </a:solidFill>
              <a:latin typeface="Arial"/>
              <a:ea typeface="Arial"/>
              <a:cs typeface="Arial"/>
              <a:sym typeface="Arial"/>
            </a:endParaRPr>
          </a:p>
        </p:txBody>
      </p:sp>
      <p:sp>
        <p:nvSpPr>
          <p:cNvPr id="242" name="Google Shape;242;g409f681df51_0_161"/>
          <p:cNvSpPr/>
          <p:nvPr/>
        </p:nvSpPr>
        <p:spPr>
          <a:xfrm flipH="1" rot="10800000">
            <a:off x="280188" y="2134298"/>
            <a:ext cx="8487918" cy="33900"/>
          </a:xfrm>
          <a:custGeom>
            <a:rect b="b" l="l" r="r" t="t"/>
            <a:pathLst>
              <a:path extrusionOk="0" h="120000" w="8595360">
                <a:moveTo>
                  <a:pt x="0" y="0"/>
                </a:moveTo>
                <a:lnTo>
                  <a:pt x="8595360" y="0"/>
                </a:lnTo>
              </a:path>
            </a:pathLst>
          </a:custGeom>
          <a:noFill/>
          <a:ln cap="flat" cmpd="sng" w="12700">
            <a:solidFill>
              <a:srgbClr val="E22C91"/>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243" name="Google Shape;243;g409f681df51_0_161"/>
          <p:cNvSpPr txBox="1"/>
          <p:nvPr/>
        </p:nvSpPr>
        <p:spPr>
          <a:xfrm>
            <a:off x="280200" y="496550"/>
            <a:ext cx="4148400" cy="163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800"/>
              <a:t>Lead With:</a:t>
            </a:r>
            <a:endParaRPr sz="800"/>
          </a:p>
          <a:p>
            <a:pPr indent="-279400" lvl="0" marL="457200" rtl="0" algn="l">
              <a:spcBef>
                <a:spcPts val="0"/>
              </a:spcBef>
              <a:spcAft>
                <a:spcPts val="0"/>
              </a:spcAft>
              <a:buSzPts val="800"/>
              <a:buChar char="●"/>
            </a:pPr>
            <a:r>
              <a:rPr lang="en" sz="800"/>
              <a:t>Operational continuity</a:t>
            </a:r>
            <a:endParaRPr sz="800"/>
          </a:p>
          <a:p>
            <a:pPr indent="-279400" lvl="0" marL="457200" rtl="0" algn="l">
              <a:spcBef>
                <a:spcPts val="0"/>
              </a:spcBef>
              <a:spcAft>
                <a:spcPts val="0"/>
              </a:spcAft>
              <a:buSzPts val="800"/>
              <a:buChar char="●"/>
            </a:pPr>
            <a:r>
              <a:rPr lang="en" sz="800"/>
              <a:t>Communication reliability</a:t>
            </a:r>
            <a:endParaRPr sz="800"/>
          </a:p>
          <a:p>
            <a:pPr indent="-279400" lvl="0" marL="457200" rtl="0" algn="l">
              <a:spcBef>
                <a:spcPts val="0"/>
              </a:spcBef>
              <a:spcAft>
                <a:spcPts val="0"/>
              </a:spcAft>
              <a:buSzPts val="800"/>
              <a:buChar char="●"/>
            </a:pPr>
            <a:r>
              <a:rPr lang="en" sz="800"/>
              <a:t>Network congestion</a:t>
            </a:r>
            <a:endParaRPr sz="800"/>
          </a:p>
          <a:p>
            <a:pPr indent="-279400" lvl="0" marL="457200" rtl="0" algn="l">
              <a:spcBef>
                <a:spcPts val="0"/>
              </a:spcBef>
              <a:spcAft>
                <a:spcPts val="0"/>
              </a:spcAft>
              <a:buSzPts val="800"/>
              <a:buChar char="●"/>
            </a:pPr>
            <a:r>
              <a:rPr lang="en" sz="800"/>
              <a:t>Major incident readiness</a:t>
            </a:r>
            <a:endParaRPr sz="800"/>
          </a:p>
          <a:p>
            <a:pPr indent="-279400" lvl="0" marL="457200" rtl="0" algn="l">
              <a:spcBef>
                <a:spcPts val="0"/>
              </a:spcBef>
              <a:spcAft>
                <a:spcPts val="0"/>
              </a:spcAft>
              <a:buSzPts val="800"/>
              <a:buChar char="●"/>
            </a:pPr>
            <a:r>
              <a:rPr lang="en" sz="800"/>
              <a:t>Rural &amp; remote connectivity</a:t>
            </a:r>
            <a:endParaRPr sz="800"/>
          </a:p>
          <a:p>
            <a:pPr indent="-279400" lvl="0" marL="457200" rtl="0" algn="l">
              <a:spcBef>
                <a:spcPts val="0"/>
              </a:spcBef>
              <a:spcAft>
                <a:spcPts val="0"/>
              </a:spcAft>
              <a:buSzPts val="800"/>
              <a:buChar char="●"/>
            </a:pPr>
            <a:r>
              <a:rPr lang="en" sz="800"/>
              <a:t>Network resilience</a:t>
            </a:r>
            <a:endParaRPr sz="800"/>
          </a:p>
          <a:p>
            <a:pPr indent="-279400" lvl="0" marL="457200" rtl="0" algn="l">
              <a:spcBef>
                <a:spcPts val="0"/>
              </a:spcBef>
              <a:spcAft>
                <a:spcPts val="0"/>
              </a:spcAft>
              <a:buSzPts val="800"/>
              <a:buChar char="●"/>
            </a:pPr>
            <a:r>
              <a:rPr lang="en" sz="800"/>
              <a:t>Connected technology &amp; modernization</a:t>
            </a:r>
            <a:endParaRPr sz="800"/>
          </a:p>
          <a:p>
            <a:pPr indent="-279400" lvl="0" marL="457200" rtl="0" algn="l">
              <a:spcBef>
                <a:spcPts val="0"/>
              </a:spcBef>
              <a:spcAft>
                <a:spcPts val="0"/>
              </a:spcAft>
              <a:buSzPts val="800"/>
              <a:buChar char="●"/>
            </a:pPr>
            <a:r>
              <a:rPr lang="en" sz="800"/>
              <a:t>The growing number of devices and applications relying on wireless</a:t>
            </a:r>
            <a:endParaRPr sz="800"/>
          </a:p>
          <a:p>
            <a:pPr indent="0" lvl="0" marL="0" rtl="0" algn="l">
              <a:spcBef>
                <a:spcPts val="0"/>
              </a:spcBef>
              <a:spcAft>
                <a:spcPts val="0"/>
              </a:spcAft>
              <a:buClr>
                <a:schemeClr val="dk1"/>
              </a:buClr>
              <a:buSzPts val="1100"/>
              <a:buFont typeface="Arial"/>
              <a:buNone/>
            </a:pPr>
            <a:r>
              <a:t/>
            </a:r>
            <a:endParaRPr sz="800"/>
          </a:p>
        </p:txBody>
      </p:sp>
      <p:sp>
        <p:nvSpPr>
          <p:cNvPr id="244" name="Google Shape;244;g409f681df51_0_161"/>
          <p:cNvSpPr txBox="1"/>
          <p:nvPr/>
        </p:nvSpPr>
        <p:spPr>
          <a:xfrm>
            <a:off x="280197" y="1902064"/>
            <a:ext cx="3393000" cy="196200"/>
          </a:xfrm>
          <a:prstGeom prst="rect">
            <a:avLst/>
          </a:prstGeom>
          <a:noFill/>
          <a:ln>
            <a:noFill/>
          </a:ln>
        </p:spPr>
        <p:txBody>
          <a:bodyPr anchorCtr="0" anchor="t" bIns="0" lIns="0" spcFirstLastPara="1" rIns="0" wrap="square" tIns="11425">
            <a:spAutoFit/>
          </a:bodyPr>
          <a:lstStyle/>
          <a:p>
            <a:pPr indent="0" lvl="0" marL="12700" marR="0" rtl="0" algn="l">
              <a:lnSpc>
                <a:spcPct val="100000"/>
              </a:lnSpc>
              <a:spcBef>
                <a:spcPts val="0"/>
              </a:spcBef>
              <a:spcAft>
                <a:spcPts val="0"/>
              </a:spcAft>
              <a:buClr>
                <a:srgbClr val="000000"/>
              </a:buClr>
              <a:buSzPts val="1200"/>
              <a:buFont typeface="Arial"/>
              <a:buNone/>
            </a:pPr>
            <a:r>
              <a:rPr b="1" lang="en" sz="1200">
                <a:solidFill>
                  <a:srgbClr val="E22C91"/>
                </a:solidFill>
              </a:rPr>
              <a:t>Objection Handling</a:t>
            </a:r>
            <a:endParaRPr b="1" i="0" sz="1200" u="none" cap="none" strike="noStrike">
              <a:solidFill>
                <a:srgbClr val="E22C91"/>
              </a:solidFill>
              <a:latin typeface="Arial"/>
              <a:ea typeface="Arial"/>
              <a:cs typeface="Arial"/>
              <a:sym typeface="Arial"/>
            </a:endParaRPr>
          </a:p>
        </p:txBody>
      </p:sp>
      <p:sp>
        <p:nvSpPr>
          <p:cNvPr id="245" name="Google Shape;245;g409f681df51_0_161"/>
          <p:cNvSpPr/>
          <p:nvPr/>
        </p:nvSpPr>
        <p:spPr>
          <a:xfrm>
            <a:off x="2002825" y="2365728"/>
            <a:ext cx="1559400" cy="2062500"/>
          </a:xfrm>
          <a:prstGeom prst="roundRect">
            <a:avLst>
              <a:gd fmla="val 8364" name="adj"/>
            </a:avLst>
          </a:prstGeom>
          <a:noFill/>
          <a:ln cap="flat" cmpd="sng" w="12700">
            <a:solidFill>
              <a:srgbClr val="FDD70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000" u="none" cap="none" strike="noStrike">
              <a:solidFill>
                <a:schemeClr val="dk1"/>
              </a:solidFill>
              <a:highlight>
                <a:srgbClr val="FFFF00"/>
              </a:highlight>
              <a:latin typeface="Calibri"/>
              <a:ea typeface="Calibri"/>
              <a:cs typeface="Calibri"/>
              <a:sym typeface="Calibri"/>
            </a:endParaRPr>
          </a:p>
        </p:txBody>
      </p:sp>
      <p:sp>
        <p:nvSpPr>
          <p:cNvPr id="246" name="Google Shape;246;g409f681df51_0_161"/>
          <p:cNvSpPr/>
          <p:nvPr/>
        </p:nvSpPr>
        <p:spPr>
          <a:xfrm>
            <a:off x="3723450" y="2365728"/>
            <a:ext cx="1559400" cy="2062500"/>
          </a:xfrm>
          <a:prstGeom prst="roundRect">
            <a:avLst>
              <a:gd fmla="val 8364" name="adj"/>
            </a:avLst>
          </a:prstGeom>
          <a:noFill/>
          <a:ln cap="flat" cmpd="sng" w="12700">
            <a:solidFill>
              <a:srgbClr val="FDD70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000" u="none" cap="none" strike="noStrike">
              <a:solidFill>
                <a:schemeClr val="dk1"/>
              </a:solidFill>
              <a:highlight>
                <a:srgbClr val="FFFF00"/>
              </a:highlight>
              <a:latin typeface="Calibri"/>
              <a:ea typeface="Calibri"/>
              <a:cs typeface="Calibri"/>
              <a:sym typeface="Calibri"/>
            </a:endParaRPr>
          </a:p>
        </p:txBody>
      </p:sp>
      <p:sp>
        <p:nvSpPr>
          <p:cNvPr id="247" name="Google Shape;247;g409f681df51_0_161"/>
          <p:cNvSpPr/>
          <p:nvPr/>
        </p:nvSpPr>
        <p:spPr>
          <a:xfrm>
            <a:off x="5444075" y="2357478"/>
            <a:ext cx="1559400" cy="2062500"/>
          </a:xfrm>
          <a:prstGeom prst="roundRect">
            <a:avLst>
              <a:gd fmla="val 8364" name="adj"/>
            </a:avLst>
          </a:prstGeom>
          <a:noFill/>
          <a:ln cap="flat" cmpd="sng" w="12700">
            <a:solidFill>
              <a:srgbClr val="FDD70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000" u="none" cap="none" strike="noStrike">
              <a:solidFill>
                <a:schemeClr val="dk1"/>
              </a:solidFill>
              <a:highlight>
                <a:srgbClr val="FFFF00"/>
              </a:highlight>
              <a:latin typeface="Calibri"/>
              <a:ea typeface="Calibri"/>
              <a:cs typeface="Calibri"/>
              <a:sym typeface="Calibri"/>
            </a:endParaRPr>
          </a:p>
        </p:txBody>
      </p:sp>
      <p:sp>
        <p:nvSpPr>
          <p:cNvPr id="248" name="Google Shape;248;g409f681df51_0_161"/>
          <p:cNvSpPr/>
          <p:nvPr/>
        </p:nvSpPr>
        <p:spPr>
          <a:xfrm>
            <a:off x="7164700" y="2365728"/>
            <a:ext cx="1559400" cy="2062500"/>
          </a:xfrm>
          <a:prstGeom prst="roundRect">
            <a:avLst>
              <a:gd fmla="val 8364" name="adj"/>
            </a:avLst>
          </a:prstGeom>
          <a:noFill/>
          <a:ln cap="flat" cmpd="sng" w="12700">
            <a:solidFill>
              <a:srgbClr val="FDD70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000" u="none" cap="none" strike="noStrike">
              <a:solidFill>
                <a:schemeClr val="dk1"/>
              </a:solidFill>
              <a:highlight>
                <a:srgbClr val="FFFF00"/>
              </a:highlight>
              <a:latin typeface="Calibri"/>
              <a:ea typeface="Calibri"/>
              <a:cs typeface="Calibri"/>
              <a:sym typeface="Calibri"/>
            </a:endParaRPr>
          </a:p>
        </p:txBody>
      </p:sp>
      <p:sp>
        <p:nvSpPr>
          <p:cNvPr id="249" name="Google Shape;249;g409f681df51_0_161"/>
          <p:cNvSpPr txBox="1"/>
          <p:nvPr/>
        </p:nvSpPr>
        <p:spPr>
          <a:xfrm>
            <a:off x="3854225" y="529025"/>
            <a:ext cx="3175200" cy="1416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rPr>
              <a:t>Avoid:</a:t>
            </a:r>
            <a:endParaRPr sz="800">
              <a:solidFill>
                <a:schemeClr val="dk1"/>
              </a:solidFill>
            </a:endParaRPr>
          </a:p>
          <a:p>
            <a:pPr indent="-279400" lvl="0" marL="457200" rtl="0" algn="l">
              <a:spcBef>
                <a:spcPts val="0"/>
              </a:spcBef>
              <a:spcAft>
                <a:spcPts val="0"/>
              </a:spcAft>
              <a:buClr>
                <a:schemeClr val="dk1"/>
              </a:buClr>
              <a:buSzPts val="800"/>
              <a:buChar char="●"/>
            </a:pPr>
            <a:r>
              <a:rPr lang="en" sz="800">
                <a:solidFill>
                  <a:schemeClr val="dk1"/>
                </a:solidFill>
              </a:rPr>
              <a:t>Leading with hardware</a:t>
            </a:r>
            <a:endParaRPr sz="800">
              <a:solidFill>
                <a:schemeClr val="dk1"/>
              </a:solidFill>
            </a:endParaRPr>
          </a:p>
          <a:p>
            <a:pPr indent="-279400" lvl="0" marL="457200" rtl="0" algn="l">
              <a:spcBef>
                <a:spcPts val="0"/>
              </a:spcBef>
              <a:spcAft>
                <a:spcPts val="0"/>
              </a:spcAft>
              <a:buClr>
                <a:schemeClr val="dk1"/>
              </a:buClr>
              <a:buSzPts val="800"/>
              <a:buChar char="●"/>
            </a:pPr>
            <a:r>
              <a:rPr lang="en" sz="800">
                <a:solidFill>
                  <a:schemeClr val="dk1"/>
                </a:solidFill>
              </a:rPr>
              <a:t>Getting too technical too early</a:t>
            </a:r>
            <a:endParaRPr sz="800">
              <a:solidFill>
                <a:schemeClr val="dk1"/>
              </a:solidFill>
            </a:endParaRPr>
          </a:p>
          <a:p>
            <a:pPr indent="-279400" lvl="0" marL="457200" rtl="0" algn="l">
              <a:spcBef>
                <a:spcPts val="0"/>
              </a:spcBef>
              <a:spcAft>
                <a:spcPts val="0"/>
              </a:spcAft>
              <a:buClr>
                <a:schemeClr val="dk1"/>
              </a:buClr>
              <a:buSzPts val="800"/>
              <a:buChar char="●"/>
            </a:pPr>
            <a:r>
              <a:rPr lang="en" sz="800">
                <a:solidFill>
                  <a:schemeClr val="dk1"/>
                </a:solidFill>
              </a:rPr>
              <a:t>Positioning T-Priority™ as simply another cellular plan</a:t>
            </a:r>
            <a:endParaRPr sz="800">
              <a:solidFill>
                <a:schemeClr val="dk1"/>
              </a:solidFill>
            </a:endParaRPr>
          </a:p>
          <a:p>
            <a:pPr indent="-279400" lvl="0" marL="457200" rtl="0" algn="l">
              <a:spcBef>
                <a:spcPts val="0"/>
              </a:spcBef>
              <a:spcAft>
                <a:spcPts val="0"/>
              </a:spcAft>
              <a:buClr>
                <a:schemeClr val="dk1"/>
              </a:buClr>
              <a:buSzPts val="800"/>
              <a:buChar char="●"/>
            </a:pPr>
            <a:r>
              <a:rPr lang="en" sz="800">
                <a:solidFill>
                  <a:schemeClr val="dk1"/>
                </a:solidFill>
              </a:rPr>
              <a:t>Leading with satellite</a:t>
            </a:r>
            <a:endParaRPr sz="800">
              <a:solidFill>
                <a:schemeClr val="dk1"/>
              </a:solidFill>
            </a:endParaRPr>
          </a:p>
          <a:p>
            <a:pPr indent="-279400" lvl="0" marL="457200" rtl="0" algn="l">
              <a:spcBef>
                <a:spcPts val="0"/>
              </a:spcBef>
              <a:spcAft>
                <a:spcPts val="0"/>
              </a:spcAft>
              <a:buClr>
                <a:schemeClr val="dk1"/>
              </a:buClr>
              <a:buSzPts val="800"/>
              <a:buChar char="●"/>
            </a:pPr>
            <a:r>
              <a:rPr lang="en" sz="800">
                <a:solidFill>
                  <a:schemeClr val="dk1"/>
                </a:solidFill>
              </a:rPr>
              <a:t>Overloading the prospect with network specifications</a:t>
            </a:r>
            <a:endParaRPr sz="800">
              <a:solidFill>
                <a:schemeClr val="dk1"/>
              </a:solidFill>
            </a:endParaRPr>
          </a:p>
          <a:p>
            <a:pPr indent="-279400" lvl="0" marL="457200" rtl="0" algn="l">
              <a:spcBef>
                <a:spcPts val="0"/>
              </a:spcBef>
              <a:spcAft>
                <a:spcPts val="0"/>
              </a:spcAft>
              <a:buClr>
                <a:schemeClr val="dk1"/>
              </a:buClr>
              <a:buSzPts val="800"/>
              <a:buChar char="●"/>
            </a:pPr>
            <a:r>
              <a:rPr lang="en" sz="800">
                <a:solidFill>
                  <a:schemeClr val="dk1"/>
                </a:solidFill>
              </a:rPr>
              <a:t>Assuming the customer needs to replace their existing carrier</a:t>
            </a:r>
            <a:endParaRPr sz="800">
              <a:solidFill>
                <a:schemeClr val="dk1"/>
              </a:solidFill>
            </a:endParaRPr>
          </a:p>
          <a:p>
            <a:pPr indent="0" lvl="0" marL="0" rtl="0" algn="l">
              <a:spcBef>
                <a:spcPts val="0"/>
              </a:spcBef>
              <a:spcAft>
                <a:spcPts val="0"/>
              </a:spcAft>
              <a:buNone/>
            </a:pPr>
            <a:r>
              <a:t/>
            </a:r>
            <a:endParaRPr sz="800">
              <a:solidFill>
                <a:schemeClr val="dk1"/>
              </a:solidFill>
            </a:endParaRPr>
          </a:p>
          <a:p>
            <a:pPr indent="0" lvl="0" marL="0" rtl="0" algn="l">
              <a:spcBef>
                <a:spcPts val="0"/>
              </a:spcBef>
              <a:spcAft>
                <a:spcPts val="0"/>
              </a:spcAft>
              <a:buNone/>
            </a:pPr>
            <a:r>
              <a:t/>
            </a:r>
            <a:endParaRPr sz="800">
              <a:solidFill>
                <a:schemeClr val="dk1"/>
              </a:solidFill>
            </a:endParaRPr>
          </a:p>
        </p:txBody>
      </p:sp>
      <p:sp>
        <p:nvSpPr>
          <p:cNvPr id="250" name="Google Shape;250;g409f681df51_0_161"/>
          <p:cNvSpPr txBox="1"/>
          <p:nvPr/>
        </p:nvSpPr>
        <p:spPr>
          <a:xfrm>
            <a:off x="7210450" y="455900"/>
            <a:ext cx="1467900" cy="116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t>Position T-Priority™ As:</a:t>
            </a:r>
            <a:endParaRPr sz="800"/>
          </a:p>
          <a:p>
            <a:pPr indent="0" lvl="0" marL="0" rtl="0" algn="l">
              <a:spcBef>
                <a:spcPts val="0"/>
              </a:spcBef>
              <a:spcAft>
                <a:spcPts val="0"/>
              </a:spcAft>
              <a:buClr>
                <a:schemeClr val="dk1"/>
              </a:buClr>
              <a:buSzPts val="1100"/>
              <a:buFont typeface="Arial"/>
              <a:buNone/>
            </a:pPr>
            <a:r>
              <a:t/>
            </a:r>
            <a:endParaRPr sz="800"/>
          </a:p>
          <a:p>
            <a:pPr indent="0" lvl="0" marL="0" rtl="0" algn="l">
              <a:spcBef>
                <a:spcPts val="0"/>
              </a:spcBef>
              <a:spcAft>
                <a:spcPts val="0"/>
              </a:spcAft>
              <a:buClr>
                <a:schemeClr val="dk1"/>
              </a:buClr>
              <a:buSzPts val="1100"/>
              <a:buFont typeface="Arial"/>
              <a:buNone/>
            </a:pPr>
            <a:r>
              <a:rPr b="1" lang="en" sz="800"/>
              <a:t>“A priority connectivity layer designed to help critical teams, devices and applications stay connected when network demand is high.” </a:t>
            </a:r>
            <a:endParaRPr b="1" sz="800"/>
          </a:p>
        </p:txBody>
      </p:sp>
      <p:sp>
        <p:nvSpPr>
          <p:cNvPr id="251" name="Google Shape;251;g409f681df51_0_161"/>
          <p:cNvSpPr txBox="1"/>
          <p:nvPr/>
        </p:nvSpPr>
        <p:spPr>
          <a:xfrm>
            <a:off x="336650" y="2429550"/>
            <a:ext cx="1428300" cy="2410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800"/>
              <a:t>“We’re already using [Carrier].”</a:t>
            </a:r>
            <a:endParaRPr b="1" sz="800"/>
          </a:p>
          <a:p>
            <a:pPr indent="0" lvl="0" marL="0" rtl="0" algn="l">
              <a:spcBef>
                <a:spcPts val="1200"/>
              </a:spcBef>
              <a:spcAft>
                <a:spcPts val="0"/>
              </a:spcAft>
              <a:buNone/>
            </a:pPr>
            <a:r>
              <a:rPr lang="en" sz="800"/>
              <a:t>Your current provider may work well for everyday operations. The conversation with T-Priority is about what happens when network demand increases and your organization needs critical communications to remain connected.</a:t>
            </a:r>
            <a:endParaRPr sz="800"/>
          </a:p>
          <a:p>
            <a:pPr indent="0" lvl="0" marL="0" rtl="0" algn="l">
              <a:lnSpc>
                <a:spcPct val="115000"/>
              </a:lnSpc>
              <a:spcBef>
                <a:spcPts val="1200"/>
              </a:spcBef>
              <a:spcAft>
                <a:spcPts val="0"/>
              </a:spcAft>
              <a:buNone/>
            </a:pPr>
            <a:r>
              <a:t/>
            </a:r>
            <a:endParaRPr sz="800"/>
          </a:p>
          <a:p>
            <a:pPr indent="0" lvl="0" marL="0" rtl="0" algn="l">
              <a:spcBef>
                <a:spcPts val="1200"/>
              </a:spcBef>
              <a:spcAft>
                <a:spcPts val="0"/>
              </a:spcAft>
              <a:buNone/>
            </a:pPr>
            <a:r>
              <a:t/>
            </a:r>
            <a:endParaRPr sz="700"/>
          </a:p>
        </p:txBody>
      </p:sp>
      <p:sp>
        <p:nvSpPr>
          <p:cNvPr id="252" name="Google Shape;252;g409f681df51_0_161"/>
          <p:cNvSpPr txBox="1"/>
          <p:nvPr/>
        </p:nvSpPr>
        <p:spPr>
          <a:xfrm>
            <a:off x="2068375" y="2429550"/>
            <a:ext cx="1494000" cy="1976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b="1" lang="en" sz="800"/>
              <a:t>“T-Mobile doesn’t have good coverage.”</a:t>
            </a:r>
            <a:endParaRPr b="1" sz="800"/>
          </a:p>
          <a:p>
            <a:pPr indent="0" lvl="0" marL="0" rtl="0" algn="l">
              <a:spcBef>
                <a:spcPts val="1200"/>
              </a:spcBef>
              <a:spcAft>
                <a:spcPts val="0"/>
              </a:spcAft>
              <a:buNone/>
            </a:pPr>
            <a:r>
              <a:rPr lang="en" sz="800"/>
              <a:t>Let's look at the areas where your teams actually operate and compare coverage, including your facilities, routes, response areas, and remote locations.</a:t>
            </a:r>
            <a:endParaRPr sz="800"/>
          </a:p>
          <a:p>
            <a:pPr indent="0" lvl="0" marL="0" rtl="0" algn="l">
              <a:spcBef>
                <a:spcPts val="0"/>
              </a:spcBef>
              <a:spcAft>
                <a:spcPts val="0"/>
              </a:spcAft>
              <a:buNone/>
            </a:pPr>
            <a:r>
              <a:t/>
            </a:r>
            <a:endParaRPr sz="800"/>
          </a:p>
          <a:p>
            <a:pPr indent="0" lvl="0" marL="0" rtl="0" algn="l">
              <a:spcBef>
                <a:spcPts val="0"/>
              </a:spcBef>
              <a:spcAft>
                <a:spcPts val="0"/>
              </a:spcAft>
              <a:buClr>
                <a:schemeClr val="dk1"/>
              </a:buClr>
              <a:buSzPts val="1100"/>
              <a:buFont typeface="Arial"/>
              <a:buNone/>
            </a:pPr>
            <a:r>
              <a:rPr lang="en" sz="800"/>
              <a:t>T-Mobile currently reaches 98% of Americans and more than 2 million square miles.</a:t>
            </a:r>
            <a:endParaRPr sz="800"/>
          </a:p>
          <a:p>
            <a:pPr indent="0" lvl="0" marL="0" rtl="0" algn="l">
              <a:spcBef>
                <a:spcPts val="0"/>
              </a:spcBef>
              <a:spcAft>
                <a:spcPts val="0"/>
              </a:spcAft>
              <a:buNone/>
            </a:pPr>
            <a:r>
              <a:t/>
            </a:r>
            <a:endParaRPr sz="800"/>
          </a:p>
        </p:txBody>
      </p:sp>
      <p:sp>
        <p:nvSpPr>
          <p:cNvPr id="253" name="Google Shape;253;g409f681df51_0_161"/>
          <p:cNvSpPr txBox="1"/>
          <p:nvPr/>
        </p:nvSpPr>
        <p:spPr>
          <a:xfrm>
            <a:off x="3789000" y="2365725"/>
            <a:ext cx="1428300" cy="2315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b="1" lang="en" sz="800"/>
              <a:t>“We don’t have the budget.”</a:t>
            </a:r>
            <a:endParaRPr b="1" sz="800"/>
          </a:p>
          <a:p>
            <a:pPr indent="0" lvl="0" marL="0" rtl="0" algn="l">
              <a:lnSpc>
                <a:spcPct val="115000"/>
              </a:lnSpc>
              <a:spcBef>
                <a:spcPts val="1200"/>
              </a:spcBef>
              <a:spcAft>
                <a:spcPts val="0"/>
              </a:spcAft>
              <a:buClr>
                <a:schemeClr val="dk1"/>
              </a:buClr>
              <a:buSzPts val="1100"/>
              <a:buFont typeface="Arial"/>
              <a:buNone/>
            </a:pPr>
            <a:r>
              <a:rPr lang="en" sz="800"/>
              <a:t>That’s understandable. T-Priority™ may be eligible for state and federal grant funding, and Premier Wireless can help identify potential opportunities. We can also discuss financing and deployment options that fit your existing requirements.</a:t>
            </a:r>
            <a:endParaRPr sz="800"/>
          </a:p>
          <a:p>
            <a:pPr indent="0" lvl="0" marL="0" rtl="0" algn="l">
              <a:spcBef>
                <a:spcPts val="1200"/>
              </a:spcBef>
              <a:spcAft>
                <a:spcPts val="0"/>
              </a:spcAft>
              <a:buNone/>
            </a:pPr>
            <a:r>
              <a:t/>
            </a:r>
            <a:endParaRPr sz="800"/>
          </a:p>
        </p:txBody>
      </p:sp>
      <p:sp>
        <p:nvSpPr>
          <p:cNvPr id="254" name="Google Shape;254;g409f681df51_0_161"/>
          <p:cNvSpPr txBox="1"/>
          <p:nvPr/>
        </p:nvSpPr>
        <p:spPr>
          <a:xfrm>
            <a:off x="5509625" y="2357475"/>
            <a:ext cx="1428300" cy="243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sz="800"/>
              <a:t>“We can just go direct with T-Mobile.”</a:t>
            </a:r>
            <a:endParaRPr b="1" sz="800"/>
          </a:p>
          <a:p>
            <a:pPr indent="0" lvl="0" marL="0" rtl="0" algn="l">
              <a:lnSpc>
                <a:spcPct val="115000"/>
              </a:lnSpc>
              <a:spcBef>
                <a:spcPts val="1200"/>
              </a:spcBef>
              <a:spcAft>
                <a:spcPts val="0"/>
              </a:spcAft>
              <a:buClr>
                <a:schemeClr val="dk1"/>
              </a:buClr>
              <a:buSzPts val="1100"/>
              <a:buFont typeface="Arial"/>
              <a:buNone/>
            </a:pPr>
            <a:r>
              <a:rPr lang="en" sz="800"/>
              <a:t>You can—but Premier adds more than connectivity, with 30+ years of experience in solution design, deployment, training, grant assistance and ongoing support.</a:t>
            </a:r>
            <a:endParaRPr sz="800"/>
          </a:p>
          <a:p>
            <a:pPr indent="0" lvl="0" marL="0" rtl="0" algn="l">
              <a:lnSpc>
                <a:spcPct val="115000"/>
              </a:lnSpc>
              <a:spcBef>
                <a:spcPts val="1200"/>
              </a:spcBef>
              <a:spcAft>
                <a:spcPts val="0"/>
              </a:spcAft>
              <a:buClr>
                <a:schemeClr val="dk1"/>
              </a:buClr>
              <a:buSzPts val="1100"/>
              <a:buFont typeface="Arial"/>
              <a:buNone/>
            </a:pPr>
            <a:r>
              <a:rPr lang="en" sz="800"/>
              <a:t>T-Mobile provides the network. Premier delivers and supports the solution.</a:t>
            </a:r>
            <a:endParaRPr sz="800"/>
          </a:p>
          <a:p>
            <a:pPr indent="0" lvl="0" marL="0" rtl="0" algn="l">
              <a:spcBef>
                <a:spcPts val="1200"/>
              </a:spcBef>
              <a:spcAft>
                <a:spcPts val="0"/>
              </a:spcAft>
              <a:buNone/>
            </a:pPr>
            <a:r>
              <a:t/>
            </a:r>
            <a:endParaRPr sz="800"/>
          </a:p>
        </p:txBody>
      </p:sp>
      <p:sp>
        <p:nvSpPr>
          <p:cNvPr id="255" name="Google Shape;255;g409f681df51_0_161"/>
          <p:cNvSpPr txBox="1"/>
          <p:nvPr/>
        </p:nvSpPr>
        <p:spPr>
          <a:xfrm>
            <a:off x="7255100" y="2365725"/>
            <a:ext cx="1428300" cy="2173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b="1" lang="en" sz="800"/>
              <a:t>“Why do we need redundancy?”</a:t>
            </a:r>
            <a:endParaRPr b="1" sz="800"/>
          </a:p>
          <a:p>
            <a:pPr indent="0" lvl="0" marL="0" rtl="0" algn="l">
              <a:lnSpc>
                <a:spcPct val="115000"/>
              </a:lnSpc>
              <a:spcBef>
                <a:spcPts val="1200"/>
              </a:spcBef>
              <a:spcAft>
                <a:spcPts val="0"/>
              </a:spcAft>
              <a:buClr>
                <a:schemeClr val="dk1"/>
              </a:buClr>
              <a:buSzPts val="1100"/>
              <a:buFont typeface="Arial"/>
              <a:buNone/>
            </a:pPr>
            <a:r>
              <a:rPr lang="en" sz="800"/>
              <a:t>A primary network can still be vulnerable during outages, congestion or major incidents. T-Priority™ adds another layer of resilience, providing prioritized access when network demand is high.</a:t>
            </a:r>
            <a:endParaRPr sz="800"/>
          </a:p>
          <a:p>
            <a:pPr indent="0" lvl="0" marL="0" rtl="0" algn="l">
              <a:spcBef>
                <a:spcPts val="1200"/>
              </a:spcBef>
              <a:spcAft>
                <a:spcPts val="0"/>
              </a:spcAft>
              <a:buNone/>
            </a:pPr>
            <a:r>
              <a:t/>
            </a:r>
            <a:endParaRPr sz="8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7"/>
          <p:cNvSpPr/>
          <p:nvPr/>
        </p:nvSpPr>
        <p:spPr>
          <a:xfrm>
            <a:off x="292525" y="581025"/>
            <a:ext cx="8463300" cy="3791100"/>
          </a:xfrm>
          <a:prstGeom prst="roundRect">
            <a:avLst>
              <a:gd fmla="val 3685" name="adj"/>
            </a:avLst>
          </a:prstGeom>
          <a:noFill/>
          <a:ln cap="flat" cmpd="sng" w="12700">
            <a:solidFill>
              <a:srgbClr val="FDD70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2" name="Google Shape;262;p7"/>
          <p:cNvSpPr txBox="1"/>
          <p:nvPr/>
        </p:nvSpPr>
        <p:spPr>
          <a:xfrm>
            <a:off x="536300" y="780050"/>
            <a:ext cx="7971300" cy="3509400"/>
          </a:xfrm>
          <a:prstGeom prst="rect">
            <a:avLst/>
          </a:prstGeom>
          <a:noFill/>
          <a:ln>
            <a:noFill/>
          </a:ln>
        </p:spPr>
        <p:txBody>
          <a:bodyPr anchorCtr="0" anchor="t" bIns="22850" lIns="45725" spcFirstLastPara="1" rIns="45725" wrap="square" tIns="22850">
            <a:spAutoFit/>
          </a:bodyPr>
          <a:lstStyle/>
          <a:p>
            <a:pPr indent="0" lvl="0" marL="0" rtl="0" algn="l">
              <a:spcBef>
                <a:spcPts val="0"/>
              </a:spcBef>
              <a:spcAft>
                <a:spcPts val="0"/>
              </a:spcAft>
              <a:buClr>
                <a:schemeClr val="dk1"/>
              </a:buClr>
              <a:buSzPts val="1100"/>
              <a:buFont typeface="Arial"/>
              <a:buNone/>
            </a:pPr>
            <a:r>
              <a:rPr b="1" lang="en" sz="900"/>
              <a:t>Subject: Keeping your teams connected when operations matter most</a:t>
            </a:r>
            <a:endParaRPr b="1" sz="900"/>
          </a:p>
          <a:p>
            <a:pPr indent="0" lvl="0" marL="0" rtl="0" algn="l">
              <a:spcBef>
                <a:spcPts val="0"/>
              </a:spcBef>
              <a:spcAft>
                <a:spcPts val="0"/>
              </a:spcAft>
              <a:buClr>
                <a:schemeClr val="dk1"/>
              </a:buClr>
              <a:buSzPts val="1100"/>
              <a:buFont typeface="Arial"/>
              <a:buNone/>
            </a:pPr>
            <a:r>
              <a:t/>
            </a:r>
            <a:endParaRPr sz="900"/>
          </a:p>
          <a:p>
            <a:pPr indent="0" lvl="0" marL="0" rtl="0" algn="l">
              <a:spcBef>
                <a:spcPts val="0"/>
              </a:spcBef>
              <a:spcAft>
                <a:spcPts val="0"/>
              </a:spcAft>
              <a:buClr>
                <a:schemeClr val="dk1"/>
              </a:buClr>
              <a:buSzPts val="1100"/>
              <a:buFont typeface="Arial"/>
              <a:buNone/>
            </a:pPr>
            <a:r>
              <a:rPr lang="en" sz="900"/>
              <a:t>Hi [First Name],</a:t>
            </a:r>
            <a:endParaRPr sz="900"/>
          </a:p>
          <a:p>
            <a:pPr indent="0" lvl="0" marL="0" rtl="0" algn="l">
              <a:spcBef>
                <a:spcPts val="0"/>
              </a:spcBef>
              <a:spcAft>
                <a:spcPts val="0"/>
              </a:spcAft>
              <a:buClr>
                <a:schemeClr val="dk1"/>
              </a:buClr>
              <a:buSzPts val="1100"/>
              <a:buFont typeface="Arial"/>
              <a:buNone/>
            </a:pPr>
            <a:r>
              <a:t/>
            </a:r>
            <a:endParaRPr sz="900"/>
          </a:p>
          <a:p>
            <a:pPr indent="0" lvl="0" marL="0" rtl="0" algn="l">
              <a:spcBef>
                <a:spcPts val="0"/>
              </a:spcBef>
              <a:spcAft>
                <a:spcPts val="0"/>
              </a:spcAft>
              <a:buClr>
                <a:schemeClr val="dk1"/>
              </a:buClr>
              <a:buSzPts val="1100"/>
              <a:buFont typeface="Arial"/>
              <a:buNone/>
            </a:pPr>
            <a:r>
              <a:rPr lang="en" sz="900"/>
              <a:t>I'm reaching out because organizations like [Company/Agency] increasingly rely on connected devices, mobile applications, vehicles, and real-time data to keep operations moving.</a:t>
            </a:r>
            <a:endParaRPr sz="900"/>
          </a:p>
          <a:p>
            <a:pPr indent="0" lvl="0" marL="0" rtl="0" algn="l">
              <a:spcBef>
                <a:spcPts val="0"/>
              </a:spcBef>
              <a:spcAft>
                <a:spcPts val="0"/>
              </a:spcAft>
              <a:buClr>
                <a:schemeClr val="dk1"/>
              </a:buClr>
              <a:buSzPts val="1100"/>
              <a:buFont typeface="Arial"/>
              <a:buNone/>
            </a:pPr>
            <a:r>
              <a:t/>
            </a:r>
            <a:endParaRPr sz="900"/>
          </a:p>
          <a:p>
            <a:pPr indent="0" lvl="0" marL="0" rtl="0" algn="l">
              <a:spcBef>
                <a:spcPts val="0"/>
              </a:spcBef>
              <a:spcAft>
                <a:spcPts val="0"/>
              </a:spcAft>
              <a:buClr>
                <a:schemeClr val="dk1"/>
              </a:buClr>
              <a:buSzPts val="1100"/>
              <a:buFont typeface="Arial"/>
              <a:buNone/>
            </a:pPr>
            <a:r>
              <a:rPr lang="en" sz="900"/>
              <a:t>The challenge is what happens when network demand increases.</a:t>
            </a:r>
            <a:endParaRPr sz="900"/>
          </a:p>
          <a:p>
            <a:pPr indent="0" lvl="0" marL="0" rtl="0" algn="l">
              <a:spcBef>
                <a:spcPts val="0"/>
              </a:spcBef>
              <a:spcAft>
                <a:spcPts val="0"/>
              </a:spcAft>
              <a:buClr>
                <a:schemeClr val="dk1"/>
              </a:buClr>
              <a:buSzPts val="1100"/>
              <a:buFont typeface="Arial"/>
              <a:buNone/>
            </a:pPr>
            <a:r>
              <a:t/>
            </a:r>
            <a:endParaRPr sz="900"/>
          </a:p>
          <a:p>
            <a:pPr indent="0" lvl="0" marL="0" rtl="0" algn="l">
              <a:spcBef>
                <a:spcPts val="0"/>
              </a:spcBef>
              <a:spcAft>
                <a:spcPts val="0"/>
              </a:spcAft>
              <a:buClr>
                <a:schemeClr val="dk1"/>
              </a:buClr>
              <a:buSzPts val="1100"/>
              <a:buFont typeface="Arial"/>
              <a:buNone/>
            </a:pPr>
            <a:r>
              <a:rPr lang="en" sz="900"/>
              <a:t>T-PRIORITY™ provides priority access and preemption on T-Mobile's 5G network, helping critical communications stay connected during network congestion.</a:t>
            </a:r>
            <a:endParaRPr sz="900"/>
          </a:p>
          <a:p>
            <a:pPr indent="0" lvl="0" marL="0" rtl="0" algn="l">
              <a:spcBef>
                <a:spcPts val="0"/>
              </a:spcBef>
              <a:spcAft>
                <a:spcPts val="0"/>
              </a:spcAft>
              <a:buClr>
                <a:schemeClr val="dk1"/>
              </a:buClr>
              <a:buSzPts val="1100"/>
              <a:buFont typeface="Arial"/>
              <a:buNone/>
            </a:pPr>
            <a:r>
              <a:t/>
            </a:r>
            <a:endParaRPr sz="900"/>
          </a:p>
          <a:p>
            <a:pPr indent="0" lvl="0" marL="0" rtl="0" algn="l">
              <a:spcBef>
                <a:spcPts val="0"/>
              </a:spcBef>
              <a:spcAft>
                <a:spcPts val="0"/>
              </a:spcAft>
              <a:buClr>
                <a:schemeClr val="dk1"/>
              </a:buClr>
              <a:buSzPts val="1100"/>
              <a:buFont typeface="Arial"/>
              <a:buNone/>
            </a:pPr>
            <a:r>
              <a:rPr lang="en" sz="900"/>
              <a:t>For [industry], that could mean more reliable access to [specific application/device: dispatch, mobile systems, fleet tracking, video, patient information, work orders, etc.].</a:t>
            </a:r>
            <a:endParaRPr sz="900"/>
          </a:p>
          <a:p>
            <a:pPr indent="0" lvl="0" marL="0" rtl="0" algn="l">
              <a:spcBef>
                <a:spcPts val="0"/>
              </a:spcBef>
              <a:spcAft>
                <a:spcPts val="0"/>
              </a:spcAft>
              <a:buClr>
                <a:schemeClr val="dk1"/>
              </a:buClr>
              <a:buSzPts val="1100"/>
              <a:buFont typeface="Arial"/>
              <a:buNone/>
            </a:pPr>
            <a:r>
              <a:t/>
            </a:r>
            <a:endParaRPr sz="900"/>
          </a:p>
          <a:p>
            <a:pPr indent="0" lvl="0" marL="0" rtl="0" algn="l">
              <a:spcBef>
                <a:spcPts val="0"/>
              </a:spcBef>
              <a:spcAft>
                <a:spcPts val="0"/>
              </a:spcAft>
              <a:buClr>
                <a:schemeClr val="dk1"/>
              </a:buClr>
              <a:buSzPts val="1100"/>
              <a:buFont typeface="Arial"/>
              <a:buNone/>
            </a:pPr>
            <a:r>
              <a:rPr lang="en" sz="900"/>
              <a:t>Premier Wireless also handles the deployment and ongoing support around the connectivity, so your team doesn't have to manage the entire solution internally.</a:t>
            </a:r>
            <a:endParaRPr sz="900"/>
          </a:p>
          <a:p>
            <a:pPr indent="0" lvl="0" marL="0" rtl="0" algn="l">
              <a:spcBef>
                <a:spcPts val="0"/>
              </a:spcBef>
              <a:spcAft>
                <a:spcPts val="0"/>
              </a:spcAft>
              <a:buClr>
                <a:schemeClr val="dk1"/>
              </a:buClr>
              <a:buSzPts val="1100"/>
              <a:buFont typeface="Arial"/>
              <a:buNone/>
            </a:pPr>
            <a:r>
              <a:t/>
            </a:r>
            <a:endParaRPr sz="900"/>
          </a:p>
          <a:p>
            <a:pPr indent="0" lvl="0" marL="0" rtl="0" algn="l">
              <a:spcBef>
                <a:spcPts val="0"/>
              </a:spcBef>
              <a:spcAft>
                <a:spcPts val="0"/>
              </a:spcAft>
              <a:buClr>
                <a:schemeClr val="dk1"/>
              </a:buClr>
              <a:buSzPts val="1100"/>
              <a:buFont typeface="Arial"/>
              <a:buNone/>
            </a:pPr>
            <a:r>
              <a:rPr lang="en" sz="900"/>
              <a:t>Would you be open to a quick conversation about your current connectivity setup?</a:t>
            </a:r>
            <a:endParaRPr sz="900"/>
          </a:p>
          <a:p>
            <a:pPr indent="0" lvl="0" marL="0" rtl="0" algn="l">
              <a:spcBef>
                <a:spcPts val="0"/>
              </a:spcBef>
              <a:spcAft>
                <a:spcPts val="0"/>
              </a:spcAft>
              <a:buClr>
                <a:schemeClr val="dk1"/>
              </a:buClr>
              <a:buSzPts val="1100"/>
              <a:buFont typeface="Arial"/>
              <a:buNone/>
            </a:pPr>
            <a:r>
              <a:t/>
            </a:r>
            <a:endParaRPr sz="900"/>
          </a:p>
          <a:p>
            <a:pPr indent="0" lvl="0" marL="0" rtl="0" algn="l">
              <a:spcBef>
                <a:spcPts val="0"/>
              </a:spcBef>
              <a:spcAft>
                <a:spcPts val="0"/>
              </a:spcAft>
              <a:buClr>
                <a:schemeClr val="dk1"/>
              </a:buClr>
              <a:buSzPts val="1100"/>
              <a:buFont typeface="Arial"/>
              <a:buNone/>
            </a:pPr>
            <a:r>
              <a:rPr lang="en" sz="900"/>
              <a:t>Here's my calendar: [Insert Calendar Link]</a:t>
            </a:r>
            <a:endParaRPr sz="900"/>
          </a:p>
          <a:p>
            <a:pPr indent="0" lvl="0" marL="0" rtl="0" algn="l">
              <a:spcBef>
                <a:spcPts val="0"/>
              </a:spcBef>
              <a:spcAft>
                <a:spcPts val="0"/>
              </a:spcAft>
              <a:buClr>
                <a:schemeClr val="dk1"/>
              </a:buClr>
              <a:buSzPts val="1100"/>
              <a:buFont typeface="Arial"/>
              <a:buNone/>
            </a:pPr>
            <a:r>
              <a:t/>
            </a:r>
            <a:endParaRPr sz="900"/>
          </a:p>
          <a:p>
            <a:pPr indent="0" lvl="0" marL="0" rtl="0" algn="l">
              <a:spcBef>
                <a:spcPts val="0"/>
              </a:spcBef>
              <a:spcAft>
                <a:spcPts val="0"/>
              </a:spcAft>
              <a:buClr>
                <a:schemeClr val="dk1"/>
              </a:buClr>
              <a:buSzPts val="1100"/>
              <a:buFont typeface="Arial"/>
              <a:buNone/>
            </a:pPr>
            <a:r>
              <a:rPr lang="en" sz="900"/>
              <a:t>Best,</a:t>
            </a:r>
            <a:br>
              <a:rPr lang="en" sz="900"/>
            </a:br>
            <a:r>
              <a:rPr lang="en" sz="900"/>
              <a:t>[Your Name]</a:t>
            </a:r>
            <a:endParaRPr sz="900"/>
          </a:p>
          <a:p>
            <a:pPr indent="0" lvl="0" marL="0" rtl="0" algn="l">
              <a:spcBef>
                <a:spcPts val="0"/>
              </a:spcBef>
              <a:spcAft>
                <a:spcPts val="0"/>
              </a:spcAft>
              <a:buClr>
                <a:schemeClr val="dk1"/>
              </a:buClr>
              <a:buSzPts val="1100"/>
              <a:buFont typeface="Arial"/>
              <a:buNone/>
            </a:pPr>
            <a:r>
              <a:t/>
            </a:r>
            <a:endParaRPr sz="900"/>
          </a:p>
        </p:txBody>
      </p:sp>
      <p:sp>
        <p:nvSpPr>
          <p:cNvPr id="263" name="Google Shape;263;p7"/>
          <p:cNvSpPr txBox="1"/>
          <p:nvPr/>
        </p:nvSpPr>
        <p:spPr>
          <a:xfrm>
            <a:off x="336657" y="230275"/>
            <a:ext cx="2661600" cy="459900"/>
          </a:xfrm>
          <a:prstGeom prst="rect">
            <a:avLst/>
          </a:prstGeom>
          <a:noFill/>
          <a:ln>
            <a:noFill/>
          </a:ln>
        </p:spPr>
        <p:txBody>
          <a:bodyPr anchorCtr="0" anchor="t" bIns="0" lIns="0" spcFirstLastPara="1" rIns="0" wrap="square" tIns="11425">
            <a:spAutoFit/>
          </a:bodyPr>
          <a:lstStyle/>
          <a:p>
            <a:pPr indent="0" lvl="0" marL="0" marR="0" rtl="0" algn="l">
              <a:lnSpc>
                <a:spcPct val="115000"/>
              </a:lnSpc>
              <a:spcBef>
                <a:spcPts val="1800"/>
              </a:spcBef>
              <a:spcAft>
                <a:spcPts val="0"/>
              </a:spcAft>
              <a:buClr>
                <a:schemeClr val="dk1"/>
              </a:buClr>
              <a:buSzPts val="1100"/>
              <a:buFont typeface="Arial"/>
              <a:buNone/>
            </a:pPr>
            <a:r>
              <a:rPr b="1" lang="en" sz="1200">
                <a:solidFill>
                  <a:srgbClr val="E22C91"/>
                </a:solidFill>
              </a:rPr>
              <a:t>Operations Leadership </a:t>
            </a:r>
            <a:r>
              <a:rPr b="1" i="0" lang="en" sz="1200" u="none" cap="none" strike="noStrike">
                <a:solidFill>
                  <a:srgbClr val="E22C91"/>
                </a:solidFill>
                <a:latin typeface="Arial"/>
                <a:ea typeface="Arial"/>
                <a:cs typeface="Arial"/>
                <a:sym typeface="Arial"/>
              </a:rPr>
              <a:t>Email</a:t>
            </a:r>
            <a:r>
              <a:rPr b="1" lang="en" sz="1200">
                <a:solidFill>
                  <a:srgbClr val="E22C91"/>
                </a:solidFill>
              </a:rPr>
              <a:t> </a:t>
            </a:r>
            <a:endParaRPr b="1" i="0" sz="1200" u="none" cap="none" strike="noStrike">
              <a:solidFill>
                <a:srgbClr val="E22C91"/>
              </a:solidFill>
              <a:latin typeface="Arial"/>
              <a:ea typeface="Arial"/>
              <a:cs typeface="Arial"/>
              <a:sym typeface="Arial"/>
            </a:endParaRPr>
          </a:p>
          <a:p>
            <a:pPr indent="0" lvl="0" marL="12700" marR="0" rtl="0" algn="l">
              <a:lnSpc>
                <a:spcPct val="100000"/>
              </a:lnSpc>
              <a:spcBef>
                <a:spcPts val="400"/>
              </a:spcBef>
              <a:spcAft>
                <a:spcPts val="0"/>
              </a:spcAft>
              <a:buClr>
                <a:srgbClr val="000000"/>
              </a:buClr>
              <a:buSzPts val="1200"/>
              <a:buFont typeface="Arial"/>
              <a:buNone/>
            </a:pPr>
            <a:r>
              <a:t/>
            </a:r>
            <a:endParaRPr b="1" i="0" sz="1200" u="none" cap="none" strike="noStrike">
              <a:solidFill>
                <a:srgbClr val="E22C91"/>
              </a:solidFill>
              <a:latin typeface="Arial"/>
              <a:ea typeface="Arial"/>
              <a:cs typeface="Arial"/>
              <a:sym typeface="Arial"/>
            </a:endParaRPr>
          </a:p>
        </p:txBody>
      </p:sp>
      <p:sp>
        <p:nvSpPr>
          <p:cNvPr id="264" name="Google Shape;264;p7"/>
          <p:cNvSpPr/>
          <p:nvPr/>
        </p:nvSpPr>
        <p:spPr>
          <a:xfrm flipH="1" rot="10800000">
            <a:off x="280202" y="435704"/>
            <a:ext cx="8487918" cy="23400"/>
          </a:xfrm>
          <a:custGeom>
            <a:rect b="b" l="l" r="r" t="t"/>
            <a:pathLst>
              <a:path extrusionOk="0" h="120000" w="8595360">
                <a:moveTo>
                  <a:pt x="0" y="0"/>
                </a:moveTo>
                <a:lnTo>
                  <a:pt x="8595360" y="0"/>
                </a:lnTo>
              </a:path>
            </a:pathLst>
          </a:custGeom>
          <a:noFill/>
          <a:ln cap="flat" cmpd="sng" w="12700">
            <a:solidFill>
              <a:srgbClr val="E22C91"/>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Quicksand"/>
              <a:ea typeface="Quicksand"/>
              <a:cs typeface="Quicksand"/>
              <a:sym typeface="Quicksand"/>
            </a:endParaRPr>
          </a:p>
        </p:txBody>
      </p:sp>
      <p:pic>
        <p:nvPicPr>
          <p:cNvPr id="265" name="Google Shape;265;p7"/>
          <p:cNvPicPr preferRelativeResize="0"/>
          <p:nvPr/>
        </p:nvPicPr>
        <p:blipFill rotWithShape="1">
          <a:blip r:embed="rId3">
            <a:alphaModFix/>
          </a:blip>
          <a:srcRect b="0" l="0" r="0" t="0"/>
          <a:stretch/>
        </p:blipFill>
        <p:spPr>
          <a:xfrm>
            <a:off x="219250" y="4510634"/>
            <a:ext cx="1256028" cy="447832"/>
          </a:xfrm>
          <a:prstGeom prst="rect">
            <a:avLst/>
          </a:prstGeom>
          <a:noFill/>
          <a:ln>
            <a:noFill/>
          </a:ln>
        </p:spPr>
      </p:pic>
      <p:sp>
        <p:nvSpPr>
          <p:cNvPr id="266" name="Google Shape;266;p7"/>
          <p:cNvSpPr txBox="1"/>
          <p:nvPr>
            <p:ph idx="12" type="sldNum"/>
          </p:nvPr>
        </p:nvSpPr>
        <p:spPr>
          <a:xfrm>
            <a:off x="8564569" y="4873005"/>
            <a:ext cx="297300" cy="138600"/>
          </a:xfrm>
          <a:prstGeom prst="rect">
            <a:avLst/>
          </a:prstGeom>
          <a:noFill/>
          <a:ln>
            <a:noFill/>
          </a:ln>
        </p:spPr>
        <p:txBody>
          <a:bodyPr anchorCtr="0" anchor="ctr" bIns="0" lIns="0" spcFirstLastPara="1" rIns="0" wrap="square" tIns="0">
            <a:spAutoFit/>
          </a:bodyPr>
          <a:lstStyle/>
          <a:p>
            <a:pPr indent="0" lvl="0" marL="25400" rtl="0" algn="r">
              <a:lnSpc>
                <a:spcPct val="103777"/>
              </a:lnSpc>
              <a:spcBef>
                <a:spcPts val="0"/>
              </a:spcBef>
              <a:spcAft>
                <a:spcPts val="0"/>
              </a:spcAft>
              <a:buSzPts val="600"/>
              <a:buNone/>
            </a:pPr>
            <a:fld id="{00000000-1234-1234-1234-123412341234}" type="slidenum">
              <a:rPr lang="en"/>
              <a:t>‹#›</a:t>
            </a:fld>
            <a:endParaRPr/>
          </a:p>
        </p:txBody>
      </p:sp>
      <p:sp>
        <p:nvSpPr>
          <p:cNvPr id="267" name="Google Shape;267;p7"/>
          <p:cNvSpPr txBox="1"/>
          <p:nvPr>
            <p:ph idx="11" type="ftr"/>
          </p:nvPr>
        </p:nvSpPr>
        <p:spPr>
          <a:xfrm>
            <a:off x="7255096" y="4873005"/>
            <a:ext cx="1428300" cy="107700"/>
          </a:xfrm>
          <a:prstGeom prst="rect">
            <a:avLst/>
          </a:prstGeom>
          <a:noFill/>
          <a:ln>
            <a:noFill/>
          </a:ln>
        </p:spPr>
        <p:txBody>
          <a:bodyPr anchorCtr="0" anchor="ctr" bIns="0" lIns="0" spcFirstLastPara="1" rIns="0" wrap="square" tIns="0">
            <a:spAutoFit/>
          </a:bodyPr>
          <a:lstStyle/>
          <a:p>
            <a:pPr indent="0" lvl="0" marL="12700" rtl="0" algn="ctr">
              <a:lnSpc>
                <a:spcPct val="133428"/>
              </a:lnSpc>
              <a:spcBef>
                <a:spcPts val="0"/>
              </a:spcBef>
              <a:spcAft>
                <a:spcPts val="0"/>
              </a:spcAft>
              <a:buSzPts val="700"/>
              <a:buNone/>
            </a:pPr>
            <a:r>
              <a:rPr lang="en" sz="700"/>
              <a:t>FOR INTERNAL USE ONLY</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g409f681df51_0_513"/>
          <p:cNvSpPr/>
          <p:nvPr/>
        </p:nvSpPr>
        <p:spPr>
          <a:xfrm>
            <a:off x="292525" y="581025"/>
            <a:ext cx="8463300" cy="3791100"/>
          </a:xfrm>
          <a:prstGeom prst="roundRect">
            <a:avLst>
              <a:gd fmla="val 3685" name="adj"/>
            </a:avLst>
          </a:prstGeom>
          <a:noFill/>
          <a:ln cap="flat" cmpd="sng" w="12700">
            <a:solidFill>
              <a:srgbClr val="FDD70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4" name="Google Shape;274;g409f681df51_0_513"/>
          <p:cNvSpPr txBox="1"/>
          <p:nvPr/>
        </p:nvSpPr>
        <p:spPr>
          <a:xfrm>
            <a:off x="536300" y="780050"/>
            <a:ext cx="7971300" cy="2955300"/>
          </a:xfrm>
          <a:prstGeom prst="rect">
            <a:avLst/>
          </a:prstGeom>
          <a:noFill/>
          <a:ln>
            <a:noFill/>
          </a:ln>
        </p:spPr>
        <p:txBody>
          <a:bodyPr anchorCtr="0" anchor="t" bIns="22850" lIns="45725" spcFirstLastPara="1" rIns="45725" wrap="square" tIns="22850">
            <a:spAutoFit/>
          </a:bodyPr>
          <a:lstStyle/>
          <a:p>
            <a:pPr indent="0" lvl="0" marL="0" rtl="0" algn="l">
              <a:spcBef>
                <a:spcPts val="0"/>
              </a:spcBef>
              <a:spcAft>
                <a:spcPts val="0"/>
              </a:spcAft>
              <a:buClr>
                <a:schemeClr val="dk1"/>
              </a:buClr>
              <a:buSzPts val="1100"/>
              <a:buFont typeface="Arial"/>
              <a:buNone/>
            </a:pPr>
            <a:r>
              <a:rPr b="1" lang="en" sz="900"/>
              <a:t>Subject: Supporting your growing connected-device environment</a:t>
            </a:r>
            <a:endParaRPr b="1" sz="900"/>
          </a:p>
          <a:p>
            <a:pPr indent="0" lvl="0" marL="0" rtl="0" algn="l">
              <a:spcBef>
                <a:spcPts val="0"/>
              </a:spcBef>
              <a:spcAft>
                <a:spcPts val="0"/>
              </a:spcAft>
              <a:buClr>
                <a:schemeClr val="dk1"/>
              </a:buClr>
              <a:buSzPts val="1100"/>
              <a:buFont typeface="Arial"/>
              <a:buNone/>
            </a:pPr>
            <a:r>
              <a:t/>
            </a:r>
            <a:endParaRPr sz="900"/>
          </a:p>
          <a:p>
            <a:pPr indent="0" lvl="0" marL="0" rtl="0" algn="l">
              <a:spcBef>
                <a:spcPts val="0"/>
              </a:spcBef>
              <a:spcAft>
                <a:spcPts val="0"/>
              </a:spcAft>
              <a:buClr>
                <a:schemeClr val="dk1"/>
              </a:buClr>
              <a:buSzPts val="1100"/>
              <a:buFont typeface="Arial"/>
              <a:buNone/>
            </a:pPr>
            <a:r>
              <a:rPr lang="en" sz="900"/>
              <a:t>Hi [First Name],</a:t>
            </a:r>
            <a:endParaRPr sz="900"/>
          </a:p>
          <a:p>
            <a:pPr indent="0" lvl="0" marL="0" rtl="0" algn="l">
              <a:spcBef>
                <a:spcPts val="0"/>
              </a:spcBef>
              <a:spcAft>
                <a:spcPts val="0"/>
              </a:spcAft>
              <a:buClr>
                <a:schemeClr val="dk1"/>
              </a:buClr>
              <a:buSzPts val="1100"/>
              <a:buFont typeface="Arial"/>
              <a:buNone/>
            </a:pPr>
            <a:r>
              <a:t/>
            </a:r>
            <a:endParaRPr sz="900"/>
          </a:p>
          <a:p>
            <a:pPr indent="0" lvl="0" marL="0" rtl="0" algn="l">
              <a:spcBef>
                <a:spcPts val="0"/>
              </a:spcBef>
              <a:spcAft>
                <a:spcPts val="0"/>
              </a:spcAft>
              <a:buClr>
                <a:schemeClr val="dk1"/>
              </a:buClr>
              <a:buSzPts val="1100"/>
              <a:buFont typeface="Arial"/>
              <a:buNone/>
            </a:pPr>
            <a:r>
              <a:rPr lang="en" sz="900"/>
              <a:t>As organizations add more connected devices, applications, vehicles, video, and IoT technology, network demand continues to increase.</a:t>
            </a:r>
            <a:endParaRPr sz="900"/>
          </a:p>
          <a:p>
            <a:pPr indent="0" lvl="0" marL="0" rtl="0" algn="l">
              <a:spcBef>
                <a:spcPts val="0"/>
              </a:spcBef>
              <a:spcAft>
                <a:spcPts val="0"/>
              </a:spcAft>
              <a:buClr>
                <a:schemeClr val="dk1"/>
              </a:buClr>
              <a:buSzPts val="1100"/>
              <a:buFont typeface="Arial"/>
              <a:buNone/>
            </a:pPr>
            <a:r>
              <a:t/>
            </a:r>
            <a:endParaRPr sz="900"/>
          </a:p>
          <a:p>
            <a:pPr indent="0" lvl="0" marL="0" rtl="0" algn="l">
              <a:spcBef>
                <a:spcPts val="0"/>
              </a:spcBef>
              <a:spcAft>
                <a:spcPts val="0"/>
              </a:spcAft>
              <a:buClr>
                <a:schemeClr val="dk1"/>
              </a:buClr>
              <a:buSzPts val="1100"/>
              <a:buFont typeface="Arial"/>
              <a:buNone/>
            </a:pPr>
            <a:r>
              <a:rPr lang="en" sz="900"/>
              <a:t>T-PRIORITY™ provides priority access and preemption on T-Mobile's 5G network, along with the capacity and performance needed to support data-intensive communications.</a:t>
            </a:r>
            <a:endParaRPr sz="900"/>
          </a:p>
          <a:p>
            <a:pPr indent="0" lvl="0" marL="0" rtl="0" algn="l">
              <a:spcBef>
                <a:spcPts val="0"/>
              </a:spcBef>
              <a:spcAft>
                <a:spcPts val="0"/>
              </a:spcAft>
              <a:buClr>
                <a:schemeClr val="dk1"/>
              </a:buClr>
              <a:buSzPts val="1100"/>
              <a:buFont typeface="Arial"/>
              <a:buNone/>
            </a:pPr>
            <a:r>
              <a:t/>
            </a:r>
            <a:endParaRPr sz="900"/>
          </a:p>
          <a:p>
            <a:pPr indent="0" lvl="0" marL="0" rtl="0" algn="l">
              <a:spcBef>
                <a:spcPts val="0"/>
              </a:spcBef>
              <a:spcAft>
                <a:spcPts val="0"/>
              </a:spcAft>
              <a:buClr>
                <a:schemeClr val="dk1"/>
              </a:buClr>
              <a:buSzPts val="1100"/>
              <a:buFont typeface="Arial"/>
              <a:buNone/>
            </a:pPr>
            <a:r>
              <a:rPr lang="en" sz="900"/>
              <a:t>Premier Wireless can also handle device configuration, deployment, connectivity, failover, and ongoing support—reducing the amount of work placed on your internal IT team.</a:t>
            </a:r>
            <a:endParaRPr sz="900"/>
          </a:p>
          <a:p>
            <a:pPr indent="0" lvl="0" marL="0" rtl="0" algn="l">
              <a:spcBef>
                <a:spcPts val="0"/>
              </a:spcBef>
              <a:spcAft>
                <a:spcPts val="0"/>
              </a:spcAft>
              <a:buClr>
                <a:schemeClr val="dk1"/>
              </a:buClr>
              <a:buSzPts val="1100"/>
              <a:buFont typeface="Arial"/>
              <a:buNone/>
            </a:pPr>
            <a:r>
              <a:t/>
            </a:r>
            <a:endParaRPr sz="900"/>
          </a:p>
          <a:p>
            <a:pPr indent="0" lvl="0" marL="0" rtl="0" algn="l">
              <a:spcBef>
                <a:spcPts val="0"/>
              </a:spcBef>
              <a:spcAft>
                <a:spcPts val="0"/>
              </a:spcAft>
              <a:buClr>
                <a:schemeClr val="dk1"/>
              </a:buClr>
              <a:buSzPts val="1100"/>
              <a:buFont typeface="Arial"/>
              <a:buNone/>
            </a:pPr>
            <a:r>
              <a:rPr lang="en" sz="900"/>
              <a:t>I'd like to learn more about your current connectivity environment and see where T-Priority could fit.</a:t>
            </a:r>
            <a:endParaRPr sz="900"/>
          </a:p>
          <a:p>
            <a:pPr indent="0" lvl="0" marL="0" rtl="0" algn="l">
              <a:spcBef>
                <a:spcPts val="0"/>
              </a:spcBef>
              <a:spcAft>
                <a:spcPts val="0"/>
              </a:spcAft>
              <a:buClr>
                <a:schemeClr val="dk1"/>
              </a:buClr>
              <a:buSzPts val="1100"/>
              <a:buFont typeface="Arial"/>
              <a:buNone/>
            </a:pPr>
            <a:r>
              <a:t/>
            </a:r>
            <a:endParaRPr sz="900"/>
          </a:p>
          <a:p>
            <a:pPr indent="0" lvl="0" marL="0" rtl="0" algn="l">
              <a:spcBef>
                <a:spcPts val="0"/>
              </a:spcBef>
              <a:spcAft>
                <a:spcPts val="0"/>
              </a:spcAft>
              <a:buClr>
                <a:schemeClr val="dk1"/>
              </a:buClr>
              <a:buSzPts val="1100"/>
              <a:buFont typeface="Arial"/>
              <a:buNone/>
            </a:pPr>
            <a:r>
              <a:rPr lang="en" sz="900"/>
              <a:t>Would you have 20–30 minutes for a quick conversation?</a:t>
            </a:r>
            <a:endParaRPr sz="900"/>
          </a:p>
          <a:p>
            <a:pPr indent="0" lvl="0" marL="0" rtl="0" algn="l">
              <a:spcBef>
                <a:spcPts val="0"/>
              </a:spcBef>
              <a:spcAft>
                <a:spcPts val="0"/>
              </a:spcAft>
              <a:buClr>
                <a:schemeClr val="dk1"/>
              </a:buClr>
              <a:buSzPts val="1100"/>
              <a:buFont typeface="Arial"/>
              <a:buNone/>
            </a:pPr>
            <a:r>
              <a:t/>
            </a:r>
            <a:endParaRPr sz="900"/>
          </a:p>
          <a:p>
            <a:pPr indent="0" lvl="0" marL="0" rtl="0" algn="l">
              <a:spcBef>
                <a:spcPts val="0"/>
              </a:spcBef>
              <a:spcAft>
                <a:spcPts val="0"/>
              </a:spcAft>
              <a:buClr>
                <a:schemeClr val="dk1"/>
              </a:buClr>
              <a:buSzPts val="1100"/>
              <a:buFont typeface="Arial"/>
              <a:buNone/>
            </a:pPr>
            <a:r>
              <a:rPr lang="en" sz="900"/>
              <a:t>[Insert Calendar Link]</a:t>
            </a:r>
            <a:endParaRPr sz="900"/>
          </a:p>
          <a:p>
            <a:pPr indent="0" lvl="0" marL="0" rtl="0" algn="l">
              <a:spcBef>
                <a:spcPts val="0"/>
              </a:spcBef>
              <a:spcAft>
                <a:spcPts val="0"/>
              </a:spcAft>
              <a:buClr>
                <a:schemeClr val="dk1"/>
              </a:buClr>
              <a:buSzPts val="1100"/>
              <a:buFont typeface="Arial"/>
              <a:buNone/>
            </a:pPr>
            <a:r>
              <a:t/>
            </a:r>
            <a:endParaRPr sz="900"/>
          </a:p>
          <a:p>
            <a:pPr indent="0" lvl="0" marL="0" rtl="0" algn="l">
              <a:spcBef>
                <a:spcPts val="0"/>
              </a:spcBef>
              <a:spcAft>
                <a:spcPts val="0"/>
              </a:spcAft>
              <a:buClr>
                <a:schemeClr val="dk1"/>
              </a:buClr>
              <a:buSzPts val="1100"/>
              <a:buFont typeface="Arial"/>
              <a:buNone/>
            </a:pPr>
            <a:r>
              <a:rPr lang="en" sz="900"/>
              <a:t>Best,</a:t>
            </a:r>
            <a:br>
              <a:rPr lang="en" sz="900"/>
            </a:br>
            <a:r>
              <a:rPr lang="en" sz="900"/>
              <a:t>[Your Name]</a:t>
            </a:r>
            <a:endParaRPr sz="900"/>
          </a:p>
          <a:p>
            <a:pPr indent="0" lvl="0" marL="0" rtl="0" algn="l">
              <a:spcBef>
                <a:spcPts val="0"/>
              </a:spcBef>
              <a:spcAft>
                <a:spcPts val="0"/>
              </a:spcAft>
              <a:buClr>
                <a:schemeClr val="dk1"/>
              </a:buClr>
              <a:buSzPts val="1100"/>
              <a:buFont typeface="Arial"/>
              <a:buNone/>
            </a:pPr>
            <a:r>
              <a:t/>
            </a:r>
            <a:endParaRPr sz="900"/>
          </a:p>
        </p:txBody>
      </p:sp>
      <p:sp>
        <p:nvSpPr>
          <p:cNvPr id="275" name="Google Shape;275;g409f681df51_0_513"/>
          <p:cNvSpPr txBox="1"/>
          <p:nvPr/>
        </p:nvSpPr>
        <p:spPr>
          <a:xfrm>
            <a:off x="336657" y="230275"/>
            <a:ext cx="2661600" cy="459900"/>
          </a:xfrm>
          <a:prstGeom prst="rect">
            <a:avLst/>
          </a:prstGeom>
          <a:noFill/>
          <a:ln>
            <a:noFill/>
          </a:ln>
        </p:spPr>
        <p:txBody>
          <a:bodyPr anchorCtr="0" anchor="t" bIns="0" lIns="0" spcFirstLastPara="1" rIns="0" wrap="square" tIns="11425">
            <a:spAutoFit/>
          </a:bodyPr>
          <a:lstStyle/>
          <a:p>
            <a:pPr indent="0" lvl="0" marL="0" marR="0" rtl="0" algn="l">
              <a:lnSpc>
                <a:spcPct val="115000"/>
              </a:lnSpc>
              <a:spcBef>
                <a:spcPts val="1800"/>
              </a:spcBef>
              <a:spcAft>
                <a:spcPts val="0"/>
              </a:spcAft>
              <a:buClr>
                <a:schemeClr val="dk1"/>
              </a:buClr>
              <a:buSzPts val="1100"/>
              <a:buFont typeface="Arial"/>
              <a:buNone/>
            </a:pPr>
            <a:r>
              <a:rPr b="1" lang="en" sz="1200">
                <a:solidFill>
                  <a:srgbClr val="E22C91"/>
                </a:solidFill>
              </a:rPr>
              <a:t>IT Directors</a:t>
            </a:r>
            <a:r>
              <a:rPr b="1" lang="en" sz="1200">
                <a:solidFill>
                  <a:srgbClr val="E22C91"/>
                </a:solidFill>
              </a:rPr>
              <a:t> </a:t>
            </a:r>
            <a:r>
              <a:rPr b="1" i="0" lang="en" sz="1200" u="none" cap="none" strike="noStrike">
                <a:solidFill>
                  <a:srgbClr val="E22C91"/>
                </a:solidFill>
                <a:latin typeface="Arial"/>
                <a:ea typeface="Arial"/>
                <a:cs typeface="Arial"/>
                <a:sym typeface="Arial"/>
              </a:rPr>
              <a:t>Email</a:t>
            </a:r>
            <a:r>
              <a:rPr b="1" lang="en" sz="1200">
                <a:solidFill>
                  <a:srgbClr val="E22C91"/>
                </a:solidFill>
              </a:rPr>
              <a:t> </a:t>
            </a:r>
            <a:endParaRPr b="1" i="0" sz="1200" u="none" cap="none" strike="noStrike">
              <a:solidFill>
                <a:srgbClr val="E22C91"/>
              </a:solidFill>
              <a:latin typeface="Arial"/>
              <a:ea typeface="Arial"/>
              <a:cs typeface="Arial"/>
              <a:sym typeface="Arial"/>
            </a:endParaRPr>
          </a:p>
          <a:p>
            <a:pPr indent="0" lvl="0" marL="12700" marR="0" rtl="0" algn="l">
              <a:lnSpc>
                <a:spcPct val="100000"/>
              </a:lnSpc>
              <a:spcBef>
                <a:spcPts val="400"/>
              </a:spcBef>
              <a:spcAft>
                <a:spcPts val="0"/>
              </a:spcAft>
              <a:buClr>
                <a:srgbClr val="000000"/>
              </a:buClr>
              <a:buSzPts val="1200"/>
              <a:buFont typeface="Arial"/>
              <a:buNone/>
            </a:pPr>
            <a:r>
              <a:t/>
            </a:r>
            <a:endParaRPr b="1" i="0" sz="1200" u="none" cap="none" strike="noStrike">
              <a:solidFill>
                <a:srgbClr val="E22C91"/>
              </a:solidFill>
              <a:latin typeface="Arial"/>
              <a:ea typeface="Arial"/>
              <a:cs typeface="Arial"/>
              <a:sym typeface="Arial"/>
            </a:endParaRPr>
          </a:p>
        </p:txBody>
      </p:sp>
      <p:sp>
        <p:nvSpPr>
          <p:cNvPr id="276" name="Google Shape;276;g409f681df51_0_513"/>
          <p:cNvSpPr/>
          <p:nvPr/>
        </p:nvSpPr>
        <p:spPr>
          <a:xfrm flipH="1" rot="10800000">
            <a:off x="280202" y="435704"/>
            <a:ext cx="8487918" cy="23400"/>
          </a:xfrm>
          <a:custGeom>
            <a:rect b="b" l="l" r="r" t="t"/>
            <a:pathLst>
              <a:path extrusionOk="0" h="120000" w="8595360">
                <a:moveTo>
                  <a:pt x="0" y="0"/>
                </a:moveTo>
                <a:lnTo>
                  <a:pt x="8595360" y="0"/>
                </a:lnTo>
              </a:path>
            </a:pathLst>
          </a:custGeom>
          <a:noFill/>
          <a:ln cap="flat" cmpd="sng" w="12700">
            <a:solidFill>
              <a:srgbClr val="E22C91"/>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Quicksand"/>
              <a:ea typeface="Quicksand"/>
              <a:cs typeface="Quicksand"/>
              <a:sym typeface="Quicksand"/>
            </a:endParaRPr>
          </a:p>
        </p:txBody>
      </p:sp>
      <p:pic>
        <p:nvPicPr>
          <p:cNvPr id="277" name="Google Shape;277;g409f681df51_0_513"/>
          <p:cNvPicPr preferRelativeResize="0"/>
          <p:nvPr/>
        </p:nvPicPr>
        <p:blipFill rotWithShape="1">
          <a:blip r:embed="rId3">
            <a:alphaModFix/>
          </a:blip>
          <a:srcRect b="0" l="0" r="0" t="0"/>
          <a:stretch/>
        </p:blipFill>
        <p:spPr>
          <a:xfrm>
            <a:off x="219250" y="4510634"/>
            <a:ext cx="1256028" cy="447832"/>
          </a:xfrm>
          <a:prstGeom prst="rect">
            <a:avLst/>
          </a:prstGeom>
          <a:noFill/>
          <a:ln>
            <a:noFill/>
          </a:ln>
        </p:spPr>
      </p:pic>
      <p:sp>
        <p:nvSpPr>
          <p:cNvPr id="278" name="Google Shape;278;g409f681df51_0_513"/>
          <p:cNvSpPr txBox="1"/>
          <p:nvPr>
            <p:ph idx="12" type="sldNum"/>
          </p:nvPr>
        </p:nvSpPr>
        <p:spPr>
          <a:xfrm>
            <a:off x="8564569" y="4873005"/>
            <a:ext cx="297300" cy="138600"/>
          </a:xfrm>
          <a:prstGeom prst="rect">
            <a:avLst/>
          </a:prstGeom>
          <a:noFill/>
          <a:ln>
            <a:noFill/>
          </a:ln>
        </p:spPr>
        <p:txBody>
          <a:bodyPr anchorCtr="0" anchor="ctr" bIns="0" lIns="0" spcFirstLastPara="1" rIns="0" wrap="square" tIns="0">
            <a:spAutoFit/>
          </a:bodyPr>
          <a:lstStyle/>
          <a:p>
            <a:pPr indent="0" lvl="0" marL="25400" rtl="0" algn="r">
              <a:lnSpc>
                <a:spcPct val="103777"/>
              </a:lnSpc>
              <a:spcBef>
                <a:spcPts val="0"/>
              </a:spcBef>
              <a:spcAft>
                <a:spcPts val="0"/>
              </a:spcAft>
              <a:buSzPts val="600"/>
              <a:buNone/>
            </a:pPr>
            <a:fld id="{00000000-1234-1234-1234-123412341234}" type="slidenum">
              <a:rPr lang="en"/>
              <a:t>‹#›</a:t>
            </a:fld>
            <a:endParaRPr/>
          </a:p>
        </p:txBody>
      </p:sp>
      <p:sp>
        <p:nvSpPr>
          <p:cNvPr id="279" name="Google Shape;279;g409f681df51_0_513"/>
          <p:cNvSpPr txBox="1"/>
          <p:nvPr>
            <p:ph idx="11" type="ftr"/>
          </p:nvPr>
        </p:nvSpPr>
        <p:spPr>
          <a:xfrm>
            <a:off x="7255096" y="4873005"/>
            <a:ext cx="1428300" cy="107700"/>
          </a:xfrm>
          <a:prstGeom prst="rect">
            <a:avLst/>
          </a:prstGeom>
          <a:noFill/>
          <a:ln>
            <a:noFill/>
          </a:ln>
        </p:spPr>
        <p:txBody>
          <a:bodyPr anchorCtr="0" anchor="ctr" bIns="0" lIns="0" spcFirstLastPara="1" rIns="0" wrap="square" tIns="0">
            <a:spAutoFit/>
          </a:bodyPr>
          <a:lstStyle/>
          <a:p>
            <a:pPr indent="0" lvl="0" marL="12700" rtl="0" algn="ctr">
              <a:lnSpc>
                <a:spcPct val="133428"/>
              </a:lnSpc>
              <a:spcBef>
                <a:spcPts val="0"/>
              </a:spcBef>
              <a:spcAft>
                <a:spcPts val="0"/>
              </a:spcAft>
              <a:buSzPts val="700"/>
              <a:buNone/>
            </a:pPr>
            <a:r>
              <a:rPr lang="en" sz="700"/>
              <a:t>FOR INTERNAL USE ONLY</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g409f681df51_0_524"/>
          <p:cNvSpPr/>
          <p:nvPr/>
        </p:nvSpPr>
        <p:spPr>
          <a:xfrm>
            <a:off x="292525" y="581025"/>
            <a:ext cx="8463300" cy="3791100"/>
          </a:xfrm>
          <a:prstGeom prst="roundRect">
            <a:avLst>
              <a:gd fmla="val 3685" name="adj"/>
            </a:avLst>
          </a:prstGeom>
          <a:noFill/>
          <a:ln cap="flat" cmpd="sng" w="12700">
            <a:solidFill>
              <a:srgbClr val="FDD70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6" name="Google Shape;286;g409f681df51_0_524"/>
          <p:cNvSpPr txBox="1"/>
          <p:nvPr/>
        </p:nvSpPr>
        <p:spPr>
          <a:xfrm>
            <a:off x="536300" y="780050"/>
            <a:ext cx="7971300" cy="3461100"/>
          </a:xfrm>
          <a:prstGeom prst="rect">
            <a:avLst/>
          </a:prstGeom>
          <a:noFill/>
          <a:ln>
            <a:noFill/>
          </a:ln>
        </p:spPr>
        <p:txBody>
          <a:bodyPr anchorCtr="0" anchor="t" bIns="22850" lIns="45725" spcFirstLastPara="1" rIns="45725" wrap="square" tIns="22850">
            <a:spAutoFit/>
          </a:bodyPr>
          <a:lstStyle/>
          <a:p>
            <a:pPr indent="0" lvl="0" marL="0" rtl="0" algn="l">
              <a:lnSpc>
                <a:spcPct val="115000"/>
              </a:lnSpc>
              <a:spcBef>
                <a:spcPts val="1200"/>
              </a:spcBef>
              <a:spcAft>
                <a:spcPts val="0"/>
              </a:spcAft>
              <a:buClr>
                <a:schemeClr val="dk1"/>
              </a:buClr>
              <a:buSzPts val="1100"/>
              <a:buFont typeface="Arial"/>
              <a:buNone/>
            </a:pPr>
            <a:r>
              <a:rPr b="1" lang="en" sz="900">
                <a:solidFill>
                  <a:schemeClr val="dk1"/>
                </a:solidFill>
              </a:rPr>
              <a:t>Subject: What happens when your network gets congested?</a:t>
            </a:r>
            <a:endParaRPr b="1" sz="9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900">
                <a:solidFill>
                  <a:schemeClr val="dk1"/>
                </a:solidFill>
              </a:rPr>
              <a:t>Hi [First Name],</a:t>
            </a:r>
            <a:endParaRPr sz="9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900">
                <a:solidFill>
                  <a:schemeClr val="dk1"/>
                </a:solidFill>
              </a:rPr>
              <a:t>I wanted to reach out about a challenge many organizations don't think about until demand spikes: cellular network congestion.</a:t>
            </a:r>
            <a:endParaRPr sz="9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900">
                <a:solidFill>
                  <a:schemeClr val="dk1"/>
                </a:solidFill>
              </a:rPr>
              <a:t>T-PRIORITY™ provides priority access and preemption on T-Mobile's 5G network, helping critical traffic maintain priority during periods of congestion.</a:t>
            </a:r>
            <a:endParaRPr sz="9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900">
                <a:solidFill>
                  <a:schemeClr val="dk1"/>
                </a:solidFill>
              </a:rPr>
              <a:t>It's designed to support the growing number of smartphones, tablets, routers, vehicles, cameras, IoT devices, and other connected systems organizations now rely on.</a:t>
            </a:r>
            <a:endParaRPr sz="9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900">
                <a:solidFill>
                  <a:schemeClr val="dk1"/>
                </a:solidFill>
              </a:rPr>
              <a:t>Premier Wireless can also help with routers, failover, device deployment, and ongoing support.</a:t>
            </a:r>
            <a:endParaRPr sz="9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900">
                <a:solidFill>
                  <a:schemeClr val="dk1"/>
                </a:solidFill>
              </a:rPr>
              <a:t>Would it be worth a quick conversation to compare this against your current connectivity strategy?</a:t>
            </a:r>
            <a:endParaRPr sz="9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900">
                <a:solidFill>
                  <a:schemeClr val="dk1"/>
                </a:solidFill>
              </a:rPr>
              <a:t>[Insert Calendar Link]</a:t>
            </a:r>
            <a:endParaRPr sz="9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900">
                <a:solidFill>
                  <a:schemeClr val="dk1"/>
                </a:solidFill>
              </a:rPr>
              <a:t>Best,</a:t>
            </a:r>
            <a:br>
              <a:rPr lang="en" sz="900">
                <a:solidFill>
                  <a:schemeClr val="dk1"/>
                </a:solidFill>
              </a:rPr>
            </a:br>
            <a:r>
              <a:rPr lang="en" sz="900">
                <a:solidFill>
                  <a:schemeClr val="dk1"/>
                </a:solidFill>
              </a:rPr>
              <a:t>[Your Name]</a:t>
            </a:r>
            <a:endParaRPr sz="900">
              <a:solidFill>
                <a:schemeClr val="dk1"/>
              </a:solidFill>
            </a:endParaRPr>
          </a:p>
          <a:p>
            <a:pPr indent="0" lvl="0" marL="0" rtl="0" algn="l">
              <a:spcBef>
                <a:spcPts val="1200"/>
              </a:spcBef>
              <a:spcAft>
                <a:spcPts val="0"/>
              </a:spcAft>
              <a:buClr>
                <a:schemeClr val="dk1"/>
              </a:buClr>
              <a:buSzPts val="1100"/>
              <a:buFont typeface="Arial"/>
              <a:buNone/>
            </a:pPr>
            <a:r>
              <a:t/>
            </a:r>
            <a:endParaRPr b="1" sz="900"/>
          </a:p>
          <a:p>
            <a:pPr indent="0" lvl="0" marL="0" rtl="0" algn="l">
              <a:spcBef>
                <a:spcPts val="0"/>
              </a:spcBef>
              <a:spcAft>
                <a:spcPts val="0"/>
              </a:spcAft>
              <a:buClr>
                <a:schemeClr val="dk1"/>
              </a:buClr>
              <a:buSzPts val="1100"/>
              <a:buFont typeface="Arial"/>
              <a:buNone/>
            </a:pPr>
            <a:r>
              <a:t/>
            </a:r>
            <a:endParaRPr sz="900"/>
          </a:p>
        </p:txBody>
      </p:sp>
      <p:sp>
        <p:nvSpPr>
          <p:cNvPr id="287" name="Google Shape;287;g409f681df51_0_524"/>
          <p:cNvSpPr txBox="1"/>
          <p:nvPr/>
        </p:nvSpPr>
        <p:spPr>
          <a:xfrm>
            <a:off x="336657" y="230275"/>
            <a:ext cx="2661600" cy="459900"/>
          </a:xfrm>
          <a:prstGeom prst="rect">
            <a:avLst/>
          </a:prstGeom>
          <a:noFill/>
          <a:ln>
            <a:noFill/>
          </a:ln>
        </p:spPr>
        <p:txBody>
          <a:bodyPr anchorCtr="0" anchor="t" bIns="0" lIns="0" spcFirstLastPara="1" rIns="0" wrap="square" tIns="11425">
            <a:spAutoFit/>
          </a:bodyPr>
          <a:lstStyle/>
          <a:p>
            <a:pPr indent="0" lvl="0" marL="0" marR="0" rtl="0" algn="l">
              <a:lnSpc>
                <a:spcPct val="115000"/>
              </a:lnSpc>
              <a:spcBef>
                <a:spcPts val="1800"/>
              </a:spcBef>
              <a:spcAft>
                <a:spcPts val="0"/>
              </a:spcAft>
              <a:buClr>
                <a:schemeClr val="dk1"/>
              </a:buClr>
              <a:buSzPts val="1100"/>
              <a:buFont typeface="Arial"/>
              <a:buNone/>
            </a:pPr>
            <a:r>
              <a:rPr b="1" lang="en" sz="1200">
                <a:solidFill>
                  <a:srgbClr val="E22C91"/>
                </a:solidFill>
              </a:rPr>
              <a:t>Network Administrators</a:t>
            </a:r>
            <a:r>
              <a:rPr b="1" lang="en" sz="1200">
                <a:solidFill>
                  <a:srgbClr val="E22C91"/>
                </a:solidFill>
              </a:rPr>
              <a:t> </a:t>
            </a:r>
            <a:r>
              <a:rPr b="1" i="0" lang="en" sz="1200" u="none" cap="none" strike="noStrike">
                <a:solidFill>
                  <a:srgbClr val="E22C91"/>
                </a:solidFill>
                <a:latin typeface="Arial"/>
                <a:ea typeface="Arial"/>
                <a:cs typeface="Arial"/>
                <a:sym typeface="Arial"/>
              </a:rPr>
              <a:t>Email</a:t>
            </a:r>
            <a:r>
              <a:rPr b="1" lang="en" sz="1200">
                <a:solidFill>
                  <a:srgbClr val="E22C91"/>
                </a:solidFill>
              </a:rPr>
              <a:t> </a:t>
            </a:r>
            <a:endParaRPr b="1" i="0" sz="1200" u="none" cap="none" strike="noStrike">
              <a:solidFill>
                <a:srgbClr val="E22C91"/>
              </a:solidFill>
              <a:latin typeface="Arial"/>
              <a:ea typeface="Arial"/>
              <a:cs typeface="Arial"/>
              <a:sym typeface="Arial"/>
            </a:endParaRPr>
          </a:p>
          <a:p>
            <a:pPr indent="0" lvl="0" marL="12700" marR="0" rtl="0" algn="l">
              <a:lnSpc>
                <a:spcPct val="100000"/>
              </a:lnSpc>
              <a:spcBef>
                <a:spcPts val="400"/>
              </a:spcBef>
              <a:spcAft>
                <a:spcPts val="0"/>
              </a:spcAft>
              <a:buClr>
                <a:srgbClr val="000000"/>
              </a:buClr>
              <a:buSzPts val="1200"/>
              <a:buFont typeface="Arial"/>
              <a:buNone/>
            </a:pPr>
            <a:r>
              <a:t/>
            </a:r>
            <a:endParaRPr b="1" i="0" sz="1200" u="none" cap="none" strike="noStrike">
              <a:solidFill>
                <a:srgbClr val="E22C91"/>
              </a:solidFill>
              <a:latin typeface="Arial"/>
              <a:ea typeface="Arial"/>
              <a:cs typeface="Arial"/>
              <a:sym typeface="Arial"/>
            </a:endParaRPr>
          </a:p>
        </p:txBody>
      </p:sp>
      <p:sp>
        <p:nvSpPr>
          <p:cNvPr id="288" name="Google Shape;288;g409f681df51_0_524"/>
          <p:cNvSpPr/>
          <p:nvPr/>
        </p:nvSpPr>
        <p:spPr>
          <a:xfrm flipH="1" rot="10800000">
            <a:off x="280202" y="435704"/>
            <a:ext cx="8487918" cy="23400"/>
          </a:xfrm>
          <a:custGeom>
            <a:rect b="b" l="l" r="r" t="t"/>
            <a:pathLst>
              <a:path extrusionOk="0" h="120000" w="8595360">
                <a:moveTo>
                  <a:pt x="0" y="0"/>
                </a:moveTo>
                <a:lnTo>
                  <a:pt x="8595360" y="0"/>
                </a:lnTo>
              </a:path>
            </a:pathLst>
          </a:custGeom>
          <a:noFill/>
          <a:ln cap="flat" cmpd="sng" w="12700">
            <a:solidFill>
              <a:srgbClr val="E22C91"/>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Quicksand"/>
              <a:ea typeface="Quicksand"/>
              <a:cs typeface="Quicksand"/>
              <a:sym typeface="Quicksand"/>
            </a:endParaRPr>
          </a:p>
        </p:txBody>
      </p:sp>
      <p:pic>
        <p:nvPicPr>
          <p:cNvPr id="289" name="Google Shape;289;g409f681df51_0_524"/>
          <p:cNvPicPr preferRelativeResize="0"/>
          <p:nvPr/>
        </p:nvPicPr>
        <p:blipFill rotWithShape="1">
          <a:blip r:embed="rId3">
            <a:alphaModFix/>
          </a:blip>
          <a:srcRect b="0" l="0" r="0" t="0"/>
          <a:stretch/>
        </p:blipFill>
        <p:spPr>
          <a:xfrm>
            <a:off x="219250" y="4510634"/>
            <a:ext cx="1256028" cy="447832"/>
          </a:xfrm>
          <a:prstGeom prst="rect">
            <a:avLst/>
          </a:prstGeom>
          <a:noFill/>
          <a:ln>
            <a:noFill/>
          </a:ln>
        </p:spPr>
      </p:pic>
      <p:sp>
        <p:nvSpPr>
          <p:cNvPr id="290" name="Google Shape;290;g409f681df51_0_524"/>
          <p:cNvSpPr txBox="1"/>
          <p:nvPr>
            <p:ph idx="12" type="sldNum"/>
          </p:nvPr>
        </p:nvSpPr>
        <p:spPr>
          <a:xfrm>
            <a:off x="8564569" y="4873005"/>
            <a:ext cx="297300" cy="138600"/>
          </a:xfrm>
          <a:prstGeom prst="rect">
            <a:avLst/>
          </a:prstGeom>
          <a:noFill/>
          <a:ln>
            <a:noFill/>
          </a:ln>
        </p:spPr>
        <p:txBody>
          <a:bodyPr anchorCtr="0" anchor="ctr" bIns="0" lIns="0" spcFirstLastPara="1" rIns="0" wrap="square" tIns="0">
            <a:spAutoFit/>
          </a:bodyPr>
          <a:lstStyle/>
          <a:p>
            <a:pPr indent="0" lvl="0" marL="25400" rtl="0" algn="r">
              <a:lnSpc>
                <a:spcPct val="103777"/>
              </a:lnSpc>
              <a:spcBef>
                <a:spcPts val="0"/>
              </a:spcBef>
              <a:spcAft>
                <a:spcPts val="0"/>
              </a:spcAft>
              <a:buSzPts val="600"/>
              <a:buNone/>
            </a:pPr>
            <a:fld id="{00000000-1234-1234-1234-123412341234}" type="slidenum">
              <a:rPr lang="en"/>
              <a:t>‹#›</a:t>
            </a:fld>
            <a:endParaRPr/>
          </a:p>
        </p:txBody>
      </p:sp>
      <p:sp>
        <p:nvSpPr>
          <p:cNvPr id="291" name="Google Shape;291;g409f681df51_0_524"/>
          <p:cNvSpPr txBox="1"/>
          <p:nvPr>
            <p:ph idx="11" type="ftr"/>
          </p:nvPr>
        </p:nvSpPr>
        <p:spPr>
          <a:xfrm>
            <a:off x="7255096" y="4873005"/>
            <a:ext cx="1428300" cy="107700"/>
          </a:xfrm>
          <a:prstGeom prst="rect">
            <a:avLst/>
          </a:prstGeom>
          <a:noFill/>
          <a:ln>
            <a:noFill/>
          </a:ln>
        </p:spPr>
        <p:txBody>
          <a:bodyPr anchorCtr="0" anchor="ctr" bIns="0" lIns="0" spcFirstLastPara="1" rIns="0" wrap="square" tIns="0">
            <a:spAutoFit/>
          </a:bodyPr>
          <a:lstStyle/>
          <a:p>
            <a:pPr indent="0" lvl="0" marL="12700" rtl="0" algn="ctr">
              <a:lnSpc>
                <a:spcPct val="133428"/>
              </a:lnSpc>
              <a:spcBef>
                <a:spcPts val="0"/>
              </a:spcBef>
              <a:spcAft>
                <a:spcPts val="0"/>
              </a:spcAft>
              <a:buSzPts val="700"/>
              <a:buNone/>
            </a:pPr>
            <a:r>
              <a:rPr lang="en" sz="700"/>
              <a:t>FOR INTERNAL USE ONLY</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g409f681df51_0_535"/>
          <p:cNvSpPr/>
          <p:nvPr/>
        </p:nvSpPr>
        <p:spPr>
          <a:xfrm>
            <a:off x="292525" y="581025"/>
            <a:ext cx="8463300" cy="3791100"/>
          </a:xfrm>
          <a:prstGeom prst="roundRect">
            <a:avLst>
              <a:gd fmla="val 3685" name="adj"/>
            </a:avLst>
          </a:prstGeom>
          <a:noFill/>
          <a:ln cap="flat" cmpd="sng" w="12700">
            <a:solidFill>
              <a:srgbClr val="FDD70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8" name="Google Shape;298;g409f681df51_0_535"/>
          <p:cNvSpPr txBox="1"/>
          <p:nvPr/>
        </p:nvSpPr>
        <p:spPr>
          <a:xfrm>
            <a:off x="536300" y="780050"/>
            <a:ext cx="7971300" cy="3322500"/>
          </a:xfrm>
          <a:prstGeom prst="rect">
            <a:avLst/>
          </a:prstGeom>
          <a:noFill/>
          <a:ln>
            <a:noFill/>
          </a:ln>
        </p:spPr>
        <p:txBody>
          <a:bodyPr anchorCtr="0" anchor="t" bIns="22850" lIns="45725" spcFirstLastPara="1" rIns="45725" wrap="square" tIns="22850">
            <a:spAutoFit/>
          </a:bodyPr>
          <a:lstStyle/>
          <a:p>
            <a:pPr indent="0" lvl="0" marL="0" rtl="0" algn="l">
              <a:lnSpc>
                <a:spcPct val="115000"/>
              </a:lnSpc>
              <a:spcBef>
                <a:spcPts val="1200"/>
              </a:spcBef>
              <a:spcAft>
                <a:spcPts val="0"/>
              </a:spcAft>
              <a:buClr>
                <a:schemeClr val="dk1"/>
              </a:buClr>
              <a:buSzPts val="1100"/>
              <a:buFont typeface="Arial"/>
              <a:buNone/>
            </a:pPr>
            <a:r>
              <a:rPr b="1" lang="en" sz="900">
                <a:solidFill>
                  <a:schemeClr val="dk1"/>
                </a:solidFill>
              </a:rPr>
              <a:t>Subject: Keeping field teams connected when demand spikes</a:t>
            </a:r>
            <a:endParaRPr b="1" sz="9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900">
                <a:solidFill>
                  <a:schemeClr val="dk1"/>
                </a:solidFill>
              </a:rPr>
              <a:t>Hi [First Name],</a:t>
            </a:r>
            <a:endParaRPr sz="9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900">
                <a:solidFill>
                  <a:schemeClr val="dk1"/>
                </a:solidFill>
              </a:rPr>
              <a:t>Your teams depend on reliable communication between the field and your operations center.</a:t>
            </a:r>
            <a:endParaRPr sz="9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900">
                <a:solidFill>
                  <a:schemeClr val="dk1"/>
                </a:solidFill>
              </a:rPr>
              <a:t>Whether you're coordinating emergency crews, law enforcement personnel, utility teams, transportation fleets, or other mobile operations, connectivity becomes especially important when demand spikes.</a:t>
            </a:r>
            <a:endParaRPr sz="9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900">
                <a:solidFill>
                  <a:schemeClr val="dk1"/>
                </a:solidFill>
              </a:rPr>
              <a:t>T-PRIORITY™ provides priority access and preemption on T-Mobile's 5G network to help critical communications remain connected during congestion.</a:t>
            </a:r>
            <a:endParaRPr sz="9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900">
                <a:solidFill>
                  <a:schemeClr val="dk1"/>
                </a:solidFill>
              </a:rPr>
              <a:t>Premier Wireless can also support the devices, routers, connectivity, and deployment behind the solution.</a:t>
            </a:r>
            <a:endParaRPr sz="9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900">
                <a:solidFill>
                  <a:schemeClr val="dk1"/>
                </a:solidFill>
              </a:rPr>
              <a:t>I'd love to show you what this could look like for [Organization].</a:t>
            </a:r>
            <a:endParaRPr sz="9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900">
                <a:solidFill>
                  <a:schemeClr val="dk1"/>
                </a:solidFill>
              </a:rPr>
              <a:t>Would Tuesday at 2:00 or Thursday at 10:00 work better for a brief conversation?</a:t>
            </a:r>
            <a:endParaRPr sz="9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900">
                <a:solidFill>
                  <a:schemeClr val="dk1"/>
                </a:solidFill>
              </a:rPr>
              <a:t>Best,</a:t>
            </a:r>
            <a:br>
              <a:rPr lang="en" sz="900">
                <a:solidFill>
                  <a:schemeClr val="dk1"/>
                </a:solidFill>
              </a:rPr>
            </a:br>
            <a:r>
              <a:rPr lang="en" sz="900">
                <a:solidFill>
                  <a:schemeClr val="dk1"/>
                </a:solidFill>
              </a:rPr>
              <a:t>[Your Name]</a:t>
            </a:r>
            <a:endParaRPr sz="900">
              <a:solidFill>
                <a:schemeClr val="dk1"/>
              </a:solidFill>
            </a:endParaRPr>
          </a:p>
          <a:p>
            <a:pPr indent="0" lvl="0" marL="0" rtl="0" algn="l">
              <a:spcBef>
                <a:spcPts val="1200"/>
              </a:spcBef>
              <a:spcAft>
                <a:spcPts val="0"/>
              </a:spcAft>
              <a:buClr>
                <a:schemeClr val="dk1"/>
              </a:buClr>
              <a:buSzPts val="1100"/>
              <a:buFont typeface="Arial"/>
              <a:buNone/>
            </a:pPr>
            <a:r>
              <a:t/>
            </a:r>
            <a:endParaRPr b="1" sz="900">
              <a:solidFill>
                <a:schemeClr val="dk1"/>
              </a:solidFill>
            </a:endParaRPr>
          </a:p>
        </p:txBody>
      </p:sp>
      <p:sp>
        <p:nvSpPr>
          <p:cNvPr id="299" name="Google Shape;299;g409f681df51_0_535"/>
          <p:cNvSpPr txBox="1"/>
          <p:nvPr/>
        </p:nvSpPr>
        <p:spPr>
          <a:xfrm>
            <a:off x="336646" y="230275"/>
            <a:ext cx="4108200" cy="459900"/>
          </a:xfrm>
          <a:prstGeom prst="rect">
            <a:avLst/>
          </a:prstGeom>
          <a:noFill/>
          <a:ln>
            <a:noFill/>
          </a:ln>
        </p:spPr>
        <p:txBody>
          <a:bodyPr anchorCtr="0" anchor="t" bIns="0" lIns="0" spcFirstLastPara="1" rIns="0" wrap="square" tIns="11425">
            <a:spAutoFit/>
          </a:bodyPr>
          <a:lstStyle/>
          <a:p>
            <a:pPr indent="0" lvl="0" marL="0" marR="0" rtl="0" algn="l">
              <a:lnSpc>
                <a:spcPct val="115000"/>
              </a:lnSpc>
              <a:spcBef>
                <a:spcPts val="1800"/>
              </a:spcBef>
              <a:spcAft>
                <a:spcPts val="0"/>
              </a:spcAft>
              <a:buClr>
                <a:schemeClr val="dk1"/>
              </a:buClr>
              <a:buSzPts val="1100"/>
              <a:buFont typeface="Arial"/>
              <a:buNone/>
            </a:pPr>
            <a:r>
              <a:rPr b="1" lang="en" sz="1200">
                <a:solidFill>
                  <a:srgbClr val="E22C91"/>
                </a:solidFill>
              </a:rPr>
              <a:t>Dispatch &amp; Communication</a:t>
            </a:r>
            <a:r>
              <a:rPr b="1" lang="en" sz="1200">
                <a:solidFill>
                  <a:srgbClr val="E22C91"/>
                </a:solidFill>
              </a:rPr>
              <a:t>s Directors </a:t>
            </a:r>
            <a:r>
              <a:rPr b="1" i="0" lang="en" sz="1200" u="none" cap="none" strike="noStrike">
                <a:solidFill>
                  <a:srgbClr val="E22C91"/>
                </a:solidFill>
                <a:latin typeface="Arial"/>
                <a:ea typeface="Arial"/>
                <a:cs typeface="Arial"/>
                <a:sym typeface="Arial"/>
              </a:rPr>
              <a:t>Email</a:t>
            </a:r>
            <a:r>
              <a:rPr b="1" lang="en" sz="1200">
                <a:solidFill>
                  <a:srgbClr val="E22C91"/>
                </a:solidFill>
              </a:rPr>
              <a:t> </a:t>
            </a:r>
            <a:endParaRPr b="1" i="0" sz="1200" u="none" cap="none" strike="noStrike">
              <a:solidFill>
                <a:srgbClr val="E22C91"/>
              </a:solidFill>
              <a:latin typeface="Arial"/>
              <a:ea typeface="Arial"/>
              <a:cs typeface="Arial"/>
              <a:sym typeface="Arial"/>
            </a:endParaRPr>
          </a:p>
          <a:p>
            <a:pPr indent="0" lvl="0" marL="12700" marR="0" rtl="0" algn="l">
              <a:lnSpc>
                <a:spcPct val="100000"/>
              </a:lnSpc>
              <a:spcBef>
                <a:spcPts val="400"/>
              </a:spcBef>
              <a:spcAft>
                <a:spcPts val="0"/>
              </a:spcAft>
              <a:buClr>
                <a:srgbClr val="000000"/>
              </a:buClr>
              <a:buSzPts val="1200"/>
              <a:buFont typeface="Arial"/>
              <a:buNone/>
            </a:pPr>
            <a:r>
              <a:t/>
            </a:r>
            <a:endParaRPr b="1" i="0" sz="1200" u="none" cap="none" strike="noStrike">
              <a:solidFill>
                <a:srgbClr val="E22C91"/>
              </a:solidFill>
              <a:latin typeface="Arial"/>
              <a:ea typeface="Arial"/>
              <a:cs typeface="Arial"/>
              <a:sym typeface="Arial"/>
            </a:endParaRPr>
          </a:p>
        </p:txBody>
      </p:sp>
      <p:sp>
        <p:nvSpPr>
          <p:cNvPr id="300" name="Google Shape;300;g409f681df51_0_535"/>
          <p:cNvSpPr/>
          <p:nvPr/>
        </p:nvSpPr>
        <p:spPr>
          <a:xfrm flipH="1" rot="10800000">
            <a:off x="280202" y="435704"/>
            <a:ext cx="8487918" cy="23400"/>
          </a:xfrm>
          <a:custGeom>
            <a:rect b="b" l="l" r="r" t="t"/>
            <a:pathLst>
              <a:path extrusionOk="0" h="120000" w="8595360">
                <a:moveTo>
                  <a:pt x="0" y="0"/>
                </a:moveTo>
                <a:lnTo>
                  <a:pt x="8595360" y="0"/>
                </a:lnTo>
              </a:path>
            </a:pathLst>
          </a:custGeom>
          <a:noFill/>
          <a:ln cap="flat" cmpd="sng" w="12700">
            <a:solidFill>
              <a:srgbClr val="E22C91"/>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Quicksand"/>
              <a:ea typeface="Quicksand"/>
              <a:cs typeface="Quicksand"/>
              <a:sym typeface="Quicksand"/>
            </a:endParaRPr>
          </a:p>
        </p:txBody>
      </p:sp>
      <p:pic>
        <p:nvPicPr>
          <p:cNvPr id="301" name="Google Shape;301;g409f681df51_0_535"/>
          <p:cNvPicPr preferRelativeResize="0"/>
          <p:nvPr/>
        </p:nvPicPr>
        <p:blipFill rotWithShape="1">
          <a:blip r:embed="rId3">
            <a:alphaModFix/>
          </a:blip>
          <a:srcRect b="0" l="0" r="0" t="0"/>
          <a:stretch/>
        </p:blipFill>
        <p:spPr>
          <a:xfrm>
            <a:off x="219250" y="4510634"/>
            <a:ext cx="1256028" cy="447832"/>
          </a:xfrm>
          <a:prstGeom prst="rect">
            <a:avLst/>
          </a:prstGeom>
          <a:noFill/>
          <a:ln>
            <a:noFill/>
          </a:ln>
        </p:spPr>
      </p:pic>
      <p:sp>
        <p:nvSpPr>
          <p:cNvPr id="302" name="Google Shape;302;g409f681df51_0_535"/>
          <p:cNvSpPr txBox="1"/>
          <p:nvPr>
            <p:ph idx="12" type="sldNum"/>
          </p:nvPr>
        </p:nvSpPr>
        <p:spPr>
          <a:xfrm>
            <a:off x="8564569" y="4873005"/>
            <a:ext cx="297300" cy="138600"/>
          </a:xfrm>
          <a:prstGeom prst="rect">
            <a:avLst/>
          </a:prstGeom>
          <a:noFill/>
          <a:ln>
            <a:noFill/>
          </a:ln>
        </p:spPr>
        <p:txBody>
          <a:bodyPr anchorCtr="0" anchor="ctr" bIns="0" lIns="0" spcFirstLastPara="1" rIns="0" wrap="square" tIns="0">
            <a:spAutoFit/>
          </a:bodyPr>
          <a:lstStyle/>
          <a:p>
            <a:pPr indent="0" lvl="0" marL="25400" rtl="0" algn="r">
              <a:lnSpc>
                <a:spcPct val="103777"/>
              </a:lnSpc>
              <a:spcBef>
                <a:spcPts val="0"/>
              </a:spcBef>
              <a:spcAft>
                <a:spcPts val="0"/>
              </a:spcAft>
              <a:buSzPts val="600"/>
              <a:buNone/>
            </a:pPr>
            <a:fld id="{00000000-1234-1234-1234-123412341234}" type="slidenum">
              <a:rPr lang="en"/>
              <a:t>‹#›</a:t>
            </a:fld>
            <a:endParaRPr/>
          </a:p>
        </p:txBody>
      </p:sp>
      <p:sp>
        <p:nvSpPr>
          <p:cNvPr id="303" name="Google Shape;303;g409f681df51_0_535"/>
          <p:cNvSpPr txBox="1"/>
          <p:nvPr>
            <p:ph idx="11" type="ftr"/>
          </p:nvPr>
        </p:nvSpPr>
        <p:spPr>
          <a:xfrm>
            <a:off x="7255096" y="4873005"/>
            <a:ext cx="1428300" cy="107700"/>
          </a:xfrm>
          <a:prstGeom prst="rect">
            <a:avLst/>
          </a:prstGeom>
          <a:noFill/>
          <a:ln>
            <a:noFill/>
          </a:ln>
        </p:spPr>
        <p:txBody>
          <a:bodyPr anchorCtr="0" anchor="ctr" bIns="0" lIns="0" spcFirstLastPara="1" rIns="0" wrap="square" tIns="0">
            <a:spAutoFit/>
          </a:bodyPr>
          <a:lstStyle/>
          <a:p>
            <a:pPr indent="0" lvl="0" marL="12700" rtl="0" algn="ctr">
              <a:lnSpc>
                <a:spcPct val="133428"/>
              </a:lnSpc>
              <a:spcBef>
                <a:spcPts val="0"/>
              </a:spcBef>
              <a:spcAft>
                <a:spcPts val="0"/>
              </a:spcAft>
              <a:buSzPts val="700"/>
              <a:buNone/>
            </a:pPr>
            <a:r>
              <a:rPr lang="en" sz="700"/>
              <a:t>FOR INTERNAL USE ONLY</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g409f681df51_0_549"/>
          <p:cNvSpPr/>
          <p:nvPr/>
        </p:nvSpPr>
        <p:spPr>
          <a:xfrm>
            <a:off x="292525" y="581025"/>
            <a:ext cx="8463300" cy="3791100"/>
          </a:xfrm>
          <a:prstGeom prst="roundRect">
            <a:avLst>
              <a:gd fmla="val 3685" name="adj"/>
            </a:avLst>
          </a:prstGeom>
          <a:noFill/>
          <a:ln cap="flat" cmpd="sng" w="12700">
            <a:solidFill>
              <a:srgbClr val="FDD70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0" name="Google Shape;310;g409f681df51_0_549"/>
          <p:cNvSpPr txBox="1"/>
          <p:nvPr/>
        </p:nvSpPr>
        <p:spPr>
          <a:xfrm>
            <a:off x="536300" y="780050"/>
            <a:ext cx="7971300" cy="3494100"/>
          </a:xfrm>
          <a:prstGeom prst="rect">
            <a:avLst/>
          </a:prstGeom>
          <a:noFill/>
          <a:ln>
            <a:noFill/>
          </a:ln>
        </p:spPr>
        <p:txBody>
          <a:bodyPr anchorCtr="0" anchor="t" bIns="22850" lIns="45725" spcFirstLastPara="1" rIns="45725" wrap="square" tIns="22850">
            <a:spAutoFit/>
          </a:bodyPr>
          <a:lstStyle/>
          <a:p>
            <a:pPr indent="0" lvl="0" marL="0" rtl="0" algn="l">
              <a:spcBef>
                <a:spcPts val="0"/>
              </a:spcBef>
              <a:spcAft>
                <a:spcPts val="0"/>
              </a:spcAft>
              <a:buClr>
                <a:schemeClr val="dk1"/>
              </a:buClr>
              <a:buSzPts val="1100"/>
              <a:buFont typeface="Arial"/>
              <a:buNone/>
            </a:pPr>
            <a:r>
              <a:rPr b="1" lang="en" sz="800"/>
              <a:t>EMS</a:t>
            </a:r>
            <a:endParaRPr b="1" sz="800"/>
          </a:p>
          <a:p>
            <a:pPr indent="0" lvl="0" marL="0" rtl="0" algn="l">
              <a:spcBef>
                <a:spcPts val="0"/>
              </a:spcBef>
              <a:spcAft>
                <a:spcPts val="0"/>
              </a:spcAft>
              <a:buClr>
                <a:schemeClr val="dk1"/>
              </a:buClr>
              <a:buSzPts val="1100"/>
              <a:buFont typeface="Arial"/>
              <a:buNone/>
            </a:pPr>
            <a:r>
              <a:rPr lang="en" sz="800"/>
              <a:t>Your crews depend on connectivity for dispatch, GPS, mobile records, patient information, and communication between the field and medical facilities. When network demand increases, maintaining access to those systems becomes critical.</a:t>
            </a:r>
            <a:endParaRPr sz="800"/>
          </a:p>
          <a:p>
            <a:pPr indent="0" lvl="0" marL="0" rtl="0" algn="l">
              <a:spcBef>
                <a:spcPts val="0"/>
              </a:spcBef>
              <a:spcAft>
                <a:spcPts val="0"/>
              </a:spcAft>
              <a:buClr>
                <a:schemeClr val="dk1"/>
              </a:buClr>
              <a:buSzPts val="1100"/>
              <a:buFont typeface="Arial"/>
              <a:buNone/>
            </a:pPr>
            <a:r>
              <a:t/>
            </a:r>
            <a:endParaRPr sz="800"/>
          </a:p>
          <a:p>
            <a:pPr indent="0" lvl="0" marL="0" rtl="0" algn="l">
              <a:spcBef>
                <a:spcPts val="0"/>
              </a:spcBef>
              <a:spcAft>
                <a:spcPts val="0"/>
              </a:spcAft>
              <a:buClr>
                <a:schemeClr val="dk1"/>
              </a:buClr>
              <a:buSzPts val="1100"/>
              <a:buFont typeface="Arial"/>
              <a:buNone/>
            </a:pPr>
            <a:r>
              <a:rPr b="1" lang="en" sz="800"/>
              <a:t>Fire &amp; Rescue</a:t>
            </a:r>
            <a:endParaRPr b="1" sz="800"/>
          </a:p>
          <a:p>
            <a:pPr indent="0" lvl="0" marL="0" rtl="0" algn="l">
              <a:spcBef>
                <a:spcPts val="0"/>
              </a:spcBef>
              <a:spcAft>
                <a:spcPts val="0"/>
              </a:spcAft>
              <a:buClr>
                <a:schemeClr val="dk1"/>
              </a:buClr>
              <a:buSzPts val="1100"/>
              <a:buFont typeface="Arial"/>
              <a:buNone/>
            </a:pPr>
            <a:r>
              <a:rPr lang="en" sz="800"/>
              <a:t>Fire and rescue teams increasingly rely on connected vehicles, smartphones, tablets, mapping, video, dispatch systems, and other data-intensive tools during incidents. All of that technology depends on a network that can keep up.</a:t>
            </a:r>
            <a:endParaRPr sz="800"/>
          </a:p>
          <a:p>
            <a:pPr indent="0" lvl="0" marL="0" rtl="0" algn="l">
              <a:spcBef>
                <a:spcPts val="0"/>
              </a:spcBef>
              <a:spcAft>
                <a:spcPts val="0"/>
              </a:spcAft>
              <a:buClr>
                <a:schemeClr val="dk1"/>
              </a:buClr>
              <a:buSzPts val="1100"/>
              <a:buFont typeface="Arial"/>
              <a:buNone/>
            </a:pPr>
            <a:r>
              <a:t/>
            </a:r>
            <a:endParaRPr b="1" sz="800"/>
          </a:p>
          <a:p>
            <a:pPr indent="0" lvl="0" marL="0" rtl="0" algn="l">
              <a:spcBef>
                <a:spcPts val="0"/>
              </a:spcBef>
              <a:spcAft>
                <a:spcPts val="0"/>
              </a:spcAft>
              <a:buClr>
                <a:schemeClr val="dk1"/>
              </a:buClr>
              <a:buSzPts val="1100"/>
              <a:buFont typeface="Arial"/>
              <a:buNone/>
            </a:pPr>
            <a:r>
              <a:rPr b="1" lang="en" sz="800"/>
              <a:t>Law Enforcement</a:t>
            </a:r>
            <a:endParaRPr b="1" sz="800"/>
          </a:p>
          <a:p>
            <a:pPr indent="0" lvl="0" marL="0" rtl="0" algn="l">
              <a:spcBef>
                <a:spcPts val="0"/>
              </a:spcBef>
              <a:spcAft>
                <a:spcPts val="0"/>
              </a:spcAft>
              <a:buClr>
                <a:schemeClr val="dk1"/>
              </a:buClr>
              <a:buSzPts val="1100"/>
              <a:buFont typeface="Arial"/>
              <a:buNone/>
            </a:pPr>
            <a:r>
              <a:rPr lang="en" sz="800"/>
              <a:t>Today's law enforcement teams rely on much more than voice communications. CAD, body-worn cameras, connected vehicles, video, GPS, and mobile applications all create increasing demands on the network.</a:t>
            </a:r>
            <a:endParaRPr sz="800"/>
          </a:p>
          <a:p>
            <a:pPr indent="0" lvl="0" marL="0" rtl="0" algn="l">
              <a:spcBef>
                <a:spcPts val="0"/>
              </a:spcBef>
              <a:spcAft>
                <a:spcPts val="0"/>
              </a:spcAft>
              <a:buClr>
                <a:schemeClr val="dk1"/>
              </a:buClr>
              <a:buSzPts val="1100"/>
              <a:buFont typeface="Arial"/>
              <a:buNone/>
            </a:pPr>
            <a:r>
              <a:t/>
            </a:r>
            <a:endParaRPr sz="800"/>
          </a:p>
          <a:p>
            <a:pPr indent="0" lvl="0" marL="0" rtl="0" algn="l">
              <a:spcBef>
                <a:spcPts val="0"/>
              </a:spcBef>
              <a:spcAft>
                <a:spcPts val="0"/>
              </a:spcAft>
              <a:buClr>
                <a:schemeClr val="dk1"/>
              </a:buClr>
              <a:buSzPts val="1100"/>
              <a:buFont typeface="Arial"/>
              <a:buNone/>
            </a:pPr>
            <a:r>
              <a:rPr b="1" lang="en" sz="800"/>
              <a:t>Legal &amp; Courts</a:t>
            </a:r>
            <a:endParaRPr b="1" sz="800"/>
          </a:p>
          <a:p>
            <a:pPr indent="0" lvl="0" marL="0" rtl="0" algn="l">
              <a:spcBef>
                <a:spcPts val="0"/>
              </a:spcBef>
              <a:spcAft>
                <a:spcPts val="0"/>
              </a:spcAft>
              <a:buClr>
                <a:schemeClr val="dk1"/>
              </a:buClr>
              <a:buSzPts val="1100"/>
              <a:buFont typeface="Arial"/>
              <a:buNone/>
            </a:pPr>
            <a:r>
              <a:rPr lang="en" sz="800"/>
              <a:t>Courts and legal teams increasingly depend on reliable connectivity for virtual proceedings, case-management systems, secure communications, document access, and collaboration across locations.</a:t>
            </a:r>
            <a:endParaRPr sz="800"/>
          </a:p>
          <a:p>
            <a:pPr indent="0" lvl="0" marL="0" rtl="0" algn="l">
              <a:spcBef>
                <a:spcPts val="0"/>
              </a:spcBef>
              <a:spcAft>
                <a:spcPts val="0"/>
              </a:spcAft>
              <a:buClr>
                <a:schemeClr val="dk1"/>
              </a:buClr>
              <a:buSzPts val="1100"/>
              <a:buFont typeface="Arial"/>
              <a:buNone/>
            </a:pPr>
            <a:r>
              <a:t/>
            </a:r>
            <a:endParaRPr sz="800"/>
          </a:p>
          <a:p>
            <a:pPr indent="0" lvl="0" marL="0" rtl="0" algn="l">
              <a:spcBef>
                <a:spcPts val="0"/>
              </a:spcBef>
              <a:spcAft>
                <a:spcPts val="0"/>
              </a:spcAft>
              <a:buClr>
                <a:schemeClr val="dk1"/>
              </a:buClr>
              <a:buSzPts val="1100"/>
              <a:buFont typeface="Arial"/>
              <a:buNone/>
            </a:pPr>
            <a:r>
              <a:rPr b="1" lang="en" sz="800"/>
              <a:t>Manufacturing</a:t>
            </a:r>
            <a:endParaRPr b="1" sz="800"/>
          </a:p>
          <a:p>
            <a:pPr indent="0" lvl="0" marL="0" rtl="0" algn="l">
              <a:spcBef>
                <a:spcPts val="0"/>
              </a:spcBef>
              <a:spcAft>
                <a:spcPts val="0"/>
              </a:spcAft>
              <a:buClr>
                <a:schemeClr val="dk1"/>
              </a:buClr>
              <a:buSzPts val="1100"/>
              <a:buFont typeface="Arial"/>
              <a:buNone/>
            </a:pPr>
            <a:r>
              <a:rPr lang="en" sz="800"/>
              <a:t>Modern manufacturing operations rely on connected equipment, mobile teams, monitoring systems, video, security, and cloud applications. Maintaining connectivity across the facility becomes especially important when operations are disrupted.</a:t>
            </a:r>
            <a:endParaRPr sz="800"/>
          </a:p>
          <a:p>
            <a:pPr indent="0" lvl="0" marL="0" rtl="0" algn="l">
              <a:spcBef>
                <a:spcPts val="0"/>
              </a:spcBef>
              <a:spcAft>
                <a:spcPts val="0"/>
              </a:spcAft>
              <a:buClr>
                <a:schemeClr val="dk1"/>
              </a:buClr>
              <a:buSzPts val="1100"/>
              <a:buFont typeface="Arial"/>
              <a:buNone/>
            </a:pPr>
            <a:r>
              <a:t/>
            </a:r>
            <a:endParaRPr sz="800"/>
          </a:p>
          <a:p>
            <a:pPr indent="0" lvl="0" marL="0" rtl="0" algn="l">
              <a:spcBef>
                <a:spcPts val="0"/>
              </a:spcBef>
              <a:spcAft>
                <a:spcPts val="0"/>
              </a:spcAft>
              <a:buClr>
                <a:schemeClr val="dk1"/>
              </a:buClr>
              <a:buSzPts val="1100"/>
              <a:buFont typeface="Arial"/>
              <a:buNone/>
            </a:pPr>
            <a:r>
              <a:rPr b="1" lang="en" sz="800"/>
              <a:t>Transportation &amp; Logistics</a:t>
            </a:r>
            <a:endParaRPr b="1" sz="800"/>
          </a:p>
          <a:p>
            <a:pPr indent="0" lvl="0" marL="0" rtl="0" algn="l">
              <a:spcBef>
                <a:spcPts val="0"/>
              </a:spcBef>
              <a:spcAft>
                <a:spcPts val="0"/>
              </a:spcAft>
              <a:buClr>
                <a:schemeClr val="dk1"/>
              </a:buClr>
              <a:buSzPts val="1100"/>
              <a:buFont typeface="Arial"/>
              <a:buNone/>
            </a:pPr>
            <a:r>
              <a:rPr lang="en" sz="800"/>
              <a:t>Your drivers, vehicles, dispatch teams, and operations centers depend on connectivity to keep information moving in real time. Fleet tracking, mobile applications, video, and communications all depend on reliable network performance.</a:t>
            </a:r>
            <a:endParaRPr sz="800"/>
          </a:p>
          <a:p>
            <a:pPr indent="0" lvl="0" marL="0" rtl="0" algn="l">
              <a:spcBef>
                <a:spcPts val="0"/>
              </a:spcBef>
              <a:spcAft>
                <a:spcPts val="0"/>
              </a:spcAft>
              <a:buClr>
                <a:schemeClr val="dk1"/>
              </a:buClr>
              <a:buSzPts val="1100"/>
              <a:buFont typeface="Arial"/>
              <a:buNone/>
            </a:pPr>
            <a:r>
              <a:t/>
            </a:r>
            <a:endParaRPr sz="800"/>
          </a:p>
          <a:p>
            <a:pPr indent="0" lvl="0" marL="0" rtl="0" algn="l">
              <a:spcBef>
                <a:spcPts val="0"/>
              </a:spcBef>
              <a:spcAft>
                <a:spcPts val="0"/>
              </a:spcAft>
              <a:buClr>
                <a:schemeClr val="dk1"/>
              </a:buClr>
              <a:buSzPts val="1100"/>
              <a:buFont typeface="Arial"/>
              <a:buNone/>
            </a:pPr>
            <a:r>
              <a:rPr b="1" lang="en" sz="800"/>
              <a:t>Utilities</a:t>
            </a:r>
            <a:endParaRPr b="1" sz="800"/>
          </a:p>
          <a:p>
            <a:pPr indent="0" lvl="0" marL="0" rtl="0" algn="l">
              <a:spcBef>
                <a:spcPts val="0"/>
              </a:spcBef>
              <a:spcAft>
                <a:spcPts val="0"/>
              </a:spcAft>
              <a:buClr>
                <a:schemeClr val="dk1"/>
              </a:buClr>
              <a:buSzPts val="1100"/>
              <a:buFont typeface="Arial"/>
              <a:buNone/>
            </a:pPr>
            <a:r>
              <a:rPr lang="en" sz="800"/>
              <a:t>Utility teams often operate across large service territories and remote locations, making reliable connectivity essential for field communications, work orders, GPS, infrastructure monitoring, and outage response.</a:t>
            </a:r>
            <a:endParaRPr sz="800"/>
          </a:p>
          <a:p>
            <a:pPr indent="0" lvl="0" marL="0" rtl="0" algn="l">
              <a:spcBef>
                <a:spcPts val="0"/>
              </a:spcBef>
              <a:spcAft>
                <a:spcPts val="0"/>
              </a:spcAft>
              <a:buClr>
                <a:schemeClr val="dk1"/>
              </a:buClr>
              <a:buSzPts val="1100"/>
              <a:buFont typeface="Arial"/>
              <a:buNone/>
            </a:pPr>
            <a:r>
              <a:t/>
            </a:r>
            <a:endParaRPr sz="800"/>
          </a:p>
        </p:txBody>
      </p:sp>
      <p:sp>
        <p:nvSpPr>
          <p:cNvPr id="311" name="Google Shape;311;g409f681df51_0_549"/>
          <p:cNvSpPr txBox="1"/>
          <p:nvPr/>
        </p:nvSpPr>
        <p:spPr>
          <a:xfrm>
            <a:off x="336646" y="230275"/>
            <a:ext cx="4108200" cy="196200"/>
          </a:xfrm>
          <a:prstGeom prst="rect">
            <a:avLst/>
          </a:prstGeom>
          <a:noFill/>
          <a:ln>
            <a:noFill/>
          </a:ln>
        </p:spPr>
        <p:txBody>
          <a:bodyPr anchorCtr="0" anchor="t" bIns="0" lIns="0" spcFirstLastPara="1" rIns="0" wrap="square" tIns="11425">
            <a:spAutoFit/>
          </a:bodyPr>
          <a:lstStyle/>
          <a:p>
            <a:pPr indent="0" lvl="0" marL="12700" marR="0" rtl="0" algn="l">
              <a:lnSpc>
                <a:spcPct val="100000"/>
              </a:lnSpc>
              <a:spcBef>
                <a:spcPts val="400"/>
              </a:spcBef>
              <a:spcAft>
                <a:spcPts val="0"/>
              </a:spcAft>
              <a:buClr>
                <a:srgbClr val="000000"/>
              </a:buClr>
              <a:buSzPts val="1200"/>
              <a:buFont typeface="Arial"/>
              <a:buNone/>
            </a:pPr>
            <a:r>
              <a:rPr b="1" lang="en" sz="1200">
                <a:solidFill>
                  <a:srgbClr val="E22C91"/>
                </a:solidFill>
              </a:rPr>
              <a:t>Industry </a:t>
            </a:r>
            <a:r>
              <a:rPr b="1" lang="en" sz="1200">
                <a:solidFill>
                  <a:srgbClr val="E22C91"/>
                </a:solidFill>
              </a:rPr>
              <a:t>Specific</a:t>
            </a:r>
            <a:r>
              <a:rPr b="1" lang="en" sz="1200">
                <a:solidFill>
                  <a:srgbClr val="E22C91"/>
                </a:solidFill>
              </a:rPr>
              <a:t> Email Openers</a:t>
            </a:r>
            <a:endParaRPr b="1" i="0" sz="1200" u="none" cap="none" strike="noStrike">
              <a:solidFill>
                <a:srgbClr val="E22C91"/>
              </a:solidFill>
              <a:latin typeface="Arial"/>
              <a:ea typeface="Arial"/>
              <a:cs typeface="Arial"/>
              <a:sym typeface="Arial"/>
            </a:endParaRPr>
          </a:p>
        </p:txBody>
      </p:sp>
      <p:sp>
        <p:nvSpPr>
          <p:cNvPr id="312" name="Google Shape;312;g409f681df51_0_549"/>
          <p:cNvSpPr/>
          <p:nvPr/>
        </p:nvSpPr>
        <p:spPr>
          <a:xfrm flipH="1" rot="10800000">
            <a:off x="280202" y="435704"/>
            <a:ext cx="8487918" cy="23400"/>
          </a:xfrm>
          <a:custGeom>
            <a:rect b="b" l="l" r="r" t="t"/>
            <a:pathLst>
              <a:path extrusionOk="0" h="120000" w="8595360">
                <a:moveTo>
                  <a:pt x="0" y="0"/>
                </a:moveTo>
                <a:lnTo>
                  <a:pt x="8595360" y="0"/>
                </a:lnTo>
              </a:path>
            </a:pathLst>
          </a:custGeom>
          <a:noFill/>
          <a:ln cap="flat" cmpd="sng" w="12700">
            <a:solidFill>
              <a:srgbClr val="E22C91"/>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Quicksand"/>
              <a:ea typeface="Quicksand"/>
              <a:cs typeface="Quicksand"/>
              <a:sym typeface="Quicksand"/>
            </a:endParaRPr>
          </a:p>
        </p:txBody>
      </p:sp>
      <p:pic>
        <p:nvPicPr>
          <p:cNvPr id="313" name="Google Shape;313;g409f681df51_0_549"/>
          <p:cNvPicPr preferRelativeResize="0"/>
          <p:nvPr/>
        </p:nvPicPr>
        <p:blipFill rotWithShape="1">
          <a:blip r:embed="rId3">
            <a:alphaModFix/>
          </a:blip>
          <a:srcRect b="0" l="0" r="0" t="0"/>
          <a:stretch/>
        </p:blipFill>
        <p:spPr>
          <a:xfrm>
            <a:off x="219250" y="4510634"/>
            <a:ext cx="1256028" cy="447832"/>
          </a:xfrm>
          <a:prstGeom prst="rect">
            <a:avLst/>
          </a:prstGeom>
          <a:noFill/>
          <a:ln>
            <a:noFill/>
          </a:ln>
        </p:spPr>
      </p:pic>
      <p:sp>
        <p:nvSpPr>
          <p:cNvPr id="314" name="Google Shape;314;g409f681df51_0_549"/>
          <p:cNvSpPr txBox="1"/>
          <p:nvPr>
            <p:ph idx="12" type="sldNum"/>
          </p:nvPr>
        </p:nvSpPr>
        <p:spPr>
          <a:xfrm>
            <a:off x="8564569" y="4873005"/>
            <a:ext cx="297300" cy="138600"/>
          </a:xfrm>
          <a:prstGeom prst="rect">
            <a:avLst/>
          </a:prstGeom>
          <a:noFill/>
          <a:ln>
            <a:noFill/>
          </a:ln>
        </p:spPr>
        <p:txBody>
          <a:bodyPr anchorCtr="0" anchor="ctr" bIns="0" lIns="0" spcFirstLastPara="1" rIns="0" wrap="square" tIns="0">
            <a:spAutoFit/>
          </a:bodyPr>
          <a:lstStyle/>
          <a:p>
            <a:pPr indent="0" lvl="0" marL="25400" rtl="0" algn="r">
              <a:lnSpc>
                <a:spcPct val="103777"/>
              </a:lnSpc>
              <a:spcBef>
                <a:spcPts val="0"/>
              </a:spcBef>
              <a:spcAft>
                <a:spcPts val="0"/>
              </a:spcAft>
              <a:buSzPts val="600"/>
              <a:buNone/>
            </a:pPr>
            <a:fld id="{00000000-1234-1234-1234-123412341234}" type="slidenum">
              <a:rPr lang="en"/>
              <a:t>‹#›</a:t>
            </a:fld>
            <a:endParaRPr/>
          </a:p>
        </p:txBody>
      </p:sp>
      <p:sp>
        <p:nvSpPr>
          <p:cNvPr id="315" name="Google Shape;315;g409f681df51_0_549"/>
          <p:cNvSpPr txBox="1"/>
          <p:nvPr>
            <p:ph idx="11" type="ftr"/>
          </p:nvPr>
        </p:nvSpPr>
        <p:spPr>
          <a:xfrm>
            <a:off x="7255096" y="4873005"/>
            <a:ext cx="1428300" cy="107700"/>
          </a:xfrm>
          <a:prstGeom prst="rect">
            <a:avLst/>
          </a:prstGeom>
          <a:noFill/>
          <a:ln>
            <a:noFill/>
          </a:ln>
        </p:spPr>
        <p:txBody>
          <a:bodyPr anchorCtr="0" anchor="ctr" bIns="0" lIns="0" spcFirstLastPara="1" rIns="0" wrap="square" tIns="0">
            <a:spAutoFit/>
          </a:bodyPr>
          <a:lstStyle/>
          <a:p>
            <a:pPr indent="0" lvl="0" marL="12700" rtl="0" algn="ctr">
              <a:lnSpc>
                <a:spcPct val="133428"/>
              </a:lnSpc>
              <a:spcBef>
                <a:spcPts val="0"/>
              </a:spcBef>
              <a:spcAft>
                <a:spcPts val="0"/>
              </a:spcAft>
              <a:buSzPts val="700"/>
              <a:buNone/>
            </a:pPr>
            <a:r>
              <a:rPr lang="en" sz="700"/>
              <a:t>FOR INTERNAL USE ONLY</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6"/>
          <p:cNvSpPr/>
          <p:nvPr/>
        </p:nvSpPr>
        <p:spPr>
          <a:xfrm>
            <a:off x="314550" y="542350"/>
            <a:ext cx="8419200" cy="3906000"/>
          </a:xfrm>
          <a:prstGeom prst="roundRect">
            <a:avLst>
              <a:gd fmla="val 3685" name="adj"/>
            </a:avLst>
          </a:prstGeom>
          <a:noFill/>
          <a:ln cap="flat" cmpd="sng" w="12700">
            <a:solidFill>
              <a:srgbClr val="FDD70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2" name="Google Shape;322;p6"/>
          <p:cNvSpPr txBox="1"/>
          <p:nvPr/>
        </p:nvSpPr>
        <p:spPr>
          <a:xfrm>
            <a:off x="508650" y="627788"/>
            <a:ext cx="8090400" cy="4048200"/>
          </a:xfrm>
          <a:prstGeom prst="rect">
            <a:avLst/>
          </a:prstGeom>
          <a:noFill/>
          <a:ln>
            <a:noFill/>
          </a:ln>
        </p:spPr>
        <p:txBody>
          <a:bodyPr anchorCtr="0" anchor="t" bIns="22850" lIns="45725" spcFirstLastPara="1" rIns="45725" wrap="square" tIns="22850">
            <a:spAutoFit/>
          </a:bodyPr>
          <a:lstStyle/>
          <a:p>
            <a:pPr indent="0" lvl="0" marL="0" rtl="0" algn="l">
              <a:spcBef>
                <a:spcPts val="0"/>
              </a:spcBef>
              <a:spcAft>
                <a:spcPts val="0"/>
              </a:spcAft>
              <a:buClr>
                <a:schemeClr val="dk1"/>
              </a:buClr>
              <a:buSzPts val="1100"/>
              <a:buFont typeface="Arial"/>
              <a:buNone/>
            </a:pPr>
            <a:r>
              <a:rPr b="1" lang="en" sz="1000">
                <a:solidFill>
                  <a:srgbClr val="18518E"/>
                </a:solidFill>
              </a:rPr>
              <a:t>Phone</a:t>
            </a:r>
            <a:endParaRPr b="1" sz="1000">
              <a:solidFill>
                <a:srgbClr val="18518E"/>
              </a:solidFill>
            </a:endParaRPr>
          </a:p>
          <a:p>
            <a:pPr indent="0" lvl="0" marL="0" rtl="0" algn="l">
              <a:spcBef>
                <a:spcPts val="0"/>
              </a:spcBef>
              <a:spcAft>
                <a:spcPts val="0"/>
              </a:spcAft>
              <a:buClr>
                <a:schemeClr val="dk1"/>
              </a:buClr>
              <a:buSzPts val="1100"/>
              <a:buFont typeface="Arial"/>
              <a:buNone/>
            </a:pPr>
            <a:r>
              <a:t/>
            </a:r>
            <a:endParaRPr b="1" sz="1100">
              <a:solidFill>
                <a:srgbClr val="18518E"/>
              </a:solidFill>
            </a:endParaRPr>
          </a:p>
          <a:p>
            <a:pPr indent="0" lvl="0" marL="0" rtl="0" algn="l">
              <a:spcBef>
                <a:spcPts val="0"/>
              </a:spcBef>
              <a:spcAft>
                <a:spcPts val="0"/>
              </a:spcAft>
              <a:buClr>
                <a:schemeClr val="dk1"/>
              </a:buClr>
              <a:buSzPts val="1100"/>
              <a:buFont typeface="Arial"/>
              <a:buNone/>
            </a:pPr>
            <a:r>
              <a:rPr lang="en" sz="900"/>
              <a:t>Hi [Name], this is [Your Name] with Premier Wireless and T-Mobile.</a:t>
            </a:r>
            <a:endParaRPr sz="900"/>
          </a:p>
          <a:p>
            <a:pPr indent="0" lvl="0" marL="0" rtl="0" algn="l">
              <a:spcBef>
                <a:spcPts val="0"/>
              </a:spcBef>
              <a:spcAft>
                <a:spcPts val="0"/>
              </a:spcAft>
              <a:buClr>
                <a:schemeClr val="dk1"/>
              </a:buClr>
              <a:buSzPts val="1100"/>
              <a:buFont typeface="Arial"/>
              <a:buNone/>
            </a:pPr>
            <a:r>
              <a:t/>
            </a:r>
            <a:endParaRPr sz="900"/>
          </a:p>
          <a:p>
            <a:pPr indent="0" lvl="0" marL="0" rtl="0" algn="l">
              <a:spcBef>
                <a:spcPts val="0"/>
              </a:spcBef>
              <a:spcAft>
                <a:spcPts val="0"/>
              </a:spcAft>
              <a:buClr>
                <a:schemeClr val="dk1"/>
              </a:buClr>
              <a:buSzPts val="1100"/>
              <a:buFont typeface="Arial"/>
              <a:buNone/>
            </a:pPr>
            <a:r>
              <a:rPr lang="en" sz="900"/>
              <a:t>I'm reaching out because we work with public safety and critical service organizations that rely heavily on connected technology across their field operations.</a:t>
            </a:r>
            <a:endParaRPr sz="900"/>
          </a:p>
          <a:p>
            <a:pPr indent="0" lvl="0" marL="0" rtl="0" algn="l">
              <a:spcBef>
                <a:spcPts val="0"/>
              </a:spcBef>
              <a:spcAft>
                <a:spcPts val="0"/>
              </a:spcAft>
              <a:buClr>
                <a:schemeClr val="dk1"/>
              </a:buClr>
              <a:buSzPts val="1100"/>
              <a:buFont typeface="Arial"/>
              <a:buNone/>
            </a:pPr>
            <a:r>
              <a:t/>
            </a:r>
            <a:endParaRPr sz="900"/>
          </a:p>
          <a:p>
            <a:pPr indent="0" lvl="0" marL="0" rtl="0" algn="l">
              <a:spcBef>
                <a:spcPts val="0"/>
              </a:spcBef>
              <a:spcAft>
                <a:spcPts val="0"/>
              </a:spcAft>
              <a:buClr>
                <a:schemeClr val="dk1"/>
              </a:buClr>
              <a:buSzPts val="1100"/>
              <a:buFont typeface="Arial"/>
              <a:buNone/>
            </a:pPr>
            <a:r>
              <a:rPr lang="en" sz="900"/>
              <a:t>Quick question—what happens to your team's connectivity when the network is under heavy strain during a major incident or high-demand event?</a:t>
            </a:r>
            <a:endParaRPr sz="900"/>
          </a:p>
          <a:p>
            <a:pPr indent="0" lvl="0" marL="0" rtl="0" algn="l">
              <a:spcBef>
                <a:spcPts val="0"/>
              </a:spcBef>
              <a:spcAft>
                <a:spcPts val="0"/>
              </a:spcAft>
              <a:buClr>
                <a:schemeClr val="dk1"/>
              </a:buClr>
              <a:buSzPts val="1100"/>
              <a:buFont typeface="Arial"/>
              <a:buNone/>
            </a:pPr>
            <a:r>
              <a:t/>
            </a:r>
            <a:endParaRPr sz="900"/>
          </a:p>
          <a:p>
            <a:pPr indent="0" lvl="0" marL="0" rtl="0" algn="l">
              <a:spcBef>
                <a:spcPts val="0"/>
              </a:spcBef>
              <a:spcAft>
                <a:spcPts val="0"/>
              </a:spcAft>
              <a:buClr>
                <a:schemeClr val="dk1"/>
              </a:buClr>
              <a:buSzPts val="1100"/>
              <a:buFont typeface="Arial"/>
              <a:buNone/>
            </a:pPr>
            <a:r>
              <a:rPr i="1" lang="en" sz="900"/>
              <a:t>Pause.</a:t>
            </a:r>
            <a:endParaRPr i="1" sz="900"/>
          </a:p>
          <a:p>
            <a:pPr indent="0" lvl="0" marL="0" rtl="0" algn="l">
              <a:spcBef>
                <a:spcPts val="0"/>
              </a:spcBef>
              <a:spcAft>
                <a:spcPts val="0"/>
              </a:spcAft>
              <a:buClr>
                <a:schemeClr val="dk1"/>
              </a:buClr>
              <a:buSzPts val="1100"/>
              <a:buFont typeface="Arial"/>
              <a:buNone/>
            </a:pPr>
            <a:r>
              <a:t/>
            </a:r>
            <a:endParaRPr sz="900"/>
          </a:p>
          <a:p>
            <a:pPr indent="0" lvl="0" marL="0" rtl="0" algn="l">
              <a:spcBef>
                <a:spcPts val="0"/>
              </a:spcBef>
              <a:spcAft>
                <a:spcPts val="0"/>
              </a:spcAft>
              <a:buClr>
                <a:schemeClr val="dk1"/>
              </a:buClr>
              <a:buSzPts val="1100"/>
              <a:buFont typeface="Arial"/>
              <a:buNone/>
            </a:pPr>
            <a:r>
              <a:rPr lang="en" sz="900"/>
              <a:t>That's where T-Priority™ comes in. It provides priority access and preemption on T-Mobile's 5G network to help critical communications, devices and applications stay connected when network demand is high.</a:t>
            </a:r>
            <a:endParaRPr sz="900"/>
          </a:p>
          <a:p>
            <a:pPr indent="0" lvl="0" marL="0" rtl="0" algn="l">
              <a:spcBef>
                <a:spcPts val="0"/>
              </a:spcBef>
              <a:spcAft>
                <a:spcPts val="0"/>
              </a:spcAft>
              <a:buClr>
                <a:schemeClr val="dk1"/>
              </a:buClr>
              <a:buSzPts val="1100"/>
              <a:buFont typeface="Arial"/>
              <a:buNone/>
            </a:pPr>
            <a:r>
              <a:t/>
            </a:r>
            <a:endParaRPr sz="900"/>
          </a:p>
          <a:p>
            <a:pPr indent="0" lvl="0" marL="0" rtl="0" algn="l">
              <a:spcBef>
                <a:spcPts val="0"/>
              </a:spcBef>
              <a:spcAft>
                <a:spcPts val="0"/>
              </a:spcAft>
              <a:buClr>
                <a:schemeClr val="dk1"/>
              </a:buClr>
              <a:buSzPts val="1100"/>
              <a:buFont typeface="Arial"/>
              <a:buNone/>
            </a:pPr>
            <a:r>
              <a:rPr lang="en" sz="900"/>
              <a:t>Would it make sense to spend 15 minutes looking at your current connectivity strategy and where there may be gaps?</a:t>
            </a:r>
            <a:endParaRPr sz="900"/>
          </a:p>
          <a:p>
            <a:pPr indent="0" lvl="0" marL="0" rtl="0" algn="l">
              <a:spcBef>
                <a:spcPts val="0"/>
              </a:spcBef>
              <a:spcAft>
                <a:spcPts val="0"/>
              </a:spcAft>
              <a:buClr>
                <a:schemeClr val="dk1"/>
              </a:buClr>
              <a:buSzPts val="1100"/>
              <a:buFont typeface="Arial"/>
              <a:buNone/>
            </a:pPr>
            <a:r>
              <a:t/>
            </a:r>
            <a:endParaRPr b="1" sz="1100">
              <a:solidFill>
                <a:srgbClr val="18518E"/>
              </a:solidFill>
            </a:endParaRPr>
          </a:p>
          <a:p>
            <a:pPr indent="0" lvl="0" marL="0" rtl="0" algn="l">
              <a:spcBef>
                <a:spcPts val="0"/>
              </a:spcBef>
              <a:spcAft>
                <a:spcPts val="0"/>
              </a:spcAft>
              <a:buClr>
                <a:schemeClr val="dk1"/>
              </a:buClr>
              <a:buSzPts val="1100"/>
              <a:buFont typeface="Arial"/>
              <a:buNone/>
            </a:pPr>
            <a:r>
              <a:rPr b="1" lang="en" sz="1000">
                <a:solidFill>
                  <a:srgbClr val="18518E"/>
                </a:solidFill>
              </a:rPr>
              <a:t>Voicemail</a:t>
            </a:r>
            <a:endParaRPr b="1" sz="1000">
              <a:solidFill>
                <a:srgbClr val="18518E"/>
              </a:solidFill>
            </a:endParaRPr>
          </a:p>
          <a:p>
            <a:pPr indent="0" lvl="0" marL="0" rtl="0" algn="l">
              <a:spcBef>
                <a:spcPts val="0"/>
              </a:spcBef>
              <a:spcAft>
                <a:spcPts val="0"/>
              </a:spcAft>
              <a:buClr>
                <a:schemeClr val="dk1"/>
              </a:buClr>
              <a:buSzPts val="1100"/>
              <a:buFont typeface="Arial"/>
              <a:buNone/>
            </a:pPr>
            <a:r>
              <a:t/>
            </a:r>
            <a:endParaRPr sz="1000"/>
          </a:p>
          <a:p>
            <a:pPr indent="0" lvl="0" marL="0" rtl="0" algn="l">
              <a:spcBef>
                <a:spcPts val="0"/>
              </a:spcBef>
              <a:spcAft>
                <a:spcPts val="0"/>
              </a:spcAft>
              <a:buClr>
                <a:schemeClr val="dk1"/>
              </a:buClr>
              <a:buSzPts val="1100"/>
              <a:buFont typeface="Arial"/>
              <a:buNone/>
            </a:pPr>
            <a:r>
              <a:rPr lang="en" sz="900"/>
              <a:t>Hi [Name], this is [Your Name] with Premier Wireless and T-Mobile.</a:t>
            </a:r>
            <a:endParaRPr sz="900"/>
          </a:p>
          <a:p>
            <a:pPr indent="0" lvl="0" marL="0" rtl="0" algn="l">
              <a:spcBef>
                <a:spcPts val="0"/>
              </a:spcBef>
              <a:spcAft>
                <a:spcPts val="0"/>
              </a:spcAft>
              <a:buClr>
                <a:schemeClr val="dk1"/>
              </a:buClr>
              <a:buSzPts val="1100"/>
              <a:buFont typeface="Arial"/>
              <a:buNone/>
            </a:pPr>
            <a:r>
              <a:t/>
            </a:r>
            <a:endParaRPr sz="900"/>
          </a:p>
          <a:p>
            <a:pPr indent="0" lvl="0" marL="0" rtl="0" algn="l">
              <a:spcBef>
                <a:spcPts val="0"/>
              </a:spcBef>
              <a:spcAft>
                <a:spcPts val="0"/>
              </a:spcAft>
              <a:buClr>
                <a:schemeClr val="dk1"/>
              </a:buClr>
              <a:buSzPts val="1100"/>
              <a:buFont typeface="Arial"/>
              <a:buNone/>
            </a:pPr>
            <a:r>
              <a:rPr lang="en" sz="900"/>
              <a:t>We're working with public safety and critical service organizations looking to strengthen connectivity for field teams, connected devices and critical operations, particularly during congestion or major incidents.</a:t>
            </a:r>
            <a:endParaRPr sz="900"/>
          </a:p>
          <a:p>
            <a:pPr indent="0" lvl="0" marL="0" rtl="0" algn="l">
              <a:spcBef>
                <a:spcPts val="0"/>
              </a:spcBef>
              <a:spcAft>
                <a:spcPts val="0"/>
              </a:spcAft>
              <a:buClr>
                <a:schemeClr val="dk1"/>
              </a:buClr>
              <a:buSzPts val="1100"/>
              <a:buFont typeface="Arial"/>
              <a:buNone/>
            </a:pPr>
            <a:r>
              <a:t/>
            </a:r>
            <a:endParaRPr sz="900"/>
          </a:p>
          <a:p>
            <a:pPr indent="0" lvl="0" marL="0" rtl="0" algn="l">
              <a:spcBef>
                <a:spcPts val="0"/>
              </a:spcBef>
              <a:spcAft>
                <a:spcPts val="0"/>
              </a:spcAft>
              <a:buClr>
                <a:schemeClr val="dk1"/>
              </a:buClr>
              <a:buSzPts val="1100"/>
              <a:buFont typeface="Arial"/>
              <a:buNone/>
            </a:pPr>
            <a:r>
              <a:rPr lang="en" sz="900"/>
              <a:t>I'd like to show you how T-Priority™ provides priority access and preemption on T-Mobile's 5G network to help maintain critical connectivity when demand is high.</a:t>
            </a:r>
            <a:endParaRPr sz="900"/>
          </a:p>
          <a:p>
            <a:pPr indent="0" lvl="0" marL="0" rtl="0" algn="l">
              <a:spcBef>
                <a:spcPts val="0"/>
              </a:spcBef>
              <a:spcAft>
                <a:spcPts val="0"/>
              </a:spcAft>
              <a:buClr>
                <a:schemeClr val="dk1"/>
              </a:buClr>
              <a:buSzPts val="1100"/>
              <a:buFont typeface="Arial"/>
              <a:buNone/>
            </a:pPr>
            <a:r>
              <a:t/>
            </a:r>
            <a:endParaRPr sz="900"/>
          </a:p>
          <a:p>
            <a:pPr indent="0" lvl="0" marL="0" rtl="0" algn="l">
              <a:spcBef>
                <a:spcPts val="0"/>
              </a:spcBef>
              <a:spcAft>
                <a:spcPts val="0"/>
              </a:spcAft>
              <a:buClr>
                <a:schemeClr val="dk1"/>
              </a:buClr>
              <a:buSzPts val="1100"/>
              <a:buFont typeface="Arial"/>
              <a:buNone/>
            </a:pPr>
            <a:r>
              <a:rPr lang="en" sz="900"/>
              <a:t>I'll follow up with an email. Look forward to connecting.</a:t>
            </a:r>
            <a:endParaRPr sz="900">
              <a:solidFill>
                <a:schemeClr val="dk1"/>
              </a:solidFill>
            </a:endParaRPr>
          </a:p>
          <a:p>
            <a:pPr indent="0" lvl="0" marL="0" rtl="0" algn="l">
              <a:spcBef>
                <a:spcPts val="0"/>
              </a:spcBef>
              <a:spcAft>
                <a:spcPts val="0"/>
              </a:spcAft>
              <a:buClr>
                <a:schemeClr val="dk1"/>
              </a:buClr>
              <a:buSzPts val="1100"/>
              <a:buFont typeface="Arial"/>
              <a:buNone/>
            </a:pPr>
            <a:r>
              <a:t/>
            </a:r>
            <a:endParaRPr sz="900"/>
          </a:p>
          <a:p>
            <a:pPr indent="0" lvl="0" marL="0" rtl="0" algn="l">
              <a:spcBef>
                <a:spcPts val="0"/>
              </a:spcBef>
              <a:spcAft>
                <a:spcPts val="0"/>
              </a:spcAft>
              <a:buClr>
                <a:schemeClr val="dk1"/>
              </a:buClr>
              <a:buSzPts val="1100"/>
              <a:buFont typeface="Arial"/>
              <a:buNone/>
            </a:pPr>
            <a:r>
              <a:t/>
            </a:r>
            <a:endParaRPr sz="1000"/>
          </a:p>
        </p:txBody>
      </p:sp>
      <p:sp>
        <p:nvSpPr>
          <p:cNvPr id="323" name="Google Shape;323;p6"/>
          <p:cNvSpPr txBox="1"/>
          <p:nvPr/>
        </p:nvSpPr>
        <p:spPr>
          <a:xfrm>
            <a:off x="336662" y="230275"/>
            <a:ext cx="3351900" cy="196200"/>
          </a:xfrm>
          <a:prstGeom prst="rect">
            <a:avLst/>
          </a:prstGeom>
          <a:noFill/>
          <a:ln>
            <a:noFill/>
          </a:ln>
        </p:spPr>
        <p:txBody>
          <a:bodyPr anchorCtr="0" anchor="t" bIns="0" lIns="0" spcFirstLastPara="1" rIns="0" wrap="square" tIns="11425">
            <a:spAutoFit/>
          </a:bodyPr>
          <a:lstStyle/>
          <a:p>
            <a:pPr indent="0" lvl="0" marL="12700" marR="0" rtl="0" algn="l">
              <a:lnSpc>
                <a:spcPct val="100000"/>
              </a:lnSpc>
              <a:spcBef>
                <a:spcPts val="0"/>
              </a:spcBef>
              <a:spcAft>
                <a:spcPts val="0"/>
              </a:spcAft>
              <a:buClr>
                <a:srgbClr val="000000"/>
              </a:buClr>
              <a:buSzPts val="1200"/>
              <a:buFont typeface="Arial"/>
              <a:buNone/>
            </a:pPr>
            <a:r>
              <a:rPr b="1" i="0" lang="en" sz="1200" u="none" cap="none" strike="noStrike">
                <a:solidFill>
                  <a:srgbClr val="E22C91"/>
                </a:solidFill>
                <a:latin typeface="Arial"/>
                <a:ea typeface="Arial"/>
                <a:cs typeface="Arial"/>
                <a:sym typeface="Arial"/>
              </a:rPr>
              <a:t>Phone &amp; Voicemail Scripts</a:t>
            </a:r>
            <a:endParaRPr b="0" i="0" sz="1200" u="none" cap="none" strike="noStrike">
              <a:solidFill>
                <a:srgbClr val="000000"/>
              </a:solidFill>
              <a:latin typeface="Arial"/>
              <a:ea typeface="Arial"/>
              <a:cs typeface="Arial"/>
              <a:sym typeface="Arial"/>
            </a:endParaRPr>
          </a:p>
        </p:txBody>
      </p:sp>
      <p:sp>
        <p:nvSpPr>
          <p:cNvPr id="324" name="Google Shape;324;p6"/>
          <p:cNvSpPr/>
          <p:nvPr/>
        </p:nvSpPr>
        <p:spPr>
          <a:xfrm flipH="1" rot="10800000">
            <a:off x="280202" y="435704"/>
            <a:ext cx="8487918" cy="23400"/>
          </a:xfrm>
          <a:custGeom>
            <a:rect b="b" l="l" r="r" t="t"/>
            <a:pathLst>
              <a:path extrusionOk="0" h="120000" w="8595360">
                <a:moveTo>
                  <a:pt x="0" y="0"/>
                </a:moveTo>
                <a:lnTo>
                  <a:pt x="8595360" y="0"/>
                </a:lnTo>
              </a:path>
            </a:pathLst>
          </a:custGeom>
          <a:noFill/>
          <a:ln cap="flat" cmpd="sng" w="12700">
            <a:solidFill>
              <a:srgbClr val="E22C91"/>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Quicksand"/>
              <a:ea typeface="Quicksand"/>
              <a:cs typeface="Quicksand"/>
              <a:sym typeface="Quicksand"/>
            </a:endParaRPr>
          </a:p>
        </p:txBody>
      </p:sp>
      <p:pic>
        <p:nvPicPr>
          <p:cNvPr id="325" name="Google Shape;325;p6"/>
          <p:cNvPicPr preferRelativeResize="0"/>
          <p:nvPr/>
        </p:nvPicPr>
        <p:blipFill rotWithShape="1">
          <a:blip r:embed="rId3">
            <a:alphaModFix/>
          </a:blip>
          <a:srcRect b="0" l="0" r="0" t="0"/>
          <a:stretch/>
        </p:blipFill>
        <p:spPr>
          <a:xfrm>
            <a:off x="219250" y="4510634"/>
            <a:ext cx="1256028" cy="447832"/>
          </a:xfrm>
          <a:prstGeom prst="rect">
            <a:avLst/>
          </a:prstGeom>
          <a:noFill/>
          <a:ln>
            <a:noFill/>
          </a:ln>
        </p:spPr>
      </p:pic>
      <p:sp>
        <p:nvSpPr>
          <p:cNvPr id="326" name="Google Shape;326;p6"/>
          <p:cNvSpPr txBox="1"/>
          <p:nvPr>
            <p:ph idx="12" type="sldNum"/>
          </p:nvPr>
        </p:nvSpPr>
        <p:spPr>
          <a:xfrm>
            <a:off x="8564569" y="4873005"/>
            <a:ext cx="297300" cy="138600"/>
          </a:xfrm>
          <a:prstGeom prst="rect">
            <a:avLst/>
          </a:prstGeom>
          <a:noFill/>
          <a:ln>
            <a:noFill/>
          </a:ln>
        </p:spPr>
        <p:txBody>
          <a:bodyPr anchorCtr="0" anchor="ctr" bIns="0" lIns="0" spcFirstLastPara="1" rIns="0" wrap="square" tIns="0">
            <a:spAutoFit/>
          </a:bodyPr>
          <a:lstStyle/>
          <a:p>
            <a:pPr indent="0" lvl="0" marL="25400" rtl="0" algn="r">
              <a:lnSpc>
                <a:spcPct val="103777"/>
              </a:lnSpc>
              <a:spcBef>
                <a:spcPts val="0"/>
              </a:spcBef>
              <a:spcAft>
                <a:spcPts val="0"/>
              </a:spcAft>
              <a:buSzPts val="600"/>
              <a:buNone/>
            </a:pPr>
            <a:fld id="{00000000-1234-1234-1234-123412341234}" type="slidenum">
              <a:rPr lang="en"/>
              <a:t>‹#›</a:t>
            </a:fld>
            <a:endParaRPr/>
          </a:p>
        </p:txBody>
      </p:sp>
      <p:sp>
        <p:nvSpPr>
          <p:cNvPr id="327" name="Google Shape;327;p6"/>
          <p:cNvSpPr txBox="1"/>
          <p:nvPr>
            <p:ph idx="11" type="ftr"/>
          </p:nvPr>
        </p:nvSpPr>
        <p:spPr>
          <a:xfrm>
            <a:off x="7255096" y="4873005"/>
            <a:ext cx="1428300" cy="107700"/>
          </a:xfrm>
          <a:prstGeom prst="rect">
            <a:avLst/>
          </a:prstGeom>
          <a:noFill/>
          <a:ln>
            <a:noFill/>
          </a:ln>
        </p:spPr>
        <p:txBody>
          <a:bodyPr anchorCtr="0" anchor="ctr" bIns="0" lIns="0" spcFirstLastPara="1" rIns="0" wrap="square" tIns="0">
            <a:spAutoFit/>
          </a:bodyPr>
          <a:lstStyle/>
          <a:p>
            <a:pPr indent="0" lvl="0" marL="12700" rtl="0" algn="ctr">
              <a:lnSpc>
                <a:spcPct val="133428"/>
              </a:lnSpc>
              <a:spcBef>
                <a:spcPts val="0"/>
              </a:spcBef>
              <a:spcAft>
                <a:spcPts val="0"/>
              </a:spcAft>
              <a:buSzPts val="700"/>
              <a:buNone/>
            </a:pPr>
            <a:r>
              <a:rPr lang="en" sz="700"/>
              <a:t>FOR INTERNAL USE ONLY</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