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4" r:id="rId2"/>
  </p:sldMasterIdLst>
  <p:notesMasterIdLst>
    <p:notesMasterId r:id="rId19"/>
  </p:notesMasterIdLst>
  <p:sldIdLst>
    <p:sldId id="256" r:id="rId3"/>
    <p:sldId id="257" r:id="rId4"/>
    <p:sldId id="258" r:id="rId5"/>
    <p:sldId id="269" r:id="rId6"/>
    <p:sldId id="270" r:id="rId7"/>
    <p:sldId id="259" r:id="rId8"/>
    <p:sldId id="260" r:id="rId9"/>
    <p:sldId id="261" r:id="rId10"/>
    <p:sldId id="262" r:id="rId11"/>
    <p:sldId id="263" r:id="rId12"/>
    <p:sldId id="264" r:id="rId13"/>
    <p:sldId id="265" r:id="rId14"/>
    <p:sldId id="266" r:id="rId15"/>
    <p:sldId id="267" r:id="rId16"/>
    <p:sldId id="268" r:id="rId17"/>
    <p:sldId id="271" r:id="rId18"/>
  </p:sldIdLst>
  <p:sldSz cx="9144000" cy="5143500" type="screen16x9"/>
  <p:notesSz cx="6858000" cy="9144000"/>
  <p:embeddedFontLst>
    <p:embeddedFont>
      <p:font typeface="Quicksand" panose="020B0604020202020204" charset="0"/>
      <p:regular r:id="rId20"/>
      <p:bold r:id="rId21"/>
    </p:embeddedFont>
    <p:embeddedFont>
      <p:font typeface="Quicksand Medium" panose="020B0604020202020204" charset="0"/>
      <p:regular r:id="rId22"/>
      <p:bold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5" roundtripDataSignature="AMtx7mgOtdK8HZwmyrfsj7CFlRHEA4FKU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EF3DDE7-5896-48D8-85B7-665CAB9F5126}">
  <a:tblStyle styleId="{8EF3DDE7-5896-48D8-85B7-665CAB9F5126}" styleName="Table_0">
    <a:wholeTbl>
      <a:tcTxStyle b="off" i="off">
        <a:font>
          <a:latin typeface="Arial"/>
          <a:ea typeface="Arial"/>
          <a:cs typeface="Arial"/>
        </a:font>
        <a:srgbClr val="000000"/>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02" d="100"/>
          <a:sy n="202" d="100"/>
        </p:scale>
        <p:origin x="620" y="11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font" Target="fonts/font2.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4.fntdata"/><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3.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3eb0d82744f_1_17:notes"/>
          <p:cNvSpPr txBox="1">
            <a:spLocks noGrp="1"/>
          </p:cNvSpPr>
          <p:nvPr>
            <p:ph type="body" idx="1"/>
          </p:nvPr>
        </p:nvSpPr>
        <p:spPr>
          <a:xfrm>
            <a:off x="914400" y="3251200"/>
            <a:ext cx="7315200" cy="3081300"/>
          </a:xfrm>
          <a:prstGeom prst="rect">
            <a:avLst/>
          </a:prstGeom>
          <a:noFill/>
          <a:ln>
            <a:noFill/>
          </a:ln>
        </p:spPr>
        <p:txBody>
          <a:bodyPr spcFirstLastPara="1" wrap="square" lIns="91225" tIns="45575" rIns="91225" bIns="45575" anchor="t" anchorCtr="0">
            <a:noAutofit/>
          </a:bodyPr>
          <a:lstStyle/>
          <a:p>
            <a:pPr marL="0" lvl="0" indent="0" algn="l" rtl="0">
              <a:lnSpc>
                <a:spcPct val="100000"/>
              </a:lnSpc>
              <a:spcBef>
                <a:spcPts val="0"/>
              </a:spcBef>
              <a:spcAft>
                <a:spcPts val="0"/>
              </a:spcAft>
              <a:buSzPts val="1400"/>
              <a:buNone/>
            </a:pPr>
            <a:endParaRPr/>
          </a:p>
        </p:txBody>
      </p:sp>
      <p:sp>
        <p:nvSpPr>
          <p:cNvPr id="325" name="Google Shape;325;g3eb0d82744f_1_17: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3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3f11118ff14_0_64:notes"/>
          <p:cNvSpPr txBox="1">
            <a:spLocks noGrp="1"/>
          </p:cNvSpPr>
          <p:nvPr>
            <p:ph type="body" idx="1"/>
          </p:nvPr>
        </p:nvSpPr>
        <p:spPr>
          <a:xfrm>
            <a:off x="914400" y="3251200"/>
            <a:ext cx="7315200" cy="3081300"/>
          </a:xfrm>
          <a:prstGeom prst="rect">
            <a:avLst/>
          </a:prstGeom>
          <a:noFill/>
          <a:ln>
            <a:noFill/>
          </a:ln>
        </p:spPr>
        <p:txBody>
          <a:bodyPr spcFirstLastPara="1" wrap="square" lIns="91225" tIns="45575" rIns="91225" bIns="45575" anchor="t" anchorCtr="0">
            <a:noAutofit/>
          </a:bodyPr>
          <a:lstStyle/>
          <a:p>
            <a:pPr marL="0" lvl="0" indent="0" algn="l" rtl="0">
              <a:lnSpc>
                <a:spcPct val="100000"/>
              </a:lnSpc>
              <a:spcBef>
                <a:spcPts val="0"/>
              </a:spcBef>
              <a:spcAft>
                <a:spcPts val="0"/>
              </a:spcAft>
              <a:buSzPts val="1400"/>
              <a:buNone/>
            </a:pPr>
            <a:endParaRPr/>
          </a:p>
        </p:txBody>
      </p:sp>
      <p:sp>
        <p:nvSpPr>
          <p:cNvPr id="339" name="Google Shape;339;g3f11118ff14_0_64: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3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3eb0d82744f_1_70:notes"/>
          <p:cNvSpPr txBox="1">
            <a:spLocks noGrp="1"/>
          </p:cNvSpPr>
          <p:nvPr>
            <p:ph type="body" idx="1"/>
          </p:nvPr>
        </p:nvSpPr>
        <p:spPr>
          <a:xfrm>
            <a:off x="914400" y="3251200"/>
            <a:ext cx="7315200" cy="3081300"/>
          </a:xfrm>
          <a:prstGeom prst="rect">
            <a:avLst/>
          </a:prstGeom>
          <a:noFill/>
          <a:ln>
            <a:noFill/>
          </a:ln>
        </p:spPr>
        <p:txBody>
          <a:bodyPr spcFirstLastPara="1" wrap="square" lIns="91225" tIns="45575" rIns="91225" bIns="45575" anchor="t" anchorCtr="0">
            <a:noAutofit/>
          </a:bodyPr>
          <a:lstStyle/>
          <a:p>
            <a:pPr marL="0" lvl="0" indent="0" algn="l" rtl="0">
              <a:lnSpc>
                <a:spcPct val="100000"/>
              </a:lnSpc>
              <a:spcBef>
                <a:spcPts val="0"/>
              </a:spcBef>
              <a:spcAft>
                <a:spcPts val="0"/>
              </a:spcAft>
              <a:buSzPts val="1400"/>
              <a:buNone/>
            </a:pPr>
            <a:endParaRPr/>
          </a:p>
        </p:txBody>
      </p:sp>
      <p:sp>
        <p:nvSpPr>
          <p:cNvPr id="353" name="Google Shape;353;g3eb0d82744f_1_70: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3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3eb0d82744f_1_81:notes"/>
          <p:cNvSpPr txBox="1">
            <a:spLocks noGrp="1"/>
          </p:cNvSpPr>
          <p:nvPr>
            <p:ph type="body" idx="1"/>
          </p:nvPr>
        </p:nvSpPr>
        <p:spPr>
          <a:xfrm>
            <a:off x="914400" y="3251200"/>
            <a:ext cx="7315200" cy="3081300"/>
          </a:xfrm>
          <a:prstGeom prst="rect">
            <a:avLst/>
          </a:prstGeom>
          <a:noFill/>
          <a:ln>
            <a:noFill/>
          </a:ln>
        </p:spPr>
        <p:txBody>
          <a:bodyPr spcFirstLastPara="1" wrap="square" lIns="91225" tIns="45575" rIns="91225" bIns="45575" anchor="t" anchorCtr="0">
            <a:noAutofit/>
          </a:bodyPr>
          <a:lstStyle/>
          <a:p>
            <a:pPr marL="0" lvl="0" indent="0" algn="l" rtl="0">
              <a:lnSpc>
                <a:spcPct val="100000"/>
              </a:lnSpc>
              <a:spcBef>
                <a:spcPts val="0"/>
              </a:spcBef>
              <a:spcAft>
                <a:spcPts val="0"/>
              </a:spcAft>
              <a:buSzPts val="1400"/>
              <a:buNone/>
            </a:pPr>
            <a:endParaRPr/>
          </a:p>
        </p:txBody>
      </p:sp>
      <p:sp>
        <p:nvSpPr>
          <p:cNvPr id="364" name="Google Shape;364;g3eb0d82744f_1_81: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3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3eb0d82744f_1_93:notes"/>
          <p:cNvSpPr txBox="1">
            <a:spLocks noGrp="1"/>
          </p:cNvSpPr>
          <p:nvPr>
            <p:ph type="body" idx="1"/>
          </p:nvPr>
        </p:nvSpPr>
        <p:spPr>
          <a:xfrm>
            <a:off x="914400" y="3251200"/>
            <a:ext cx="7315200" cy="3081300"/>
          </a:xfrm>
          <a:prstGeom prst="rect">
            <a:avLst/>
          </a:prstGeom>
          <a:noFill/>
          <a:ln>
            <a:noFill/>
          </a:ln>
        </p:spPr>
        <p:txBody>
          <a:bodyPr spcFirstLastPara="1" wrap="square" lIns="91225" tIns="45575" rIns="91225" bIns="45575" anchor="t" anchorCtr="0">
            <a:noAutofit/>
          </a:bodyPr>
          <a:lstStyle/>
          <a:p>
            <a:pPr marL="0" lvl="0" indent="0" algn="l" rtl="0">
              <a:lnSpc>
                <a:spcPct val="100000"/>
              </a:lnSpc>
              <a:spcBef>
                <a:spcPts val="0"/>
              </a:spcBef>
              <a:spcAft>
                <a:spcPts val="0"/>
              </a:spcAft>
              <a:buSzPts val="1400"/>
              <a:buNone/>
            </a:pPr>
            <a:endParaRPr/>
          </a:p>
        </p:txBody>
      </p:sp>
      <p:sp>
        <p:nvSpPr>
          <p:cNvPr id="375" name="Google Shape;375;g3eb0d82744f_1_93: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3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3f11118ff14_0_86:notes"/>
          <p:cNvSpPr txBox="1">
            <a:spLocks noGrp="1"/>
          </p:cNvSpPr>
          <p:nvPr>
            <p:ph type="body" idx="1"/>
          </p:nvPr>
        </p:nvSpPr>
        <p:spPr>
          <a:xfrm>
            <a:off x="914400" y="3251200"/>
            <a:ext cx="7315200" cy="3081300"/>
          </a:xfrm>
          <a:prstGeom prst="rect">
            <a:avLst/>
          </a:prstGeom>
          <a:noFill/>
          <a:ln>
            <a:noFill/>
          </a:ln>
        </p:spPr>
        <p:txBody>
          <a:bodyPr spcFirstLastPara="1" wrap="square" lIns="91225" tIns="45575" rIns="91225" bIns="45575" anchor="t" anchorCtr="0">
            <a:noAutofit/>
          </a:bodyPr>
          <a:lstStyle/>
          <a:p>
            <a:pPr marL="0" lvl="0" indent="0" algn="l" rtl="0">
              <a:lnSpc>
                <a:spcPct val="100000"/>
              </a:lnSpc>
              <a:spcBef>
                <a:spcPts val="0"/>
              </a:spcBef>
              <a:spcAft>
                <a:spcPts val="0"/>
              </a:spcAft>
              <a:buSzPts val="1400"/>
              <a:buNone/>
            </a:pPr>
            <a:endParaRPr/>
          </a:p>
        </p:txBody>
      </p:sp>
      <p:sp>
        <p:nvSpPr>
          <p:cNvPr id="386" name="Google Shape;386;g3f11118ff14_0_86: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3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a:extLst>
            <a:ext uri="{FF2B5EF4-FFF2-40B4-BE49-F238E27FC236}">
              <a16:creationId xmlns:a16="http://schemas.microsoft.com/office/drawing/2014/main" id="{D7DC4A3C-9712-9B0E-DEA0-4966CE794F80}"/>
            </a:ext>
          </a:extLst>
        </p:cNvPr>
        <p:cNvGrpSpPr/>
        <p:nvPr/>
      </p:nvGrpSpPr>
      <p:grpSpPr>
        <a:xfrm>
          <a:off x="0" y="0"/>
          <a:ext cx="0" cy="0"/>
          <a:chOff x="0" y="0"/>
          <a:chExt cx="0" cy="0"/>
        </a:xfrm>
      </p:grpSpPr>
      <p:sp>
        <p:nvSpPr>
          <p:cNvPr id="385" name="Google Shape;385;g3f11118ff14_0_86:notes">
            <a:extLst>
              <a:ext uri="{FF2B5EF4-FFF2-40B4-BE49-F238E27FC236}">
                <a16:creationId xmlns:a16="http://schemas.microsoft.com/office/drawing/2014/main" id="{32029E73-D2B9-407A-9A0C-66CC9472BD00}"/>
              </a:ext>
            </a:extLst>
          </p:cNvPr>
          <p:cNvSpPr txBox="1">
            <a:spLocks noGrp="1"/>
          </p:cNvSpPr>
          <p:nvPr>
            <p:ph type="body" idx="1"/>
          </p:nvPr>
        </p:nvSpPr>
        <p:spPr>
          <a:xfrm>
            <a:off x="914400" y="3251200"/>
            <a:ext cx="7315200" cy="3081300"/>
          </a:xfrm>
          <a:prstGeom prst="rect">
            <a:avLst/>
          </a:prstGeom>
          <a:noFill/>
          <a:ln>
            <a:noFill/>
          </a:ln>
        </p:spPr>
        <p:txBody>
          <a:bodyPr spcFirstLastPara="1" wrap="square" lIns="91225" tIns="45575" rIns="91225" bIns="45575" anchor="t" anchorCtr="0">
            <a:noAutofit/>
          </a:bodyPr>
          <a:lstStyle/>
          <a:p>
            <a:pPr marL="0" lvl="0" indent="0" algn="l" rtl="0">
              <a:lnSpc>
                <a:spcPct val="100000"/>
              </a:lnSpc>
              <a:spcBef>
                <a:spcPts val="0"/>
              </a:spcBef>
              <a:spcAft>
                <a:spcPts val="0"/>
              </a:spcAft>
              <a:buSzPts val="1400"/>
              <a:buNone/>
            </a:pPr>
            <a:endParaRPr/>
          </a:p>
        </p:txBody>
      </p:sp>
      <p:sp>
        <p:nvSpPr>
          <p:cNvPr id="386" name="Google Shape;386;g3f11118ff14_0_86:notes">
            <a:extLst>
              <a:ext uri="{FF2B5EF4-FFF2-40B4-BE49-F238E27FC236}">
                <a16:creationId xmlns:a16="http://schemas.microsoft.com/office/drawing/2014/main" id="{5AA5FB1D-1571-6379-CE8B-5A30000F3EB6}"/>
              </a:ext>
            </a:extLst>
          </p:cNvPr>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3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7882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e408c2ef1a_0_94:notes"/>
          <p:cNvSpPr txBox="1">
            <a:spLocks noGrp="1"/>
          </p:cNvSpPr>
          <p:nvPr>
            <p:ph type="body" idx="1"/>
          </p:nvPr>
        </p:nvSpPr>
        <p:spPr>
          <a:xfrm>
            <a:off x="914400" y="3251200"/>
            <a:ext cx="7315200" cy="3081300"/>
          </a:xfrm>
          <a:prstGeom prst="rect">
            <a:avLst/>
          </a:prstGeom>
          <a:noFill/>
          <a:ln>
            <a:noFill/>
          </a:ln>
        </p:spPr>
        <p:txBody>
          <a:bodyPr spcFirstLastPara="1" wrap="square" lIns="91225" tIns="45575" rIns="91225" bIns="45575" anchor="t" anchorCtr="0">
            <a:noAutofit/>
          </a:bodyPr>
          <a:lstStyle/>
          <a:p>
            <a:pPr marL="0" lvl="0" indent="0" algn="l" rtl="0">
              <a:lnSpc>
                <a:spcPct val="100000"/>
              </a:lnSpc>
              <a:spcBef>
                <a:spcPts val="0"/>
              </a:spcBef>
              <a:spcAft>
                <a:spcPts val="0"/>
              </a:spcAft>
              <a:buSzPts val="1400"/>
              <a:buNone/>
            </a:pPr>
            <a:endParaRPr/>
          </a:p>
        </p:txBody>
      </p:sp>
      <p:sp>
        <p:nvSpPr>
          <p:cNvPr id="109" name="Google Shape;109;g3e408c2ef1a_0_94: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3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e408c2ef1a_0_138:notes"/>
          <p:cNvSpPr txBox="1">
            <a:spLocks noGrp="1"/>
          </p:cNvSpPr>
          <p:nvPr>
            <p:ph type="body" idx="1"/>
          </p:nvPr>
        </p:nvSpPr>
        <p:spPr>
          <a:xfrm>
            <a:off x="914400" y="3251200"/>
            <a:ext cx="7315200" cy="3081300"/>
          </a:xfrm>
          <a:prstGeom prst="rect">
            <a:avLst/>
          </a:prstGeom>
          <a:noFill/>
          <a:ln>
            <a:noFill/>
          </a:ln>
        </p:spPr>
        <p:txBody>
          <a:bodyPr spcFirstLastPara="1" wrap="square" lIns="91225" tIns="45575" rIns="91225" bIns="45575" anchor="t" anchorCtr="0">
            <a:noAutofit/>
          </a:bodyPr>
          <a:lstStyle/>
          <a:p>
            <a:pPr marL="0" lvl="0" indent="0" algn="l" rtl="0">
              <a:lnSpc>
                <a:spcPct val="100000"/>
              </a:lnSpc>
              <a:spcBef>
                <a:spcPts val="0"/>
              </a:spcBef>
              <a:spcAft>
                <a:spcPts val="0"/>
              </a:spcAft>
              <a:buSzPts val="1400"/>
              <a:buNone/>
            </a:pPr>
            <a:endParaRPr/>
          </a:p>
        </p:txBody>
      </p:sp>
      <p:sp>
        <p:nvSpPr>
          <p:cNvPr id="136" name="Google Shape;136;g3e408c2ef1a_0_138: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3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a:extLst>
            <a:ext uri="{FF2B5EF4-FFF2-40B4-BE49-F238E27FC236}">
              <a16:creationId xmlns:a16="http://schemas.microsoft.com/office/drawing/2014/main" id="{9576BEB5-8628-DA4B-93B4-0E57EEA38921}"/>
            </a:ext>
          </a:extLst>
        </p:cNvPr>
        <p:cNvGrpSpPr/>
        <p:nvPr/>
      </p:nvGrpSpPr>
      <p:grpSpPr>
        <a:xfrm>
          <a:off x="0" y="0"/>
          <a:ext cx="0" cy="0"/>
          <a:chOff x="0" y="0"/>
          <a:chExt cx="0" cy="0"/>
        </a:xfrm>
      </p:grpSpPr>
      <p:sp>
        <p:nvSpPr>
          <p:cNvPr id="135" name="Google Shape;135;g3e408c2ef1a_0_138:notes">
            <a:extLst>
              <a:ext uri="{FF2B5EF4-FFF2-40B4-BE49-F238E27FC236}">
                <a16:creationId xmlns:a16="http://schemas.microsoft.com/office/drawing/2014/main" id="{041122AE-FBCB-A179-8589-7BCE4A4569E7}"/>
              </a:ext>
            </a:extLst>
          </p:cNvPr>
          <p:cNvSpPr txBox="1">
            <a:spLocks noGrp="1"/>
          </p:cNvSpPr>
          <p:nvPr>
            <p:ph type="body" idx="1"/>
          </p:nvPr>
        </p:nvSpPr>
        <p:spPr>
          <a:xfrm>
            <a:off x="914400" y="3251200"/>
            <a:ext cx="7315200" cy="3081300"/>
          </a:xfrm>
          <a:prstGeom prst="rect">
            <a:avLst/>
          </a:prstGeom>
          <a:noFill/>
          <a:ln>
            <a:noFill/>
          </a:ln>
        </p:spPr>
        <p:txBody>
          <a:bodyPr spcFirstLastPara="1" wrap="square" lIns="91225" tIns="45575" rIns="91225" bIns="45575" anchor="t" anchorCtr="0">
            <a:noAutofit/>
          </a:bodyPr>
          <a:lstStyle/>
          <a:p>
            <a:pPr marL="0" lvl="0" indent="0" algn="l" rtl="0">
              <a:lnSpc>
                <a:spcPct val="100000"/>
              </a:lnSpc>
              <a:spcBef>
                <a:spcPts val="0"/>
              </a:spcBef>
              <a:spcAft>
                <a:spcPts val="0"/>
              </a:spcAft>
              <a:buSzPts val="1400"/>
              <a:buNone/>
            </a:pPr>
            <a:endParaRPr/>
          </a:p>
        </p:txBody>
      </p:sp>
      <p:sp>
        <p:nvSpPr>
          <p:cNvPr id="136" name="Google Shape;136;g3e408c2ef1a_0_138:notes">
            <a:extLst>
              <a:ext uri="{FF2B5EF4-FFF2-40B4-BE49-F238E27FC236}">
                <a16:creationId xmlns:a16="http://schemas.microsoft.com/office/drawing/2014/main" id="{5AA9251B-E3C8-7947-5962-7A5B1C3F898D}"/>
              </a:ext>
            </a:extLst>
          </p:cNvPr>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3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588825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a:extLst>
            <a:ext uri="{FF2B5EF4-FFF2-40B4-BE49-F238E27FC236}">
              <a16:creationId xmlns:a16="http://schemas.microsoft.com/office/drawing/2014/main" id="{216642E6-3026-7810-8981-14D1F24798A8}"/>
            </a:ext>
          </a:extLst>
        </p:cNvPr>
        <p:cNvGrpSpPr/>
        <p:nvPr/>
      </p:nvGrpSpPr>
      <p:grpSpPr>
        <a:xfrm>
          <a:off x="0" y="0"/>
          <a:ext cx="0" cy="0"/>
          <a:chOff x="0" y="0"/>
          <a:chExt cx="0" cy="0"/>
        </a:xfrm>
      </p:grpSpPr>
      <p:sp>
        <p:nvSpPr>
          <p:cNvPr id="135" name="Google Shape;135;g3e408c2ef1a_0_138:notes">
            <a:extLst>
              <a:ext uri="{FF2B5EF4-FFF2-40B4-BE49-F238E27FC236}">
                <a16:creationId xmlns:a16="http://schemas.microsoft.com/office/drawing/2014/main" id="{ACEA2B86-0D2B-D599-D75B-6F2465D59B28}"/>
              </a:ext>
            </a:extLst>
          </p:cNvPr>
          <p:cNvSpPr txBox="1">
            <a:spLocks noGrp="1"/>
          </p:cNvSpPr>
          <p:nvPr>
            <p:ph type="body" idx="1"/>
          </p:nvPr>
        </p:nvSpPr>
        <p:spPr>
          <a:xfrm>
            <a:off x="914400" y="3251200"/>
            <a:ext cx="7315200" cy="3081300"/>
          </a:xfrm>
          <a:prstGeom prst="rect">
            <a:avLst/>
          </a:prstGeom>
          <a:noFill/>
          <a:ln>
            <a:noFill/>
          </a:ln>
        </p:spPr>
        <p:txBody>
          <a:bodyPr spcFirstLastPara="1" wrap="square" lIns="91225" tIns="45575" rIns="91225" bIns="45575" anchor="t" anchorCtr="0">
            <a:noAutofit/>
          </a:bodyPr>
          <a:lstStyle/>
          <a:p>
            <a:pPr marL="0" lvl="0" indent="0" algn="l" rtl="0">
              <a:lnSpc>
                <a:spcPct val="100000"/>
              </a:lnSpc>
              <a:spcBef>
                <a:spcPts val="0"/>
              </a:spcBef>
              <a:spcAft>
                <a:spcPts val="0"/>
              </a:spcAft>
              <a:buSzPts val="1400"/>
              <a:buNone/>
            </a:pPr>
            <a:endParaRPr/>
          </a:p>
        </p:txBody>
      </p:sp>
      <p:sp>
        <p:nvSpPr>
          <p:cNvPr id="136" name="Google Shape;136;g3e408c2ef1a_0_138:notes">
            <a:extLst>
              <a:ext uri="{FF2B5EF4-FFF2-40B4-BE49-F238E27FC236}">
                <a16:creationId xmlns:a16="http://schemas.microsoft.com/office/drawing/2014/main" id="{24F4F24F-222D-6A3B-4C24-7E4E53C5B8E9}"/>
              </a:ext>
            </a:extLst>
          </p:cNvPr>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3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307830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3e408c2ef1a_0_370:notes"/>
          <p:cNvSpPr txBox="1">
            <a:spLocks noGrp="1"/>
          </p:cNvSpPr>
          <p:nvPr>
            <p:ph type="body" idx="1"/>
          </p:nvPr>
        </p:nvSpPr>
        <p:spPr>
          <a:xfrm>
            <a:off x="914400" y="3251200"/>
            <a:ext cx="7315200" cy="3081300"/>
          </a:xfrm>
          <a:prstGeom prst="rect">
            <a:avLst/>
          </a:prstGeom>
          <a:noFill/>
          <a:ln>
            <a:noFill/>
          </a:ln>
        </p:spPr>
        <p:txBody>
          <a:bodyPr spcFirstLastPara="1" wrap="square" lIns="91225" tIns="45575" rIns="91225" bIns="45575" anchor="t" anchorCtr="0">
            <a:noAutofit/>
          </a:bodyPr>
          <a:lstStyle/>
          <a:p>
            <a:pPr marL="0" lvl="0" indent="0" algn="l" rtl="0">
              <a:lnSpc>
                <a:spcPct val="100000"/>
              </a:lnSpc>
              <a:spcBef>
                <a:spcPts val="0"/>
              </a:spcBef>
              <a:spcAft>
                <a:spcPts val="0"/>
              </a:spcAft>
              <a:buSzPts val="1400"/>
              <a:buNone/>
            </a:pPr>
            <a:endParaRPr/>
          </a:p>
        </p:txBody>
      </p:sp>
      <p:sp>
        <p:nvSpPr>
          <p:cNvPr id="189" name="Google Shape;189;g3e408c2ef1a_0_370: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3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3e408c2ef1a_0_398:notes"/>
          <p:cNvSpPr txBox="1">
            <a:spLocks noGrp="1"/>
          </p:cNvSpPr>
          <p:nvPr>
            <p:ph type="body" idx="1"/>
          </p:nvPr>
        </p:nvSpPr>
        <p:spPr>
          <a:xfrm>
            <a:off x="914400" y="3251200"/>
            <a:ext cx="7315200" cy="3081300"/>
          </a:xfrm>
          <a:prstGeom prst="rect">
            <a:avLst/>
          </a:prstGeom>
          <a:noFill/>
          <a:ln>
            <a:noFill/>
          </a:ln>
        </p:spPr>
        <p:txBody>
          <a:bodyPr spcFirstLastPara="1" wrap="square" lIns="91225" tIns="45575" rIns="91225" bIns="45575" anchor="t" anchorCtr="0">
            <a:noAutofit/>
          </a:bodyPr>
          <a:lstStyle/>
          <a:p>
            <a:pPr marL="0" lvl="0" indent="0" algn="l" rtl="0">
              <a:lnSpc>
                <a:spcPct val="100000"/>
              </a:lnSpc>
              <a:spcBef>
                <a:spcPts val="0"/>
              </a:spcBef>
              <a:spcAft>
                <a:spcPts val="0"/>
              </a:spcAft>
              <a:buSzPts val="1400"/>
              <a:buNone/>
            </a:pPr>
            <a:endParaRPr/>
          </a:p>
        </p:txBody>
      </p:sp>
      <p:sp>
        <p:nvSpPr>
          <p:cNvPr id="217" name="Google Shape;217;g3e408c2ef1a_0_398: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3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3e408c2ef1a_0_451:notes"/>
          <p:cNvSpPr txBox="1">
            <a:spLocks noGrp="1"/>
          </p:cNvSpPr>
          <p:nvPr>
            <p:ph type="body" idx="1"/>
          </p:nvPr>
        </p:nvSpPr>
        <p:spPr>
          <a:xfrm>
            <a:off x="914400" y="3251200"/>
            <a:ext cx="7315200" cy="3081300"/>
          </a:xfrm>
          <a:prstGeom prst="rect">
            <a:avLst/>
          </a:prstGeom>
          <a:noFill/>
          <a:ln>
            <a:noFill/>
          </a:ln>
        </p:spPr>
        <p:txBody>
          <a:bodyPr spcFirstLastPara="1" wrap="square" lIns="91225" tIns="45575" rIns="91225" bIns="45575" anchor="t" anchorCtr="0">
            <a:noAutofit/>
          </a:bodyPr>
          <a:lstStyle/>
          <a:p>
            <a:pPr marL="0" lvl="0" indent="0" algn="l" rtl="0">
              <a:lnSpc>
                <a:spcPct val="100000"/>
              </a:lnSpc>
              <a:spcBef>
                <a:spcPts val="0"/>
              </a:spcBef>
              <a:spcAft>
                <a:spcPts val="0"/>
              </a:spcAft>
              <a:buSzPts val="1400"/>
              <a:buNone/>
            </a:pPr>
            <a:endParaRPr/>
          </a:p>
        </p:txBody>
      </p:sp>
      <p:sp>
        <p:nvSpPr>
          <p:cNvPr id="245" name="Google Shape;245;g3e408c2ef1a_0_451: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3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3e408c2ef1a_0_841:notes"/>
          <p:cNvSpPr txBox="1">
            <a:spLocks noGrp="1"/>
          </p:cNvSpPr>
          <p:nvPr>
            <p:ph type="body" idx="1"/>
          </p:nvPr>
        </p:nvSpPr>
        <p:spPr>
          <a:xfrm>
            <a:off x="914400" y="3251200"/>
            <a:ext cx="7315200" cy="3081300"/>
          </a:xfrm>
          <a:prstGeom prst="rect">
            <a:avLst/>
          </a:prstGeom>
          <a:noFill/>
          <a:ln>
            <a:noFill/>
          </a:ln>
        </p:spPr>
        <p:txBody>
          <a:bodyPr spcFirstLastPara="1" wrap="square" lIns="91225" tIns="45575" rIns="91225" bIns="45575" anchor="t" anchorCtr="0">
            <a:noAutofit/>
          </a:bodyPr>
          <a:lstStyle/>
          <a:p>
            <a:pPr marL="0" lvl="0" indent="0" algn="l" rtl="0">
              <a:lnSpc>
                <a:spcPct val="100000"/>
              </a:lnSpc>
              <a:spcBef>
                <a:spcPts val="0"/>
              </a:spcBef>
              <a:spcAft>
                <a:spcPts val="0"/>
              </a:spcAft>
              <a:buSzPts val="1400"/>
              <a:buNone/>
            </a:pPr>
            <a:endParaRPr/>
          </a:p>
        </p:txBody>
      </p:sp>
      <p:sp>
        <p:nvSpPr>
          <p:cNvPr id="289" name="Google Shape;289;g3e408c2ef1a_0_841: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3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and Content" type="obj">
  <p:cSld name="OBJECT">
    <p:bg>
      <p:bgPr>
        <a:solidFill>
          <a:schemeClr val="lt1"/>
        </a:solidFill>
        <a:effectLst/>
      </p:bgPr>
    </p:bg>
    <p:spTree>
      <p:nvGrpSpPr>
        <p:cNvPr id="1" name="Shape 12"/>
        <p:cNvGrpSpPr/>
        <p:nvPr/>
      </p:nvGrpSpPr>
      <p:grpSpPr>
        <a:xfrm>
          <a:off x="0" y="0"/>
          <a:ext cx="0" cy="0"/>
          <a:chOff x="0" y="0"/>
          <a:chExt cx="0" cy="0"/>
        </a:xfrm>
      </p:grpSpPr>
      <p:sp>
        <p:nvSpPr>
          <p:cNvPr id="13" name="Google Shape;13;p9"/>
          <p:cNvSpPr txBox="1">
            <a:spLocks noGrp="1"/>
          </p:cNvSpPr>
          <p:nvPr>
            <p:ph type="title"/>
          </p:nvPr>
        </p:nvSpPr>
        <p:spPr>
          <a:xfrm>
            <a:off x="363855" y="1365361"/>
            <a:ext cx="3090545" cy="363626"/>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2363" b="0" i="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9"/>
          <p:cNvSpPr txBox="1">
            <a:spLocks noGrp="1"/>
          </p:cNvSpPr>
          <p:nvPr>
            <p:ph type="body" idx="1"/>
          </p:nvPr>
        </p:nvSpPr>
        <p:spPr>
          <a:xfrm>
            <a:off x="4842637" y="1088804"/>
            <a:ext cx="4055109" cy="276999"/>
          </a:xfrm>
          <a:prstGeom prst="rect">
            <a:avLst/>
          </a:prstGeom>
          <a:noFill/>
          <a:ln>
            <a:noFill/>
          </a:ln>
        </p:spPr>
        <p:txBody>
          <a:bodyPr spcFirstLastPara="1" wrap="square" lIns="0" tIns="0" rIns="0" bIns="0" anchor="t" anchorCtr="0">
            <a:spAutoFit/>
          </a:bodyPr>
          <a:lstStyle>
            <a:lvl1pPr marL="457200" lvl="0" indent="-228600" algn="l">
              <a:lnSpc>
                <a:spcPct val="100000"/>
              </a:lnSpc>
              <a:spcBef>
                <a:spcPts val="0"/>
              </a:spcBef>
              <a:spcAft>
                <a:spcPts val="0"/>
              </a:spcAft>
              <a:buSzPts val="1400"/>
              <a:buNone/>
              <a:defRPr b="0" i="0">
                <a:solidFill>
                  <a:schemeClr val="dk1"/>
                </a:solidFill>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5" name="Google Shape;15;p9"/>
          <p:cNvSpPr txBox="1">
            <a:spLocks noGrp="1"/>
          </p:cNvSpPr>
          <p:nvPr>
            <p:ph type="ftr" idx="11"/>
          </p:nvPr>
        </p:nvSpPr>
        <p:spPr>
          <a:xfrm>
            <a:off x="6925692" y="4964031"/>
            <a:ext cx="1579879" cy="116442"/>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900" b="1" i="0">
                <a:solidFill>
                  <a:srgbClr val="E22C9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9"/>
          <p:cNvSpPr txBox="1">
            <a:spLocks noGrp="1"/>
          </p:cNvSpPr>
          <p:nvPr>
            <p:ph type="dt" idx="10"/>
          </p:nvPr>
        </p:nvSpPr>
        <p:spPr>
          <a:xfrm>
            <a:off x="457200" y="4783455"/>
            <a:ext cx="2103120" cy="215444"/>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9"/>
          <p:cNvSpPr txBox="1">
            <a:spLocks noGrp="1"/>
          </p:cNvSpPr>
          <p:nvPr>
            <p:ph type="sldNum" idx="12"/>
          </p:nvPr>
        </p:nvSpPr>
        <p:spPr>
          <a:xfrm>
            <a:off x="8661019" y="4944266"/>
            <a:ext cx="168909" cy="116442"/>
          </a:xfrm>
          <a:prstGeom prst="rect">
            <a:avLst/>
          </a:prstGeom>
          <a:noFill/>
          <a:ln>
            <a:noFill/>
          </a:ln>
        </p:spPr>
        <p:txBody>
          <a:bodyPr spcFirstLastPara="1" wrap="square" lIns="0" tIns="0" rIns="0" bIns="0" anchor="t" anchorCtr="0">
            <a:spAutoFit/>
          </a:bodyPr>
          <a:lstStyle>
            <a:lvl1pPr marL="28575" marR="0" lvl="0"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1pPr>
            <a:lvl2pPr marL="28575" marR="0" lvl="1"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2pPr>
            <a:lvl3pPr marL="28575" marR="0" lvl="2"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3pPr>
            <a:lvl4pPr marL="28575" marR="0" lvl="3"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4pPr>
            <a:lvl5pPr marL="28575" marR="0" lvl="4"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5pPr>
            <a:lvl6pPr marL="28575" marR="0" lvl="5"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6pPr>
            <a:lvl7pPr marL="28575" marR="0" lvl="6"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7pPr>
            <a:lvl8pPr marL="28575" marR="0" lvl="7"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8pPr>
            <a:lvl9pPr marL="28575" marR="0" lvl="8"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9pPr>
          </a:lstStyle>
          <a:p>
            <a:pPr marL="28575"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1"/>
        <p:cNvGrpSpPr/>
        <p:nvPr/>
      </p:nvGrpSpPr>
      <p:grpSpPr>
        <a:xfrm>
          <a:off x="0" y="0"/>
          <a:ext cx="0" cy="0"/>
          <a:chOff x="0" y="0"/>
          <a:chExt cx="0" cy="0"/>
        </a:xfrm>
      </p:grpSpPr>
      <p:sp>
        <p:nvSpPr>
          <p:cNvPr id="62" name="Google Shape;62;p1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3" name="Google Shape;63;p1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64" name="Google Shape;64;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5"/>
        <p:cNvGrpSpPr/>
        <p:nvPr/>
      </p:nvGrpSpPr>
      <p:grpSpPr>
        <a:xfrm>
          <a:off x="0" y="0"/>
          <a:ext cx="0" cy="0"/>
          <a:chOff x="0" y="0"/>
          <a:chExt cx="0" cy="0"/>
        </a:xfrm>
      </p:grpSpPr>
      <p:sp>
        <p:nvSpPr>
          <p:cNvPr id="66" name="Google Shape;66;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7" name="Google Shape;67;p16"/>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68" name="Google Shape;68;p16"/>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69" name="Google Shape;69;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0"/>
        <p:cNvGrpSpPr/>
        <p:nvPr/>
      </p:nvGrpSpPr>
      <p:grpSpPr>
        <a:xfrm>
          <a:off x="0" y="0"/>
          <a:ext cx="0" cy="0"/>
          <a:chOff x="0" y="0"/>
          <a:chExt cx="0" cy="0"/>
        </a:xfrm>
      </p:grpSpPr>
      <p:sp>
        <p:nvSpPr>
          <p:cNvPr id="71" name="Google Shape;71;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72" name="Google Shape;72;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3"/>
        <p:cNvGrpSpPr/>
        <p:nvPr/>
      </p:nvGrpSpPr>
      <p:grpSpPr>
        <a:xfrm>
          <a:off x="0" y="0"/>
          <a:ext cx="0" cy="0"/>
          <a:chOff x="0" y="0"/>
          <a:chExt cx="0" cy="0"/>
        </a:xfrm>
      </p:grpSpPr>
      <p:sp>
        <p:nvSpPr>
          <p:cNvPr id="74" name="Google Shape;74;p18"/>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75" name="Google Shape;75;p18"/>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76" name="Google Shape;76;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7"/>
        <p:cNvGrpSpPr/>
        <p:nvPr/>
      </p:nvGrpSpPr>
      <p:grpSpPr>
        <a:xfrm>
          <a:off x="0" y="0"/>
          <a:ext cx="0" cy="0"/>
          <a:chOff x="0" y="0"/>
          <a:chExt cx="0" cy="0"/>
        </a:xfrm>
      </p:grpSpPr>
      <p:sp>
        <p:nvSpPr>
          <p:cNvPr id="78" name="Google Shape;78;p19"/>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79" name="Google Shape;79;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0"/>
        <p:cNvGrpSpPr/>
        <p:nvPr/>
      </p:nvGrpSpPr>
      <p:grpSpPr>
        <a:xfrm>
          <a:off x="0" y="0"/>
          <a:ext cx="0" cy="0"/>
          <a:chOff x="0" y="0"/>
          <a:chExt cx="0" cy="0"/>
        </a:xfrm>
      </p:grpSpPr>
      <p:sp>
        <p:nvSpPr>
          <p:cNvPr id="81" name="Google Shape;81;p20"/>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20"/>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83" name="Google Shape;83;p20"/>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84" name="Google Shape;84;p20"/>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85" name="Google Shape;85;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6"/>
        <p:cNvGrpSpPr/>
        <p:nvPr/>
      </p:nvGrpSpPr>
      <p:grpSpPr>
        <a:xfrm>
          <a:off x="0" y="0"/>
          <a:ext cx="0" cy="0"/>
          <a:chOff x="0" y="0"/>
          <a:chExt cx="0" cy="0"/>
        </a:xfrm>
      </p:grpSpPr>
      <p:sp>
        <p:nvSpPr>
          <p:cNvPr id="87" name="Google Shape;87;p21"/>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88" name="Google Shape;88;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9"/>
        <p:cNvGrpSpPr/>
        <p:nvPr/>
      </p:nvGrpSpPr>
      <p:grpSpPr>
        <a:xfrm>
          <a:off x="0" y="0"/>
          <a:ext cx="0" cy="0"/>
          <a:chOff x="0" y="0"/>
          <a:chExt cx="0" cy="0"/>
        </a:xfrm>
      </p:grpSpPr>
      <p:sp>
        <p:nvSpPr>
          <p:cNvPr id="90" name="Google Shape;90;p22"/>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1" name="Google Shape;91;p22"/>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92" name="Google Shape;92;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8"/>
        <p:cNvGrpSpPr/>
        <p:nvPr/>
      </p:nvGrpSpPr>
      <p:grpSpPr>
        <a:xfrm>
          <a:off x="0" y="0"/>
          <a:ext cx="0" cy="0"/>
          <a:chOff x="0" y="0"/>
          <a:chExt cx="0" cy="0"/>
        </a:xfrm>
      </p:grpSpPr>
      <p:sp>
        <p:nvSpPr>
          <p:cNvPr id="19" name="Google Shape;19;p24"/>
          <p:cNvSpPr txBox="1">
            <a:spLocks noGrp="1"/>
          </p:cNvSpPr>
          <p:nvPr>
            <p:ph type="ctrTitle"/>
          </p:nvPr>
        </p:nvSpPr>
        <p:spPr>
          <a:xfrm>
            <a:off x="685800" y="1594485"/>
            <a:ext cx="7772400" cy="363626"/>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2363" b="0" i="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4"/>
          <p:cNvSpPr txBox="1">
            <a:spLocks noGrp="1"/>
          </p:cNvSpPr>
          <p:nvPr>
            <p:ph type="subTitle" idx="1"/>
          </p:nvPr>
        </p:nvSpPr>
        <p:spPr>
          <a:xfrm>
            <a:off x="1371600" y="2880360"/>
            <a:ext cx="6400800" cy="276999"/>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b="0" i="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4"/>
          <p:cNvSpPr txBox="1">
            <a:spLocks noGrp="1"/>
          </p:cNvSpPr>
          <p:nvPr>
            <p:ph type="ftr" idx="11"/>
          </p:nvPr>
        </p:nvSpPr>
        <p:spPr>
          <a:xfrm>
            <a:off x="6925692" y="4964031"/>
            <a:ext cx="1579879" cy="116442"/>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900" b="1" i="0">
                <a:solidFill>
                  <a:srgbClr val="E22C9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4"/>
          <p:cNvSpPr txBox="1">
            <a:spLocks noGrp="1"/>
          </p:cNvSpPr>
          <p:nvPr>
            <p:ph type="dt" idx="10"/>
          </p:nvPr>
        </p:nvSpPr>
        <p:spPr>
          <a:xfrm>
            <a:off x="457200" y="4783455"/>
            <a:ext cx="2103120" cy="215444"/>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4"/>
          <p:cNvSpPr txBox="1">
            <a:spLocks noGrp="1"/>
          </p:cNvSpPr>
          <p:nvPr>
            <p:ph type="sldNum" idx="12"/>
          </p:nvPr>
        </p:nvSpPr>
        <p:spPr>
          <a:xfrm>
            <a:off x="8661019" y="4944266"/>
            <a:ext cx="168909" cy="116442"/>
          </a:xfrm>
          <a:prstGeom prst="rect">
            <a:avLst/>
          </a:prstGeom>
          <a:noFill/>
          <a:ln>
            <a:noFill/>
          </a:ln>
        </p:spPr>
        <p:txBody>
          <a:bodyPr spcFirstLastPara="1" wrap="square" lIns="0" tIns="0" rIns="0" bIns="0" anchor="t" anchorCtr="0">
            <a:spAutoFit/>
          </a:bodyPr>
          <a:lstStyle>
            <a:lvl1pPr marL="28575" marR="0" lvl="0"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1pPr>
            <a:lvl2pPr marL="28575" marR="0" lvl="1"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2pPr>
            <a:lvl3pPr marL="28575" marR="0" lvl="2"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3pPr>
            <a:lvl4pPr marL="28575" marR="0" lvl="3"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4pPr>
            <a:lvl5pPr marL="28575" marR="0" lvl="4"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5pPr>
            <a:lvl6pPr marL="28575" marR="0" lvl="5"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6pPr>
            <a:lvl7pPr marL="28575" marR="0" lvl="6"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7pPr>
            <a:lvl8pPr marL="28575" marR="0" lvl="7"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8pPr>
            <a:lvl9pPr marL="28575" marR="0" lvl="8"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9pPr>
          </a:lstStyle>
          <a:p>
            <a:pPr marL="28575"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4"/>
        <p:cNvGrpSpPr/>
        <p:nvPr/>
      </p:nvGrpSpPr>
      <p:grpSpPr>
        <a:xfrm>
          <a:off x="0" y="0"/>
          <a:ext cx="0" cy="0"/>
          <a:chOff x="0" y="0"/>
          <a:chExt cx="0" cy="0"/>
        </a:xfrm>
      </p:grpSpPr>
      <p:sp>
        <p:nvSpPr>
          <p:cNvPr id="25" name="Google Shape;25;p25"/>
          <p:cNvSpPr txBox="1">
            <a:spLocks noGrp="1"/>
          </p:cNvSpPr>
          <p:nvPr>
            <p:ph type="title"/>
          </p:nvPr>
        </p:nvSpPr>
        <p:spPr>
          <a:xfrm>
            <a:off x="363855" y="1365361"/>
            <a:ext cx="3090545" cy="363626"/>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2363" b="0" i="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5"/>
          <p:cNvSpPr txBox="1">
            <a:spLocks noGrp="1"/>
          </p:cNvSpPr>
          <p:nvPr>
            <p:ph type="body" idx="1"/>
          </p:nvPr>
        </p:nvSpPr>
        <p:spPr>
          <a:xfrm>
            <a:off x="457200" y="1183005"/>
            <a:ext cx="3977640" cy="276999"/>
          </a:xfrm>
          <a:prstGeom prst="rect">
            <a:avLst/>
          </a:prstGeom>
          <a:noFill/>
          <a:ln>
            <a:noFill/>
          </a:ln>
        </p:spPr>
        <p:txBody>
          <a:bodyPr spcFirstLastPara="1" wrap="square" lIns="0" tIns="0" rIns="0" bIns="0" anchor="t" anchorCtr="0">
            <a:sp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7" name="Google Shape;27;p25"/>
          <p:cNvSpPr txBox="1">
            <a:spLocks noGrp="1"/>
          </p:cNvSpPr>
          <p:nvPr>
            <p:ph type="body" idx="2"/>
          </p:nvPr>
        </p:nvSpPr>
        <p:spPr>
          <a:xfrm>
            <a:off x="4709160" y="1183005"/>
            <a:ext cx="3977640" cy="276999"/>
          </a:xfrm>
          <a:prstGeom prst="rect">
            <a:avLst/>
          </a:prstGeom>
          <a:noFill/>
          <a:ln>
            <a:noFill/>
          </a:ln>
        </p:spPr>
        <p:txBody>
          <a:bodyPr spcFirstLastPara="1" wrap="square" lIns="0" tIns="0" rIns="0" bIns="0" anchor="t" anchorCtr="0">
            <a:sp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8" name="Google Shape;28;p25"/>
          <p:cNvSpPr txBox="1">
            <a:spLocks noGrp="1"/>
          </p:cNvSpPr>
          <p:nvPr>
            <p:ph type="ftr" idx="11"/>
          </p:nvPr>
        </p:nvSpPr>
        <p:spPr>
          <a:xfrm>
            <a:off x="6925692" y="4964031"/>
            <a:ext cx="1579879" cy="116442"/>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900" b="1" i="0">
                <a:solidFill>
                  <a:srgbClr val="E22C9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5"/>
          <p:cNvSpPr txBox="1">
            <a:spLocks noGrp="1"/>
          </p:cNvSpPr>
          <p:nvPr>
            <p:ph type="dt" idx="10"/>
          </p:nvPr>
        </p:nvSpPr>
        <p:spPr>
          <a:xfrm>
            <a:off x="457200" y="4783455"/>
            <a:ext cx="2103120" cy="215444"/>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5"/>
          <p:cNvSpPr txBox="1">
            <a:spLocks noGrp="1"/>
          </p:cNvSpPr>
          <p:nvPr>
            <p:ph type="sldNum" idx="12"/>
          </p:nvPr>
        </p:nvSpPr>
        <p:spPr>
          <a:xfrm>
            <a:off x="8661019" y="4944266"/>
            <a:ext cx="168909" cy="116442"/>
          </a:xfrm>
          <a:prstGeom prst="rect">
            <a:avLst/>
          </a:prstGeom>
          <a:noFill/>
          <a:ln>
            <a:noFill/>
          </a:ln>
        </p:spPr>
        <p:txBody>
          <a:bodyPr spcFirstLastPara="1" wrap="square" lIns="0" tIns="0" rIns="0" bIns="0" anchor="t" anchorCtr="0">
            <a:spAutoFit/>
          </a:bodyPr>
          <a:lstStyle>
            <a:lvl1pPr marL="28575" marR="0" lvl="0"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1pPr>
            <a:lvl2pPr marL="28575" marR="0" lvl="1"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2pPr>
            <a:lvl3pPr marL="28575" marR="0" lvl="2"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3pPr>
            <a:lvl4pPr marL="28575" marR="0" lvl="3"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4pPr>
            <a:lvl5pPr marL="28575" marR="0" lvl="4"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5pPr>
            <a:lvl6pPr marL="28575" marR="0" lvl="5"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6pPr>
            <a:lvl7pPr marL="28575" marR="0" lvl="6"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7pPr>
            <a:lvl8pPr marL="28575" marR="0" lvl="7"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8pPr>
            <a:lvl9pPr marL="28575" marR="0" lvl="8"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9pPr>
          </a:lstStyle>
          <a:p>
            <a:pPr marL="28575"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1"/>
        <p:cNvGrpSpPr/>
        <p:nvPr/>
      </p:nvGrpSpPr>
      <p:grpSpPr>
        <a:xfrm>
          <a:off x="0" y="0"/>
          <a:ext cx="0" cy="0"/>
          <a:chOff x="0" y="0"/>
          <a:chExt cx="0" cy="0"/>
        </a:xfrm>
      </p:grpSpPr>
      <p:sp>
        <p:nvSpPr>
          <p:cNvPr id="32" name="Google Shape;32;p26"/>
          <p:cNvSpPr txBox="1">
            <a:spLocks noGrp="1"/>
          </p:cNvSpPr>
          <p:nvPr>
            <p:ph type="title"/>
          </p:nvPr>
        </p:nvSpPr>
        <p:spPr>
          <a:xfrm>
            <a:off x="363855" y="1365361"/>
            <a:ext cx="3090545" cy="363626"/>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2363" b="0" i="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26"/>
          <p:cNvSpPr txBox="1">
            <a:spLocks noGrp="1"/>
          </p:cNvSpPr>
          <p:nvPr>
            <p:ph type="ftr" idx="11"/>
          </p:nvPr>
        </p:nvSpPr>
        <p:spPr>
          <a:xfrm>
            <a:off x="6925692" y="4964031"/>
            <a:ext cx="1579879" cy="116442"/>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900" b="1" i="0">
                <a:solidFill>
                  <a:srgbClr val="E22C9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6"/>
          <p:cNvSpPr txBox="1">
            <a:spLocks noGrp="1"/>
          </p:cNvSpPr>
          <p:nvPr>
            <p:ph type="dt" idx="10"/>
          </p:nvPr>
        </p:nvSpPr>
        <p:spPr>
          <a:xfrm>
            <a:off x="457200" y="4783455"/>
            <a:ext cx="2103120" cy="215444"/>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6"/>
          <p:cNvSpPr txBox="1">
            <a:spLocks noGrp="1"/>
          </p:cNvSpPr>
          <p:nvPr>
            <p:ph type="sldNum" idx="12"/>
          </p:nvPr>
        </p:nvSpPr>
        <p:spPr>
          <a:xfrm>
            <a:off x="8661019" y="4944266"/>
            <a:ext cx="168909" cy="116442"/>
          </a:xfrm>
          <a:prstGeom prst="rect">
            <a:avLst/>
          </a:prstGeom>
          <a:noFill/>
          <a:ln>
            <a:noFill/>
          </a:ln>
        </p:spPr>
        <p:txBody>
          <a:bodyPr spcFirstLastPara="1" wrap="square" lIns="0" tIns="0" rIns="0" bIns="0" anchor="t" anchorCtr="0">
            <a:spAutoFit/>
          </a:bodyPr>
          <a:lstStyle>
            <a:lvl1pPr marL="28575" marR="0" lvl="0"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1pPr>
            <a:lvl2pPr marL="28575" marR="0" lvl="1"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2pPr>
            <a:lvl3pPr marL="28575" marR="0" lvl="2"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3pPr>
            <a:lvl4pPr marL="28575" marR="0" lvl="3"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4pPr>
            <a:lvl5pPr marL="28575" marR="0" lvl="4"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5pPr>
            <a:lvl6pPr marL="28575" marR="0" lvl="5"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6pPr>
            <a:lvl7pPr marL="28575" marR="0" lvl="6"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7pPr>
            <a:lvl8pPr marL="28575" marR="0" lvl="7"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8pPr>
            <a:lvl9pPr marL="28575" marR="0" lvl="8"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9pPr>
          </a:lstStyle>
          <a:p>
            <a:pPr marL="28575"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36"/>
        <p:cNvGrpSpPr/>
        <p:nvPr/>
      </p:nvGrpSpPr>
      <p:grpSpPr>
        <a:xfrm>
          <a:off x="0" y="0"/>
          <a:ext cx="0" cy="0"/>
          <a:chOff x="0" y="0"/>
          <a:chExt cx="0" cy="0"/>
        </a:xfrm>
      </p:grpSpPr>
      <p:sp>
        <p:nvSpPr>
          <p:cNvPr id="37" name="Google Shape;37;p27"/>
          <p:cNvSpPr txBox="1">
            <a:spLocks noGrp="1"/>
          </p:cNvSpPr>
          <p:nvPr>
            <p:ph type="ftr" idx="11"/>
          </p:nvPr>
        </p:nvSpPr>
        <p:spPr>
          <a:xfrm>
            <a:off x="6925692" y="4964031"/>
            <a:ext cx="1579879" cy="116442"/>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900" b="1" i="0">
                <a:solidFill>
                  <a:srgbClr val="E22C9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7"/>
          <p:cNvSpPr txBox="1">
            <a:spLocks noGrp="1"/>
          </p:cNvSpPr>
          <p:nvPr>
            <p:ph type="dt" idx="10"/>
          </p:nvPr>
        </p:nvSpPr>
        <p:spPr>
          <a:xfrm>
            <a:off x="457200" y="4783455"/>
            <a:ext cx="2103120" cy="215444"/>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7"/>
          <p:cNvSpPr txBox="1">
            <a:spLocks noGrp="1"/>
          </p:cNvSpPr>
          <p:nvPr>
            <p:ph type="sldNum" idx="12"/>
          </p:nvPr>
        </p:nvSpPr>
        <p:spPr>
          <a:xfrm>
            <a:off x="8661019" y="4944266"/>
            <a:ext cx="168909" cy="116442"/>
          </a:xfrm>
          <a:prstGeom prst="rect">
            <a:avLst/>
          </a:prstGeom>
          <a:noFill/>
          <a:ln>
            <a:noFill/>
          </a:ln>
        </p:spPr>
        <p:txBody>
          <a:bodyPr spcFirstLastPara="1" wrap="square" lIns="0" tIns="0" rIns="0" bIns="0" anchor="t" anchorCtr="0">
            <a:spAutoFit/>
          </a:bodyPr>
          <a:lstStyle>
            <a:lvl1pPr marL="28575" marR="0" lvl="0"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1pPr>
            <a:lvl2pPr marL="28575" marR="0" lvl="1"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2pPr>
            <a:lvl3pPr marL="28575" marR="0" lvl="2"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3pPr>
            <a:lvl4pPr marL="28575" marR="0" lvl="3"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4pPr>
            <a:lvl5pPr marL="28575" marR="0" lvl="4"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5pPr>
            <a:lvl6pPr marL="28575" marR="0" lvl="5"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6pPr>
            <a:lvl7pPr marL="28575" marR="0" lvl="6"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7pPr>
            <a:lvl8pPr marL="28575" marR="0" lvl="7"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8pPr>
            <a:lvl9pPr marL="28575" marR="0" lvl="8" indent="0" algn="l">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9pPr>
          </a:lstStyle>
          <a:p>
            <a:pPr marL="28575"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2_Title and Content" type="obj">
  <p:cSld name="OBJECT">
    <p:bg>
      <p:bgPr>
        <a:solidFill>
          <a:schemeClr val="lt1"/>
        </a:solidFill>
        <a:effectLst/>
      </p:bgPr>
    </p:bg>
    <p:spTree>
      <p:nvGrpSpPr>
        <p:cNvPr id="1" name="Shape 44"/>
        <p:cNvGrpSpPr/>
        <p:nvPr/>
      </p:nvGrpSpPr>
      <p:grpSpPr>
        <a:xfrm>
          <a:off x="0" y="0"/>
          <a:ext cx="0" cy="0"/>
          <a:chOff x="0" y="0"/>
          <a:chExt cx="0" cy="0"/>
        </a:xfrm>
      </p:grpSpPr>
      <p:sp>
        <p:nvSpPr>
          <p:cNvPr id="45" name="Google Shape;45;p11"/>
          <p:cNvSpPr txBox="1">
            <a:spLocks noGrp="1"/>
          </p:cNvSpPr>
          <p:nvPr>
            <p:ph type="title"/>
          </p:nvPr>
        </p:nvSpPr>
        <p:spPr>
          <a:xfrm>
            <a:off x="228600" y="137319"/>
            <a:ext cx="4114800" cy="5715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2200"/>
              <a:buNone/>
              <a:defRPr sz="2400" b="0" i="0">
                <a:solidFill>
                  <a:schemeClr val="lt1"/>
                </a:solidFill>
                <a:latin typeface="Arial"/>
                <a:ea typeface="Arial"/>
                <a:cs typeface="Arial"/>
                <a:sym typeface="Arial"/>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46" name="Google Shape;46;p11"/>
          <p:cNvSpPr txBox="1">
            <a:spLocks noGrp="1"/>
          </p:cNvSpPr>
          <p:nvPr>
            <p:ph type="body" idx="1"/>
          </p:nvPr>
        </p:nvSpPr>
        <p:spPr>
          <a:xfrm>
            <a:off x="228600" y="800100"/>
            <a:ext cx="4114800" cy="22632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300"/>
              </a:spcBef>
              <a:spcAft>
                <a:spcPts val="0"/>
              </a:spcAft>
              <a:buSzPts val="1600"/>
              <a:buNone/>
              <a:defRPr b="0" i="0">
                <a:solidFill>
                  <a:schemeClr val="dk1"/>
                </a:solidFill>
              </a:defRPr>
            </a:lvl1pPr>
            <a:lvl2pPr marL="914400" lvl="1" indent="-317500" algn="l">
              <a:lnSpc>
                <a:spcPct val="100000"/>
              </a:lnSpc>
              <a:spcBef>
                <a:spcPts val="300"/>
              </a:spcBef>
              <a:spcAft>
                <a:spcPts val="0"/>
              </a:spcAft>
              <a:buSzPts val="1400"/>
              <a:buChar char="–"/>
              <a:defRPr/>
            </a:lvl2pPr>
            <a:lvl3pPr marL="1371600" lvl="2" indent="-304800" algn="l">
              <a:lnSpc>
                <a:spcPct val="100000"/>
              </a:lnSpc>
              <a:spcBef>
                <a:spcPts val="200"/>
              </a:spcBef>
              <a:spcAft>
                <a:spcPts val="0"/>
              </a:spcAft>
              <a:buSzPts val="1200"/>
              <a:buChar char="•"/>
              <a:defRPr/>
            </a:lvl3pPr>
            <a:lvl4pPr marL="1828800" lvl="3" indent="-292100" algn="l">
              <a:lnSpc>
                <a:spcPct val="100000"/>
              </a:lnSpc>
              <a:spcBef>
                <a:spcPts val="200"/>
              </a:spcBef>
              <a:spcAft>
                <a:spcPts val="0"/>
              </a:spcAft>
              <a:buSzPts val="1000"/>
              <a:buChar char="–"/>
              <a:defRPr/>
            </a:lvl4pPr>
            <a:lvl5pPr marL="2286000" lvl="4" indent="-292100" algn="l">
              <a:lnSpc>
                <a:spcPct val="100000"/>
              </a:lnSpc>
              <a:spcBef>
                <a:spcPts val="200"/>
              </a:spcBef>
              <a:spcAft>
                <a:spcPts val="0"/>
              </a:spcAft>
              <a:buSzPts val="1000"/>
              <a:buChar char="»"/>
              <a:defRPr/>
            </a:lvl5pPr>
            <a:lvl6pPr marL="2743200" lvl="5" indent="-292100" algn="l">
              <a:lnSpc>
                <a:spcPct val="100000"/>
              </a:lnSpc>
              <a:spcBef>
                <a:spcPts val="200"/>
              </a:spcBef>
              <a:spcAft>
                <a:spcPts val="0"/>
              </a:spcAft>
              <a:buSzPts val="1000"/>
              <a:buChar char="•"/>
              <a:defRPr/>
            </a:lvl6pPr>
            <a:lvl7pPr marL="3200400" lvl="6" indent="-292100" algn="l">
              <a:lnSpc>
                <a:spcPct val="100000"/>
              </a:lnSpc>
              <a:spcBef>
                <a:spcPts val="200"/>
              </a:spcBef>
              <a:spcAft>
                <a:spcPts val="0"/>
              </a:spcAft>
              <a:buSzPts val="1000"/>
              <a:buChar char="•"/>
              <a:defRPr/>
            </a:lvl7pPr>
            <a:lvl8pPr marL="3657600" lvl="7" indent="-292100" algn="l">
              <a:lnSpc>
                <a:spcPct val="100000"/>
              </a:lnSpc>
              <a:spcBef>
                <a:spcPts val="200"/>
              </a:spcBef>
              <a:spcAft>
                <a:spcPts val="0"/>
              </a:spcAft>
              <a:buSzPts val="1000"/>
              <a:buChar char="•"/>
              <a:defRPr/>
            </a:lvl8pPr>
            <a:lvl9pPr marL="4114800" lvl="8" indent="-292100" algn="l">
              <a:lnSpc>
                <a:spcPct val="100000"/>
              </a:lnSpc>
              <a:spcBef>
                <a:spcPts val="200"/>
              </a:spcBef>
              <a:spcAft>
                <a:spcPts val="0"/>
              </a:spcAft>
              <a:buSzPts val="1000"/>
              <a:buChar char="•"/>
              <a:defRPr/>
            </a:lvl9pPr>
          </a:lstStyle>
          <a:p>
            <a:endParaRPr/>
          </a:p>
        </p:txBody>
      </p:sp>
      <p:sp>
        <p:nvSpPr>
          <p:cNvPr id="47" name="Google Shape;47;p11"/>
          <p:cNvSpPr txBox="1">
            <a:spLocks noGrp="1"/>
          </p:cNvSpPr>
          <p:nvPr>
            <p:ph type="ftr" idx="11"/>
          </p:nvPr>
        </p:nvSpPr>
        <p:spPr>
          <a:xfrm>
            <a:off x="1562100" y="3178175"/>
            <a:ext cx="1447800" cy="182700"/>
          </a:xfrm>
          <a:prstGeom prst="rect">
            <a:avLst/>
          </a:prstGeom>
          <a:noFill/>
          <a:ln>
            <a:noFill/>
          </a:ln>
        </p:spPr>
        <p:txBody>
          <a:bodyPr spcFirstLastPara="1" wrap="square" lIns="0" tIns="0" rIns="0" bIns="0" anchor="ctr" anchorCtr="0">
            <a:noAutofit/>
          </a:bodyPr>
          <a:lstStyle>
            <a:lvl1pPr marR="0" lvl="0" algn="ctr" rtl="0">
              <a:lnSpc>
                <a:spcPct val="100000"/>
              </a:lnSpc>
              <a:spcBef>
                <a:spcPts val="0"/>
              </a:spcBef>
              <a:spcAft>
                <a:spcPts val="0"/>
              </a:spcAft>
              <a:buClr>
                <a:srgbClr val="000000"/>
              </a:buClr>
              <a:buSzPts val="700"/>
              <a:buFont typeface="Arial"/>
              <a:buNone/>
              <a:defRPr sz="900" b="1" i="0" u="none" strike="noStrike" cap="none">
                <a:solidFill>
                  <a:srgbClr val="E22C91"/>
                </a:solidFill>
                <a:latin typeface="Arial"/>
                <a:ea typeface="Arial"/>
                <a:cs typeface="Arial"/>
                <a:sym typeface="Arial"/>
              </a:defRPr>
            </a:lvl1pPr>
            <a:lvl2pPr marR="0" lvl="1"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9pPr>
          </a:lstStyle>
          <a:p>
            <a:endParaRPr/>
          </a:p>
        </p:txBody>
      </p:sp>
      <p:sp>
        <p:nvSpPr>
          <p:cNvPr id="48" name="Google Shape;48;p11"/>
          <p:cNvSpPr txBox="1">
            <a:spLocks noGrp="1"/>
          </p:cNvSpPr>
          <p:nvPr>
            <p:ph type="dt" idx="10"/>
          </p:nvPr>
        </p:nvSpPr>
        <p:spPr>
          <a:xfrm>
            <a:off x="228600" y="3178175"/>
            <a:ext cx="1066800" cy="1827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rgbClr val="000000"/>
              </a:buClr>
              <a:buSzPts val="700"/>
              <a:buFont typeface="Arial"/>
              <a:buNone/>
              <a:defRPr sz="7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9pPr>
          </a:lstStyle>
          <a:p>
            <a:endParaRPr/>
          </a:p>
        </p:txBody>
      </p:sp>
      <p:sp>
        <p:nvSpPr>
          <p:cNvPr id="49" name="Google Shape;49;p11"/>
          <p:cNvSpPr txBox="1">
            <a:spLocks noGrp="1"/>
          </p:cNvSpPr>
          <p:nvPr>
            <p:ph type="sldNum" idx="12"/>
          </p:nvPr>
        </p:nvSpPr>
        <p:spPr>
          <a:xfrm>
            <a:off x="3276600" y="3178175"/>
            <a:ext cx="1066800" cy="182700"/>
          </a:xfrm>
          <a:prstGeom prst="rect">
            <a:avLst/>
          </a:prstGeom>
          <a:noFill/>
          <a:ln>
            <a:noFill/>
          </a:ln>
        </p:spPr>
        <p:txBody>
          <a:bodyPr spcFirstLastPara="1" wrap="square" lIns="0" tIns="0" rIns="0" bIns="0" anchor="ctr" anchorCtr="0">
            <a:noAutofit/>
          </a:bodyPr>
          <a:lstStyle>
            <a:lvl1pPr marL="25400" marR="0" lvl="0" indent="0" algn="r">
              <a:lnSpc>
                <a:spcPct val="103777"/>
              </a:lnSpc>
              <a:spcBef>
                <a:spcPts val="0"/>
              </a:spcBef>
              <a:spcAft>
                <a:spcPts val="0"/>
              </a:spcAft>
              <a:buClr>
                <a:srgbClr val="000000"/>
              </a:buClr>
              <a:buSzPts val="600"/>
              <a:buFont typeface="Arial"/>
              <a:buNone/>
              <a:defRPr sz="900" b="0" i="0" u="none" strike="noStrike" cap="none">
                <a:solidFill>
                  <a:srgbClr val="E22C91"/>
                </a:solidFill>
                <a:latin typeface="Arial"/>
                <a:ea typeface="Arial"/>
                <a:cs typeface="Arial"/>
                <a:sym typeface="Arial"/>
              </a:defRPr>
            </a:lvl1pPr>
            <a:lvl2pPr marL="25400" marR="0" lvl="1" indent="0" algn="r">
              <a:lnSpc>
                <a:spcPct val="103777"/>
              </a:lnSpc>
              <a:spcBef>
                <a:spcPts val="0"/>
              </a:spcBef>
              <a:spcAft>
                <a:spcPts val="0"/>
              </a:spcAft>
              <a:buClr>
                <a:srgbClr val="000000"/>
              </a:buClr>
              <a:buSzPts val="600"/>
              <a:buFont typeface="Arial"/>
              <a:buNone/>
              <a:defRPr sz="900" b="0" i="0" u="none" strike="noStrike" cap="none">
                <a:solidFill>
                  <a:srgbClr val="E22C91"/>
                </a:solidFill>
                <a:latin typeface="Arial"/>
                <a:ea typeface="Arial"/>
                <a:cs typeface="Arial"/>
                <a:sym typeface="Arial"/>
              </a:defRPr>
            </a:lvl2pPr>
            <a:lvl3pPr marL="25400" marR="0" lvl="2" indent="0" algn="r">
              <a:lnSpc>
                <a:spcPct val="103777"/>
              </a:lnSpc>
              <a:spcBef>
                <a:spcPts val="0"/>
              </a:spcBef>
              <a:spcAft>
                <a:spcPts val="0"/>
              </a:spcAft>
              <a:buClr>
                <a:srgbClr val="000000"/>
              </a:buClr>
              <a:buSzPts val="600"/>
              <a:buFont typeface="Arial"/>
              <a:buNone/>
              <a:defRPr sz="900" b="0" i="0" u="none" strike="noStrike" cap="none">
                <a:solidFill>
                  <a:srgbClr val="E22C91"/>
                </a:solidFill>
                <a:latin typeface="Arial"/>
                <a:ea typeface="Arial"/>
                <a:cs typeface="Arial"/>
                <a:sym typeface="Arial"/>
              </a:defRPr>
            </a:lvl3pPr>
            <a:lvl4pPr marL="25400" marR="0" lvl="3" indent="0" algn="r">
              <a:lnSpc>
                <a:spcPct val="103777"/>
              </a:lnSpc>
              <a:spcBef>
                <a:spcPts val="0"/>
              </a:spcBef>
              <a:spcAft>
                <a:spcPts val="0"/>
              </a:spcAft>
              <a:buClr>
                <a:srgbClr val="000000"/>
              </a:buClr>
              <a:buSzPts val="600"/>
              <a:buFont typeface="Arial"/>
              <a:buNone/>
              <a:defRPr sz="900" b="0" i="0" u="none" strike="noStrike" cap="none">
                <a:solidFill>
                  <a:srgbClr val="E22C91"/>
                </a:solidFill>
                <a:latin typeface="Arial"/>
                <a:ea typeface="Arial"/>
                <a:cs typeface="Arial"/>
                <a:sym typeface="Arial"/>
              </a:defRPr>
            </a:lvl4pPr>
            <a:lvl5pPr marL="25400" marR="0" lvl="4" indent="0" algn="r">
              <a:lnSpc>
                <a:spcPct val="103777"/>
              </a:lnSpc>
              <a:spcBef>
                <a:spcPts val="0"/>
              </a:spcBef>
              <a:spcAft>
                <a:spcPts val="0"/>
              </a:spcAft>
              <a:buClr>
                <a:srgbClr val="000000"/>
              </a:buClr>
              <a:buSzPts val="600"/>
              <a:buFont typeface="Arial"/>
              <a:buNone/>
              <a:defRPr sz="900" b="0" i="0" u="none" strike="noStrike" cap="none">
                <a:solidFill>
                  <a:srgbClr val="E22C91"/>
                </a:solidFill>
                <a:latin typeface="Arial"/>
                <a:ea typeface="Arial"/>
                <a:cs typeface="Arial"/>
                <a:sym typeface="Arial"/>
              </a:defRPr>
            </a:lvl5pPr>
            <a:lvl6pPr marL="25400" marR="0" lvl="5" indent="0" algn="r">
              <a:lnSpc>
                <a:spcPct val="103777"/>
              </a:lnSpc>
              <a:spcBef>
                <a:spcPts val="0"/>
              </a:spcBef>
              <a:spcAft>
                <a:spcPts val="0"/>
              </a:spcAft>
              <a:buClr>
                <a:srgbClr val="000000"/>
              </a:buClr>
              <a:buSzPts val="600"/>
              <a:buFont typeface="Arial"/>
              <a:buNone/>
              <a:defRPr sz="900" b="0" i="0" u="none" strike="noStrike" cap="none">
                <a:solidFill>
                  <a:srgbClr val="E22C91"/>
                </a:solidFill>
                <a:latin typeface="Arial"/>
                <a:ea typeface="Arial"/>
                <a:cs typeface="Arial"/>
                <a:sym typeface="Arial"/>
              </a:defRPr>
            </a:lvl6pPr>
            <a:lvl7pPr marL="25400" marR="0" lvl="6" indent="0" algn="r">
              <a:lnSpc>
                <a:spcPct val="103777"/>
              </a:lnSpc>
              <a:spcBef>
                <a:spcPts val="0"/>
              </a:spcBef>
              <a:spcAft>
                <a:spcPts val="0"/>
              </a:spcAft>
              <a:buClr>
                <a:srgbClr val="000000"/>
              </a:buClr>
              <a:buSzPts val="600"/>
              <a:buFont typeface="Arial"/>
              <a:buNone/>
              <a:defRPr sz="900" b="0" i="0" u="none" strike="noStrike" cap="none">
                <a:solidFill>
                  <a:srgbClr val="E22C91"/>
                </a:solidFill>
                <a:latin typeface="Arial"/>
                <a:ea typeface="Arial"/>
                <a:cs typeface="Arial"/>
                <a:sym typeface="Arial"/>
              </a:defRPr>
            </a:lvl7pPr>
            <a:lvl8pPr marL="25400" marR="0" lvl="7" indent="0" algn="r">
              <a:lnSpc>
                <a:spcPct val="103777"/>
              </a:lnSpc>
              <a:spcBef>
                <a:spcPts val="0"/>
              </a:spcBef>
              <a:spcAft>
                <a:spcPts val="0"/>
              </a:spcAft>
              <a:buClr>
                <a:srgbClr val="000000"/>
              </a:buClr>
              <a:buSzPts val="600"/>
              <a:buFont typeface="Arial"/>
              <a:buNone/>
              <a:defRPr sz="900" b="0" i="0" u="none" strike="noStrike" cap="none">
                <a:solidFill>
                  <a:srgbClr val="E22C91"/>
                </a:solidFill>
                <a:latin typeface="Arial"/>
                <a:ea typeface="Arial"/>
                <a:cs typeface="Arial"/>
                <a:sym typeface="Arial"/>
              </a:defRPr>
            </a:lvl8pPr>
            <a:lvl9pPr marL="25400" marR="0" lvl="8" indent="0" algn="r">
              <a:lnSpc>
                <a:spcPct val="103777"/>
              </a:lnSpc>
              <a:spcBef>
                <a:spcPts val="0"/>
              </a:spcBef>
              <a:spcAft>
                <a:spcPts val="0"/>
              </a:spcAft>
              <a:buClr>
                <a:srgbClr val="000000"/>
              </a:buClr>
              <a:buSzPts val="600"/>
              <a:buFont typeface="Arial"/>
              <a:buNone/>
              <a:defRPr sz="900" b="0" i="0" u="none" strike="noStrike" cap="none">
                <a:solidFill>
                  <a:srgbClr val="E22C91"/>
                </a:solidFill>
                <a:latin typeface="Arial"/>
                <a:ea typeface="Arial"/>
                <a:cs typeface="Arial"/>
                <a:sym typeface="Arial"/>
              </a:defRPr>
            </a:lvl9pPr>
          </a:lstStyle>
          <a:p>
            <a:pPr marL="2540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Blank">
  <p:cSld name="1_Blank">
    <p:spTree>
      <p:nvGrpSpPr>
        <p:cNvPr id="1" name="Shape 50"/>
        <p:cNvGrpSpPr/>
        <p:nvPr/>
      </p:nvGrpSpPr>
      <p:grpSpPr>
        <a:xfrm>
          <a:off x="0" y="0"/>
          <a:ext cx="0" cy="0"/>
          <a:chOff x="0" y="0"/>
          <a:chExt cx="0" cy="0"/>
        </a:xfrm>
      </p:grpSpPr>
      <p:sp>
        <p:nvSpPr>
          <p:cNvPr id="51" name="Google Shape;51;p12"/>
          <p:cNvSpPr txBox="1">
            <a:spLocks noGrp="1"/>
          </p:cNvSpPr>
          <p:nvPr>
            <p:ph type="ftr" idx="11"/>
          </p:nvPr>
        </p:nvSpPr>
        <p:spPr>
          <a:xfrm>
            <a:off x="1562100" y="3178175"/>
            <a:ext cx="1447800" cy="182700"/>
          </a:xfrm>
          <a:prstGeom prst="rect">
            <a:avLst/>
          </a:prstGeom>
          <a:noFill/>
          <a:ln>
            <a:noFill/>
          </a:ln>
        </p:spPr>
        <p:txBody>
          <a:bodyPr spcFirstLastPara="1" wrap="square" lIns="0" tIns="0" rIns="0" bIns="0" anchor="ctr" anchorCtr="0">
            <a:noAutofit/>
          </a:bodyPr>
          <a:lstStyle>
            <a:lvl1pPr marR="0" lvl="0" algn="ctr" rtl="0">
              <a:lnSpc>
                <a:spcPct val="100000"/>
              </a:lnSpc>
              <a:spcBef>
                <a:spcPts val="0"/>
              </a:spcBef>
              <a:spcAft>
                <a:spcPts val="0"/>
              </a:spcAft>
              <a:buClr>
                <a:srgbClr val="000000"/>
              </a:buClr>
              <a:buSzPts val="700"/>
              <a:buFont typeface="Arial"/>
              <a:buNone/>
              <a:defRPr sz="900" b="1" i="0" u="none" strike="noStrike" cap="none">
                <a:solidFill>
                  <a:srgbClr val="E22C91"/>
                </a:solidFill>
                <a:latin typeface="Arial"/>
                <a:ea typeface="Arial"/>
                <a:cs typeface="Arial"/>
                <a:sym typeface="Arial"/>
              </a:defRPr>
            </a:lvl1pPr>
            <a:lvl2pPr marR="0" lvl="1"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9pPr>
          </a:lstStyle>
          <a:p>
            <a:endParaRPr/>
          </a:p>
        </p:txBody>
      </p:sp>
      <p:sp>
        <p:nvSpPr>
          <p:cNvPr id="52" name="Google Shape;52;p12"/>
          <p:cNvSpPr txBox="1">
            <a:spLocks noGrp="1"/>
          </p:cNvSpPr>
          <p:nvPr>
            <p:ph type="dt" idx="10"/>
          </p:nvPr>
        </p:nvSpPr>
        <p:spPr>
          <a:xfrm>
            <a:off x="228600" y="3178175"/>
            <a:ext cx="1066800" cy="1827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rgbClr val="000000"/>
              </a:buClr>
              <a:buSzPts val="700"/>
              <a:buFont typeface="Arial"/>
              <a:buNone/>
              <a:defRPr sz="7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9pPr>
          </a:lstStyle>
          <a:p>
            <a:endParaRPr/>
          </a:p>
        </p:txBody>
      </p:sp>
      <p:sp>
        <p:nvSpPr>
          <p:cNvPr id="53" name="Google Shape;53;p12"/>
          <p:cNvSpPr txBox="1">
            <a:spLocks noGrp="1"/>
          </p:cNvSpPr>
          <p:nvPr>
            <p:ph type="sldNum" idx="12"/>
          </p:nvPr>
        </p:nvSpPr>
        <p:spPr>
          <a:xfrm>
            <a:off x="3276600" y="3178175"/>
            <a:ext cx="1066800" cy="182700"/>
          </a:xfrm>
          <a:prstGeom prst="rect">
            <a:avLst/>
          </a:prstGeom>
          <a:noFill/>
          <a:ln>
            <a:noFill/>
          </a:ln>
        </p:spPr>
        <p:txBody>
          <a:bodyPr spcFirstLastPara="1" wrap="square" lIns="0" tIns="0" rIns="0" bIns="0" anchor="ctr" anchorCtr="0">
            <a:noAutofit/>
          </a:bodyPr>
          <a:lstStyle>
            <a:lvl1pPr marL="25400" marR="0" lvl="0" indent="0" algn="r">
              <a:lnSpc>
                <a:spcPct val="103777"/>
              </a:lnSpc>
              <a:spcBef>
                <a:spcPts val="0"/>
              </a:spcBef>
              <a:spcAft>
                <a:spcPts val="0"/>
              </a:spcAft>
              <a:buClr>
                <a:srgbClr val="000000"/>
              </a:buClr>
              <a:buSzPts val="600"/>
              <a:buFont typeface="Arial"/>
              <a:buNone/>
              <a:defRPr sz="900" b="0" i="0" u="none" strike="noStrike" cap="none">
                <a:solidFill>
                  <a:srgbClr val="E22C91"/>
                </a:solidFill>
                <a:latin typeface="Arial"/>
                <a:ea typeface="Arial"/>
                <a:cs typeface="Arial"/>
                <a:sym typeface="Arial"/>
              </a:defRPr>
            </a:lvl1pPr>
            <a:lvl2pPr marL="25400" marR="0" lvl="1" indent="0" algn="r">
              <a:lnSpc>
                <a:spcPct val="103777"/>
              </a:lnSpc>
              <a:spcBef>
                <a:spcPts val="0"/>
              </a:spcBef>
              <a:spcAft>
                <a:spcPts val="0"/>
              </a:spcAft>
              <a:buClr>
                <a:srgbClr val="000000"/>
              </a:buClr>
              <a:buSzPts val="600"/>
              <a:buFont typeface="Arial"/>
              <a:buNone/>
              <a:defRPr sz="900" b="0" i="0" u="none" strike="noStrike" cap="none">
                <a:solidFill>
                  <a:srgbClr val="E22C91"/>
                </a:solidFill>
                <a:latin typeface="Arial"/>
                <a:ea typeface="Arial"/>
                <a:cs typeface="Arial"/>
                <a:sym typeface="Arial"/>
              </a:defRPr>
            </a:lvl2pPr>
            <a:lvl3pPr marL="25400" marR="0" lvl="2" indent="0" algn="r">
              <a:lnSpc>
                <a:spcPct val="103777"/>
              </a:lnSpc>
              <a:spcBef>
                <a:spcPts val="0"/>
              </a:spcBef>
              <a:spcAft>
                <a:spcPts val="0"/>
              </a:spcAft>
              <a:buClr>
                <a:srgbClr val="000000"/>
              </a:buClr>
              <a:buSzPts val="600"/>
              <a:buFont typeface="Arial"/>
              <a:buNone/>
              <a:defRPr sz="900" b="0" i="0" u="none" strike="noStrike" cap="none">
                <a:solidFill>
                  <a:srgbClr val="E22C91"/>
                </a:solidFill>
                <a:latin typeface="Arial"/>
                <a:ea typeface="Arial"/>
                <a:cs typeface="Arial"/>
                <a:sym typeface="Arial"/>
              </a:defRPr>
            </a:lvl3pPr>
            <a:lvl4pPr marL="25400" marR="0" lvl="3" indent="0" algn="r">
              <a:lnSpc>
                <a:spcPct val="103777"/>
              </a:lnSpc>
              <a:spcBef>
                <a:spcPts val="0"/>
              </a:spcBef>
              <a:spcAft>
                <a:spcPts val="0"/>
              </a:spcAft>
              <a:buClr>
                <a:srgbClr val="000000"/>
              </a:buClr>
              <a:buSzPts val="600"/>
              <a:buFont typeface="Arial"/>
              <a:buNone/>
              <a:defRPr sz="900" b="0" i="0" u="none" strike="noStrike" cap="none">
                <a:solidFill>
                  <a:srgbClr val="E22C91"/>
                </a:solidFill>
                <a:latin typeface="Arial"/>
                <a:ea typeface="Arial"/>
                <a:cs typeface="Arial"/>
                <a:sym typeface="Arial"/>
              </a:defRPr>
            </a:lvl4pPr>
            <a:lvl5pPr marL="25400" marR="0" lvl="4" indent="0" algn="r">
              <a:lnSpc>
                <a:spcPct val="103777"/>
              </a:lnSpc>
              <a:spcBef>
                <a:spcPts val="0"/>
              </a:spcBef>
              <a:spcAft>
                <a:spcPts val="0"/>
              </a:spcAft>
              <a:buClr>
                <a:srgbClr val="000000"/>
              </a:buClr>
              <a:buSzPts val="600"/>
              <a:buFont typeface="Arial"/>
              <a:buNone/>
              <a:defRPr sz="900" b="0" i="0" u="none" strike="noStrike" cap="none">
                <a:solidFill>
                  <a:srgbClr val="E22C91"/>
                </a:solidFill>
                <a:latin typeface="Arial"/>
                <a:ea typeface="Arial"/>
                <a:cs typeface="Arial"/>
                <a:sym typeface="Arial"/>
              </a:defRPr>
            </a:lvl5pPr>
            <a:lvl6pPr marL="25400" marR="0" lvl="5" indent="0" algn="r">
              <a:lnSpc>
                <a:spcPct val="103777"/>
              </a:lnSpc>
              <a:spcBef>
                <a:spcPts val="0"/>
              </a:spcBef>
              <a:spcAft>
                <a:spcPts val="0"/>
              </a:spcAft>
              <a:buClr>
                <a:srgbClr val="000000"/>
              </a:buClr>
              <a:buSzPts val="600"/>
              <a:buFont typeface="Arial"/>
              <a:buNone/>
              <a:defRPr sz="900" b="0" i="0" u="none" strike="noStrike" cap="none">
                <a:solidFill>
                  <a:srgbClr val="E22C91"/>
                </a:solidFill>
                <a:latin typeface="Arial"/>
                <a:ea typeface="Arial"/>
                <a:cs typeface="Arial"/>
                <a:sym typeface="Arial"/>
              </a:defRPr>
            </a:lvl6pPr>
            <a:lvl7pPr marL="25400" marR="0" lvl="6" indent="0" algn="r">
              <a:lnSpc>
                <a:spcPct val="103777"/>
              </a:lnSpc>
              <a:spcBef>
                <a:spcPts val="0"/>
              </a:spcBef>
              <a:spcAft>
                <a:spcPts val="0"/>
              </a:spcAft>
              <a:buClr>
                <a:srgbClr val="000000"/>
              </a:buClr>
              <a:buSzPts val="600"/>
              <a:buFont typeface="Arial"/>
              <a:buNone/>
              <a:defRPr sz="900" b="0" i="0" u="none" strike="noStrike" cap="none">
                <a:solidFill>
                  <a:srgbClr val="E22C91"/>
                </a:solidFill>
                <a:latin typeface="Arial"/>
                <a:ea typeface="Arial"/>
                <a:cs typeface="Arial"/>
                <a:sym typeface="Arial"/>
              </a:defRPr>
            </a:lvl7pPr>
            <a:lvl8pPr marL="25400" marR="0" lvl="7" indent="0" algn="r">
              <a:lnSpc>
                <a:spcPct val="103777"/>
              </a:lnSpc>
              <a:spcBef>
                <a:spcPts val="0"/>
              </a:spcBef>
              <a:spcAft>
                <a:spcPts val="0"/>
              </a:spcAft>
              <a:buClr>
                <a:srgbClr val="000000"/>
              </a:buClr>
              <a:buSzPts val="600"/>
              <a:buFont typeface="Arial"/>
              <a:buNone/>
              <a:defRPr sz="900" b="0" i="0" u="none" strike="noStrike" cap="none">
                <a:solidFill>
                  <a:srgbClr val="E22C91"/>
                </a:solidFill>
                <a:latin typeface="Arial"/>
                <a:ea typeface="Arial"/>
                <a:cs typeface="Arial"/>
                <a:sym typeface="Arial"/>
              </a:defRPr>
            </a:lvl8pPr>
            <a:lvl9pPr marL="25400" marR="0" lvl="8" indent="0" algn="r">
              <a:lnSpc>
                <a:spcPct val="103777"/>
              </a:lnSpc>
              <a:spcBef>
                <a:spcPts val="0"/>
              </a:spcBef>
              <a:spcAft>
                <a:spcPts val="0"/>
              </a:spcAft>
              <a:buClr>
                <a:srgbClr val="000000"/>
              </a:buClr>
              <a:buSzPts val="600"/>
              <a:buFont typeface="Arial"/>
              <a:buNone/>
              <a:defRPr sz="900" b="0" i="0" u="none" strike="noStrike" cap="none">
                <a:solidFill>
                  <a:srgbClr val="E22C91"/>
                </a:solidFill>
                <a:latin typeface="Arial"/>
                <a:ea typeface="Arial"/>
                <a:cs typeface="Arial"/>
                <a:sym typeface="Arial"/>
              </a:defRPr>
            </a:lvl9pPr>
          </a:lstStyle>
          <a:p>
            <a:pPr marL="2540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4"/>
        <p:cNvGrpSpPr/>
        <p:nvPr/>
      </p:nvGrpSpPr>
      <p:grpSpPr>
        <a:xfrm>
          <a:off x="0" y="0"/>
          <a:ext cx="0" cy="0"/>
          <a:chOff x="0" y="0"/>
          <a:chExt cx="0" cy="0"/>
        </a:xfrm>
      </p:grpSpPr>
      <p:sp>
        <p:nvSpPr>
          <p:cNvPr id="55" name="Google Shape;55;p13"/>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56" name="Google Shape;56;p13"/>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57" name="Google Shape;57;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8"/>
        <p:cNvGrpSpPr/>
        <p:nvPr/>
      </p:nvGrpSpPr>
      <p:grpSpPr>
        <a:xfrm>
          <a:off x="0" y="0"/>
          <a:ext cx="0" cy="0"/>
          <a:chOff x="0" y="0"/>
          <a:chExt cx="0" cy="0"/>
        </a:xfrm>
      </p:grpSpPr>
      <p:sp>
        <p:nvSpPr>
          <p:cNvPr id="59" name="Google Shape;59;p1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60" name="Google Shape;60;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8"/>
          <p:cNvSpPr txBox="1">
            <a:spLocks noGrp="1"/>
          </p:cNvSpPr>
          <p:nvPr>
            <p:ph type="title"/>
          </p:nvPr>
        </p:nvSpPr>
        <p:spPr>
          <a:xfrm>
            <a:off x="363855" y="1365361"/>
            <a:ext cx="3090545" cy="484748"/>
          </a:xfrm>
          <a:prstGeom prst="rect">
            <a:avLst/>
          </a:prstGeom>
          <a:noFill/>
          <a:ln>
            <a:noFill/>
          </a:ln>
        </p:spPr>
        <p:txBody>
          <a:bodyPr spcFirstLastPara="1" wrap="square" lIns="0" tIns="0" rIns="0" bIns="0" anchor="t" anchorCtr="0">
            <a:spAutoFit/>
          </a:bodyPr>
          <a:lstStyle>
            <a:lvl1pPr marR="0" lvl="0" algn="l" rtl="0">
              <a:lnSpc>
                <a:spcPct val="100000"/>
              </a:lnSpc>
              <a:spcBef>
                <a:spcPts val="0"/>
              </a:spcBef>
              <a:spcAft>
                <a:spcPts val="0"/>
              </a:spcAft>
              <a:buClr>
                <a:srgbClr val="000000"/>
              </a:buClr>
              <a:buSzPts val="1400"/>
              <a:buFont typeface="Arial"/>
              <a:buNone/>
              <a:defRPr sz="315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8"/>
          <p:cNvSpPr txBox="1">
            <a:spLocks noGrp="1"/>
          </p:cNvSpPr>
          <p:nvPr>
            <p:ph type="body" idx="1"/>
          </p:nvPr>
        </p:nvSpPr>
        <p:spPr>
          <a:xfrm>
            <a:off x="4842637" y="1088804"/>
            <a:ext cx="4055109" cy="276999"/>
          </a:xfrm>
          <a:prstGeom prst="rect">
            <a:avLst/>
          </a:prstGeom>
          <a:noFill/>
          <a:ln>
            <a:noFill/>
          </a:ln>
        </p:spPr>
        <p:txBody>
          <a:bodyPr spcFirstLastPara="1" wrap="square" lIns="0" tIns="0" rIns="0" bIns="0" anchor="t" anchorCtr="0">
            <a:sp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9pPr>
          </a:lstStyle>
          <a:p>
            <a:endParaRPr/>
          </a:p>
        </p:txBody>
      </p:sp>
      <p:sp>
        <p:nvSpPr>
          <p:cNvPr id="8" name="Google Shape;8;p8"/>
          <p:cNvSpPr txBox="1">
            <a:spLocks noGrp="1"/>
          </p:cNvSpPr>
          <p:nvPr>
            <p:ph type="ftr" idx="11"/>
          </p:nvPr>
        </p:nvSpPr>
        <p:spPr>
          <a:xfrm>
            <a:off x="6925692" y="4964031"/>
            <a:ext cx="1579879" cy="116442"/>
          </a:xfrm>
          <a:prstGeom prst="rect">
            <a:avLst/>
          </a:prstGeom>
          <a:noFill/>
          <a:ln>
            <a:noFill/>
          </a:ln>
        </p:spPr>
        <p:txBody>
          <a:bodyPr spcFirstLastPara="1" wrap="square" lIns="0" tIns="0" rIns="0" bIns="0" anchor="t" anchorCtr="0">
            <a:spAutoFit/>
          </a:bodyPr>
          <a:lstStyle>
            <a:lvl1pPr marR="0" lvl="0" algn="l" rtl="0">
              <a:lnSpc>
                <a:spcPct val="100000"/>
              </a:lnSpc>
              <a:spcBef>
                <a:spcPts val="0"/>
              </a:spcBef>
              <a:spcAft>
                <a:spcPts val="0"/>
              </a:spcAft>
              <a:buClr>
                <a:srgbClr val="000000"/>
              </a:buClr>
              <a:buSzPts val="1400"/>
              <a:buFont typeface="Arial"/>
              <a:buNone/>
              <a:defRPr sz="900" b="1" i="0" u="none" strike="noStrike" cap="none">
                <a:solidFill>
                  <a:srgbClr val="E22C9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9" name="Google Shape;9;p8"/>
          <p:cNvSpPr txBox="1">
            <a:spLocks noGrp="1"/>
          </p:cNvSpPr>
          <p:nvPr>
            <p:ph type="dt" idx="10"/>
          </p:nvPr>
        </p:nvSpPr>
        <p:spPr>
          <a:xfrm>
            <a:off x="457200" y="4783455"/>
            <a:ext cx="2103120" cy="215444"/>
          </a:xfrm>
          <a:prstGeom prst="rect">
            <a:avLst/>
          </a:prstGeom>
          <a:noFill/>
          <a:ln>
            <a:noFill/>
          </a:ln>
        </p:spPr>
        <p:txBody>
          <a:bodyPr spcFirstLastPara="1" wrap="square" lIns="0" tIns="0" rIns="0" bIns="0" anchor="t" anchorCtr="0">
            <a:sp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0" name="Google Shape;10;p8"/>
          <p:cNvSpPr txBox="1">
            <a:spLocks noGrp="1"/>
          </p:cNvSpPr>
          <p:nvPr>
            <p:ph type="sldNum" idx="12"/>
          </p:nvPr>
        </p:nvSpPr>
        <p:spPr>
          <a:xfrm>
            <a:off x="8661019" y="4944266"/>
            <a:ext cx="168909" cy="116442"/>
          </a:xfrm>
          <a:prstGeom prst="rect">
            <a:avLst/>
          </a:prstGeom>
          <a:noFill/>
          <a:ln>
            <a:noFill/>
          </a:ln>
        </p:spPr>
        <p:txBody>
          <a:bodyPr spcFirstLastPara="1" wrap="square" lIns="0" tIns="0" rIns="0" bIns="0" anchor="t" anchorCtr="0">
            <a:spAutoFit/>
          </a:bodyPr>
          <a:lstStyle>
            <a:lvl1pPr marL="28575" marR="0" lvl="0" indent="0" algn="l" rtl="0">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1pPr>
            <a:lvl2pPr marL="28575" marR="0" lvl="1" indent="0" algn="l" rtl="0">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2pPr>
            <a:lvl3pPr marL="28575" marR="0" lvl="2" indent="0" algn="l" rtl="0">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3pPr>
            <a:lvl4pPr marL="28575" marR="0" lvl="3" indent="0" algn="l" rtl="0">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4pPr>
            <a:lvl5pPr marL="28575" marR="0" lvl="4" indent="0" algn="l" rtl="0">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5pPr>
            <a:lvl6pPr marL="28575" marR="0" lvl="5" indent="0" algn="l" rtl="0">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6pPr>
            <a:lvl7pPr marL="28575" marR="0" lvl="6" indent="0" algn="l" rtl="0">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7pPr>
            <a:lvl8pPr marL="28575" marR="0" lvl="7" indent="0" algn="l" rtl="0">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8pPr>
            <a:lvl9pPr marL="28575" marR="0" lvl="8" indent="0" algn="l" rtl="0">
              <a:lnSpc>
                <a:spcPct val="103777"/>
              </a:lnSpc>
              <a:spcBef>
                <a:spcPts val="0"/>
              </a:spcBef>
              <a:spcAft>
                <a:spcPts val="0"/>
              </a:spcAft>
              <a:buClr>
                <a:srgbClr val="000000"/>
              </a:buClr>
              <a:buSzPts val="900"/>
              <a:buFont typeface="Arial"/>
              <a:buNone/>
              <a:defRPr sz="900" b="0" i="0" u="none" strike="noStrike" cap="none">
                <a:solidFill>
                  <a:srgbClr val="E22C91"/>
                </a:solidFill>
                <a:latin typeface="Arial"/>
                <a:ea typeface="Arial"/>
                <a:cs typeface="Arial"/>
                <a:sym typeface="Arial"/>
              </a:defRPr>
            </a:lvl9pPr>
          </a:lstStyle>
          <a:p>
            <a:pPr marL="28575" lvl="0" indent="0" algn="l" rtl="0">
              <a:spcBef>
                <a:spcPts val="0"/>
              </a:spcBef>
              <a:spcAft>
                <a:spcPts val="0"/>
              </a:spcAft>
              <a:buNone/>
            </a:pPr>
            <a:fld id="{00000000-1234-1234-1234-123412341234}" type="slidenum">
              <a:rPr lang="en"/>
              <a:t>‹#›</a:t>
            </a:fld>
            <a:endParaRPr/>
          </a:p>
        </p:txBody>
      </p:sp>
      <p:pic>
        <p:nvPicPr>
          <p:cNvPr id="11" name="Google Shape;11;p8"/>
          <p:cNvPicPr preferRelativeResize="0"/>
          <p:nvPr/>
        </p:nvPicPr>
        <p:blipFill rotWithShape="1">
          <a:blip r:embed="rId7">
            <a:alphaModFix/>
          </a:blip>
          <a:srcRect/>
          <a:stretch/>
        </p:blipFill>
        <p:spPr>
          <a:xfrm>
            <a:off x="143701" y="4454620"/>
            <a:ext cx="1765426" cy="625853"/>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42" name="Google Shape;42;p1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43" name="Google Shape;43;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 id="2147483667"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hyperlink" Target="https://tfb.premierwireless.com/hubfs/2026/Government%20and%20Public%20Sector/Flyers/%5BFinal%5D%20Panic%20Buttons%20for%20Adult%20Protective%20Services%20(APS%20%20Aging%20%26%20Disability)%20-%2006.3.2026.pdf?hsLang=en" TargetMode="External"/><Relationship Id="rId13" Type="http://schemas.openxmlformats.org/officeDocument/2006/relationships/hyperlink" Target="https://tfb.premierwireless.com/hubfs/2026/Education/Flyers/%5BFinal%5D%20ProteqNetTM%20for%20Education%20%20-%2006.8.26.pdf?hsLang=en" TargetMode="External"/><Relationship Id="rId18" Type="http://schemas.openxmlformats.org/officeDocument/2006/relationships/hyperlink" Target="https://21694297.fs1.hubspotusercontent-na1.net/hubfs/21694297/2026/Rebranded%20Spec%20Sheets/%5BFinal%5D%20Premier%20Wireless%20PSD%20Datasheet%20-%206.15.26.pdf" TargetMode="External"/><Relationship Id="rId3" Type="http://schemas.openxmlformats.org/officeDocument/2006/relationships/image" Target="../media/image3.png"/><Relationship Id="rId7" Type="http://schemas.openxmlformats.org/officeDocument/2006/relationships/hyperlink" Target="https://tfb.premierwireless.com/hubfs/2026/Government%20and%20Public%20Sector/Flyers/%5BFinal%5D%20Panic%20Buttons%20for%20Utilities%20-%2006.3.2026.pdf?hsLang=en" TargetMode="External"/><Relationship Id="rId12" Type="http://schemas.openxmlformats.org/officeDocument/2006/relationships/hyperlink" Target="https://tfb.premierwireless.com/hubfs/2026/Business%20and%20Retail/Flyers/%5BFinal%5D%20ProteqNet%20for%20Hospitality%20%20-%2006.8.26.pdf?hsLang=en" TargetMode="External"/><Relationship Id="rId17" Type="http://schemas.openxmlformats.org/officeDocument/2006/relationships/hyperlink" Target="https://21694297.fs1.hubspotusercontent-na1.net/hubfs/21694297/2026/Rebranded%20Spec%20Sheets/%5BFinal%5D%20Premier%20Wireless%20Panic%20Button%20Datasheet%20-%206.15.26.pdf" TargetMode="External"/><Relationship Id="rId2" Type="http://schemas.openxmlformats.org/officeDocument/2006/relationships/notesSlide" Target="../notesSlides/notesSlide16.xml"/><Relationship Id="rId16" Type="http://schemas.openxmlformats.org/officeDocument/2006/relationships/hyperlink" Target="https://21694297.fs1.hubspotusercontent-na1.net/hubfs/21694297/2026/Rebranded%20Spec%20Sheets/%5BFinal%5D%20Premier%20Wireless%20Beacon%20Datasheet%20%20-%206.15.26.pdf" TargetMode="External"/><Relationship Id="rId1" Type="http://schemas.openxmlformats.org/officeDocument/2006/relationships/slideLayout" Target="../slideLayouts/slideLayout7.xml"/><Relationship Id="rId6" Type="http://schemas.openxmlformats.org/officeDocument/2006/relationships/hyperlink" Target="https://tfb.premierwireless.com/hubfs/2026/Government%20and%20Public%20Sector/Flyers/%5BFinal%5D%20ProteqNetTM%20for%20Behavioral%20Health%20%26%20Crisis%20Response%20Teams%20-%2006.3.2026.pdf?hsLang=en" TargetMode="External"/><Relationship Id="rId11" Type="http://schemas.openxmlformats.org/officeDocument/2006/relationships/hyperlink" Target="https://tfb.premierwireless.com/hubfs/2026/Business%20and%20Retail/Flyers/%5BFinal%5D%20ProteqNet%20for%20Construction%20%20-%2006.8.26.pdf?hsLang=en" TargetMode="External"/><Relationship Id="rId5" Type="http://schemas.openxmlformats.org/officeDocument/2006/relationships/hyperlink" Target="https://tfb.premierwireless.com/hubfs/2026/Government%20and%20Public%20Sector/Flyers/%5BFinal%5D%20Panic%20Buttons%20for%20Child%20Protective%20Services%20(CPS%20%20Child%20Welfare)%20-%2006.3.2026.pdf?hsLang=en" TargetMode="External"/><Relationship Id="rId15" Type="http://schemas.openxmlformats.org/officeDocument/2006/relationships/hyperlink" Target="https://tfb.premierwireless.com/hubfs/2026/Healthcare/Flyers/%5BFinal%5D%20ProteqNetTM%20for%20Healthcare%20%26%20Home%20Health%20%20-%2006.8.26.pdf?hsLang=en" TargetMode="External"/><Relationship Id="rId10" Type="http://schemas.openxmlformats.org/officeDocument/2006/relationships/hyperlink" Target="https://tfb.premierwireless.com/hubfs/2026/Business%20and%20Retail/Flyers/%5BFinal%5D%20ProteqNetTM%20for%20Retail%20%20-%2006.8.26.pdf?hsLang=en" TargetMode="External"/><Relationship Id="rId19" Type="http://schemas.openxmlformats.org/officeDocument/2006/relationships/hyperlink" Target="https://tfb.premierwireless.com/panic-buttons-personal-safety-devices" TargetMode="External"/><Relationship Id="rId4" Type="http://schemas.openxmlformats.org/officeDocument/2006/relationships/hyperlink" Target="https://tfb.premierwireless.com/hubfs/2026/General%20-%20All%20Industries/Flyers/%5BFinal%5D%20General_ProteqNetTM%20Personal%20Safety%20Devices%20%26%20Panic%20Buttons%20%20-%2006.2.26.pdf?hsLang=en" TargetMode="External"/><Relationship Id="rId9" Type="http://schemas.openxmlformats.org/officeDocument/2006/relationships/hyperlink" Target="https://tfb.premierwireless.com/hubfs/2026/Government%20and%20Public%20Sector/Flyers/%5BFinal%20ProteqNetTM%20%20for%20Housing%20Authorities%20-%2006.3.2026.pdf?hsLang=en" TargetMode="External"/><Relationship Id="rId14" Type="http://schemas.openxmlformats.org/officeDocument/2006/relationships/hyperlink" Target="https://tfb.premierwireless.com/hubfs/2026/Field%20Services%20and%20Operations/Flyers/%5BFinal%5D%20ProteqNet%20for%20Field%20Services%20%20-%2006.8.26.pdf?hsLang=en"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3.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98"/>
        <p:cNvGrpSpPr/>
        <p:nvPr/>
      </p:nvGrpSpPr>
      <p:grpSpPr>
        <a:xfrm>
          <a:off x="0" y="0"/>
          <a:ext cx="0" cy="0"/>
          <a:chOff x="0" y="0"/>
          <a:chExt cx="0" cy="0"/>
        </a:xfrm>
      </p:grpSpPr>
      <p:sp>
        <p:nvSpPr>
          <p:cNvPr id="99" name="Google Shape;99;p1"/>
          <p:cNvSpPr/>
          <p:nvPr/>
        </p:nvSpPr>
        <p:spPr>
          <a:xfrm>
            <a:off x="-1" y="2740343"/>
            <a:ext cx="4731765" cy="2403157"/>
          </a:xfrm>
          <a:custGeom>
            <a:avLst/>
            <a:gdLst/>
            <a:ahLst/>
            <a:cxnLst/>
            <a:rect l="l" t="t" r="r" b="b"/>
            <a:pathLst>
              <a:path w="4572000" h="3653790" extrusionOk="0">
                <a:moveTo>
                  <a:pt x="0" y="3653790"/>
                </a:moveTo>
                <a:lnTo>
                  <a:pt x="4572000" y="3653790"/>
                </a:lnTo>
                <a:lnTo>
                  <a:pt x="4572000" y="0"/>
                </a:lnTo>
                <a:lnTo>
                  <a:pt x="0" y="0"/>
                </a:lnTo>
                <a:lnTo>
                  <a:pt x="0" y="3653790"/>
                </a:lnTo>
                <a:close/>
              </a:path>
            </a:pathLst>
          </a:custGeom>
          <a:solidFill>
            <a:srgbClr val="F8F8F8"/>
          </a:solidFill>
          <a:ln>
            <a:noFill/>
          </a:ln>
        </p:spPr>
        <p:txBody>
          <a:bodyPr spcFirstLastPara="1" wrap="square" lIns="0" tIns="0" rIns="0" bIns="0" anchor="t" anchorCtr="0">
            <a:noAutofit/>
          </a:bodyPr>
          <a:lstStyle/>
          <a:p>
            <a:br>
              <a:rPr lang="en-US" sz="1200" dirty="0"/>
            </a:br>
            <a:endParaRPr sz="1350" b="0" i="0" u="none" strike="noStrike" cap="none" dirty="0">
              <a:solidFill>
                <a:srgbClr val="000000"/>
              </a:solidFill>
              <a:latin typeface="Arial"/>
              <a:ea typeface="Arial"/>
              <a:cs typeface="Arial"/>
              <a:sym typeface="Arial"/>
            </a:endParaRPr>
          </a:p>
        </p:txBody>
      </p:sp>
      <p:sp>
        <p:nvSpPr>
          <p:cNvPr id="100" name="Google Shape;100;p1"/>
          <p:cNvSpPr/>
          <p:nvPr/>
        </p:nvSpPr>
        <p:spPr>
          <a:xfrm>
            <a:off x="-1" y="0"/>
            <a:ext cx="4731765" cy="2740343"/>
          </a:xfrm>
          <a:custGeom>
            <a:avLst/>
            <a:gdLst/>
            <a:ahLst/>
            <a:cxnLst/>
            <a:rect l="l" t="t" r="r" b="b"/>
            <a:pathLst>
              <a:path w="4572000" h="3653790" extrusionOk="0">
                <a:moveTo>
                  <a:pt x="0" y="3653790"/>
                </a:moveTo>
                <a:lnTo>
                  <a:pt x="4572000" y="3653790"/>
                </a:lnTo>
                <a:lnTo>
                  <a:pt x="4572000" y="0"/>
                </a:lnTo>
                <a:lnTo>
                  <a:pt x="0" y="0"/>
                </a:lnTo>
                <a:lnTo>
                  <a:pt x="0" y="3653790"/>
                </a:lnTo>
                <a:close/>
              </a:path>
            </a:pathLst>
          </a:custGeom>
          <a:solidFill>
            <a:schemeClr val="dk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Arial"/>
              <a:ea typeface="Arial"/>
              <a:cs typeface="Arial"/>
              <a:sym typeface="Arial"/>
            </a:endParaRPr>
          </a:p>
        </p:txBody>
      </p:sp>
      <p:sp>
        <p:nvSpPr>
          <p:cNvPr id="101" name="Google Shape;101;p1"/>
          <p:cNvSpPr txBox="1">
            <a:spLocks noGrp="1"/>
          </p:cNvSpPr>
          <p:nvPr>
            <p:ph type="title"/>
          </p:nvPr>
        </p:nvSpPr>
        <p:spPr>
          <a:xfrm>
            <a:off x="362100" y="903936"/>
            <a:ext cx="4209900" cy="1373702"/>
          </a:xfrm>
          <a:prstGeom prst="rect">
            <a:avLst/>
          </a:prstGeom>
          <a:noFill/>
          <a:ln>
            <a:noFill/>
          </a:ln>
        </p:spPr>
        <p:txBody>
          <a:bodyPr spcFirstLastPara="1" wrap="square" lIns="0" tIns="12375" rIns="0" bIns="0" anchor="t" anchorCtr="0">
            <a:spAutoFit/>
          </a:bodyPr>
          <a:lstStyle/>
          <a:p>
            <a:pPr marL="9525" lvl="0" indent="0" algn="l" rtl="0">
              <a:lnSpc>
                <a:spcPct val="121304"/>
              </a:lnSpc>
              <a:spcBef>
                <a:spcPts val="0"/>
              </a:spcBef>
              <a:spcAft>
                <a:spcPts val="0"/>
              </a:spcAft>
              <a:buSzPts val="1100"/>
              <a:buNone/>
            </a:pPr>
            <a:r>
              <a:rPr lang="en" sz="2200" b="1" dirty="0">
                <a:latin typeface="Quicksand"/>
                <a:ea typeface="Quicksand"/>
                <a:cs typeface="Quicksand"/>
                <a:sym typeface="Quicksand"/>
              </a:rPr>
              <a:t>ProteqNet™ Employee Protection System </a:t>
            </a:r>
            <a:br>
              <a:rPr lang="en" dirty="0">
                <a:latin typeface="Quicksand Medium"/>
                <a:ea typeface="Quicksand Medium"/>
                <a:cs typeface="Quicksand Medium"/>
                <a:sym typeface="Quicksand Medium"/>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br>
            <a:r>
              <a:rPr lang="en" sz="1450" dirty="0">
                <a:latin typeface="Quicksand Medium"/>
                <a:ea typeface="Quicksand Medium"/>
                <a:cs typeface="Quicksand Medium"/>
                <a:sym typeface="Quicksand Medium"/>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Panic Buttons &amp; Personal Safety Devices </a:t>
            </a:r>
            <a:endParaRPr sz="1450" dirty="0">
              <a:latin typeface="Quicksand Medium"/>
              <a:ea typeface="Quicksand Medium"/>
              <a:cs typeface="Quicksand Medium"/>
              <a:sym typeface="Quicksand Medium"/>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endParaRPr>
          </a:p>
          <a:p>
            <a:pPr marL="9525" lvl="0" indent="0" algn="l" rtl="0">
              <a:lnSpc>
                <a:spcPct val="121304"/>
              </a:lnSpc>
              <a:spcBef>
                <a:spcPts val="0"/>
              </a:spcBef>
              <a:spcAft>
                <a:spcPts val="0"/>
              </a:spcAft>
              <a:buSzPts val="1100"/>
              <a:buNone/>
            </a:pPr>
            <a:r>
              <a:rPr lang="en" sz="1450" dirty="0">
                <a:latin typeface="Quicksand Medium"/>
                <a:ea typeface="Quicksand Medium"/>
                <a:cs typeface="Quicksand Medium"/>
                <a:sym typeface="Quicksand Medium"/>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From Premier </a:t>
            </a:r>
            <a:r>
              <a:rPr lang="en" sz="1450" dirty="0">
                <a:latin typeface="Quicksand Medium"/>
                <a:ea typeface="Quicksand Medium"/>
                <a:cs typeface="Quicksand Medium"/>
                <a:sym typeface="Quicksand Medium"/>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Wireles</a:t>
            </a:r>
            <a:r>
              <a:rPr lang="en" sz="1460" dirty="0">
                <a:latin typeface="Quicksand Medium"/>
                <a:ea typeface="Quicksand Medium"/>
                <a:cs typeface="Quicksand Medium"/>
                <a:sym typeface="Quicksand Medium"/>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s</a:t>
            </a:r>
            <a:r>
              <a:rPr lang="en" sz="1460" dirty="0">
                <a:latin typeface="Quicksand Medium"/>
                <a:ea typeface="Quicksand Medium"/>
                <a:cs typeface="Quicksand Medium"/>
                <a:sym typeface="Quicksand Medium"/>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 &amp; T-Mobile</a:t>
            </a:r>
            <a:endParaRPr sz="1460" dirty="0">
              <a:latin typeface="Quicksand Medium"/>
              <a:ea typeface="Quicksand Medium"/>
              <a:cs typeface="Quicksand Medium"/>
              <a:sym typeface="Quicksand Medium"/>
            </a:endParaRPr>
          </a:p>
        </p:txBody>
      </p:sp>
      <p:sp>
        <p:nvSpPr>
          <p:cNvPr id="102" name="Google Shape;102;p1"/>
          <p:cNvSpPr txBox="1"/>
          <p:nvPr/>
        </p:nvSpPr>
        <p:spPr>
          <a:xfrm>
            <a:off x="8698088" y="4716091"/>
            <a:ext cx="79200" cy="148200"/>
          </a:xfrm>
          <a:prstGeom prst="rect">
            <a:avLst/>
          </a:prstGeom>
          <a:noFill/>
          <a:ln>
            <a:noFill/>
          </a:ln>
        </p:spPr>
        <p:txBody>
          <a:bodyPr spcFirstLastPara="1" wrap="square" lIns="0" tIns="9525" rIns="0" bIns="0" anchor="t" anchorCtr="0">
            <a:spAutoFit/>
          </a:bodyPr>
          <a:lstStyle/>
          <a:p>
            <a:pPr marL="9525"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E22C91"/>
                </a:solidFill>
                <a:latin typeface="Arial"/>
                <a:ea typeface="Arial"/>
                <a:cs typeface="Arial"/>
                <a:sym typeface="Arial"/>
              </a:rPr>
              <a:t>1</a:t>
            </a:r>
            <a:endParaRPr sz="900" b="0" i="0" u="none" strike="noStrike" cap="none">
              <a:solidFill>
                <a:srgbClr val="000000"/>
              </a:solidFill>
              <a:latin typeface="Arial"/>
              <a:ea typeface="Arial"/>
              <a:cs typeface="Arial"/>
              <a:sym typeface="Arial"/>
            </a:endParaRPr>
          </a:p>
        </p:txBody>
      </p:sp>
      <p:pic>
        <p:nvPicPr>
          <p:cNvPr id="103" name="Google Shape;103;p1"/>
          <p:cNvPicPr preferRelativeResize="0"/>
          <p:nvPr/>
        </p:nvPicPr>
        <p:blipFill rotWithShape="1">
          <a:blip r:embed="rId3">
            <a:alphaModFix/>
          </a:blip>
          <a:srcRect/>
          <a:stretch/>
        </p:blipFill>
        <p:spPr>
          <a:xfrm>
            <a:off x="362103" y="348512"/>
            <a:ext cx="2333508" cy="270580"/>
          </a:xfrm>
          <a:prstGeom prst="rect">
            <a:avLst/>
          </a:prstGeom>
          <a:noFill/>
          <a:ln>
            <a:noFill/>
          </a:ln>
        </p:spPr>
      </p:pic>
      <p:graphicFrame>
        <p:nvGraphicFramePr>
          <p:cNvPr id="104" name="Google Shape;104;p1"/>
          <p:cNvGraphicFramePr/>
          <p:nvPr/>
        </p:nvGraphicFramePr>
        <p:xfrm>
          <a:off x="5365771" y="288278"/>
          <a:ext cx="2983725" cy="4142500"/>
        </p:xfrm>
        <a:graphic>
          <a:graphicData uri="http://schemas.openxmlformats.org/drawingml/2006/table">
            <a:tbl>
              <a:tblPr firstRow="1" bandRow="1">
                <a:noFill/>
                <a:tableStyleId>{8EF3DDE7-5896-48D8-85B7-665CAB9F5126}</a:tableStyleId>
              </a:tblPr>
              <a:tblGrid>
                <a:gridCol w="2460700">
                  <a:extLst>
                    <a:ext uri="{9D8B030D-6E8A-4147-A177-3AD203B41FA5}">
                      <a16:colId xmlns:a16="http://schemas.microsoft.com/office/drawing/2014/main" val="20000"/>
                    </a:ext>
                  </a:extLst>
                </a:gridCol>
                <a:gridCol w="523025">
                  <a:extLst>
                    <a:ext uri="{9D8B030D-6E8A-4147-A177-3AD203B41FA5}">
                      <a16:colId xmlns:a16="http://schemas.microsoft.com/office/drawing/2014/main" val="20001"/>
                    </a:ext>
                  </a:extLst>
                </a:gridCol>
              </a:tblGrid>
              <a:tr h="340025">
                <a:tc>
                  <a:txBody>
                    <a:bodyPr/>
                    <a:lstStyle/>
                    <a:p>
                      <a:pPr marL="0" marR="0" lvl="0" indent="0" algn="l" rtl="0">
                        <a:lnSpc>
                          <a:spcPct val="127222"/>
                        </a:lnSpc>
                        <a:spcBef>
                          <a:spcPts val="0"/>
                        </a:spcBef>
                        <a:spcAft>
                          <a:spcPts val="0"/>
                        </a:spcAft>
                        <a:buClr>
                          <a:srgbClr val="000000"/>
                        </a:buClr>
                        <a:buSzPts val="1800"/>
                        <a:buFont typeface="Arial"/>
                        <a:buNone/>
                      </a:pPr>
                      <a:r>
                        <a:rPr lang="en" sz="1800" b="1" u="none" strike="noStrike" cap="none">
                          <a:solidFill>
                            <a:srgbClr val="E62689"/>
                          </a:solidFill>
                          <a:latin typeface="Arial"/>
                          <a:ea typeface="Arial"/>
                          <a:cs typeface="Arial"/>
                          <a:sym typeface="Arial"/>
                        </a:rPr>
                        <a:t>Contents</a:t>
                      </a:r>
                      <a:endParaRPr sz="1800" u="none" strike="noStrike" cap="none">
                        <a:solidFill>
                          <a:srgbClr val="E62689"/>
                        </a:solidFill>
                        <a:latin typeface="Arial"/>
                        <a:ea typeface="Arial"/>
                        <a:cs typeface="Arial"/>
                        <a:sym typeface="Arial"/>
                      </a:endParaRPr>
                    </a:p>
                  </a:txBody>
                  <a:tcPr marL="0" marR="0" marT="0" marB="0">
                    <a:lnB w="12700" cap="flat" cmpd="sng">
                      <a:solidFill>
                        <a:srgbClr val="EA098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latin typeface="Times New Roman"/>
                        <a:ea typeface="Times New Roman"/>
                        <a:cs typeface="Times New Roman"/>
                        <a:sym typeface="Times New Roman"/>
                      </a:endParaRPr>
                    </a:p>
                  </a:txBody>
                  <a:tcPr marL="0" marR="0" marT="0" marB="0">
                    <a:lnB w="12700" cap="flat" cmpd="sng">
                      <a:solidFill>
                        <a:srgbClr val="E22C91"/>
                      </a:solidFill>
                      <a:prstDash val="solid"/>
                      <a:round/>
                      <a:headEnd type="none" w="sm" len="sm"/>
                      <a:tailEnd type="none" w="sm" len="sm"/>
                    </a:lnB>
                  </a:tcPr>
                </a:tc>
                <a:extLst>
                  <a:ext uri="{0D108BD9-81ED-4DB2-BD59-A6C34878D82A}">
                    <a16:rowId xmlns:a16="http://schemas.microsoft.com/office/drawing/2014/main" val="10000"/>
                  </a:ext>
                </a:extLst>
              </a:tr>
              <a:tr h="162350">
                <a:tc>
                  <a:txBody>
                    <a:bodyPr/>
                    <a:lstStyle/>
                    <a:p>
                      <a:pPr marL="0" marR="0" lvl="0" indent="0" algn="l" rtl="0">
                        <a:lnSpc>
                          <a:spcPct val="100000"/>
                        </a:lnSpc>
                        <a:spcBef>
                          <a:spcPts val="0"/>
                        </a:spcBef>
                        <a:spcAft>
                          <a:spcPts val="0"/>
                        </a:spcAft>
                        <a:buClr>
                          <a:schemeClr val="dk1"/>
                        </a:buClr>
                        <a:buSzPts val="1100"/>
                        <a:buFont typeface="Arial"/>
                        <a:buNone/>
                      </a:pPr>
                      <a:r>
                        <a:rPr lang="en" sz="1100">
                          <a:latin typeface="Quicksand Medium"/>
                          <a:ea typeface="Quicksand Medium"/>
                          <a:cs typeface="Quicksand Medium"/>
                          <a:sym typeface="Quicksand Medium"/>
                        </a:rPr>
                        <a:t>I</a:t>
                      </a:r>
                      <a:r>
                        <a:rPr lang="en" sz="1100" u="none" strike="noStrike" cap="none">
                          <a:latin typeface="Quicksand Medium"/>
                          <a:ea typeface="Quicksand Medium"/>
                          <a:cs typeface="Quicksand Medium"/>
                          <a:sym typeface="Quicksand Medium"/>
                        </a:rPr>
                        <a:t>ntroduction to Connected </a:t>
                      </a:r>
                      <a:r>
                        <a:rPr lang="en" sz="1100">
                          <a:latin typeface="Quicksand Medium"/>
                          <a:ea typeface="Quicksand Medium"/>
                          <a:cs typeface="Quicksand Medium"/>
                          <a:sym typeface="Quicksand Medium"/>
                        </a:rPr>
                        <a:t>Employee Protection</a:t>
                      </a:r>
                      <a:endParaRPr sz="1100" u="none" strike="noStrike" cap="none">
                        <a:latin typeface="Quicksand Medium"/>
                        <a:ea typeface="Quicksand Medium"/>
                        <a:cs typeface="Quicksand Medium"/>
                        <a:sym typeface="Quicksand Medium"/>
                      </a:endParaRPr>
                    </a:p>
                  </a:txBody>
                  <a:tcPr marL="0" marR="0" marT="24300" marB="0">
                    <a:lnT w="12700" cap="flat" cmpd="sng">
                      <a:solidFill>
                        <a:srgbClr val="EA098E"/>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72085" marR="0" lvl="0" indent="0" algn="l" rtl="0">
                        <a:lnSpc>
                          <a:spcPct val="100000"/>
                        </a:lnSpc>
                        <a:spcBef>
                          <a:spcPts val="0"/>
                        </a:spcBef>
                        <a:spcAft>
                          <a:spcPts val="0"/>
                        </a:spcAft>
                        <a:buClr>
                          <a:srgbClr val="000000"/>
                        </a:buClr>
                        <a:buSzPts val="1400"/>
                        <a:buFont typeface="Arial"/>
                        <a:buNone/>
                      </a:pPr>
                      <a:r>
                        <a:rPr lang="en" sz="1100" u="none" strike="noStrike" cap="none">
                          <a:latin typeface="Quicksand Medium"/>
                          <a:ea typeface="Quicksand Medium"/>
                          <a:cs typeface="Quicksand Medium"/>
                          <a:sym typeface="Quicksand Medium"/>
                        </a:rPr>
                        <a:t>2</a:t>
                      </a:r>
                      <a:endParaRPr sz="1100" u="none" strike="noStrike" cap="none">
                        <a:latin typeface="Quicksand Medium"/>
                        <a:ea typeface="Quicksand Medium"/>
                        <a:cs typeface="Quicksand Medium"/>
                        <a:sym typeface="Quicksand Medium"/>
                      </a:endParaRPr>
                    </a:p>
                  </a:txBody>
                  <a:tcPr marL="0" marR="0" marT="24300" marB="0">
                    <a:lnT w="12700" cap="flat" cmpd="sng">
                      <a:solidFill>
                        <a:srgbClr val="E22C91"/>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62950">
                <a:tc>
                  <a:txBody>
                    <a:bodyPr/>
                    <a:lstStyle/>
                    <a:p>
                      <a:pPr marL="0" marR="0" lvl="0" indent="0" algn="l" rtl="0">
                        <a:lnSpc>
                          <a:spcPct val="100000"/>
                        </a:lnSpc>
                        <a:spcBef>
                          <a:spcPts val="0"/>
                        </a:spcBef>
                        <a:spcAft>
                          <a:spcPts val="0"/>
                        </a:spcAft>
                        <a:buClr>
                          <a:schemeClr val="dk1"/>
                        </a:buClr>
                        <a:buSzPts val="1100"/>
                        <a:buFont typeface="Arial"/>
                        <a:buNone/>
                      </a:pPr>
                      <a:r>
                        <a:rPr lang="en" sz="1100" u="none" strike="noStrike" cap="none">
                          <a:latin typeface="Quicksand Medium"/>
                          <a:ea typeface="Quicksand Medium"/>
                          <a:cs typeface="Quicksand Medium"/>
                          <a:sym typeface="Quicksand Medium"/>
                        </a:rPr>
                        <a:t>Industry Context &amp; Solution Overview</a:t>
                      </a:r>
                      <a:endParaRPr sz="1100" u="none" strike="noStrike" cap="none">
                        <a:latin typeface="Quicksand Medium"/>
                        <a:ea typeface="Quicksand Medium"/>
                        <a:cs typeface="Quicksand Medium"/>
                        <a:sym typeface="Quicksand Medium"/>
                      </a:endParaRPr>
                    </a:p>
                  </a:txBody>
                  <a:tcPr marL="0" marR="0" marT="24775" marB="0">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72085" marR="0" lvl="0" indent="0" algn="l" rtl="0">
                        <a:lnSpc>
                          <a:spcPct val="100000"/>
                        </a:lnSpc>
                        <a:spcBef>
                          <a:spcPts val="0"/>
                        </a:spcBef>
                        <a:spcAft>
                          <a:spcPts val="0"/>
                        </a:spcAft>
                        <a:buClr>
                          <a:srgbClr val="000000"/>
                        </a:buClr>
                        <a:buSzPts val="1400"/>
                        <a:buFont typeface="Arial"/>
                        <a:buNone/>
                      </a:pPr>
                      <a:r>
                        <a:rPr lang="en" sz="1100" u="none" strike="noStrike" cap="none">
                          <a:latin typeface="Quicksand Medium"/>
                          <a:ea typeface="Quicksand Medium"/>
                          <a:cs typeface="Quicksand Medium"/>
                          <a:sym typeface="Quicksand Medium"/>
                        </a:rPr>
                        <a:t>2</a:t>
                      </a:r>
                      <a:endParaRPr sz="1100" u="none" strike="noStrike" cap="none">
                        <a:latin typeface="Quicksand Medium"/>
                        <a:ea typeface="Quicksand Medium"/>
                        <a:cs typeface="Quicksand Medium"/>
                        <a:sym typeface="Quicksand Medium"/>
                      </a:endParaRPr>
                    </a:p>
                  </a:txBody>
                  <a:tcPr marL="0" marR="0" marT="24775" marB="0">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163525">
                <a:tc>
                  <a:txBody>
                    <a:bodyPr/>
                    <a:lstStyle/>
                    <a:p>
                      <a:pPr marL="0" marR="0" lvl="0" indent="0" algn="l" rtl="0">
                        <a:lnSpc>
                          <a:spcPct val="100000"/>
                        </a:lnSpc>
                        <a:spcBef>
                          <a:spcPts val="0"/>
                        </a:spcBef>
                        <a:spcAft>
                          <a:spcPts val="0"/>
                        </a:spcAft>
                        <a:buClr>
                          <a:srgbClr val="000000"/>
                        </a:buClr>
                        <a:buSzPts val="1400"/>
                        <a:buFont typeface="Arial"/>
                        <a:buNone/>
                      </a:pPr>
                      <a:r>
                        <a:rPr lang="en" sz="1100" u="none" strike="noStrike" cap="none">
                          <a:latin typeface="Quicksand Medium"/>
                          <a:ea typeface="Quicksand Medium"/>
                          <a:cs typeface="Quicksand Medium"/>
                          <a:sym typeface="Quicksand Medium"/>
                        </a:rPr>
                        <a:t>Primary Segments &amp; Verticals</a:t>
                      </a:r>
                      <a:endParaRPr sz="1100" u="none" strike="noStrike" cap="none">
                        <a:latin typeface="Quicksand Medium"/>
                        <a:ea typeface="Quicksand Medium"/>
                        <a:cs typeface="Quicksand Medium"/>
                        <a:sym typeface="Quicksand Medium"/>
                      </a:endParaRPr>
                    </a:p>
                  </a:txBody>
                  <a:tcPr marL="0" marR="0" marT="25250" marB="0">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72085" marR="0" lvl="0" indent="0" algn="l" rtl="0">
                        <a:lnSpc>
                          <a:spcPct val="100000"/>
                        </a:lnSpc>
                        <a:spcBef>
                          <a:spcPts val="0"/>
                        </a:spcBef>
                        <a:spcAft>
                          <a:spcPts val="0"/>
                        </a:spcAft>
                        <a:buClr>
                          <a:srgbClr val="000000"/>
                        </a:buClr>
                        <a:buSzPts val="1400"/>
                        <a:buFont typeface="Arial"/>
                        <a:buNone/>
                      </a:pPr>
                      <a:r>
                        <a:rPr lang="en" sz="1100" u="none" strike="noStrike" cap="none">
                          <a:latin typeface="Quicksand Medium"/>
                          <a:ea typeface="Quicksand Medium"/>
                          <a:cs typeface="Quicksand Medium"/>
                          <a:sym typeface="Quicksand Medium"/>
                        </a:rPr>
                        <a:t>3</a:t>
                      </a:r>
                      <a:endParaRPr sz="1100" u="none" strike="noStrike" cap="none">
                        <a:latin typeface="Quicksand Medium"/>
                        <a:ea typeface="Quicksand Medium"/>
                        <a:cs typeface="Quicksand Medium"/>
                        <a:sym typeface="Quicksand Medium"/>
                      </a:endParaRPr>
                    </a:p>
                  </a:txBody>
                  <a:tcPr marL="0" marR="0" marT="25250" marB="0">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163525">
                <a:tc>
                  <a:txBody>
                    <a:bodyPr/>
                    <a:lstStyle/>
                    <a:p>
                      <a:pPr marL="0" marR="0" lvl="0" indent="0" algn="l" rtl="0">
                        <a:lnSpc>
                          <a:spcPct val="100000"/>
                        </a:lnSpc>
                        <a:spcBef>
                          <a:spcPts val="0"/>
                        </a:spcBef>
                        <a:spcAft>
                          <a:spcPts val="0"/>
                        </a:spcAft>
                        <a:buClr>
                          <a:srgbClr val="000000"/>
                        </a:buClr>
                        <a:buSzPts val="1400"/>
                        <a:buFont typeface="Arial"/>
                        <a:buNone/>
                      </a:pPr>
                      <a:r>
                        <a:rPr lang="en" sz="1100" u="none" strike="noStrike" cap="none">
                          <a:latin typeface="Quicksand Medium"/>
                          <a:ea typeface="Quicksand Medium"/>
                          <a:cs typeface="Quicksand Medium"/>
                          <a:sym typeface="Quicksand Medium"/>
                        </a:rPr>
                        <a:t>Buyer Personas</a:t>
                      </a:r>
                      <a:endParaRPr sz="1100" u="none" strike="noStrike" cap="none">
                        <a:latin typeface="Quicksand Medium"/>
                        <a:ea typeface="Quicksand Medium"/>
                        <a:cs typeface="Quicksand Medium"/>
                        <a:sym typeface="Quicksand Medium"/>
                      </a:endParaRPr>
                    </a:p>
                  </a:txBody>
                  <a:tcPr marL="0" marR="0" marT="25250" marB="0">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72085" marR="0" lvl="0" indent="0" algn="l" rtl="0">
                        <a:lnSpc>
                          <a:spcPct val="100000"/>
                        </a:lnSpc>
                        <a:spcBef>
                          <a:spcPts val="0"/>
                        </a:spcBef>
                        <a:spcAft>
                          <a:spcPts val="0"/>
                        </a:spcAft>
                        <a:buClr>
                          <a:srgbClr val="000000"/>
                        </a:buClr>
                        <a:buSzPts val="1400"/>
                        <a:buFont typeface="Arial"/>
                        <a:buNone/>
                      </a:pPr>
                      <a:r>
                        <a:rPr lang="en" sz="1100" u="none" strike="noStrike" cap="none">
                          <a:latin typeface="Quicksand Medium"/>
                          <a:ea typeface="Quicksand Medium"/>
                          <a:cs typeface="Quicksand Medium"/>
                          <a:sym typeface="Quicksand Medium"/>
                        </a:rPr>
                        <a:t>3</a:t>
                      </a:r>
                      <a:endParaRPr sz="1100" u="none" strike="noStrike" cap="none">
                        <a:latin typeface="Quicksand Medium"/>
                        <a:ea typeface="Quicksand Medium"/>
                        <a:cs typeface="Quicksand Medium"/>
                        <a:sym typeface="Quicksand Medium"/>
                      </a:endParaRPr>
                    </a:p>
                  </a:txBody>
                  <a:tcPr marL="0" marR="0" marT="25250" marB="0">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163525">
                <a:tc>
                  <a:txBody>
                    <a:bodyPr/>
                    <a:lstStyle/>
                    <a:p>
                      <a:pPr marL="0" marR="0" lvl="0" indent="0" algn="l" rtl="0">
                        <a:lnSpc>
                          <a:spcPct val="100000"/>
                        </a:lnSpc>
                        <a:spcBef>
                          <a:spcPts val="0"/>
                        </a:spcBef>
                        <a:spcAft>
                          <a:spcPts val="0"/>
                        </a:spcAft>
                        <a:buClr>
                          <a:srgbClr val="000000"/>
                        </a:buClr>
                        <a:buSzPts val="1200"/>
                        <a:buFont typeface="Arial"/>
                        <a:buNone/>
                      </a:pPr>
                      <a:r>
                        <a:rPr lang="en" sz="1100" u="none" strike="noStrike" cap="none">
                          <a:latin typeface="Quicksand Medium"/>
                          <a:ea typeface="Quicksand Medium"/>
                          <a:cs typeface="Quicksand Medium"/>
                          <a:sym typeface="Quicksand Medium"/>
                        </a:rPr>
                        <a:t>Core Value Pillars</a:t>
                      </a:r>
                      <a:endParaRPr sz="1100" u="none" strike="noStrike" cap="none">
                        <a:latin typeface="Quicksand Medium"/>
                        <a:ea typeface="Quicksand Medium"/>
                        <a:cs typeface="Quicksand Medium"/>
                        <a:sym typeface="Quicksand Medium"/>
                      </a:endParaRPr>
                    </a:p>
                  </a:txBody>
                  <a:tcPr marL="0" marR="0" marT="25250" marB="0">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72085" marR="0" lvl="0" indent="0" algn="l" rtl="0">
                        <a:lnSpc>
                          <a:spcPct val="100000"/>
                        </a:lnSpc>
                        <a:spcBef>
                          <a:spcPts val="0"/>
                        </a:spcBef>
                        <a:spcAft>
                          <a:spcPts val="0"/>
                        </a:spcAft>
                        <a:buClr>
                          <a:srgbClr val="000000"/>
                        </a:buClr>
                        <a:buSzPts val="1200"/>
                        <a:buFont typeface="Arial"/>
                        <a:buNone/>
                      </a:pPr>
                      <a:r>
                        <a:rPr lang="en" sz="1100" u="none" strike="noStrike" cap="none">
                          <a:latin typeface="Quicksand Medium"/>
                          <a:ea typeface="Quicksand Medium"/>
                          <a:cs typeface="Quicksand Medium"/>
                          <a:sym typeface="Quicksand Medium"/>
                        </a:rPr>
                        <a:t>3</a:t>
                      </a:r>
                      <a:endParaRPr sz="1100" u="none" strike="noStrike" cap="none">
                        <a:latin typeface="Quicksand Medium"/>
                        <a:ea typeface="Quicksand Medium"/>
                        <a:cs typeface="Quicksand Medium"/>
                        <a:sym typeface="Quicksand Medium"/>
                      </a:endParaRPr>
                    </a:p>
                  </a:txBody>
                  <a:tcPr marL="0" marR="0" marT="25250" marB="0">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164125">
                <a:tc>
                  <a:txBody>
                    <a:bodyPr/>
                    <a:lstStyle/>
                    <a:p>
                      <a:pPr marL="0" marR="0" lvl="0" indent="0" algn="l" rtl="0">
                        <a:lnSpc>
                          <a:spcPct val="100000"/>
                        </a:lnSpc>
                        <a:spcBef>
                          <a:spcPts val="0"/>
                        </a:spcBef>
                        <a:spcAft>
                          <a:spcPts val="0"/>
                        </a:spcAft>
                        <a:buClr>
                          <a:schemeClr val="dk1"/>
                        </a:buClr>
                        <a:buSzPts val="1100"/>
                        <a:buFont typeface="Arial"/>
                        <a:buNone/>
                      </a:pPr>
                      <a:r>
                        <a:rPr lang="en" sz="1100" u="none" strike="noStrike" cap="none">
                          <a:latin typeface="Quicksand Medium"/>
                          <a:ea typeface="Quicksand Medium"/>
                          <a:cs typeface="Quicksand Medium"/>
                          <a:sym typeface="Quicksand Medium"/>
                        </a:rPr>
                        <a:t>What is </a:t>
                      </a:r>
                      <a:r>
                        <a:rPr lang="en" sz="1100">
                          <a:solidFill>
                            <a:schemeClr val="dk1"/>
                          </a:solidFill>
                          <a:latin typeface="Quicksand Medium"/>
                          <a:ea typeface="Quicksand Medium"/>
                          <a:cs typeface="Quicksand Medium"/>
                          <a:sym typeface="Quicksand Medium"/>
                        </a:rPr>
                        <a:t>ProteqNet™</a:t>
                      </a:r>
                      <a:endParaRPr sz="1100" u="none" strike="noStrike" cap="none">
                        <a:latin typeface="Quicksand Medium"/>
                        <a:ea typeface="Quicksand Medium"/>
                        <a:cs typeface="Quicksand Medium"/>
                        <a:sym typeface="Quicksand Medium"/>
                      </a:endParaRPr>
                    </a:p>
                  </a:txBody>
                  <a:tcPr marL="0" marR="0" marT="25725" marB="0">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72085" marR="0" lvl="0" indent="0" algn="l" rtl="0">
                        <a:lnSpc>
                          <a:spcPct val="100000"/>
                        </a:lnSpc>
                        <a:spcBef>
                          <a:spcPts val="0"/>
                        </a:spcBef>
                        <a:spcAft>
                          <a:spcPts val="0"/>
                        </a:spcAft>
                        <a:buClr>
                          <a:srgbClr val="000000"/>
                        </a:buClr>
                        <a:buSzPts val="1400"/>
                        <a:buFont typeface="Arial"/>
                        <a:buNone/>
                      </a:pPr>
                      <a:r>
                        <a:rPr lang="en" sz="1100" u="none" strike="noStrike" cap="none">
                          <a:latin typeface="Quicksand Medium"/>
                          <a:ea typeface="Quicksand Medium"/>
                          <a:cs typeface="Quicksand Medium"/>
                          <a:sym typeface="Quicksand Medium"/>
                        </a:rPr>
                        <a:t>4</a:t>
                      </a:r>
                      <a:endParaRPr sz="1100" u="none" strike="noStrike" cap="none">
                        <a:latin typeface="Quicksand Medium"/>
                        <a:ea typeface="Quicksand Medium"/>
                        <a:cs typeface="Quicksand Medium"/>
                        <a:sym typeface="Quicksand Medium"/>
                      </a:endParaRPr>
                    </a:p>
                  </a:txBody>
                  <a:tcPr marL="0" marR="0" marT="25725" marB="0">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164700">
                <a:tc>
                  <a:txBody>
                    <a:bodyPr/>
                    <a:lstStyle/>
                    <a:p>
                      <a:pPr marL="0" marR="0" lvl="0" indent="0" algn="l" rtl="0">
                        <a:lnSpc>
                          <a:spcPct val="100000"/>
                        </a:lnSpc>
                        <a:spcBef>
                          <a:spcPts val="0"/>
                        </a:spcBef>
                        <a:spcAft>
                          <a:spcPts val="0"/>
                        </a:spcAft>
                        <a:buClr>
                          <a:schemeClr val="dk1"/>
                        </a:buClr>
                        <a:buSzPts val="1100"/>
                        <a:buFont typeface="Arial"/>
                        <a:buNone/>
                      </a:pPr>
                      <a:r>
                        <a:rPr lang="en" sz="1100" u="none" strike="noStrike" cap="none">
                          <a:latin typeface="Quicksand Medium"/>
                          <a:ea typeface="Quicksand Medium"/>
                          <a:cs typeface="Quicksand Medium"/>
                          <a:sym typeface="Quicksand Medium"/>
                        </a:rPr>
                        <a:t>The </a:t>
                      </a:r>
                      <a:r>
                        <a:rPr lang="en" sz="1100">
                          <a:solidFill>
                            <a:schemeClr val="dk1"/>
                          </a:solidFill>
                          <a:latin typeface="Quicksand Medium"/>
                          <a:ea typeface="Quicksand Medium"/>
                          <a:cs typeface="Quicksand Medium"/>
                          <a:sym typeface="Quicksand Medium"/>
                        </a:rPr>
                        <a:t>ProteqNet™</a:t>
                      </a:r>
                      <a:r>
                        <a:rPr lang="en" sz="1100" u="none" strike="noStrike" cap="none">
                          <a:latin typeface="Quicksand Medium"/>
                          <a:ea typeface="Quicksand Medium"/>
                          <a:cs typeface="Quicksand Medium"/>
                          <a:sym typeface="Quicksand Medium"/>
                        </a:rPr>
                        <a:t> </a:t>
                      </a:r>
                      <a:r>
                        <a:rPr lang="en" sz="1100">
                          <a:latin typeface="Quicksand Medium"/>
                          <a:ea typeface="Quicksand Medium"/>
                          <a:cs typeface="Quicksand Medium"/>
                          <a:sym typeface="Quicksand Medium"/>
                        </a:rPr>
                        <a:t>Platform</a:t>
                      </a:r>
                      <a:endParaRPr sz="1100" u="none" strike="noStrike" cap="none">
                        <a:latin typeface="Quicksand Medium"/>
                        <a:ea typeface="Quicksand Medium"/>
                        <a:cs typeface="Quicksand Medium"/>
                        <a:sym typeface="Quicksand Medium"/>
                      </a:endParaRPr>
                    </a:p>
                  </a:txBody>
                  <a:tcPr marL="0" marR="0" marT="26200" marB="0">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72085" marR="0" lvl="0" indent="0" algn="l" rtl="0">
                        <a:lnSpc>
                          <a:spcPct val="100000"/>
                        </a:lnSpc>
                        <a:spcBef>
                          <a:spcPts val="0"/>
                        </a:spcBef>
                        <a:spcAft>
                          <a:spcPts val="0"/>
                        </a:spcAft>
                        <a:buClr>
                          <a:srgbClr val="000000"/>
                        </a:buClr>
                        <a:buSzPts val="1400"/>
                        <a:buFont typeface="Arial"/>
                        <a:buNone/>
                      </a:pPr>
                      <a:r>
                        <a:rPr lang="en" sz="1100" u="none" strike="noStrike" cap="none">
                          <a:latin typeface="Quicksand Medium"/>
                          <a:ea typeface="Quicksand Medium"/>
                          <a:cs typeface="Quicksand Medium"/>
                          <a:sym typeface="Quicksand Medium"/>
                        </a:rPr>
                        <a:t>4</a:t>
                      </a:r>
                      <a:endParaRPr sz="1100" u="none" strike="noStrike" cap="none">
                        <a:latin typeface="Quicksand Medium"/>
                        <a:ea typeface="Quicksand Medium"/>
                        <a:cs typeface="Quicksand Medium"/>
                        <a:sym typeface="Quicksand Medium"/>
                      </a:endParaRPr>
                    </a:p>
                  </a:txBody>
                  <a:tcPr marL="0" marR="0" marT="26200" marB="0">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164700">
                <a:tc>
                  <a:txBody>
                    <a:bodyPr/>
                    <a:lstStyle/>
                    <a:p>
                      <a:pPr marL="0" marR="0" lvl="0" indent="0" algn="l" rtl="0">
                        <a:lnSpc>
                          <a:spcPct val="100000"/>
                        </a:lnSpc>
                        <a:spcBef>
                          <a:spcPts val="0"/>
                        </a:spcBef>
                        <a:spcAft>
                          <a:spcPts val="0"/>
                        </a:spcAft>
                        <a:buClr>
                          <a:schemeClr val="dk1"/>
                        </a:buClr>
                        <a:buSzPts val="1100"/>
                        <a:buFont typeface="Arial"/>
                        <a:buNone/>
                      </a:pPr>
                      <a:r>
                        <a:rPr lang="en" sz="1100">
                          <a:solidFill>
                            <a:schemeClr val="dk1"/>
                          </a:solidFill>
                          <a:latin typeface="Quicksand Medium"/>
                          <a:ea typeface="Quicksand Medium"/>
                          <a:cs typeface="Quicksand Medium"/>
                          <a:sym typeface="Quicksand Medium"/>
                        </a:rPr>
                        <a:t>Panic Button vs Personal Safety Device</a:t>
                      </a:r>
                      <a:endParaRPr sz="1100" u="none" strike="noStrike" cap="none">
                        <a:solidFill>
                          <a:schemeClr val="dk1"/>
                        </a:solidFill>
                        <a:latin typeface="Quicksand Medium"/>
                        <a:ea typeface="Quicksand Medium"/>
                        <a:cs typeface="Quicksand Medium"/>
                        <a:sym typeface="Quicksand Medium"/>
                      </a:endParaRPr>
                    </a:p>
                  </a:txBody>
                  <a:tcPr marL="0" marR="0" marT="26200" marB="0">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72085" marR="0" lvl="0" indent="0" algn="l" rtl="0">
                        <a:lnSpc>
                          <a:spcPct val="100000"/>
                        </a:lnSpc>
                        <a:spcBef>
                          <a:spcPts val="0"/>
                        </a:spcBef>
                        <a:spcAft>
                          <a:spcPts val="0"/>
                        </a:spcAft>
                        <a:buClr>
                          <a:srgbClr val="000000"/>
                        </a:buClr>
                        <a:buSzPts val="1400"/>
                        <a:buFont typeface="Arial"/>
                        <a:buNone/>
                      </a:pPr>
                      <a:r>
                        <a:rPr lang="en" sz="1100" u="none" strike="noStrike" cap="none">
                          <a:latin typeface="Quicksand Medium"/>
                          <a:ea typeface="Quicksand Medium"/>
                          <a:cs typeface="Quicksand Medium"/>
                          <a:sym typeface="Quicksand Medium"/>
                        </a:rPr>
                        <a:t>5</a:t>
                      </a:r>
                      <a:endParaRPr sz="1100" u="none" strike="noStrike" cap="none">
                        <a:latin typeface="Quicksand Medium"/>
                        <a:ea typeface="Quicksand Medium"/>
                        <a:cs typeface="Quicksand Medium"/>
                        <a:sym typeface="Quicksand Medium"/>
                      </a:endParaRPr>
                    </a:p>
                  </a:txBody>
                  <a:tcPr marL="0" marR="0" marT="26200" marB="0">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165300">
                <a:tc>
                  <a:txBody>
                    <a:bodyPr/>
                    <a:lstStyle/>
                    <a:p>
                      <a:pPr marL="0" marR="0" lvl="0" indent="0" algn="l" rtl="0">
                        <a:lnSpc>
                          <a:spcPct val="100000"/>
                        </a:lnSpc>
                        <a:spcBef>
                          <a:spcPts val="0"/>
                        </a:spcBef>
                        <a:spcAft>
                          <a:spcPts val="0"/>
                        </a:spcAft>
                        <a:buClr>
                          <a:srgbClr val="000000"/>
                        </a:buClr>
                        <a:buSzPts val="1200"/>
                        <a:buFont typeface="Arial"/>
                        <a:buNone/>
                      </a:pPr>
                      <a:r>
                        <a:rPr lang="en" sz="1100" u="none" strike="noStrike" cap="none">
                          <a:latin typeface="Quicksand Medium"/>
                          <a:ea typeface="Quicksand Medium"/>
                          <a:cs typeface="Quicksand Medium"/>
                          <a:sym typeface="Quicksand Medium"/>
                        </a:rPr>
                        <a:t>Buyer Concerns</a:t>
                      </a:r>
                      <a:endParaRPr sz="1100" u="none" strike="noStrike" cap="none">
                        <a:latin typeface="Quicksand Medium"/>
                        <a:ea typeface="Quicksand Medium"/>
                        <a:cs typeface="Quicksand Medium"/>
                        <a:sym typeface="Quicksand Medium"/>
                      </a:endParaRPr>
                    </a:p>
                  </a:txBody>
                  <a:tcPr marL="0" marR="0" marT="26675" marB="0">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72085" marR="0" lvl="0" indent="0" algn="l" rtl="0">
                        <a:lnSpc>
                          <a:spcPct val="100000"/>
                        </a:lnSpc>
                        <a:spcBef>
                          <a:spcPts val="0"/>
                        </a:spcBef>
                        <a:spcAft>
                          <a:spcPts val="0"/>
                        </a:spcAft>
                        <a:buClr>
                          <a:srgbClr val="000000"/>
                        </a:buClr>
                        <a:buSzPts val="1200"/>
                        <a:buFont typeface="Arial"/>
                        <a:buNone/>
                      </a:pPr>
                      <a:r>
                        <a:rPr lang="en" sz="1100" u="none" strike="noStrike" cap="none">
                          <a:latin typeface="Quicksand Medium"/>
                          <a:ea typeface="Quicksand Medium"/>
                          <a:cs typeface="Quicksand Medium"/>
                          <a:sym typeface="Quicksand Medium"/>
                        </a:rPr>
                        <a:t>6</a:t>
                      </a:r>
                      <a:endParaRPr sz="1100" u="none" strike="noStrike" cap="none">
                        <a:latin typeface="Quicksand Medium"/>
                        <a:ea typeface="Quicksand Medium"/>
                        <a:cs typeface="Quicksand Medium"/>
                        <a:sym typeface="Quicksand Medium"/>
                      </a:endParaRPr>
                    </a:p>
                  </a:txBody>
                  <a:tcPr marL="0" marR="0" marT="26675" marB="0">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165300">
                <a:tc>
                  <a:txBody>
                    <a:bodyPr/>
                    <a:lstStyle/>
                    <a:p>
                      <a:pPr marL="0" marR="0" lvl="0" indent="0" algn="l" rtl="0">
                        <a:lnSpc>
                          <a:spcPct val="100000"/>
                        </a:lnSpc>
                        <a:spcBef>
                          <a:spcPts val="0"/>
                        </a:spcBef>
                        <a:spcAft>
                          <a:spcPts val="0"/>
                        </a:spcAft>
                        <a:buClr>
                          <a:schemeClr val="dk1"/>
                        </a:buClr>
                        <a:buSzPts val="1200"/>
                        <a:buFont typeface="Arial"/>
                        <a:buNone/>
                      </a:pPr>
                      <a:r>
                        <a:rPr lang="en" sz="1100" u="none" strike="noStrike" cap="none">
                          <a:solidFill>
                            <a:schemeClr val="dk1"/>
                          </a:solidFill>
                          <a:latin typeface="Quicksand Medium"/>
                          <a:ea typeface="Quicksand Medium"/>
                          <a:cs typeface="Quicksand Medium"/>
                          <a:sym typeface="Quicksand Medium"/>
                        </a:rPr>
                        <a:t>Why Connectivity Matters</a:t>
                      </a:r>
                      <a:endParaRPr sz="1100" u="none" strike="noStrike" cap="none">
                        <a:latin typeface="Quicksand Medium"/>
                        <a:ea typeface="Quicksand Medium"/>
                        <a:cs typeface="Quicksand Medium"/>
                        <a:sym typeface="Quicksand Medium"/>
                      </a:endParaRPr>
                    </a:p>
                  </a:txBody>
                  <a:tcPr marL="0" marR="0" marT="26675" marB="0">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72085" marR="0" lvl="0" indent="0" algn="l" rtl="0">
                        <a:lnSpc>
                          <a:spcPct val="100000"/>
                        </a:lnSpc>
                        <a:spcBef>
                          <a:spcPts val="0"/>
                        </a:spcBef>
                        <a:spcAft>
                          <a:spcPts val="0"/>
                        </a:spcAft>
                        <a:buClr>
                          <a:srgbClr val="000000"/>
                        </a:buClr>
                        <a:buSzPts val="1200"/>
                        <a:buFont typeface="Arial"/>
                        <a:buNone/>
                      </a:pPr>
                      <a:r>
                        <a:rPr lang="en" sz="1100" u="none" strike="noStrike" cap="none">
                          <a:latin typeface="Quicksand Medium"/>
                          <a:ea typeface="Quicksand Medium"/>
                          <a:cs typeface="Quicksand Medium"/>
                          <a:sym typeface="Quicksand Medium"/>
                        </a:rPr>
                        <a:t>6</a:t>
                      </a:r>
                      <a:endParaRPr sz="1100" u="none" strike="noStrike" cap="none">
                        <a:latin typeface="Quicksand Medium"/>
                        <a:ea typeface="Quicksand Medium"/>
                        <a:cs typeface="Quicksand Medium"/>
                        <a:sym typeface="Quicksand Medium"/>
                      </a:endParaRPr>
                    </a:p>
                  </a:txBody>
                  <a:tcPr marL="0" marR="0" marT="26675" marB="0">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166450">
                <a:tc>
                  <a:txBody>
                    <a:bodyPr/>
                    <a:lstStyle/>
                    <a:p>
                      <a:pPr marL="0" lvl="0" indent="0" algn="l" rtl="0">
                        <a:spcBef>
                          <a:spcPts val="0"/>
                        </a:spcBef>
                        <a:spcAft>
                          <a:spcPts val="0"/>
                        </a:spcAft>
                        <a:buClr>
                          <a:schemeClr val="dk1"/>
                        </a:buClr>
                        <a:buSzPts val="1200"/>
                        <a:buFont typeface="Arial"/>
                        <a:buNone/>
                      </a:pPr>
                      <a:r>
                        <a:rPr lang="en" sz="1100">
                          <a:solidFill>
                            <a:schemeClr val="dk1"/>
                          </a:solidFill>
                          <a:latin typeface="Quicksand Medium"/>
                          <a:ea typeface="Quicksand Medium"/>
                          <a:cs typeface="Quicksand Medium"/>
                          <a:sym typeface="Quicksand Medium"/>
                        </a:rPr>
                        <a:t>How to Sell ProteqNet™</a:t>
                      </a:r>
                      <a:endParaRPr sz="1100">
                        <a:solidFill>
                          <a:schemeClr val="dk1"/>
                        </a:solidFill>
                        <a:latin typeface="Quicksand Medium"/>
                        <a:ea typeface="Quicksand Medium"/>
                        <a:cs typeface="Quicksand Medium"/>
                        <a:sym typeface="Quicksand Medium"/>
                      </a:endParaRPr>
                    </a:p>
                  </a:txBody>
                  <a:tcPr marL="0" marR="0" marT="27625" marB="0">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72085" marR="0" lvl="0" indent="0" algn="l" rtl="0">
                        <a:lnSpc>
                          <a:spcPct val="100000"/>
                        </a:lnSpc>
                        <a:spcBef>
                          <a:spcPts val="0"/>
                        </a:spcBef>
                        <a:spcAft>
                          <a:spcPts val="0"/>
                        </a:spcAft>
                        <a:buClr>
                          <a:srgbClr val="000000"/>
                        </a:buClr>
                        <a:buSzPts val="1400"/>
                        <a:buFont typeface="Arial"/>
                        <a:buNone/>
                      </a:pPr>
                      <a:r>
                        <a:rPr lang="en" sz="1100" u="none" strike="noStrike" cap="none">
                          <a:latin typeface="Quicksand Medium"/>
                          <a:ea typeface="Quicksand Medium"/>
                          <a:cs typeface="Quicksand Medium"/>
                          <a:sym typeface="Quicksand Medium"/>
                        </a:rPr>
                        <a:t>6</a:t>
                      </a:r>
                      <a:endParaRPr sz="1100" u="none" strike="noStrike" cap="none">
                        <a:latin typeface="Quicksand Medium"/>
                        <a:ea typeface="Quicksand Medium"/>
                        <a:cs typeface="Quicksand Medium"/>
                        <a:sym typeface="Quicksand Medium"/>
                      </a:endParaRPr>
                    </a:p>
                  </a:txBody>
                  <a:tcPr marL="0" marR="0" marT="27625" marB="0">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166450">
                <a:tc>
                  <a:txBody>
                    <a:bodyPr/>
                    <a:lstStyle/>
                    <a:p>
                      <a:pPr marL="0" marR="0" lvl="0" indent="0" algn="l" rtl="0">
                        <a:lnSpc>
                          <a:spcPct val="100000"/>
                        </a:lnSpc>
                        <a:spcBef>
                          <a:spcPts val="0"/>
                        </a:spcBef>
                        <a:spcAft>
                          <a:spcPts val="0"/>
                        </a:spcAft>
                        <a:buClr>
                          <a:schemeClr val="dk1"/>
                        </a:buClr>
                        <a:buSzPts val="1100"/>
                        <a:buFont typeface="Arial"/>
                        <a:buNone/>
                      </a:pPr>
                      <a:r>
                        <a:rPr lang="en" sz="1100" u="none" strike="noStrike" cap="none">
                          <a:latin typeface="Quicksand Medium"/>
                          <a:ea typeface="Quicksand Medium"/>
                          <a:cs typeface="Quicksand Medium"/>
                          <a:sym typeface="Quicksand Medium"/>
                        </a:rPr>
                        <a:t>Discovery Questions</a:t>
                      </a:r>
                      <a:endParaRPr sz="1100" u="none" strike="noStrike" cap="none">
                        <a:latin typeface="Quicksand Medium"/>
                        <a:ea typeface="Quicksand Medium"/>
                        <a:cs typeface="Quicksand Medium"/>
                        <a:sym typeface="Quicksand Medium"/>
                      </a:endParaRPr>
                    </a:p>
                  </a:txBody>
                  <a:tcPr marL="0" marR="0" marT="276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72085" marR="0" lvl="0" indent="0" algn="l" rtl="0">
                        <a:lnSpc>
                          <a:spcPct val="100000"/>
                        </a:lnSpc>
                        <a:spcBef>
                          <a:spcPts val="0"/>
                        </a:spcBef>
                        <a:spcAft>
                          <a:spcPts val="0"/>
                        </a:spcAft>
                        <a:buClr>
                          <a:srgbClr val="000000"/>
                        </a:buClr>
                        <a:buSzPts val="1400"/>
                        <a:buFont typeface="Arial"/>
                        <a:buNone/>
                      </a:pPr>
                      <a:r>
                        <a:rPr lang="en" sz="1100">
                          <a:latin typeface="Quicksand Medium"/>
                          <a:ea typeface="Quicksand Medium"/>
                          <a:cs typeface="Quicksand Medium"/>
                          <a:sym typeface="Quicksand Medium"/>
                        </a:rPr>
                        <a:t>6</a:t>
                      </a:r>
                      <a:endParaRPr sz="1100" u="none" strike="noStrike" cap="none">
                        <a:latin typeface="Quicksand Medium"/>
                        <a:ea typeface="Quicksand Medium"/>
                        <a:cs typeface="Quicksand Medium"/>
                        <a:sym typeface="Quicksand Medium"/>
                      </a:endParaRPr>
                    </a:p>
                  </a:txBody>
                  <a:tcPr marL="0" marR="0" marT="276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r h="166450">
                <a:tc>
                  <a:txBody>
                    <a:bodyPr/>
                    <a:lstStyle/>
                    <a:p>
                      <a:pPr marL="12700" lvl="0" indent="0" algn="l" rtl="0">
                        <a:spcBef>
                          <a:spcPts val="0"/>
                        </a:spcBef>
                        <a:spcAft>
                          <a:spcPts val="0"/>
                        </a:spcAft>
                        <a:buClr>
                          <a:schemeClr val="dk1"/>
                        </a:buClr>
                        <a:buSzPts val="1200"/>
                        <a:buFont typeface="Arial"/>
                        <a:buNone/>
                      </a:pPr>
                      <a:r>
                        <a:rPr lang="en" sz="1100">
                          <a:solidFill>
                            <a:schemeClr val="dk1"/>
                          </a:solidFill>
                          <a:latin typeface="Quicksand Medium"/>
                          <a:ea typeface="Quicksand Medium"/>
                          <a:cs typeface="Quicksand Medium"/>
                          <a:sym typeface="Quicksand Medium"/>
                        </a:rPr>
                        <a:t>How ProteqNet™ Improves Employee Safety </a:t>
                      </a:r>
                      <a:endParaRPr sz="1100">
                        <a:latin typeface="Quicksand Medium"/>
                        <a:ea typeface="Quicksand Medium"/>
                        <a:cs typeface="Quicksand Medium"/>
                        <a:sym typeface="Quicksand Medium"/>
                      </a:endParaRPr>
                    </a:p>
                  </a:txBody>
                  <a:tcPr marL="0" marR="0" marT="276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72085" marR="0" lvl="0" indent="0" algn="l" rtl="0">
                        <a:lnSpc>
                          <a:spcPct val="100000"/>
                        </a:lnSpc>
                        <a:spcBef>
                          <a:spcPts val="0"/>
                        </a:spcBef>
                        <a:spcAft>
                          <a:spcPts val="0"/>
                        </a:spcAft>
                        <a:buClr>
                          <a:srgbClr val="000000"/>
                        </a:buClr>
                        <a:buSzPts val="1400"/>
                        <a:buFont typeface="Arial"/>
                        <a:buNone/>
                      </a:pPr>
                      <a:r>
                        <a:rPr lang="en" sz="1100">
                          <a:latin typeface="Quicksand Medium"/>
                          <a:ea typeface="Quicksand Medium"/>
                          <a:cs typeface="Quicksand Medium"/>
                          <a:sym typeface="Quicksand Medium"/>
                        </a:rPr>
                        <a:t>7</a:t>
                      </a:r>
                      <a:endParaRPr sz="1100" u="none" strike="noStrike" cap="none">
                        <a:latin typeface="Quicksand Medium"/>
                        <a:ea typeface="Quicksand Medium"/>
                        <a:cs typeface="Quicksand Medium"/>
                        <a:sym typeface="Quicksand Medium"/>
                      </a:endParaRPr>
                    </a:p>
                  </a:txBody>
                  <a:tcPr marL="0" marR="0" marT="276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166450">
                <a:tc>
                  <a:txBody>
                    <a:bodyPr/>
                    <a:lstStyle/>
                    <a:p>
                      <a:pPr marL="0" lvl="0" indent="0" algn="l" rtl="0">
                        <a:spcBef>
                          <a:spcPts val="0"/>
                        </a:spcBef>
                        <a:spcAft>
                          <a:spcPts val="0"/>
                        </a:spcAft>
                        <a:buClr>
                          <a:schemeClr val="dk1"/>
                        </a:buClr>
                        <a:buSzPts val="1100"/>
                        <a:buFont typeface="Arial"/>
                        <a:buNone/>
                      </a:pPr>
                      <a:r>
                        <a:rPr lang="en" sz="1100">
                          <a:solidFill>
                            <a:schemeClr val="dk1"/>
                          </a:solidFill>
                          <a:latin typeface="Quicksand Medium"/>
                          <a:ea typeface="Quicksand Medium"/>
                          <a:cs typeface="Quicksand Medium"/>
                          <a:sym typeface="Quicksand Medium"/>
                        </a:rPr>
                        <a:t>Objection Handling</a:t>
                      </a:r>
                      <a:endParaRPr sz="1100">
                        <a:latin typeface="Quicksand Medium"/>
                        <a:ea typeface="Quicksand Medium"/>
                        <a:cs typeface="Quicksand Medium"/>
                        <a:sym typeface="Quicksand Medium"/>
                      </a:endParaRPr>
                    </a:p>
                  </a:txBody>
                  <a:tcPr marL="0" marR="0" marT="276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72085" marR="0" lvl="0" indent="0" algn="l" rtl="0">
                        <a:lnSpc>
                          <a:spcPct val="100000"/>
                        </a:lnSpc>
                        <a:spcBef>
                          <a:spcPts val="0"/>
                        </a:spcBef>
                        <a:spcAft>
                          <a:spcPts val="0"/>
                        </a:spcAft>
                        <a:buClr>
                          <a:srgbClr val="000000"/>
                        </a:buClr>
                        <a:buSzPts val="1400"/>
                        <a:buFont typeface="Arial"/>
                        <a:buNone/>
                      </a:pPr>
                      <a:r>
                        <a:rPr lang="en" sz="1100">
                          <a:latin typeface="Quicksand Medium"/>
                          <a:ea typeface="Quicksand Medium"/>
                          <a:cs typeface="Quicksand Medium"/>
                          <a:sym typeface="Quicksand Medium"/>
                        </a:rPr>
                        <a:t>7</a:t>
                      </a:r>
                      <a:endParaRPr sz="1100" u="none" strike="noStrike" cap="none">
                        <a:latin typeface="Quicksand Medium"/>
                        <a:ea typeface="Quicksand Medium"/>
                        <a:cs typeface="Quicksand Medium"/>
                        <a:sym typeface="Quicksand Medium"/>
                      </a:endParaRPr>
                    </a:p>
                  </a:txBody>
                  <a:tcPr marL="0" marR="0" marT="276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166450">
                <a:tc>
                  <a:txBody>
                    <a:bodyPr/>
                    <a:lstStyle/>
                    <a:p>
                      <a:pPr marL="0" marR="0" lvl="0" indent="0" algn="l" rtl="0">
                        <a:lnSpc>
                          <a:spcPct val="100000"/>
                        </a:lnSpc>
                        <a:spcBef>
                          <a:spcPts val="0"/>
                        </a:spcBef>
                        <a:spcAft>
                          <a:spcPts val="0"/>
                        </a:spcAft>
                        <a:buClr>
                          <a:schemeClr val="dk1"/>
                        </a:buClr>
                        <a:buSzPts val="1100"/>
                        <a:buFont typeface="Arial"/>
                        <a:buNone/>
                      </a:pPr>
                      <a:r>
                        <a:rPr lang="en" sz="1100" u="none" strike="noStrike" cap="none">
                          <a:latin typeface="Quicksand Medium"/>
                          <a:ea typeface="Quicksand Medium"/>
                          <a:cs typeface="Quicksand Medium"/>
                          <a:sym typeface="Quicksand Medium"/>
                        </a:rPr>
                        <a:t>Advice From Sales Specialists</a:t>
                      </a:r>
                      <a:endParaRPr sz="1100" u="none" strike="noStrike" cap="none">
                        <a:latin typeface="Quicksand Medium"/>
                        <a:ea typeface="Quicksand Medium"/>
                        <a:cs typeface="Quicksand Medium"/>
                        <a:sym typeface="Quicksand Medium"/>
                      </a:endParaRPr>
                    </a:p>
                  </a:txBody>
                  <a:tcPr marL="0" marR="0" marT="276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72085" marR="0" lvl="0" indent="0" algn="l" rtl="0">
                        <a:lnSpc>
                          <a:spcPct val="100000"/>
                        </a:lnSpc>
                        <a:spcBef>
                          <a:spcPts val="0"/>
                        </a:spcBef>
                        <a:spcAft>
                          <a:spcPts val="0"/>
                        </a:spcAft>
                        <a:buClr>
                          <a:srgbClr val="000000"/>
                        </a:buClr>
                        <a:buSzPts val="1400"/>
                        <a:buFont typeface="Arial"/>
                        <a:buNone/>
                      </a:pPr>
                      <a:r>
                        <a:rPr lang="en" sz="1100">
                          <a:latin typeface="Quicksand Medium"/>
                          <a:ea typeface="Quicksand Medium"/>
                          <a:cs typeface="Quicksand Medium"/>
                          <a:sym typeface="Quicksand Medium"/>
                        </a:rPr>
                        <a:t>7</a:t>
                      </a:r>
                      <a:endParaRPr sz="1100" u="none" strike="noStrike" cap="none">
                        <a:latin typeface="Quicksand Medium"/>
                        <a:ea typeface="Quicksand Medium"/>
                        <a:cs typeface="Quicksand Medium"/>
                        <a:sym typeface="Quicksand Medium"/>
                      </a:endParaRPr>
                    </a:p>
                  </a:txBody>
                  <a:tcPr marL="0" marR="0" marT="276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5"/>
                  </a:ext>
                </a:extLst>
              </a:tr>
              <a:tr h="166450">
                <a:tc>
                  <a:txBody>
                    <a:bodyPr/>
                    <a:lstStyle/>
                    <a:p>
                      <a:pPr marL="0" marR="0" lvl="0" indent="0" algn="l" rtl="0">
                        <a:lnSpc>
                          <a:spcPct val="100000"/>
                        </a:lnSpc>
                        <a:spcBef>
                          <a:spcPts val="0"/>
                        </a:spcBef>
                        <a:spcAft>
                          <a:spcPts val="0"/>
                        </a:spcAft>
                        <a:buClr>
                          <a:schemeClr val="dk1"/>
                        </a:buClr>
                        <a:buSzPts val="1100"/>
                        <a:buFont typeface="Arial"/>
                        <a:buNone/>
                      </a:pPr>
                      <a:r>
                        <a:rPr lang="en" sz="1100" u="none" strike="noStrike" cap="none">
                          <a:latin typeface="Quicksand Medium"/>
                          <a:ea typeface="Quicksand Medium"/>
                          <a:cs typeface="Quicksand Medium"/>
                          <a:sym typeface="Quicksand Medium"/>
                        </a:rPr>
                        <a:t>Core Messaging Reminder</a:t>
                      </a:r>
                      <a:endParaRPr sz="1100" u="none" strike="noStrike" cap="none">
                        <a:latin typeface="Quicksand Medium"/>
                        <a:ea typeface="Quicksand Medium"/>
                        <a:cs typeface="Quicksand Medium"/>
                        <a:sym typeface="Quicksand Medium"/>
                      </a:endParaRPr>
                    </a:p>
                  </a:txBody>
                  <a:tcPr marL="0" marR="0" marT="276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72085" marR="0" lvl="0" indent="0" algn="l" rtl="0">
                        <a:lnSpc>
                          <a:spcPct val="100000"/>
                        </a:lnSpc>
                        <a:spcBef>
                          <a:spcPts val="0"/>
                        </a:spcBef>
                        <a:spcAft>
                          <a:spcPts val="0"/>
                        </a:spcAft>
                        <a:buClr>
                          <a:srgbClr val="000000"/>
                        </a:buClr>
                        <a:buSzPts val="1400"/>
                        <a:buFont typeface="Arial"/>
                        <a:buNone/>
                      </a:pPr>
                      <a:r>
                        <a:rPr lang="en" sz="1100">
                          <a:latin typeface="Quicksand Medium"/>
                          <a:ea typeface="Quicksand Medium"/>
                          <a:cs typeface="Quicksand Medium"/>
                          <a:sym typeface="Quicksand Medium"/>
                        </a:rPr>
                        <a:t>7</a:t>
                      </a:r>
                      <a:endParaRPr sz="1100" u="none" strike="noStrike" cap="none">
                        <a:latin typeface="Quicksand Medium"/>
                        <a:ea typeface="Quicksand Medium"/>
                        <a:cs typeface="Quicksand Medium"/>
                        <a:sym typeface="Quicksand Medium"/>
                      </a:endParaRPr>
                    </a:p>
                  </a:txBody>
                  <a:tcPr marL="0" marR="0" marT="276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6"/>
                  </a:ext>
                </a:extLst>
              </a:tr>
              <a:tr h="166450">
                <a:tc>
                  <a:txBody>
                    <a:bodyPr/>
                    <a:lstStyle/>
                    <a:p>
                      <a:pPr marL="0" marR="0" lvl="0" indent="0" algn="l" rtl="0">
                        <a:lnSpc>
                          <a:spcPct val="100000"/>
                        </a:lnSpc>
                        <a:spcBef>
                          <a:spcPts val="0"/>
                        </a:spcBef>
                        <a:spcAft>
                          <a:spcPts val="0"/>
                        </a:spcAft>
                        <a:buClr>
                          <a:srgbClr val="000000"/>
                        </a:buClr>
                        <a:buSzPts val="700"/>
                        <a:buFont typeface="Arial"/>
                        <a:buNone/>
                      </a:pPr>
                      <a:r>
                        <a:rPr lang="en" sz="1100" u="none" strike="noStrike" cap="none">
                          <a:latin typeface="Quicksand Medium"/>
                          <a:ea typeface="Quicksand Medium"/>
                          <a:cs typeface="Quicksand Medium"/>
                          <a:sym typeface="Quicksand Medium"/>
                        </a:rPr>
                        <a:t>Email, phone &amp; voicemail script</a:t>
                      </a:r>
                      <a:endParaRPr sz="1100" u="none" strike="noStrike" cap="none">
                        <a:latin typeface="Quicksand Medium"/>
                        <a:ea typeface="Quicksand Medium"/>
                        <a:cs typeface="Quicksand Medium"/>
                        <a:sym typeface="Quicksand Medium"/>
                      </a:endParaRPr>
                    </a:p>
                  </a:txBody>
                  <a:tcPr marL="0" marR="0" marT="276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72085" marR="0" lvl="0" indent="0" algn="l" rtl="0">
                        <a:lnSpc>
                          <a:spcPct val="100000"/>
                        </a:lnSpc>
                        <a:spcBef>
                          <a:spcPts val="0"/>
                        </a:spcBef>
                        <a:spcAft>
                          <a:spcPts val="0"/>
                        </a:spcAft>
                        <a:buClr>
                          <a:srgbClr val="000000"/>
                        </a:buClr>
                        <a:buSzPts val="700"/>
                        <a:buFont typeface="Arial"/>
                        <a:buNone/>
                      </a:pPr>
                      <a:r>
                        <a:rPr lang="en" sz="1100">
                          <a:latin typeface="Quicksand Medium"/>
                          <a:ea typeface="Quicksand Medium"/>
                          <a:cs typeface="Quicksand Medium"/>
                          <a:sym typeface="Quicksand Medium"/>
                        </a:rPr>
                        <a:t>8-13</a:t>
                      </a:r>
                      <a:endParaRPr sz="1100" u="none" strike="noStrike" cap="none">
                        <a:latin typeface="Quicksand Medium"/>
                        <a:ea typeface="Quicksand Medium"/>
                        <a:cs typeface="Quicksand Medium"/>
                        <a:sym typeface="Quicksand Medium"/>
                      </a:endParaRPr>
                    </a:p>
                  </a:txBody>
                  <a:tcPr marL="0" marR="0" marT="276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bl>
          </a:graphicData>
        </a:graphic>
      </p:graphicFrame>
      <p:pic>
        <p:nvPicPr>
          <p:cNvPr id="105" name="Google Shape;105;p1" title="TFB_Registered-Partner_Logo_PRI_RGB_on-W_2022-03-25 (1) (002).png"/>
          <p:cNvPicPr preferRelativeResize="0"/>
          <p:nvPr/>
        </p:nvPicPr>
        <p:blipFill rotWithShape="1">
          <a:blip r:embed="rId4">
            <a:alphaModFix/>
          </a:blip>
          <a:srcRect/>
          <a:stretch/>
        </p:blipFill>
        <p:spPr>
          <a:xfrm>
            <a:off x="268400" y="4587360"/>
            <a:ext cx="1598800" cy="405675"/>
          </a:xfrm>
          <a:prstGeom prst="rect">
            <a:avLst/>
          </a:prstGeom>
          <a:noFill/>
          <a:ln>
            <a:noFill/>
          </a:ln>
        </p:spPr>
      </p:pic>
      <p:pic>
        <p:nvPicPr>
          <p:cNvPr id="106" name="Google Shape;106;p1"/>
          <p:cNvPicPr preferRelativeResize="0"/>
          <p:nvPr/>
        </p:nvPicPr>
        <p:blipFill>
          <a:blip r:embed="rId5">
            <a:alphaModFix/>
          </a:blip>
          <a:stretch>
            <a:fillRect/>
          </a:stretch>
        </p:blipFill>
        <p:spPr>
          <a:xfrm>
            <a:off x="1168975" y="2376500"/>
            <a:ext cx="2300284" cy="2026450"/>
          </a:xfrm>
          <a:prstGeom prst="rect">
            <a:avLst/>
          </a:prstGeom>
          <a:noFill/>
          <a:ln>
            <a:noFill/>
          </a:ln>
          <a:effectLst>
            <a:outerShdw blurRad="57150" dist="19050" dir="5400000" algn="bl" rotWithShape="0">
              <a:srgbClr val="000000">
                <a:alpha val="50000"/>
              </a:srgbClr>
            </a:outerShdw>
          </a:effectLst>
        </p:spPr>
      </p:pic>
      <p:pic>
        <p:nvPicPr>
          <p:cNvPr id="2" name="Picture 1">
            <a:extLst>
              <a:ext uri="{FF2B5EF4-FFF2-40B4-BE49-F238E27FC236}">
                <a16:creationId xmlns:a16="http://schemas.microsoft.com/office/drawing/2014/main" id="{EA58B2E5-682A-7ACB-0B91-ADF8CC9C864F}"/>
              </a:ext>
            </a:extLst>
          </p:cNvPr>
          <p:cNvPicPr>
            <a:picLocks noChangeAspect="1"/>
          </p:cNvPicPr>
          <p:nvPr/>
        </p:nvPicPr>
        <p:blipFill>
          <a:blip r:embed="rId6"/>
          <a:stretch>
            <a:fillRect/>
          </a:stretch>
        </p:blipFill>
        <p:spPr>
          <a:xfrm rot="19922174">
            <a:off x="2365642" y="3461881"/>
            <a:ext cx="556859" cy="687245"/>
          </a:xfrm>
          <a:prstGeom prst="rect">
            <a:avLst/>
          </a:prstGeom>
        </p:spPr>
      </p:pic>
      <p:sp>
        <p:nvSpPr>
          <p:cNvPr id="3" name="TextBox 2">
            <a:extLst>
              <a:ext uri="{FF2B5EF4-FFF2-40B4-BE49-F238E27FC236}">
                <a16:creationId xmlns:a16="http://schemas.microsoft.com/office/drawing/2014/main" id="{04E41224-4773-5D5C-8EE0-33E31ABBC0F1}"/>
              </a:ext>
            </a:extLst>
          </p:cNvPr>
          <p:cNvSpPr txBox="1"/>
          <p:nvPr/>
        </p:nvSpPr>
        <p:spPr>
          <a:xfrm rot="19949131">
            <a:off x="2032139" y="4105127"/>
            <a:ext cx="763051" cy="215444"/>
          </a:xfrm>
          <a:prstGeom prst="rect">
            <a:avLst/>
          </a:prstGeom>
          <a:noFill/>
        </p:spPr>
        <p:txBody>
          <a:bodyPr wrap="square" rtlCol="0">
            <a:spAutoFit/>
          </a:bodyPr>
          <a:lstStyle/>
          <a:p>
            <a:r>
              <a:rPr lang="en-US" sz="800" dirty="0">
                <a:latin typeface="Quicksand Medium" panose="020B0604020202020204" charset="0"/>
              </a:rPr>
              <a:t>Front</a:t>
            </a:r>
          </a:p>
        </p:txBody>
      </p:sp>
      <p:sp>
        <p:nvSpPr>
          <p:cNvPr id="4" name="TextBox 3">
            <a:extLst>
              <a:ext uri="{FF2B5EF4-FFF2-40B4-BE49-F238E27FC236}">
                <a16:creationId xmlns:a16="http://schemas.microsoft.com/office/drawing/2014/main" id="{F869DE34-CCD9-EBF4-1072-C4CD3A699922}"/>
              </a:ext>
            </a:extLst>
          </p:cNvPr>
          <p:cNvSpPr txBox="1"/>
          <p:nvPr/>
        </p:nvSpPr>
        <p:spPr>
          <a:xfrm rot="19949131">
            <a:off x="2608982" y="3958534"/>
            <a:ext cx="763051" cy="215444"/>
          </a:xfrm>
          <a:prstGeom prst="rect">
            <a:avLst/>
          </a:prstGeom>
          <a:noFill/>
        </p:spPr>
        <p:txBody>
          <a:bodyPr wrap="square" rtlCol="0">
            <a:spAutoFit/>
          </a:bodyPr>
          <a:lstStyle/>
          <a:p>
            <a:r>
              <a:rPr lang="en-US" sz="800" dirty="0">
                <a:latin typeface="Quicksand Medium" panose="020B0604020202020204" charset="0"/>
              </a:rPr>
              <a:t>Back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g3eb0d82744f_1_17"/>
          <p:cNvSpPr/>
          <p:nvPr/>
        </p:nvSpPr>
        <p:spPr>
          <a:xfrm>
            <a:off x="242225" y="537625"/>
            <a:ext cx="8619600" cy="4101600"/>
          </a:xfrm>
          <a:prstGeom prst="roundRect">
            <a:avLst>
              <a:gd name="adj" fmla="val 9153"/>
            </a:avLst>
          </a:prstGeom>
          <a:noFill/>
          <a:ln w="12700" cap="flat" cmpd="sng">
            <a:solidFill>
              <a:srgbClr val="FDD70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8" name="Google Shape;328;g3eb0d82744f_1_17"/>
          <p:cNvSpPr txBox="1">
            <a:spLocks noGrp="1"/>
          </p:cNvSpPr>
          <p:nvPr>
            <p:ph type="sldNum" idx="12"/>
          </p:nvPr>
        </p:nvSpPr>
        <p:spPr>
          <a:xfrm>
            <a:off x="8564569" y="4873005"/>
            <a:ext cx="297300" cy="138600"/>
          </a:xfrm>
          <a:prstGeom prst="rect">
            <a:avLst/>
          </a:prstGeom>
          <a:noFill/>
          <a:ln>
            <a:noFill/>
          </a:ln>
        </p:spPr>
        <p:txBody>
          <a:bodyPr spcFirstLastPara="1" wrap="square" lIns="0" tIns="0" rIns="0" bIns="0" anchor="ctr" anchorCtr="0">
            <a:spAutoFit/>
          </a:bodyPr>
          <a:lstStyle/>
          <a:p>
            <a:pPr marL="25400" lvl="0" indent="0" algn="r" rtl="0">
              <a:lnSpc>
                <a:spcPct val="103777"/>
              </a:lnSpc>
              <a:spcBef>
                <a:spcPts val="0"/>
              </a:spcBef>
              <a:spcAft>
                <a:spcPts val="0"/>
              </a:spcAft>
              <a:buSzPts val="600"/>
              <a:buNone/>
            </a:pPr>
            <a:fld id="{00000000-1234-1234-1234-123412341234}" type="slidenum">
              <a:rPr lang="en"/>
              <a:t>10</a:t>
            </a:fld>
            <a:endParaRPr/>
          </a:p>
        </p:txBody>
      </p:sp>
      <p:sp>
        <p:nvSpPr>
          <p:cNvPr id="329" name="Google Shape;329;g3eb0d82744f_1_17"/>
          <p:cNvSpPr txBox="1">
            <a:spLocks noGrp="1"/>
          </p:cNvSpPr>
          <p:nvPr>
            <p:ph type="ftr" idx="11"/>
          </p:nvPr>
        </p:nvSpPr>
        <p:spPr>
          <a:xfrm>
            <a:off x="7255096" y="4873005"/>
            <a:ext cx="1428300" cy="107700"/>
          </a:xfrm>
          <a:prstGeom prst="rect">
            <a:avLst/>
          </a:prstGeom>
          <a:noFill/>
          <a:ln>
            <a:noFill/>
          </a:ln>
        </p:spPr>
        <p:txBody>
          <a:bodyPr spcFirstLastPara="1" wrap="square" lIns="0" tIns="0" rIns="0" bIns="0" anchor="ctr" anchorCtr="0">
            <a:spAutoFit/>
          </a:bodyPr>
          <a:lstStyle/>
          <a:p>
            <a:pPr marL="12700" lvl="0" indent="0" algn="ctr" rtl="0">
              <a:lnSpc>
                <a:spcPct val="133428"/>
              </a:lnSpc>
              <a:spcBef>
                <a:spcPts val="0"/>
              </a:spcBef>
              <a:spcAft>
                <a:spcPts val="0"/>
              </a:spcAft>
              <a:buSzPts val="700"/>
              <a:buNone/>
            </a:pPr>
            <a:r>
              <a:rPr lang="en" sz="700"/>
              <a:t>FOR INTERNAL USE ONLY</a:t>
            </a:r>
            <a:endParaRPr/>
          </a:p>
        </p:txBody>
      </p:sp>
      <p:sp>
        <p:nvSpPr>
          <p:cNvPr id="330" name="Google Shape;330;g3eb0d82744f_1_17"/>
          <p:cNvSpPr txBox="1"/>
          <p:nvPr/>
        </p:nvSpPr>
        <p:spPr>
          <a:xfrm>
            <a:off x="280200" y="109924"/>
            <a:ext cx="3393000" cy="196200"/>
          </a:xfrm>
          <a:prstGeom prst="rect">
            <a:avLst/>
          </a:prstGeom>
          <a:noFill/>
          <a:ln>
            <a:noFill/>
          </a:ln>
        </p:spPr>
        <p:txBody>
          <a:bodyPr spcFirstLastPara="1" wrap="square" lIns="0" tIns="11425" rIns="0" bIns="0" anchor="t" anchorCtr="0">
            <a:spAutoFit/>
          </a:bodyPr>
          <a:lstStyle/>
          <a:p>
            <a:pPr marL="12700" marR="0" lvl="0" indent="0" algn="l" rtl="0">
              <a:lnSpc>
                <a:spcPct val="100000"/>
              </a:lnSpc>
              <a:spcBef>
                <a:spcPts val="0"/>
              </a:spcBef>
              <a:spcAft>
                <a:spcPts val="0"/>
              </a:spcAft>
              <a:buClr>
                <a:srgbClr val="000000"/>
              </a:buClr>
              <a:buSzPts val="1200"/>
              <a:buFont typeface="Arial"/>
              <a:buNone/>
            </a:pPr>
            <a:r>
              <a:rPr lang="en" sz="1200" b="1" dirty="0">
                <a:solidFill>
                  <a:srgbClr val="E22C91"/>
                </a:solidFill>
              </a:rPr>
              <a:t>Phone</a:t>
            </a:r>
            <a:r>
              <a:rPr lang="en" sz="1200" b="1" i="0" u="none" strike="noStrike" cap="none" dirty="0">
                <a:solidFill>
                  <a:srgbClr val="E22C91"/>
                </a:solidFill>
                <a:latin typeface="Arial"/>
                <a:ea typeface="Arial"/>
                <a:cs typeface="Arial"/>
                <a:sym typeface="Arial"/>
              </a:rPr>
              <a:t> Scripts </a:t>
            </a:r>
            <a:endParaRPr sz="1200" b="1" i="0" u="none" strike="noStrike" cap="none" dirty="0">
              <a:solidFill>
                <a:srgbClr val="E22C91"/>
              </a:solidFill>
              <a:latin typeface="Arial"/>
              <a:ea typeface="Arial"/>
              <a:cs typeface="Arial"/>
              <a:sym typeface="Arial"/>
            </a:endParaRPr>
          </a:p>
        </p:txBody>
      </p:sp>
      <p:pic>
        <p:nvPicPr>
          <p:cNvPr id="331" name="Google Shape;331;g3eb0d82744f_1_17" title="TFB_Registered-Partner_Logo_PRI_RGB_on-W_2022-03-25 (1) (002).png"/>
          <p:cNvPicPr preferRelativeResize="0"/>
          <p:nvPr/>
        </p:nvPicPr>
        <p:blipFill rotWithShape="1">
          <a:blip r:embed="rId3">
            <a:alphaModFix/>
          </a:blip>
          <a:srcRect/>
          <a:stretch/>
        </p:blipFill>
        <p:spPr>
          <a:xfrm>
            <a:off x="239775" y="4735838"/>
            <a:ext cx="1091282" cy="276900"/>
          </a:xfrm>
          <a:prstGeom prst="rect">
            <a:avLst/>
          </a:prstGeom>
          <a:noFill/>
          <a:ln>
            <a:noFill/>
          </a:ln>
        </p:spPr>
      </p:pic>
      <p:cxnSp>
        <p:nvCxnSpPr>
          <p:cNvPr id="332" name="Google Shape;332;g3eb0d82744f_1_17"/>
          <p:cNvCxnSpPr/>
          <p:nvPr/>
        </p:nvCxnSpPr>
        <p:spPr>
          <a:xfrm>
            <a:off x="290775" y="344236"/>
            <a:ext cx="1050000" cy="0"/>
          </a:xfrm>
          <a:prstGeom prst="straightConnector1">
            <a:avLst/>
          </a:prstGeom>
          <a:noFill/>
          <a:ln w="9525" cap="flat" cmpd="sng">
            <a:solidFill>
              <a:srgbClr val="E22C91"/>
            </a:solidFill>
            <a:prstDash val="solid"/>
            <a:round/>
            <a:headEnd type="none" w="sm" len="sm"/>
            <a:tailEnd type="none" w="sm" len="sm"/>
          </a:ln>
        </p:spPr>
      </p:cxnSp>
      <p:sp>
        <p:nvSpPr>
          <p:cNvPr id="333" name="Google Shape;333;g3eb0d82744f_1_17"/>
          <p:cNvSpPr txBox="1"/>
          <p:nvPr/>
        </p:nvSpPr>
        <p:spPr>
          <a:xfrm>
            <a:off x="418650" y="943500"/>
            <a:ext cx="8306700" cy="1736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sz="1000">
                <a:solidFill>
                  <a:schemeClr val="dk1"/>
                </a:solidFill>
                <a:latin typeface="Quicksand Medium"/>
                <a:ea typeface="Quicksand Medium"/>
                <a:cs typeface="Quicksand Medium"/>
                <a:sym typeface="Quicksand Medium"/>
              </a:rPr>
              <a:t>“Hi [Name], this is [Rep Name] with T-Mobile for Business.</a:t>
            </a:r>
            <a:endParaRPr sz="1000">
              <a:solidFill>
                <a:schemeClr val="dk1"/>
              </a:solidFill>
              <a:latin typeface="Quicksand Medium"/>
              <a:ea typeface="Quicksand Medium"/>
              <a:cs typeface="Quicksand Medium"/>
              <a:sym typeface="Quicksand Medium"/>
            </a:endParaRPr>
          </a:p>
          <a:p>
            <a:pPr marL="0" lvl="0" indent="0" algn="l" rtl="0">
              <a:lnSpc>
                <a:spcPct val="115000"/>
              </a:lnSpc>
              <a:spcBef>
                <a:spcPts val="1200"/>
              </a:spcBef>
              <a:spcAft>
                <a:spcPts val="0"/>
              </a:spcAft>
              <a:buClr>
                <a:schemeClr val="dk1"/>
              </a:buClr>
              <a:buSzPts val="1100"/>
              <a:buFont typeface="Arial"/>
              <a:buNone/>
            </a:pPr>
            <a:r>
              <a:rPr lang="en" sz="1000">
                <a:solidFill>
                  <a:schemeClr val="dk1"/>
                </a:solidFill>
                <a:latin typeface="Quicksand Medium"/>
                <a:ea typeface="Quicksand Medium"/>
                <a:cs typeface="Quicksand Medium"/>
                <a:sym typeface="Quicksand Medium"/>
              </a:rPr>
              <a:t>The specific reason for my call is that we've had success helping organizations improve employee safety, accelerate emergency response, and strengthen duty-of-care initiatives through our employee personal safety solutions.</a:t>
            </a:r>
            <a:endParaRPr sz="1000">
              <a:solidFill>
                <a:schemeClr val="dk1"/>
              </a:solidFill>
              <a:latin typeface="Quicksand Medium"/>
              <a:ea typeface="Quicksand Medium"/>
              <a:cs typeface="Quicksand Medium"/>
              <a:sym typeface="Quicksand Medium"/>
            </a:endParaRPr>
          </a:p>
          <a:p>
            <a:pPr marL="0" lvl="0" indent="0" algn="l" rtl="0">
              <a:lnSpc>
                <a:spcPct val="115000"/>
              </a:lnSpc>
              <a:spcBef>
                <a:spcPts val="1200"/>
              </a:spcBef>
              <a:spcAft>
                <a:spcPts val="0"/>
              </a:spcAft>
              <a:buClr>
                <a:schemeClr val="dk1"/>
              </a:buClr>
              <a:buSzPts val="1100"/>
              <a:buFont typeface="Arial"/>
              <a:buNone/>
            </a:pPr>
            <a:r>
              <a:rPr lang="en" sz="1000">
                <a:solidFill>
                  <a:schemeClr val="dk1"/>
                </a:solidFill>
                <a:latin typeface="Quicksand Medium"/>
                <a:ea typeface="Quicksand Medium"/>
                <a:cs typeface="Quicksand Medium"/>
                <a:sym typeface="Quicksand Medium"/>
              </a:rPr>
              <a:t>I'd like to schedule 15-20 minutes to share some of those successes and explore whether we can help your organization achieve similar results.</a:t>
            </a:r>
            <a:endParaRPr sz="1000">
              <a:solidFill>
                <a:schemeClr val="dk1"/>
              </a:solidFill>
              <a:latin typeface="Quicksand Medium"/>
              <a:ea typeface="Quicksand Medium"/>
              <a:cs typeface="Quicksand Medium"/>
              <a:sym typeface="Quicksand Medium"/>
            </a:endParaRPr>
          </a:p>
          <a:p>
            <a:pPr marL="0" lvl="0" indent="0" algn="l" rtl="0">
              <a:lnSpc>
                <a:spcPct val="115000"/>
              </a:lnSpc>
              <a:spcBef>
                <a:spcPts val="1200"/>
              </a:spcBef>
              <a:spcAft>
                <a:spcPts val="0"/>
              </a:spcAft>
              <a:buClr>
                <a:schemeClr val="dk1"/>
              </a:buClr>
              <a:buSzPts val="1100"/>
              <a:buFont typeface="Arial"/>
              <a:buNone/>
            </a:pPr>
            <a:r>
              <a:rPr lang="en" sz="1000">
                <a:solidFill>
                  <a:schemeClr val="dk1"/>
                </a:solidFill>
                <a:latin typeface="Quicksand Medium"/>
                <a:ea typeface="Quicksand Medium"/>
                <a:cs typeface="Quicksand Medium"/>
                <a:sym typeface="Quicksand Medium"/>
              </a:rPr>
              <a:t>What does your calendar look like next week?”</a:t>
            </a:r>
            <a:endParaRPr sz="1000">
              <a:solidFill>
                <a:schemeClr val="dk1"/>
              </a:solidFill>
              <a:latin typeface="Quicksand Medium"/>
              <a:ea typeface="Quicksand Medium"/>
              <a:cs typeface="Quicksand Medium"/>
              <a:sym typeface="Quicksand Medium"/>
            </a:endParaRPr>
          </a:p>
          <a:p>
            <a:pPr marL="0" marR="0" lvl="0" indent="0" algn="l" rtl="0">
              <a:lnSpc>
                <a:spcPct val="115000"/>
              </a:lnSpc>
              <a:spcBef>
                <a:spcPts val="1200"/>
              </a:spcBef>
              <a:spcAft>
                <a:spcPts val="1200"/>
              </a:spcAft>
              <a:buClr>
                <a:srgbClr val="000000"/>
              </a:buClr>
              <a:buSzPts val="900"/>
              <a:buFont typeface="Arial"/>
              <a:buNone/>
            </a:pPr>
            <a:endParaRPr sz="900">
              <a:solidFill>
                <a:schemeClr val="dk1"/>
              </a:solidFill>
            </a:endParaRPr>
          </a:p>
        </p:txBody>
      </p:sp>
      <p:sp>
        <p:nvSpPr>
          <p:cNvPr id="334" name="Google Shape;334;g3eb0d82744f_1_17"/>
          <p:cNvSpPr txBox="1"/>
          <p:nvPr/>
        </p:nvSpPr>
        <p:spPr>
          <a:xfrm>
            <a:off x="502750" y="2863462"/>
            <a:ext cx="8142000" cy="1736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sz="1000" dirty="0">
                <a:solidFill>
                  <a:schemeClr val="dk1"/>
                </a:solidFill>
                <a:latin typeface="Quicksand Medium"/>
                <a:ea typeface="Quicksand Medium"/>
                <a:cs typeface="Quicksand Medium"/>
                <a:sym typeface="Quicksand Medium"/>
              </a:rPr>
              <a:t>“Hi [Name], this is [Rep Name] with T-Mobile for Business.</a:t>
            </a:r>
            <a:endParaRPr sz="1000" dirty="0">
              <a:solidFill>
                <a:schemeClr val="dk1"/>
              </a:solidFill>
              <a:latin typeface="Quicksand Medium"/>
              <a:ea typeface="Quicksand Medium"/>
              <a:cs typeface="Quicksand Medium"/>
              <a:sym typeface="Quicksand Medium"/>
            </a:endParaRPr>
          </a:p>
          <a:p>
            <a:pPr marL="0" lvl="0" indent="0" algn="l" rtl="0">
              <a:lnSpc>
                <a:spcPct val="115000"/>
              </a:lnSpc>
              <a:spcBef>
                <a:spcPts val="1200"/>
              </a:spcBef>
              <a:spcAft>
                <a:spcPts val="0"/>
              </a:spcAft>
              <a:buClr>
                <a:schemeClr val="dk1"/>
              </a:buClr>
              <a:buSzPts val="1100"/>
              <a:buFont typeface="Arial"/>
              <a:buNone/>
            </a:pPr>
            <a:r>
              <a:rPr lang="en" sz="1000" dirty="0">
                <a:solidFill>
                  <a:schemeClr val="dk1"/>
                </a:solidFill>
                <a:latin typeface="Quicksand Medium"/>
                <a:ea typeface="Quicksand Medium"/>
                <a:cs typeface="Quicksand Medium"/>
                <a:sym typeface="Quicksand Medium"/>
              </a:rPr>
              <a:t>The specific reason for my call is that we've been working with organizations to help reduce employee risk, better protect lone and public-facing workers, and provide faster access to assistance when it's needed most.</a:t>
            </a:r>
            <a:endParaRPr sz="1000" dirty="0">
              <a:solidFill>
                <a:schemeClr val="dk1"/>
              </a:solidFill>
              <a:latin typeface="Quicksand Medium"/>
              <a:ea typeface="Quicksand Medium"/>
              <a:cs typeface="Quicksand Medium"/>
              <a:sym typeface="Quicksand Medium"/>
            </a:endParaRPr>
          </a:p>
          <a:p>
            <a:pPr marL="0" lvl="0" indent="0" algn="l" rtl="0">
              <a:lnSpc>
                <a:spcPct val="115000"/>
              </a:lnSpc>
              <a:spcBef>
                <a:spcPts val="1200"/>
              </a:spcBef>
              <a:spcAft>
                <a:spcPts val="0"/>
              </a:spcAft>
              <a:buClr>
                <a:schemeClr val="dk1"/>
              </a:buClr>
              <a:buSzPts val="1100"/>
              <a:buFont typeface="Arial"/>
              <a:buNone/>
            </a:pPr>
            <a:r>
              <a:rPr lang="en" sz="1000" dirty="0">
                <a:solidFill>
                  <a:schemeClr val="dk1"/>
                </a:solidFill>
                <a:latin typeface="Quicksand Medium"/>
                <a:ea typeface="Quicksand Medium"/>
                <a:cs typeface="Quicksand Medium"/>
                <a:sym typeface="Quicksand Medium"/>
              </a:rPr>
              <a:t>I'd like to schedule 15-20 minutes to share how other organizations are addressing these challenges and discuss whether we can help your organization achieve similar results.</a:t>
            </a:r>
            <a:endParaRPr sz="1000" dirty="0">
              <a:solidFill>
                <a:schemeClr val="dk1"/>
              </a:solidFill>
              <a:latin typeface="Quicksand Medium"/>
              <a:ea typeface="Quicksand Medium"/>
              <a:cs typeface="Quicksand Medium"/>
              <a:sym typeface="Quicksand Medium"/>
            </a:endParaRPr>
          </a:p>
          <a:p>
            <a:pPr marL="0" lvl="0" indent="0" algn="l" rtl="0">
              <a:lnSpc>
                <a:spcPct val="115000"/>
              </a:lnSpc>
              <a:spcBef>
                <a:spcPts val="1200"/>
              </a:spcBef>
              <a:spcAft>
                <a:spcPts val="0"/>
              </a:spcAft>
              <a:buClr>
                <a:schemeClr val="dk1"/>
              </a:buClr>
              <a:buSzPts val="1100"/>
              <a:buFont typeface="Arial"/>
              <a:buNone/>
            </a:pPr>
            <a:r>
              <a:rPr lang="en" sz="1000" dirty="0">
                <a:solidFill>
                  <a:schemeClr val="dk1"/>
                </a:solidFill>
                <a:latin typeface="Quicksand Medium"/>
                <a:ea typeface="Quicksand Medium"/>
                <a:cs typeface="Quicksand Medium"/>
                <a:sym typeface="Quicksand Medium"/>
              </a:rPr>
              <a:t>Would Tuesday morning or Wednesday afternoon work better for you?”</a:t>
            </a:r>
            <a:endParaRPr sz="1000" dirty="0">
              <a:solidFill>
                <a:schemeClr val="dk1"/>
              </a:solidFill>
              <a:latin typeface="Quicksand Medium"/>
              <a:ea typeface="Quicksand Medium"/>
              <a:cs typeface="Quicksand Medium"/>
              <a:sym typeface="Quicksand Medium"/>
            </a:endParaRPr>
          </a:p>
          <a:p>
            <a:pPr marL="0" lvl="0" indent="0" algn="l" rtl="0">
              <a:lnSpc>
                <a:spcPct val="115000"/>
              </a:lnSpc>
              <a:spcBef>
                <a:spcPts val="1200"/>
              </a:spcBef>
              <a:spcAft>
                <a:spcPts val="0"/>
              </a:spcAft>
              <a:buClr>
                <a:schemeClr val="dk1"/>
              </a:buClr>
              <a:buSzPts val="1100"/>
              <a:buFont typeface="Arial"/>
              <a:buNone/>
            </a:pPr>
            <a:endParaRPr sz="1100" dirty="0">
              <a:solidFill>
                <a:schemeClr val="dk1"/>
              </a:solidFill>
            </a:endParaRPr>
          </a:p>
          <a:p>
            <a:pPr marL="0" marR="0" lvl="0" indent="0" algn="l" rtl="0">
              <a:lnSpc>
                <a:spcPct val="115000"/>
              </a:lnSpc>
              <a:spcBef>
                <a:spcPts val="1200"/>
              </a:spcBef>
              <a:spcAft>
                <a:spcPts val="1200"/>
              </a:spcAft>
              <a:buClr>
                <a:srgbClr val="000000"/>
              </a:buClr>
              <a:buSzPts val="900"/>
              <a:buFont typeface="Arial"/>
              <a:buNone/>
            </a:pPr>
            <a:endParaRPr sz="900" dirty="0">
              <a:solidFill>
                <a:schemeClr val="dk1"/>
              </a:solidFill>
            </a:endParaRPr>
          </a:p>
        </p:txBody>
      </p:sp>
      <p:sp>
        <p:nvSpPr>
          <p:cNvPr id="335" name="Google Shape;335;g3eb0d82744f_1_17"/>
          <p:cNvSpPr txBox="1"/>
          <p:nvPr/>
        </p:nvSpPr>
        <p:spPr>
          <a:xfrm>
            <a:off x="541419" y="673042"/>
            <a:ext cx="1504500" cy="210600"/>
          </a:xfrm>
          <a:prstGeom prst="rect">
            <a:avLst/>
          </a:prstGeom>
          <a:noFill/>
          <a:ln>
            <a:noFill/>
          </a:ln>
        </p:spPr>
        <p:txBody>
          <a:bodyPr spcFirstLastPara="1" wrap="square" lIns="0" tIns="10300" rIns="0" bIns="0" anchor="t" anchorCtr="0">
            <a:spAutoFit/>
          </a:bodyPr>
          <a:lstStyle/>
          <a:p>
            <a:pPr marL="0" marR="0" lvl="0" indent="0" algn="l" rtl="0">
              <a:lnSpc>
                <a:spcPct val="115000"/>
              </a:lnSpc>
              <a:spcBef>
                <a:spcPts val="1400"/>
              </a:spcBef>
              <a:spcAft>
                <a:spcPts val="400"/>
              </a:spcAft>
              <a:buClr>
                <a:schemeClr val="dk1"/>
              </a:buClr>
              <a:buSzPts val="1100"/>
              <a:buFont typeface="Arial"/>
              <a:buNone/>
            </a:pPr>
            <a:r>
              <a:rPr lang="en" sz="1300" b="1">
                <a:solidFill>
                  <a:srgbClr val="18518E"/>
                </a:solidFill>
              </a:rPr>
              <a:t>Option 1</a:t>
            </a:r>
            <a:endParaRPr sz="1300" b="1" i="0" u="none" strike="noStrike" cap="none">
              <a:solidFill>
                <a:srgbClr val="18518E"/>
              </a:solidFill>
              <a:latin typeface="Arial"/>
              <a:ea typeface="Arial"/>
              <a:cs typeface="Arial"/>
              <a:sym typeface="Arial"/>
            </a:endParaRPr>
          </a:p>
        </p:txBody>
      </p:sp>
      <p:sp>
        <p:nvSpPr>
          <p:cNvPr id="336" name="Google Shape;336;g3eb0d82744f_1_17"/>
          <p:cNvSpPr txBox="1"/>
          <p:nvPr/>
        </p:nvSpPr>
        <p:spPr>
          <a:xfrm>
            <a:off x="541419" y="2593004"/>
            <a:ext cx="1504500" cy="210600"/>
          </a:xfrm>
          <a:prstGeom prst="rect">
            <a:avLst/>
          </a:prstGeom>
          <a:noFill/>
          <a:ln>
            <a:noFill/>
          </a:ln>
        </p:spPr>
        <p:txBody>
          <a:bodyPr spcFirstLastPara="1" wrap="square" lIns="0" tIns="10300" rIns="0" bIns="0" anchor="t" anchorCtr="0">
            <a:spAutoFit/>
          </a:bodyPr>
          <a:lstStyle/>
          <a:p>
            <a:pPr marL="0" marR="0" lvl="0" indent="0" algn="l" rtl="0">
              <a:lnSpc>
                <a:spcPct val="115000"/>
              </a:lnSpc>
              <a:spcBef>
                <a:spcPts val="1400"/>
              </a:spcBef>
              <a:spcAft>
                <a:spcPts val="400"/>
              </a:spcAft>
              <a:buClr>
                <a:schemeClr val="dk1"/>
              </a:buClr>
              <a:buSzPts val="1100"/>
              <a:buFont typeface="Arial"/>
              <a:buNone/>
            </a:pPr>
            <a:r>
              <a:rPr lang="en" sz="1300" b="1">
                <a:solidFill>
                  <a:srgbClr val="18518E"/>
                </a:solidFill>
              </a:rPr>
              <a:t>Option 2</a:t>
            </a:r>
            <a:endParaRPr sz="1300" b="1" i="0" u="none" strike="noStrike" cap="none">
              <a:solidFill>
                <a:srgbClr val="18518E"/>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g3f11118ff14_0_64"/>
          <p:cNvSpPr/>
          <p:nvPr/>
        </p:nvSpPr>
        <p:spPr>
          <a:xfrm>
            <a:off x="242225" y="511599"/>
            <a:ext cx="8619600" cy="4122937"/>
          </a:xfrm>
          <a:prstGeom prst="roundRect">
            <a:avLst>
              <a:gd name="adj" fmla="val 9153"/>
            </a:avLst>
          </a:prstGeom>
          <a:noFill/>
          <a:ln w="12700" cap="flat" cmpd="sng">
            <a:solidFill>
              <a:srgbClr val="FDD70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2" name="Google Shape;342;g3f11118ff14_0_64"/>
          <p:cNvSpPr txBox="1">
            <a:spLocks noGrp="1"/>
          </p:cNvSpPr>
          <p:nvPr>
            <p:ph type="sldNum" idx="12"/>
          </p:nvPr>
        </p:nvSpPr>
        <p:spPr>
          <a:xfrm>
            <a:off x="8564569" y="4873005"/>
            <a:ext cx="297300" cy="138600"/>
          </a:xfrm>
          <a:prstGeom prst="rect">
            <a:avLst/>
          </a:prstGeom>
          <a:noFill/>
          <a:ln>
            <a:noFill/>
          </a:ln>
        </p:spPr>
        <p:txBody>
          <a:bodyPr spcFirstLastPara="1" wrap="square" lIns="0" tIns="0" rIns="0" bIns="0" anchor="ctr" anchorCtr="0">
            <a:spAutoFit/>
          </a:bodyPr>
          <a:lstStyle/>
          <a:p>
            <a:pPr marL="25400" lvl="0" indent="0" algn="r" rtl="0">
              <a:lnSpc>
                <a:spcPct val="103777"/>
              </a:lnSpc>
              <a:spcBef>
                <a:spcPts val="0"/>
              </a:spcBef>
              <a:spcAft>
                <a:spcPts val="0"/>
              </a:spcAft>
              <a:buSzPts val="600"/>
              <a:buNone/>
            </a:pPr>
            <a:fld id="{00000000-1234-1234-1234-123412341234}" type="slidenum">
              <a:rPr lang="en"/>
              <a:t>11</a:t>
            </a:fld>
            <a:endParaRPr/>
          </a:p>
        </p:txBody>
      </p:sp>
      <p:sp>
        <p:nvSpPr>
          <p:cNvPr id="343" name="Google Shape;343;g3f11118ff14_0_64"/>
          <p:cNvSpPr txBox="1">
            <a:spLocks noGrp="1"/>
          </p:cNvSpPr>
          <p:nvPr>
            <p:ph type="ftr" idx="11"/>
          </p:nvPr>
        </p:nvSpPr>
        <p:spPr>
          <a:xfrm>
            <a:off x="7255096" y="4873005"/>
            <a:ext cx="1428300" cy="107700"/>
          </a:xfrm>
          <a:prstGeom prst="rect">
            <a:avLst/>
          </a:prstGeom>
          <a:noFill/>
          <a:ln>
            <a:noFill/>
          </a:ln>
        </p:spPr>
        <p:txBody>
          <a:bodyPr spcFirstLastPara="1" wrap="square" lIns="0" tIns="0" rIns="0" bIns="0" anchor="ctr" anchorCtr="0">
            <a:spAutoFit/>
          </a:bodyPr>
          <a:lstStyle/>
          <a:p>
            <a:pPr marL="12700" lvl="0" indent="0" algn="ctr" rtl="0">
              <a:lnSpc>
                <a:spcPct val="133428"/>
              </a:lnSpc>
              <a:spcBef>
                <a:spcPts val="0"/>
              </a:spcBef>
              <a:spcAft>
                <a:spcPts val="0"/>
              </a:spcAft>
              <a:buSzPts val="700"/>
              <a:buNone/>
            </a:pPr>
            <a:r>
              <a:rPr lang="en" sz="700"/>
              <a:t>FOR INTERNAL USE ONLY</a:t>
            </a:r>
            <a:endParaRPr/>
          </a:p>
        </p:txBody>
      </p:sp>
      <p:pic>
        <p:nvPicPr>
          <p:cNvPr id="344" name="Google Shape;344;g3f11118ff14_0_64" title="TFB_Registered-Partner_Logo_PRI_RGB_on-W_2022-03-25 (1) (002).png"/>
          <p:cNvPicPr preferRelativeResize="0"/>
          <p:nvPr/>
        </p:nvPicPr>
        <p:blipFill rotWithShape="1">
          <a:blip r:embed="rId3">
            <a:alphaModFix/>
          </a:blip>
          <a:srcRect/>
          <a:stretch/>
        </p:blipFill>
        <p:spPr>
          <a:xfrm>
            <a:off x="239775" y="4672650"/>
            <a:ext cx="1091282" cy="276900"/>
          </a:xfrm>
          <a:prstGeom prst="rect">
            <a:avLst/>
          </a:prstGeom>
          <a:noFill/>
          <a:ln>
            <a:noFill/>
          </a:ln>
        </p:spPr>
      </p:pic>
      <p:sp>
        <p:nvSpPr>
          <p:cNvPr id="345" name="Google Shape;345;g3f11118ff14_0_64"/>
          <p:cNvSpPr txBox="1"/>
          <p:nvPr/>
        </p:nvSpPr>
        <p:spPr>
          <a:xfrm>
            <a:off x="454826" y="2638658"/>
            <a:ext cx="8268300" cy="1601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sz="1000" dirty="0">
                <a:solidFill>
                  <a:schemeClr val="dk1"/>
                </a:solidFill>
                <a:latin typeface="Quicksand Medium" panose="020B0604020202020204" charset="0"/>
                <a:ea typeface="Quicksand Medium"/>
                <a:cs typeface="Quicksand Medium"/>
                <a:sym typeface="Quicksand Medium"/>
              </a:rPr>
              <a:t>"Hi, this is [Rep Name] with T-Mobile.</a:t>
            </a:r>
          </a:p>
          <a:p>
            <a:pPr lvl="0">
              <a:lnSpc>
                <a:spcPct val="115000"/>
              </a:lnSpc>
              <a:spcBef>
                <a:spcPts val="1200"/>
              </a:spcBef>
              <a:buClr>
                <a:schemeClr val="dk1"/>
              </a:buClr>
              <a:buSzPts val="1100"/>
            </a:pPr>
            <a:r>
              <a:rPr lang="en-US" sz="1000" dirty="0">
                <a:latin typeface="Quicksand Medium" panose="020B0604020202020204" charset="0"/>
              </a:rPr>
              <a:t>We're helping organizations improve employee safety through connected panic buttons, personal safety devices, location visibility, and emergency response tools powered by T-Mobile's nationwide network.</a:t>
            </a:r>
            <a:r>
              <a:rPr lang="en" sz="1000" dirty="0">
                <a:solidFill>
                  <a:schemeClr val="dk1"/>
                </a:solidFill>
                <a:latin typeface="Quicksand Medium" panose="020B0604020202020204" charset="0"/>
                <a:ea typeface="Quicksand Medium"/>
                <a:cs typeface="Quicksand Medium"/>
                <a:sym typeface="Quicksand Medium"/>
              </a:rPr>
              <a:t>Many organizations are looking for better ways to protect employees who work alone, in the field, or in public-facing environments.</a:t>
            </a:r>
            <a:endParaRPr sz="1000" dirty="0">
              <a:solidFill>
                <a:schemeClr val="dk1"/>
              </a:solidFill>
              <a:latin typeface="Quicksand Medium" panose="020B0604020202020204" charset="0"/>
              <a:ea typeface="Quicksand Medium"/>
              <a:cs typeface="Quicksand Medium"/>
              <a:sym typeface="Quicksand Medium"/>
            </a:endParaRPr>
          </a:p>
          <a:p>
            <a:pPr lvl="0">
              <a:lnSpc>
                <a:spcPct val="115000"/>
              </a:lnSpc>
              <a:spcBef>
                <a:spcPts val="1200"/>
              </a:spcBef>
              <a:spcAft>
                <a:spcPts val="1200"/>
              </a:spcAft>
              <a:buClr>
                <a:schemeClr val="dk1"/>
              </a:buClr>
              <a:buSzPts val="1100"/>
            </a:pPr>
            <a:r>
              <a:rPr lang="en-US" sz="1000" dirty="0">
                <a:latin typeface="Quicksand Medium" panose="020B0604020202020204" charset="0"/>
              </a:rPr>
              <a:t>I'd like to schedule 15-20 minutes to share some of the success we've had helping similar organizations strengthen employee protection and discuss whether we may be able to do the same for your organization.  What does your calendar look like on __________ or ___________?</a:t>
            </a:r>
            <a:endParaRPr sz="1000" dirty="0">
              <a:solidFill>
                <a:schemeClr val="dk1"/>
              </a:solidFill>
              <a:latin typeface="Quicksand Medium" panose="020B0604020202020204" charset="0"/>
            </a:endParaRPr>
          </a:p>
        </p:txBody>
      </p:sp>
      <p:sp>
        <p:nvSpPr>
          <p:cNvPr id="346" name="Google Shape;346;g3f11118ff14_0_64"/>
          <p:cNvSpPr txBox="1"/>
          <p:nvPr/>
        </p:nvSpPr>
        <p:spPr>
          <a:xfrm>
            <a:off x="459250" y="760323"/>
            <a:ext cx="8179800" cy="1821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sz="1000" dirty="0">
                <a:solidFill>
                  <a:schemeClr val="dk1"/>
                </a:solidFill>
                <a:latin typeface="Quicksand Medium"/>
                <a:ea typeface="Quicksand Medium"/>
                <a:cs typeface="Quicksand Medium"/>
                <a:sym typeface="Quicksand Medium"/>
              </a:rPr>
              <a:t>“Hi [Name], this is [Rep Name] with T-Mobile for Business.</a:t>
            </a:r>
            <a:endParaRPr sz="1000" dirty="0">
              <a:solidFill>
                <a:schemeClr val="dk1"/>
              </a:solidFill>
              <a:latin typeface="Quicksand Medium"/>
              <a:ea typeface="Quicksand Medium"/>
              <a:cs typeface="Quicksand Medium"/>
              <a:sym typeface="Quicksand Medium"/>
            </a:endParaRPr>
          </a:p>
          <a:p>
            <a:pPr lvl="0">
              <a:lnSpc>
                <a:spcPct val="115000"/>
              </a:lnSpc>
              <a:spcBef>
                <a:spcPts val="1200"/>
              </a:spcBef>
              <a:buClr>
                <a:schemeClr val="dk1"/>
              </a:buClr>
              <a:buSzPts val="1100"/>
            </a:pPr>
            <a:r>
              <a:rPr lang="en-US" sz="1000" dirty="0"/>
              <a:t>The specific reason for my call is that we've been helping organizations better protect employees who work alone, in the field, or interact with the public.</a:t>
            </a:r>
          </a:p>
          <a:p>
            <a:pPr lvl="0">
              <a:lnSpc>
                <a:spcPct val="115000"/>
              </a:lnSpc>
              <a:spcBef>
                <a:spcPts val="1200"/>
              </a:spcBef>
              <a:buClr>
                <a:schemeClr val="dk1"/>
              </a:buClr>
              <a:buSzPts val="1100"/>
            </a:pPr>
            <a:r>
              <a:rPr lang="en" sz="1000" dirty="0">
                <a:solidFill>
                  <a:schemeClr val="dk1"/>
                </a:solidFill>
                <a:latin typeface="Quicksand Medium"/>
                <a:ea typeface="Quicksand Medium"/>
                <a:cs typeface="Quicksand Medium"/>
                <a:sym typeface="Quicksand Medium"/>
              </a:rPr>
              <a:t>I'd like to schedule 15-20 minutes to discuss how we've helped these organizations and determine whether those same strategies might benefit your team.</a:t>
            </a:r>
            <a:endParaRPr sz="1000" dirty="0">
              <a:solidFill>
                <a:schemeClr val="dk1"/>
              </a:solidFill>
              <a:latin typeface="Quicksand Medium"/>
              <a:ea typeface="Quicksand Medium"/>
              <a:cs typeface="Quicksand Medium"/>
              <a:sym typeface="Quicksand Medium"/>
            </a:endParaRPr>
          </a:p>
          <a:p>
            <a:pPr marL="0" lvl="0" indent="0" algn="l" rtl="0">
              <a:lnSpc>
                <a:spcPct val="115000"/>
              </a:lnSpc>
              <a:spcBef>
                <a:spcPts val="1200"/>
              </a:spcBef>
              <a:spcAft>
                <a:spcPts val="1200"/>
              </a:spcAft>
              <a:buClr>
                <a:schemeClr val="dk1"/>
              </a:buClr>
              <a:buSzPts val="1100"/>
              <a:buFont typeface="Arial"/>
              <a:buNone/>
            </a:pPr>
            <a:r>
              <a:rPr lang="en" sz="1000" dirty="0">
                <a:solidFill>
                  <a:schemeClr val="dk1"/>
                </a:solidFill>
                <a:latin typeface="Quicksand Medium"/>
                <a:ea typeface="Quicksand Medium"/>
                <a:cs typeface="Quicksand Medium"/>
                <a:sym typeface="Quicksand Medium"/>
              </a:rPr>
              <a:t>What does your calendar look like next week?”</a:t>
            </a:r>
            <a:endParaRPr sz="800" dirty="0">
              <a:solidFill>
                <a:schemeClr val="dk1"/>
              </a:solidFill>
              <a:latin typeface="Quicksand Medium"/>
              <a:ea typeface="Quicksand Medium"/>
              <a:cs typeface="Quicksand Medium"/>
              <a:sym typeface="Quicksand Medium"/>
            </a:endParaRPr>
          </a:p>
        </p:txBody>
      </p:sp>
      <p:sp>
        <p:nvSpPr>
          <p:cNvPr id="347" name="Google Shape;347;g3f11118ff14_0_64"/>
          <p:cNvSpPr txBox="1"/>
          <p:nvPr/>
        </p:nvSpPr>
        <p:spPr>
          <a:xfrm>
            <a:off x="541419" y="518264"/>
            <a:ext cx="1504500" cy="210600"/>
          </a:xfrm>
          <a:prstGeom prst="rect">
            <a:avLst/>
          </a:prstGeom>
          <a:noFill/>
          <a:ln>
            <a:noFill/>
          </a:ln>
        </p:spPr>
        <p:txBody>
          <a:bodyPr spcFirstLastPara="1" wrap="square" lIns="0" tIns="10300" rIns="0" bIns="0" anchor="t" anchorCtr="0">
            <a:spAutoFit/>
          </a:bodyPr>
          <a:lstStyle/>
          <a:p>
            <a:pPr marL="0" marR="0" lvl="0" indent="0" algn="l" rtl="0">
              <a:lnSpc>
                <a:spcPct val="115000"/>
              </a:lnSpc>
              <a:spcBef>
                <a:spcPts val="1400"/>
              </a:spcBef>
              <a:spcAft>
                <a:spcPts val="400"/>
              </a:spcAft>
              <a:buClr>
                <a:schemeClr val="dk1"/>
              </a:buClr>
              <a:buSzPts val="1100"/>
              <a:buFont typeface="Arial"/>
              <a:buNone/>
            </a:pPr>
            <a:r>
              <a:rPr lang="en" sz="1300" b="1" dirty="0">
                <a:solidFill>
                  <a:srgbClr val="18518E"/>
                </a:solidFill>
              </a:rPr>
              <a:t>Option 3</a:t>
            </a:r>
            <a:endParaRPr sz="1300" b="1" i="0" u="none" strike="noStrike" cap="none" dirty="0">
              <a:solidFill>
                <a:srgbClr val="18518E"/>
              </a:solidFill>
              <a:latin typeface="Arial"/>
              <a:ea typeface="Arial"/>
              <a:cs typeface="Arial"/>
              <a:sym typeface="Arial"/>
            </a:endParaRPr>
          </a:p>
        </p:txBody>
      </p:sp>
      <p:sp>
        <p:nvSpPr>
          <p:cNvPr id="348" name="Google Shape;348;g3f11118ff14_0_64"/>
          <p:cNvSpPr txBox="1"/>
          <p:nvPr/>
        </p:nvSpPr>
        <p:spPr>
          <a:xfrm>
            <a:off x="541419" y="2417858"/>
            <a:ext cx="1504500" cy="210600"/>
          </a:xfrm>
          <a:prstGeom prst="rect">
            <a:avLst/>
          </a:prstGeom>
          <a:noFill/>
          <a:ln>
            <a:noFill/>
          </a:ln>
        </p:spPr>
        <p:txBody>
          <a:bodyPr spcFirstLastPara="1" wrap="square" lIns="0" tIns="10300" rIns="0" bIns="0" anchor="t" anchorCtr="0">
            <a:spAutoFit/>
          </a:bodyPr>
          <a:lstStyle/>
          <a:p>
            <a:pPr marL="0" marR="0" lvl="0" indent="0" algn="l" rtl="0">
              <a:lnSpc>
                <a:spcPct val="115000"/>
              </a:lnSpc>
              <a:spcBef>
                <a:spcPts val="1400"/>
              </a:spcBef>
              <a:spcAft>
                <a:spcPts val="400"/>
              </a:spcAft>
              <a:buClr>
                <a:schemeClr val="dk1"/>
              </a:buClr>
              <a:buSzPts val="1100"/>
              <a:buFont typeface="Arial"/>
              <a:buNone/>
            </a:pPr>
            <a:r>
              <a:rPr lang="en" sz="1300" b="1" dirty="0">
                <a:solidFill>
                  <a:srgbClr val="18518E"/>
                </a:solidFill>
              </a:rPr>
              <a:t>Option 4</a:t>
            </a:r>
            <a:endParaRPr sz="1300" b="1" i="0" u="none" strike="noStrike" cap="none" dirty="0">
              <a:solidFill>
                <a:srgbClr val="18518E"/>
              </a:solidFill>
              <a:latin typeface="Arial"/>
              <a:ea typeface="Arial"/>
              <a:cs typeface="Arial"/>
              <a:sym typeface="Arial"/>
            </a:endParaRPr>
          </a:p>
        </p:txBody>
      </p:sp>
      <p:sp>
        <p:nvSpPr>
          <p:cNvPr id="349" name="Google Shape;349;g3f11118ff14_0_64"/>
          <p:cNvSpPr txBox="1"/>
          <p:nvPr/>
        </p:nvSpPr>
        <p:spPr>
          <a:xfrm>
            <a:off x="280200" y="122562"/>
            <a:ext cx="3393000" cy="196200"/>
          </a:xfrm>
          <a:prstGeom prst="rect">
            <a:avLst/>
          </a:prstGeom>
          <a:noFill/>
          <a:ln>
            <a:noFill/>
          </a:ln>
        </p:spPr>
        <p:txBody>
          <a:bodyPr spcFirstLastPara="1" wrap="square" lIns="0" tIns="11425" rIns="0" bIns="0" anchor="t" anchorCtr="0">
            <a:spAutoFit/>
          </a:bodyPr>
          <a:lstStyle/>
          <a:p>
            <a:pPr marL="12700" marR="0" lvl="0" indent="0" algn="l" rtl="0">
              <a:lnSpc>
                <a:spcPct val="100000"/>
              </a:lnSpc>
              <a:spcBef>
                <a:spcPts val="0"/>
              </a:spcBef>
              <a:spcAft>
                <a:spcPts val="0"/>
              </a:spcAft>
              <a:buClr>
                <a:srgbClr val="000000"/>
              </a:buClr>
              <a:buSzPts val="1200"/>
              <a:buFont typeface="Arial"/>
              <a:buNone/>
            </a:pPr>
            <a:r>
              <a:rPr lang="en" sz="1200" b="1">
                <a:solidFill>
                  <a:srgbClr val="E22C91"/>
                </a:solidFill>
              </a:rPr>
              <a:t>Phone</a:t>
            </a:r>
            <a:r>
              <a:rPr lang="en" sz="1200" b="1" i="0" u="none" strike="noStrike" cap="none">
                <a:solidFill>
                  <a:srgbClr val="E22C91"/>
                </a:solidFill>
                <a:latin typeface="Arial"/>
                <a:ea typeface="Arial"/>
                <a:cs typeface="Arial"/>
                <a:sym typeface="Arial"/>
              </a:rPr>
              <a:t> Script </a:t>
            </a:r>
            <a:endParaRPr sz="1200" b="1" i="0" u="none" strike="noStrike" cap="none">
              <a:solidFill>
                <a:srgbClr val="E22C91"/>
              </a:solidFill>
              <a:latin typeface="Arial"/>
              <a:ea typeface="Arial"/>
              <a:cs typeface="Arial"/>
              <a:sym typeface="Arial"/>
            </a:endParaRPr>
          </a:p>
        </p:txBody>
      </p:sp>
      <p:cxnSp>
        <p:nvCxnSpPr>
          <p:cNvPr id="350" name="Google Shape;350;g3f11118ff14_0_64"/>
          <p:cNvCxnSpPr/>
          <p:nvPr/>
        </p:nvCxnSpPr>
        <p:spPr>
          <a:xfrm>
            <a:off x="290775" y="356874"/>
            <a:ext cx="1050000" cy="0"/>
          </a:xfrm>
          <a:prstGeom prst="straightConnector1">
            <a:avLst/>
          </a:prstGeom>
          <a:noFill/>
          <a:ln w="9525" cap="flat" cmpd="sng">
            <a:solidFill>
              <a:srgbClr val="E22C91"/>
            </a:solidFill>
            <a:prstDash val="solid"/>
            <a:round/>
            <a:headEnd type="none" w="sm" len="sm"/>
            <a:tailEnd type="none" w="sm" len="sm"/>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g3eb0d82744f_1_70"/>
          <p:cNvSpPr/>
          <p:nvPr/>
        </p:nvSpPr>
        <p:spPr>
          <a:xfrm>
            <a:off x="242225" y="653050"/>
            <a:ext cx="8619600" cy="3861000"/>
          </a:xfrm>
          <a:prstGeom prst="roundRect">
            <a:avLst>
              <a:gd name="adj" fmla="val 9153"/>
            </a:avLst>
          </a:prstGeom>
          <a:noFill/>
          <a:ln w="12700" cap="flat" cmpd="sng">
            <a:solidFill>
              <a:srgbClr val="FDD70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6" name="Google Shape;356;g3eb0d82744f_1_70"/>
          <p:cNvSpPr txBox="1">
            <a:spLocks noGrp="1"/>
          </p:cNvSpPr>
          <p:nvPr>
            <p:ph type="sldNum" idx="12"/>
          </p:nvPr>
        </p:nvSpPr>
        <p:spPr>
          <a:xfrm>
            <a:off x="8564569" y="4873005"/>
            <a:ext cx="297300" cy="138600"/>
          </a:xfrm>
          <a:prstGeom prst="rect">
            <a:avLst/>
          </a:prstGeom>
          <a:noFill/>
          <a:ln>
            <a:noFill/>
          </a:ln>
        </p:spPr>
        <p:txBody>
          <a:bodyPr spcFirstLastPara="1" wrap="square" lIns="0" tIns="0" rIns="0" bIns="0" anchor="ctr" anchorCtr="0">
            <a:spAutoFit/>
          </a:bodyPr>
          <a:lstStyle/>
          <a:p>
            <a:pPr marL="25400" lvl="0" indent="0" algn="r" rtl="0">
              <a:lnSpc>
                <a:spcPct val="103777"/>
              </a:lnSpc>
              <a:spcBef>
                <a:spcPts val="0"/>
              </a:spcBef>
              <a:spcAft>
                <a:spcPts val="0"/>
              </a:spcAft>
              <a:buSzPts val="600"/>
              <a:buNone/>
            </a:pPr>
            <a:fld id="{00000000-1234-1234-1234-123412341234}" type="slidenum">
              <a:rPr lang="en"/>
              <a:t>12</a:t>
            </a:fld>
            <a:endParaRPr/>
          </a:p>
        </p:txBody>
      </p:sp>
      <p:sp>
        <p:nvSpPr>
          <p:cNvPr id="357" name="Google Shape;357;g3eb0d82744f_1_70"/>
          <p:cNvSpPr txBox="1">
            <a:spLocks noGrp="1"/>
          </p:cNvSpPr>
          <p:nvPr>
            <p:ph type="ftr" idx="11"/>
          </p:nvPr>
        </p:nvSpPr>
        <p:spPr>
          <a:xfrm>
            <a:off x="7255096" y="4873005"/>
            <a:ext cx="1428300" cy="107700"/>
          </a:xfrm>
          <a:prstGeom prst="rect">
            <a:avLst/>
          </a:prstGeom>
          <a:noFill/>
          <a:ln>
            <a:noFill/>
          </a:ln>
        </p:spPr>
        <p:txBody>
          <a:bodyPr spcFirstLastPara="1" wrap="square" lIns="0" tIns="0" rIns="0" bIns="0" anchor="ctr" anchorCtr="0">
            <a:spAutoFit/>
          </a:bodyPr>
          <a:lstStyle/>
          <a:p>
            <a:pPr marL="12700" lvl="0" indent="0" algn="ctr" rtl="0">
              <a:lnSpc>
                <a:spcPct val="133428"/>
              </a:lnSpc>
              <a:spcBef>
                <a:spcPts val="0"/>
              </a:spcBef>
              <a:spcAft>
                <a:spcPts val="0"/>
              </a:spcAft>
              <a:buSzPts val="700"/>
              <a:buNone/>
            </a:pPr>
            <a:r>
              <a:rPr lang="en" sz="700"/>
              <a:t>FOR INTERNAL USE ONLY</a:t>
            </a:r>
            <a:endParaRPr/>
          </a:p>
        </p:txBody>
      </p:sp>
      <p:sp>
        <p:nvSpPr>
          <p:cNvPr id="358" name="Google Shape;358;g3eb0d82744f_1_70"/>
          <p:cNvSpPr txBox="1"/>
          <p:nvPr/>
        </p:nvSpPr>
        <p:spPr>
          <a:xfrm>
            <a:off x="280200" y="211025"/>
            <a:ext cx="3393000" cy="196200"/>
          </a:xfrm>
          <a:prstGeom prst="rect">
            <a:avLst/>
          </a:prstGeom>
          <a:noFill/>
          <a:ln>
            <a:noFill/>
          </a:ln>
        </p:spPr>
        <p:txBody>
          <a:bodyPr spcFirstLastPara="1" wrap="square" lIns="0" tIns="11425" rIns="0" bIns="0" anchor="t" anchorCtr="0">
            <a:spAutoFit/>
          </a:bodyPr>
          <a:lstStyle/>
          <a:p>
            <a:pPr marL="1270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E22C91"/>
                </a:solidFill>
                <a:latin typeface="Arial"/>
                <a:ea typeface="Arial"/>
                <a:cs typeface="Arial"/>
                <a:sym typeface="Arial"/>
              </a:rPr>
              <a:t>Voicemail Script</a:t>
            </a:r>
            <a:endParaRPr sz="1200" b="1" i="0" u="none" strike="noStrike" cap="none">
              <a:solidFill>
                <a:srgbClr val="E22C91"/>
              </a:solidFill>
              <a:latin typeface="Arial"/>
              <a:ea typeface="Arial"/>
              <a:cs typeface="Arial"/>
              <a:sym typeface="Arial"/>
            </a:endParaRPr>
          </a:p>
        </p:txBody>
      </p:sp>
      <p:pic>
        <p:nvPicPr>
          <p:cNvPr id="359" name="Google Shape;359;g3eb0d82744f_1_70" title="TFB_Registered-Partner_Logo_PRI_RGB_on-W_2022-03-25 (1) (002).png"/>
          <p:cNvPicPr preferRelativeResize="0"/>
          <p:nvPr/>
        </p:nvPicPr>
        <p:blipFill rotWithShape="1">
          <a:blip r:embed="rId3">
            <a:alphaModFix/>
          </a:blip>
          <a:srcRect/>
          <a:stretch/>
        </p:blipFill>
        <p:spPr>
          <a:xfrm>
            <a:off x="239775" y="4672650"/>
            <a:ext cx="1091282" cy="276900"/>
          </a:xfrm>
          <a:prstGeom prst="rect">
            <a:avLst/>
          </a:prstGeom>
          <a:noFill/>
          <a:ln>
            <a:noFill/>
          </a:ln>
        </p:spPr>
      </p:pic>
      <p:cxnSp>
        <p:nvCxnSpPr>
          <p:cNvPr id="360" name="Google Shape;360;g3eb0d82744f_1_70"/>
          <p:cNvCxnSpPr/>
          <p:nvPr/>
        </p:nvCxnSpPr>
        <p:spPr>
          <a:xfrm>
            <a:off x="290775" y="483250"/>
            <a:ext cx="1806900" cy="0"/>
          </a:xfrm>
          <a:prstGeom prst="straightConnector1">
            <a:avLst/>
          </a:prstGeom>
          <a:noFill/>
          <a:ln w="9525" cap="flat" cmpd="sng">
            <a:solidFill>
              <a:srgbClr val="E22C91"/>
            </a:solidFill>
            <a:prstDash val="solid"/>
            <a:round/>
            <a:headEnd type="none" w="sm" len="sm"/>
            <a:tailEnd type="none" w="sm" len="sm"/>
          </a:ln>
        </p:spPr>
      </p:cxnSp>
      <p:sp>
        <p:nvSpPr>
          <p:cNvPr id="361" name="Google Shape;361;g3eb0d82744f_1_70"/>
          <p:cNvSpPr txBox="1"/>
          <p:nvPr/>
        </p:nvSpPr>
        <p:spPr>
          <a:xfrm>
            <a:off x="510050" y="1020024"/>
            <a:ext cx="7812900" cy="3126673"/>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sz="1100" dirty="0">
                <a:solidFill>
                  <a:schemeClr val="dk1"/>
                </a:solidFill>
                <a:latin typeface="Quicksand Medium"/>
                <a:ea typeface="Quicksand Medium"/>
                <a:cs typeface="Quicksand Medium"/>
                <a:sym typeface="Quicksand Medium"/>
              </a:rPr>
              <a:t>"Hi [Name], this is [Rep Name] with T-Mobile for business.  </a:t>
            </a:r>
            <a:endParaRPr sz="1100" dirty="0">
              <a:solidFill>
                <a:schemeClr val="dk1"/>
              </a:solidFill>
              <a:latin typeface="Quicksand Medium"/>
              <a:ea typeface="Quicksand Medium"/>
              <a:cs typeface="Quicksand Medium"/>
              <a:sym typeface="Quicksand Medium"/>
            </a:endParaRPr>
          </a:p>
          <a:p>
            <a:pPr lvl="0">
              <a:lnSpc>
                <a:spcPct val="115000"/>
              </a:lnSpc>
              <a:spcBef>
                <a:spcPts val="1200"/>
              </a:spcBef>
              <a:buClr>
                <a:schemeClr val="dk1"/>
              </a:buClr>
              <a:buSzPts val="1100"/>
            </a:pPr>
            <a:r>
              <a:rPr lang="en" sz="1100" dirty="0">
                <a:solidFill>
                  <a:schemeClr val="dk1"/>
                </a:solidFill>
                <a:latin typeface="Quicksand Medium"/>
                <a:ea typeface="Quicksand Medium"/>
                <a:cs typeface="Quicksand Medium"/>
                <a:sym typeface="Quicksand Medium"/>
              </a:rPr>
              <a:t>We're helping organizations improve employee safety </a:t>
            </a:r>
            <a:r>
              <a:rPr lang="en-US" sz="1100" dirty="0">
                <a:solidFill>
                  <a:schemeClr val="dk1"/>
                </a:solidFill>
              </a:rPr>
              <a:t>and better protect lone workers and public-facing employees through connected panic button and personal safety solutions.  I would love to schedule a few minutes to discuss this further with you because I believe we may be able to do the same for your organization.</a:t>
            </a:r>
          </a:p>
          <a:p>
            <a:pPr marL="0" lvl="0" indent="0" algn="l" rtl="0">
              <a:lnSpc>
                <a:spcPct val="115000"/>
              </a:lnSpc>
              <a:spcBef>
                <a:spcPts val="1200"/>
              </a:spcBef>
              <a:spcAft>
                <a:spcPts val="0"/>
              </a:spcAft>
              <a:buClr>
                <a:schemeClr val="dk1"/>
              </a:buClr>
              <a:buSzPts val="1100"/>
              <a:buFont typeface="Arial"/>
              <a:buNone/>
            </a:pPr>
            <a:r>
              <a:rPr lang="en" sz="1100" dirty="0">
                <a:solidFill>
                  <a:schemeClr val="dk1"/>
                </a:solidFill>
                <a:latin typeface="Quicksand Medium"/>
                <a:ea typeface="Quicksand Medium"/>
                <a:cs typeface="Quicksand Medium"/>
                <a:sym typeface="Quicksand Medium"/>
              </a:rPr>
              <a:t>If you will, please give me a call back. My number is [phone number].</a:t>
            </a:r>
            <a:endParaRPr sz="1100" dirty="0">
              <a:solidFill>
                <a:schemeClr val="dk1"/>
              </a:solidFill>
              <a:latin typeface="Quicksand Medium"/>
              <a:ea typeface="Quicksand Medium"/>
              <a:cs typeface="Quicksand Medium"/>
              <a:sym typeface="Quicksand Medium"/>
            </a:endParaRPr>
          </a:p>
          <a:p>
            <a:pPr marL="0" lvl="0" indent="0" algn="l" rtl="0">
              <a:lnSpc>
                <a:spcPct val="115000"/>
              </a:lnSpc>
              <a:spcBef>
                <a:spcPts val="1200"/>
              </a:spcBef>
              <a:spcAft>
                <a:spcPts val="0"/>
              </a:spcAft>
              <a:buClr>
                <a:schemeClr val="dk1"/>
              </a:buClr>
              <a:buSzPts val="1100"/>
              <a:buFont typeface="Arial"/>
              <a:buNone/>
            </a:pPr>
            <a:r>
              <a:rPr lang="en" sz="1100" dirty="0">
                <a:solidFill>
                  <a:schemeClr val="dk1"/>
                </a:solidFill>
                <a:latin typeface="Quicksand Medium"/>
                <a:ea typeface="Quicksand Medium"/>
                <a:cs typeface="Quicksand Medium"/>
                <a:sym typeface="Quicksand Medium"/>
              </a:rPr>
              <a:t>Again, that's [phone number]. Thanks, and I look forward to speaking with you."</a:t>
            </a:r>
            <a:endParaRPr sz="1100" dirty="0">
              <a:solidFill>
                <a:schemeClr val="dk1"/>
              </a:solidFill>
              <a:latin typeface="Quicksand Medium"/>
              <a:ea typeface="Quicksand Medium"/>
              <a:cs typeface="Quicksand Medium"/>
              <a:sym typeface="Quicksand Medium"/>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g3eb0d82744f_1_81"/>
          <p:cNvSpPr/>
          <p:nvPr/>
        </p:nvSpPr>
        <p:spPr>
          <a:xfrm>
            <a:off x="242225" y="548775"/>
            <a:ext cx="8619600" cy="4066200"/>
          </a:xfrm>
          <a:prstGeom prst="roundRect">
            <a:avLst>
              <a:gd name="adj" fmla="val 9153"/>
            </a:avLst>
          </a:prstGeom>
          <a:noFill/>
          <a:ln w="12700" cap="flat" cmpd="sng">
            <a:solidFill>
              <a:srgbClr val="FDD70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7" name="Google Shape;367;g3eb0d82744f_1_81"/>
          <p:cNvSpPr txBox="1">
            <a:spLocks noGrp="1"/>
          </p:cNvSpPr>
          <p:nvPr>
            <p:ph type="sldNum" idx="12"/>
          </p:nvPr>
        </p:nvSpPr>
        <p:spPr>
          <a:xfrm>
            <a:off x="8564569" y="4873005"/>
            <a:ext cx="297300" cy="138600"/>
          </a:xfrm>
          <a:prstGeom prst="rect">
            <a:avLst/>
          </a:prstGeom>
          <a:noFill/>
          <a:ln>
            <a:noFill/>
          </a:ln>
        </p:spPr>
        <p:txBody>
          <a:bodyPr spcFirstLastPara="1" wrap="square" lIns="0" tIns="0" rIns="0" bIns="0" anchor="ctr" anchorCtr="0">
            <a:spAutoFit/>
          </a:bodyPr>
          <a:lstStyle/>
          <a:p>
            <a:pPr marL="25400" lvl="0" indent="0" algn="r" rtl="0">
              <a:lnSpc>
                <a:spcPct val="103777"/>
              </a:lnSpc>
              <a:spcBef>
                <a:spcPts val="0"/>
              </a:spcBef>
              <a:spcAft>
                <a:spcPts val="0"/>
              </a:spcAft>
              <a:buSzPts val="600"/>
              <a:buNone/>
            </a:pPr>
            <a:fld id="{00000000-1234-1234-1234-123412341234}" type="slidenum">
              <a:rPr lang="en"/>
              <a:t>13</a:t>
            </a:fld>
            <a:endParaRPr/>
          </a:p>
        </p:txBody>
      </p:sp>
      <p:sp>
        <p:nvSpPr>
          <p:cNvPr id="368" name="Google Shape;368;g3eb0d82744f_1_81"/>
          <p:cNvSpPr txBox="1">
            <a:spLocks noGrp="1"/>
          </p:cNvSpPr>
          <p:nvPr>
            <p:ph type="ftr" idx="11"/>
          </p:nvPr>
        </p:nvSpPr>
        <p:spPr>
          <a:xfrm>
            <a:off x="7255096" y="4873005"/>
            <a:ext cx="1428300" cy="107700"/>
          </a:xfrm>
          <a:prstGeom prst="rect">
            <a:avLst/>
          </a:prstGeom>
          <a:noFill/>
          <a:ln>
            <a:noFill/>
          </a:ln>
        </p:spPr>
        <p:txBody>
          <a:bodyPr spcFirstLastPara="1" wrap="square" lIns="0" tIns="0" rIns="0" bIns="0" anchor="ctr" anchorCtr="0">
            <a:spAutoFit/>
          </a:bodyPr>
          <a:lstStyle/>
          <a:p>
            <a:pPr marL="12700" lvl="0" indent="0" algn="ctr" rtl="0">
              <a:lnSpc>
                <a:spcPct val="133428"/>
              </a:lnSpc>
              <a:spcBef>
                <a:spcPts val="0"/>
              </a:spcBef>
              <a:spcAft>
                <a:spcPts val="0"/>
              </a:spcAft>
              <a:buSzPts val="700"/>
              <a:buNone/>
            </a:pPr>
            <a:r>
              <a:rPr lang="en" sz="700"/>
              <a:t>FOR INTERNAL USE ONLY</a:t>
            </a:r>
            <a:endParaRPr/>
          </a:p>
        </p:txBody>
      </p:sp>
      <p:sp>
        <p:nvSpPr>
          <p:cNvPr id="369" name="Google Shape;369;g3eb0d82744f_1_81"/>
          <p:cNvSpPr txBox="1"/>
          <p:nvPr/>
        </p:nvSpPr>
        <p:spPr>
          <a:xfrm>
            <a:off x="280200" y="211025"/>
            <a:ext cx="3393000" cy="196200"/>
          </a:xfrm>
          <a:prstGeom prst="rect">
            <a:avLst/>
          </a:prstGeom>
          <a:noFill/>
          <a:ln>
            <a:noFill/>
          </a:ln>
        </p:spPr>
        <p:txBody>
          <a:bodyPr spcFirstLastPara="1" wrap="square" lIns="0" tIns="11425" rIns="0" bIns="0" anchor="t" anchorCtr="0">
            <a:spAutoFit/>
          </a:bodyPr>
          <a:lstStyle/>
          <a:p>
            <a:pPr marL="12700" marR="0" lvl="0" indent="0" algn="l" rtl="0">
              <a:lnSpc>
                <a:spcPct val="100000"/>
              </a:lnSpc>
              <a:spcBef>
                <a:spcPts val="0"/>
              </a:spcBef>
              <a:spcAft>
                <a:spcPts val="0"/>
              </a:spcAft>
              <a:buClr>
                <a:srgbClr val="000000"/>
              </a:buClr>
              <a:buSzPts val="1200"/>
              <a:buFont typeface="Arial"/>
              <a:buNone/>
            </a:pPr>
            <a:r>
              <a:rPr lang="en" sz="1200" b="1">
                <a:solidFill>
                  <a:srgbClr val="E22C91"/>
                </a:solidFill>
              </a:rPr>
              <a:t>Email 1:</a:t>
            </a:r>
            <a:endParaRPr sz="1200" b="1" i="0" u="none" strike="noStrike" cap="none">
              <a:solidFill>
                <a:srgbClr val="E22C91"/>
              </a:solidFill>
              <a:latin typeface="Arial"/>
              <a:ea typeface="Arial"/>
              <a:cs typeface="Arial"/>
              <a:sym typeface="Arial"/>
            </a:endParaRPr>
          </a:p>
        </p:txBody>
      </p:sp>
      <p:pic>
        <p:nvPicPr>
          <p:cNvPr id="370" name="Google Shape;370;g3eb0d82744f_1_81" title="TFB_Registered-Partner_Logo_PRI_RGB_on-W_2022-03-25 (1) (002).png"/>
          <p:cNvPicPr preferRelativeResize="0"/>
          <p:nvPr/>
        </p:nvPicPr>
        <p:blipFill rotWithShape="1">
          <a:blip r:embed="rId3">
            <a:alphaModFix/>
          </a:blip>
          <a:srcRect/>
          <a:stretch/>
        </p:blipFill>
        <p:spPr>
          <a:xfrm>
            <a:off x="239775" y="4672650"/>
            <a:ext cx="1091282" cy="276900"/>
          </a:xfrm>
          <a:prstGeom prst="rect">
            <a:avLst/>
          </a:prstGeom>
          <a:noFill/>
          <a:ln>
            <a:noFill/>
          </a:ln>
        </p:spPr>
      </p:pic>
      <p:cxnSp>
        <p:nvCxnSpPr>
          <p:cNvPr id="371" name="Google Shape;371;g3eb0d82744f_1_81"/>
          <p:cNvCxnSpPr/>
          <p:nvPr/>
        </p:nvCxnSpPr>
        <p:spPr>
          <a:xfrm>
            <a:off x="290775" y="483250"/>
            <a:ext cx="1806900" cy="0"/>
          </a:xfrm>
          <a:prstGeom prst="straightConnector1">
            <a:avLst/>
          </a:prstGeom>
          <a:noFill/>
          <a:ln w="9525" cap="flat" cmpd="sng">
            <a:solidFill>
              <a:srgbClr val="E22C91"/>
            </a:solidFill>
            <a:prstDash val="solid"/>
            <a:round/>
            <a:headEnd type="none" w="sm" len="sm"/>
            <a:tailEnd type="none" w="sm" len="sm"/>
          </a:ln>
        </p:spPr>
      </p:cxnSp>
      <p:sp>
        <p:nvSpPr>
          <p:cNvPr id="372" name="Google Shape;372;g3eb0d82744f_1_81"/>
          <p:cNvSpPr txBox="1"/>
          <p:nvPr/>
        </p:nvSpPr>
        <p:spPr>
          <a:xfrm>
            <a:off x="430325" y="755751"/>
            <a:ext cx="8431500" cy="32781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1200"/>
              </a:spcBef>
              <a:spcAft>
                <a:spcPts val="0"/>
              </a:spcAft>
              <a:buClr>
                <a:srgbClr val="000000"/>
              </a:buClr>
              <a:buSzPts val="1100"/>
              <a:buFont typeface="Arial"/>
              <a:buNone/>
            </a:pPr>
            <a:r>
              <a:rPr lang="en" sz="1100" b="1" i="0" u="none" strike="noStrike" cap="none">
                <a:solidFill>
                  <a:srgbClr val="18518E"/>
                </a:solidFill>
                <a:latin typeface="Arial"/>
                <a:ea typeface="Arial"/>
                <a:cs typeface="Arial"/>
                <a:sym typeface="Arial"/>
              </a:rPr>
              <a:t>Subject Line: </a:t>
            </a:r>
            <a:r>
              <a:rPr lang="en" sz="1100" b="1">
                <a:solidFill>
                  <a:srgbClr val="18518E"/>
                </a:solidFill>
              </a:rPr>
              <a:t>Helping improve employee safety across your workforce</a:t>
            </a:r>
            <a:endParaRPr sz="800"/>
          </a:p>
          <a:p>
            <a:pPr marL="0" lvl="0" indent="0" algn="l" rtl="0">
              <a:spcBef>
                <a:spcPts val="0"/>
              </a:spcBef>
              <a:spcAft>
                <a:spcPts val="0"/>
              </a:spcAft>
              <a:buClr>
                <a:schemeClr val="dk1"/>
              </a:buClr>
              <a:buSzPts val="1100"/>
              <a:buFont typeface="Arial"/>
              <a:buNone/>
            </a:pPr>
            <a:endParaRPr sz="800"/>
          </a:p>
          <a:p>
            <a:pPr marL="0" lvl="0" indent="0" algn="l" rtl="0">
              <a:spcBef>
                <a:spcPts val="0"/>
              </a:spcBef>
              <a:spcAft>
                <a:spcPts val="0"/>
              </a:spcAft>
              <a:buClr>
                <a:schemeClr val="dk1"/>
              </a:buClr>
              <a:buSzPts val="1100"/>
              <a:buFont typeface="Arial"/>
              <a:buNone/>
            </a:pPr>
            <a:r>
              <a:rPr lang="en" sz="1100">
                <a:latin typeface="Quicksand Medium"/>
                <a:ea typeface="Quicksand Medium"/>
                <a:cs typeface="Quicksand Medium"/>
                <a:sym typeface="Quicksand Medium"/>
              </a:rPr>
              <a:t>Hi [First Name],</a:t>
            </a:r>
            <a:endParaRPr sz="1100">
              <a:latin typeface="Quicksand Medium"/>
              <a:ea typeface="Quicksand Medium"/>
              <a:cs typeface="Quicksand Medium"/>
              <a:sym typeface="Quicksand Medium"/>
            </a:endParaRPr>
          </a:p>
          <a:p>
            <a:pPr marL="0" lvl="0" indent="0" algn="l" rtl="0">
              <a:lnSpc>
                <a:spcPct val="115000"/>
              </a:lnSpc>
              <a:spcBef>
                <a:spcPts val="1200"/>
              </a:spcBef>
              <a:spcAft>
                <a:spcPts val="0"/>
              </a:spcAft>
              <a:buClr>
                <a:schemeClr val="dk1"/>
              </a:buClr>
              <a:buSzPts val="1100"/>
              <a:buFont typeface="Arial"/>
              <a:buNone/>
            </a:pPr>
            <a:r>
              <a:rPr lang="en" sz="1100">
                <a:latin typeface="Quicksand Medium"/>
                <a:ea typeface="Quicksand Medium"/>
                <a:cs typeface="Quicksand Medium"/>
                <a:sym typeface="Quicksand Medium"/>
              </a:rPr>
              <a:t>I wanted to reach out because T-Mobile has been helping organizations improve employee safety, accelerate emergency response, and provide employees with a faster way to request assistance when it's needed most.</a:t>
            </a:r>
            <a:endParaRPr sz="1100">
              <a:latin typeface="Quicksand Medium"/>
              <a:ea typeface="Quicksand Medium"/>
              <a:cs typeface="Quicksand Medium"/>
              <a:sym typeface="Quicksand Medium"/>
            </a:endParaRPr>
          </a:p>
          <a:p>
            <a:pPr marL="0" lvl="0" indent="0" algn="l" rtl="0">
              <a:lnSpc>
                <a:spcPct val="115000"/>
              </a:lnSpc>
              <a:spcBef>
                <a:spcPts val="1200"/>
              </a:spcBef>
              <a:spcAft>
                <a:spcPts val="0"/>
              </a:spcAft>
              <a:buClr>
                <a:schemeClr val="dk1"/>
              </a:buClr>
              <a:buSzPts val="1100"/>
              <a:buFont typeface="Arial"/>
              <a:buNone/>
            </a:pPr>
            <a:r>
              <a:rPr lang="en" sz="1100">
                <a:latin typeface="Quicksand Medium"/>
                <a:ea typeface="Quicksand Medium"/>
                <a:cs typeface="Quicksand Medium"/>
                <a:sym typeface="Quicksand Medium"/>
              </a:rPr>
              <a:t>Whether employees work independently, interact with the public, or operate across multiple locations, organizations are looking for additional ways to help protect their workforce while strengthening existing safety programs.</a:t>
            </a:r>
            <a:endParaRPr sz="1100">
              <a:latin typeface="Quicksand Medium"/>
              <a:ea typeface="Quicksand Medium"/>
              <a:cs typeface="Quicksand Medium"/>
              <a:sym typeface="Quicksand Medium"/>
            </a:endParaRPr>
          </a:p>
          <a:p>
            <a:pPr marL="0" lvl="0" indent="0" algn="l" rtl="0">
              <a:lnSpc>
                <a:spcPct val="115000"/>
              </a:lnSpc>
              <a:spcBef>
                <a:spcPts val="1200"/>
              </a:spcBef>
              <a:spcAft>
                <a:spcPts val="0"/>
              </a:spcAft>
              <a:buClr>
                <a:schemeClr val="dk1"/>
              </a:buClr>
              <a:buSzPts val="1100"/>
              <a:buFont typeface="Arial"/>
              <a:buNone/>
            </a:pPr>
            <a:r>
              <a:rPr lang="en" sz="1100">
                <a:latin typeface="Quicksand Medium"/>
                <a:ea typeface="Quicksand Medium"/>
                <a:cs typeface="Quicksand Medium"/>
                <a:sym typeface="Quicksand Medium"/>
              </a:rPr>
              <a:t>I'd welcome the opportunity to share how other organizations are approaching employee protection and discuss whether similar strategies could benefit your team.</a:t>
            </a:r>
            <a:endParaRPr sz="1100">
              <a:latin typeface="Quicksand Medium"/>
              <a:ea typeface="Quicksand Medium"/>
              <a:cs typeface="Quicksand Medium"/>
              <a:sym typeface="Quicksand Medium"/>
            </a:endParaRPr>
          </a:p>
          <a:p>
            <a:pPr marL="0" lvl="0" indent="0" algn="l" rtl="0">
              <a:lnSpc>
                <a:spcPct val="115000"/>
              </a:lnSpc>
              <a:spcBef>
                <a:spcPts val="1200"/>
              </a:spcBef>
              <a:spcAft>
                <a:spcPts val="0"/>
              </a:spcAft>
              <a:buClr>
                <a:schemeClr val="dk1"/>
              </a:buClr>
              <a:buSzPts val="1100"/>
              <a:buFont typeface="Arial"/>
              <a:buNone/>
            </a:pPr>
            <a:r>
              <a:rPr lang="en" sz="1100">
                <a:latin typeface="Quicksand Medium"/>
                <a:ea typeface="Quicksand Medium"/>
                <a:cs typeface="Quicksand Medium"/>
                <a:sym typeface="Quicksand Medium"/>
              </a:rPr>
              <a:t>What does your calendar look like next week?  I would love to schedule 15 - 20 minutes with you to further discuss.</a:t>
            </a:r>
            <a:endParaRPr sz="1100">
              <a:latin typeface="Quicksand Medium"/>
              <a:ea typeface="Quicksand Medium"/>
              <a:cs typeface="Quicksand Medium"/>
              <a:sym typeface="Quicksand Medium"/>
            </a:endParaRPr>
          </a:p>
          <a:p>
            <a:pPr marL="0" lvl="0" indent="0" algn="l" rtl="0">
              <a:lnSpc>
                <a:spcPct val="115000"/>
              </a:lnSpc>
              <a:spcBef>
                <a:spcPts val="1200"/>
              </a:spcBef>
              <a:spcAft>
                <a:spcPts val="0"/>
              </a:spcAft>
              <a:buClr>
                <a:schemeClr val="dk1"/>
              </a:buClr>
              <a:buSzPts val="1100"/>
              <a:buFont typeface="Arial"/>
              <a:buNone/>
            </a:pPr>
            <a:r>
              <a:rPr lang="en" sz="1100">
                <a:latin typeface="Quicksand Medium"/>
                <a:ea typeface="Quicksand Medium"/>
                <a:cs typeface="Quicksand Medium"/>
                <a:sym typeface="Quicksand Medium"/>
              </a:rPr>
              <a:t>Best regards,</a:t>
            </a:r>
            <a:endParaRPr sz="1100">
              <a:latin typeface="Quicksand Medium"/>
              <a:ea typeface="Quicksand Medium"/>
              <a:cs typeface="Quicksand Medium"/>
              <a:sym typeface="Quicksand Medium"/>
            </a:endParaRPr>
          </a:p>
          <a:p>
            <a:pPr marL="0" lvl="0" indent="0" algn="l" rtl="0">
              <a:lnSpc>
                <a:spcPct val="115000"/>
              </a:lnSpc>
              <a:spcBef>
                <a:spcPts val="1200"/>
              </a:spcBef>
              <a:spcAft>
                <a:spcPts val="0"/>
              </a:spcAft>
              <a:buClr>
                <a:schemeClr val="dk1"/>
              </a:buClr>
              <a:buSzPts val="1100"/>
              <a:buFont typeface="Arial"/>
              <a:buNone/>
            </a:pPr>
            <a:r>
              <a:rPr lang="en" sz="1100">
                <a:latin typeface="Quicksand Medium"/>
                <a:ea typeface="Quicksand Medium"/>
                <a:cs typeface="Quicksand Medium"/>
                <a:sym typeface="Quicksand Medium"/>
              </a:rPr>
              <a:t>[Name]</a:t>
            </a:r>
            <a:endParaRPr sz="1100">
              <a:latin typeface="Quicksand Medium"/>
              <a:ea typeface="Quicksand Medium"/>
              <a:cs typeface="Quicksand Medium"/>
              <a:sym typeface="Quicksand Medium"/>
            </a:endParaRPr>
          </a:p>
          <a:p>
            <a:pPr marL="0" lvl="0" indent="0" algn="l" rtl="0">
              <a:spcBef>
                <a:spcPts val="1200"/>
              </a:spcBef>
              <a:spcAft>
                <a:spcPts val="0"/>
              </a:spcAft>
              <a:buClr>
                <a:schemeClr val="dk1"/>
              </a:buClr>
              <a:buSzPts val="1100"/>
              <a:buFont typeface="Arial"/>
              <a:buNone/>
            </a:pPr>
            <a:endParaRPr sz="8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g3eb0d82744f_1_93"/>
          <p:cNvSpPr/>
          <p:nvPr/>
        </p:nvSpPr>
        <p:spPr>
          <a:xfrm>
            <a:off x="242225" y="548775"/>
            <a:ext cx="8619600" cy="4066200"/>
          </a:xfrm>
          <a:prstGeom prst="roundRect">
            <a:avLst>
              <a:gd name="adj" fmla="val 9153"/>
            </a:avLst>
          </a:prstGeom>
          <a:noFill/>
          <a:ln w="12700" cap="flat" cmpd="sng">
            <a:solidFill>
              <a:srgbClr val="FDD70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8" name="Google Shape;378;g3eb0d82744f_1_93"/>
          <p:cNvSpPr txBox="1">
            <a:spLocks noGrp="1"/>
          </p:cNvSpPr>
          <p:nvPr>
            <p:ph type="sldNum" idx="12"/>
          </p:nvPr>
        </p:nvSpPr>
        <p:spPr>
          <a:xfrm>
            <a:off x="8564569" y="4873005"/>
            <a:ext cx="297300" cy="138600"/>
          </a:xfrm>
          <a:prstGeom prst="rect">
            <a:avLst/>
          </a:prstGeom>
          <a:noFill/>
          <a:ln>
            <a:noFill/>
          </a:ln>
        </p:spPr>
        <p:txBody>
          <a:bodyPr spcFirstLastPara="1" wrap="square" lIns="0" tIns="0" rIns="0" bIns="0" anchor="ctr" anchorCtr="0">
            <a:spAutoFit/>
          </a:bodyPr>
          <a:lstStyle/>
          <a:p>
            <a:pPr marL="25400" lvl="0" indent="0" algn="r" rtl="0">
              <a:lnSpc>
                <a:spcPct val="103777"/>
              </a:lnSpc>
              <a:spcBef>
                <a:spcPts val="0"/>
              </a:spcBef>
              <a:spcAft>
                <a:spcPts val="0"/>
              </a:spcAft>
              <a:buSzPts val="600"/>
              <a:buNone/>
            </a:pPr>
            <a:fld id="{00000000-1234-1234-1234-123412341234}" type="slidenum">
              <a:rPr lang="en"/>
              <a:t>14</a:t>
            </a:fld>
            <a:endParaRPr/>
          </a:p>
        </p:txBody>
      </p:sp>
      <p:sp>
        <p:nvSpPr>
          <p:cNvPr id="379" name="Google Shape;379;g3eb0d82744f_1_93"/>
          <p:cNvSpPr txBox="1">
            <a:spLocks noGrp="1"/>
          </p:cNvSpPr>
          <p:nvPr>
            <p:ph type="ftr" idx="11"/>
          </p:nvPr>
        </p:nvSpPr>
        <p:spPr>
          <a:xfrm>
            <a:off x="7255096" y="4873005"/>
            <a:ext cx="1428300" cy="107700"/>
          </a:xfrm>
          <a:prstGeom prst="rect">
            <a:avLst/>
          </a:prstGeom>
          <a:noFill/>
          <a:ln>
            <a:noFill/>
          </a:ln>
        </p:spPr>
        <p:txBody>
          <a:bodyPr spcFirstLastPara="1" wrap="square" lIns="0" tIns="0" rIns="0" bIns="0" anchor="ctr" anchorCtr="0">
            <a:spAutoFit/>
          </a:bodyPr>
          <a:lstStyle/>
          <a:p>
            <a:pPr marL="12700" lvl="0" indent="0" algn="ctr" rtl="0">
              <a:lnSpc>
                <a:spcPct val="133428"/>
              </a:lnSpc>
              <a:spcBef>
                <a:spcPts val="0"/>
              </a:spcBef>
              <a:spcAft>
                <a:spcPts val="0"/>
              </a:spcAft>
              <a:buSzPts val="700"/>
              <a:buNone/>
            </a:pPr>
            <a:r>
              <a:rPr lang="en" sz="700"/>
              <a:t>FOR INTERNAL USE ONLY</a:t>
            </a:r>
            <a:endParaRPr/>
          </a:p>
        </p:txBody>
      </p:sp>
      <p:sp>
        <p:nvSpPr>
          <p:cNvPr id="380" name="Google Shape;380;g3eb0d82744f_1_93"/>
          <p:cNvSpPr txBox="1"/>
          <p:nvPr/>
        </p:nvSpPr>
        <p:spPr>
          <a:xfrm>
            <a:off x="280200" y="211025"/>
            <a:ext cx="3393000" cy="196200"/>
          </a:xfrm>
          <a:prstGeom prst="rect">
            <a:avLst/>
          </a:prstGeom>
          <a:noFill/>
          <a:ln>
            <a:noFill/>
          </a:ln>
        </p:spPr>
        <p:txBody>
          <a:bodyPr spcFirstLastPara="1" wrap="square" lIns="0" tIns="11425" rIns="0" bIns="0" anchor="t" anchorCtr="0">
            <a:spAutoFit/>
          </a:bodyPr>
          <a:lstStyle/>
          <a:p>
            <a:pPr marL="12700" marR="0" lvl="0" indent="0" algn="l" rtl="0">
              <a:lnSpc>
                <a:spcPct val="100000"/>
              </a:lnSpc>
              <a:spcBef>
                <a:spcPts val="0"/>
              </a:spcBef>
              <a:spcAft>
                <a:spcPts val="0"/>
              </a:spcAft>
              <a:buClr>
                <a:srgbClr val="000000"/>
              </a:buClr>
              <a:buSzPts val="1200"/>
              <a:buFont typeface="Arial"/>
              <a:buNone/>
            </a:pPr>
            <a:r>
              <a:rPr lang="en" sz="1200" b="1">
                <a:solidFill>
                  <a:srgbClr val="E22C91"/>
                </a:solidFill>
              </a:rPr>
              <a:t>Email 2:</a:t>
            </a:r>
            <a:endParaRPr sz="1200" b="1" i="0" u="none" strike="noStrike" cap="none">
              <a:solidFill>
                <a:srgbClr val="E22C91"/>
              </a:solidFill>
              <a:latin typeface="Arial"/>
              <a:ea typeface="Arial"/>
              <a:cs typeface="Arial"/>
              <a:sym typeface="Arial"/>
            </a:endParaRPr>
          </a:p>
        </p:txBody>
      </p:sp>
      <p:pic>
        <p:nvPicPr>
          <p:cNvPr id="381" name="Google Shape;381;g3eb0d82744f_1_93" title="TFB_Registered-Partner_Logo_PRI_RGB_on-W_2022-03-25 (1) (002).png"/>
          <p:cNvPicPr preferRelativeResize="0"/>
          <p:nvPr/>
        </p:nvPicPr>
        <p:blipFill rotWithShape="1">
          <a:blip r:embed="rId3">
            <a:alphaModFix/>
          </a:blip>
          <a:srcRect/>
          <a:stretch/>
        </p:blipFill>
        <p:spPr>
          <a:xfrm>
            <a:off x="239775" y="4672650"/>
            <a:ext cx="1091282" cy="276900"/>
          </a:xfrm>
          <a:prstGeom prst="rect">
            <a:avLst/>
          </a:prstGeom>
          <a:noFill/>
          <a:ln>
            <a:noFill/>
          </a:ln>
        </p:spPr>
      </p:pic>
      <p:cxnSp>
        <p:nvCxnSpPr>
          <p:cNvPr id="382" name="Google Shape;382;g3eb0d82744f_1_93"/>
          <p:cNvCxnSpPr/>
          <p:nvPr/>
        </p:nvCxnSpPr>
        <p:spPr>
          <a:xfrm>
            <a:off x="290775" y="483250"/>
            <a:ext cx="1806900" cy="0"/>
          </a:xfrm>
          <a:prstGeom prst="straightConnector1">
            <a:avLst/>
          </a:prstGeom>
          <a:noFill/>
          <a:ln w="9525" cap="flat" cmpd="sng">
            <a:solidFill>
              <a:srgbClr val="E22C91"/>
            </a:solidFill>
            <a:prstDash val="solid"/>
            <a:round/>
            <a:headEnd type="none" w="sm" len="sm"/>
            <a:tailEnd type="none" w="sm" len="sm"/>
          </a:ln>
        </p:spPr>
      </p:cxnSp>
      <p:sp>
        <p:nvSpPr>
          <p:cNvPr id="383" name="Google Shape;383;g3eb0d82744f_1_93"/>
          <p:cNvSpPr txBox="1"/>
          <p:nvPr/>
        </p:nvSpPr>
        <p:spPr>
          <a:xfrm>
            <a:off x="356250" y="806300"/>
            <a:ext cx="8431500" cy="30381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1200"/>
              </a:spcBef>
              <a:spcAft>
                <a:spcPts val="0"/>
              </a:spcAft>
              <a:buClr>
                <a:srgbClr val="000000"/>
              </a:buClr>
              <a:buSzPts val="1100"/>
              <a:buFont typeface="Arial"/>
              <a:buNone/>
            </a:pPr>
            <a:r>
              <a:rPr lang="en" sz="1100" b="1" i="0" u="none" strike="noStrike" cap="none" dirty="0">
                <a:solidFill>
                  <a:srgbClr val="18518E"/>
                </a:solidFill>
                <a:latin typeface="Arial"/>
                <a:ea typeface="Arial"/>
                <a:cs typeface="Arial"/>
                <a:sym typeface="Arial"/>
              </a:rPr>
              <a:t>Subject Line: </a:t>
            </a:r>
            <a:r>
              <a:rPr lang="en" sz="1100" b="1" dirty="0">
                <a:solidFill>
                  <a:srgbClr val="18518E"/>
                </a:solidFill>
              </a:rPr>
              <a:t>Lone Workers &amp; Public-Facing Employee Safety Risks </a:t>
            </a:r>
            <a:endParaRPr sz="1100" b="1" dirty="0">
              <a:solidFill>
                <a:srgbClr val="18518E"/>
              </a:solidFill>
            </a:endParaRPr>
          </a:p>
          <a:p>
            <a:pPr marL="0" lvl="0" indent="0" algn="l" rtl="0">
              <a:lnSpc>
                <a:spcPct val="115000"/>
              </a:lnSpc>
              <a:spcBef>
                <a:spcPts val="1200"/>
              </a:spcBef>
              <a:spcAft>
                <a:spcPts val="0"/>
              </a:spcAft>
              <a:buClr>
                <a:schemeClr val="dk1"/>
              </a:buClr>
              <a:buSzPts val="1100"/>
              <a:buFont typeface="Arial"/>
              <a:buNone/>
            </a:pPr>
            <a:r>
              <a:rPr lang="en" sz="1100" dirty="0">
                <a:solidFill>
                  <a:schemeClr val="dk1"/>
                </a:solidFill>
                <a:latin typeface="Quicksand Medium"/>
                <a:ea typeface="Quicksand Medium"/>
                <a:cs typeface="Quicksand Medium"/>
                <a:sym typeface="Quicksand Medium"/>
              </a:rPr>
              <a:t>Many organizations are evaluating how they protect employees who work alone, in the field, or in public-facing roles.</a:t>
            </a:r>
            <a:endParaRPr sz="1100" dirty="0">
              <a:solidFill>
                <a:schemeClr val="dk1"/>
              </a:solidFill>
              <a:latin typeface="Quicksand Medium"/>
              <a:ea typeface="Quicksand Medium"/>
              <a:cs typeface="Quicksand Medium"/>
              <a:sym typeface="Quicksand Medium"/>
            </a:endParaRPr>
          </a:p>
          <a:p>
            <a:pPr marL="0" lvl="0" indent="0" algn="l" rtl="0">
              <a:lnSpc>
                <a:spcPct val="115000"/>
              </a:lnSpc>
              <a:spcBef>
                <a:spcPts val="1200"/>
              </a:spcBef>
              <a:spcAft>
                <a:spcPts val="0"/>
              </a:spcAft>
              <a:buClr>
                <a:schemeClr val="dk1"/>
              </a:buClr>
              <a:buSzPts val="1100"/>
              <a:buFont typeface="Arial"/>
              <a:buNone/>
            </a:pPr>
            <a:r>
              <a:rPr lang="en" sz="1100" dirty="0">
                <a:solidFill>
                  <a:schemeClr val="dk1"/>
                </a:solidFill>
                <a:latin typeface="Quicksand Medium"/>
                <a:ea typeface="Quicksand Medium"/>
                <a:cs typeface="Quicksand Medium"/>
                <a:sym typeface="Quicksand Medium"/>
              </a:rPr>
              <a:t>T-Mobile is working to help organizations strengthen employee protection programs by providing workers with a simple way to request assistance, improving response visibility, and supporting faster emergency coordination.</a:t>
            </a:r>
            <a:endParaRPr sz="1100" dirty="0">
              <a:solidFill>
                <a:schemeClr val="dk1"/>
              </a:solidFill>
              <a:latin typeface="Quicksand Medium"/>
              <a:ea typeface="Quicksand Medium"/>
              <a:cs typeface="Quicksand Medium"/>
              <a:sym typeface="Quicksand Medium"/>
            </a:endParaRPr>
          </a:p>
          <a:p>
            <a:pPr marL="0" lvl="0" indent="0" algn="l" rtl="0">
              <a:lnSpc>
                <a:spcPct val="115000"/>
              </a:lnSpc>
              <a:spcBef>
                <a:spcPts val="1200"/>
              </a:spcBef>
              <a:spcAft>
                <a:spcPts val="0"/>
              </a:spcAft>
              <a:buClr>
                <a:schemeClr val="dk1"/>
              </a:buClr>
              <a:buSzPts val="1100"/>
              <a:buFont typeface="Arial"/>
              <a:buNone/>
            </a:pPr>
            <a:r>
              <a:rPr lang="en" sz="1100" dirty="0">
                <a:solidFill>
                  <a:schemeClr val="dk1"/>
                </a:solidFill>
                <a:latin typeface="Quicksand Medium"/>
                <a:ea typeface="Quicksand Medium"/>
                <a:cs typeface="Quicksand Medium"/>
                <a:sym typeface="Quicksand Medium"/>
              </a:rPr>
              <a:t>I’d love an opportunity to share some of the success we've had helping organizations address these challenges and discuss whether we can do the same for your team.</a:t>
            </a:r>
            <a:endParaRPr sz="1100" dirty="0">
              <a:solidFill>
                <a:schemeClr val="dk1"/>
              </a:solidFill>
              <a:latin typeface="Quicksand Medium"/>
              <a:ea typeface="Quicksand Medium"/>
              <a:cs typeface="Quicksand Medium"/>
              <a:sym typeface="Quicksand Medium"/>
            </a:endParaRPr>
          </a:p>
          <a:p>
            <a:pPr marL="0" lvl="0" indent="0" algn="l" rtl="0">
              <a:lnSpc>
                <a:spcPct val="115000"/>
              </a:lnSpc>
              <a:spcBef>
                <a:spcPts val="1200"/>
              </a:spcBef>
              <a:spcAft>
                <a:spcPts val="0"/>
              </a:spcAft>
              <a:buClr>
                <a:schemeClr val="dk1"/>
              </a:buClr>
              <a:buSzPts val="1100"/>
              <a:buFont typeface="Arial"/>
              <a:buNone/>
            </a:pPr>
            <a:r>
              <a:rPr lang="en" sz="1100" dirty="0">
                <a:solidFill>
                  <a:schemeClr val="dk1"/>
                </a:solidFill>
                <a:latin typeface="Quicksand Medium"/>
                <a:ea typeface="Quicksand Medium"/>
                <a:cs typeface="Quicksand Medium"/>
                <a:sym typeface="Quicksand Medium"/>
              </a:rPr>
              <a:t>Would you be available for a brief 15-20 minute conversation next week?</a:t>
            </a:r>
            <a:endParaRPr sz="1100" dirty="0">
              <a:solidFill>
                <a:schemeClr val="dk1"/>
              </a:solidFill>
              <a:latin typeface="Quicksand Medium"/>
              <a:ea typeface="Quicksand Medium"/>
              <a:cs typeface="Quicksand Medium"/>
              <a:sym typeface="Quicksand Medium"/>
            </a:endParaRPr>
          </a:p>
          <a:p>
            <a:pPr marL="0" lvl="0" indent="0" algn="l" rtl="0">
              <a:lnSpc>
                <a:spcPct val="115000"/>
              </a:lnSpc>
              <a:spcBef>
                <a:spcPts val="1200"/>
              </a:spcBef>
              <a:spcAft>
                <a:spcPts val="0"/>
              </a:spcAft>
              <a:buClr>
                <a:schemeClr val="dk1"/>
              </a:buClr>
              <a:buSzPts val="1100"/>
              <a:buFont typeface="Arial"/>
              <a:buNone/>
            </a:pPr>
            <a:r>
              <a:rPr lang="en" sz="1100" dirty="0">
                <a:solidFill>
                  <a:schemeClr val="dk1"/>
                </a:solidFill>
                <a:latin typeface="Quicksand Medium"/>
                <a:ea typeface="Quicksand Medium"/>
                <a:cs typeface="Quicksand Medium"/>
                <a:sym typeface="Quicksand Medium"/>
              </a:rPr>
              <a:t>Best regards,</a:t>
            </a:r>
            <a:endParaRPr sz="1100" dirty="0">
              <a:solidFill>
                <a:schemeClr val="dk1"/>
              </a:solidFill>
              <a:latin typeface="Quicksand Medium"/>
              <a:ea typeface="Quicksand Medium"/>
              <a:cs typeface="Quicksand Medium"/>
              <a:sym typeface="Quicksand Medium"/>
            </a:endParaRPr>
          </a:p>
          <a:p>
            <a:pPr marL="0" lvl="0" indent="0" algn="l" rtl="0">
              <a:lnSpc>
                <a:spcPct val="115000"/>
              </a:lnSpc>
              <a:spcBef>
                <a:spcPts val="1200"/>
              </a:spcBef>
              <a:spcAft>
                <a:spcPts val="0"/>
              </a:spcAft>
              <a:buClr>
                <a:schemeClr val="dk1"/>
              </a:buClr>
              <a:buSzPts val="1100"/>
              <a:buFont typeface="Arial"/>
              <a:buNone/>
            </a:pPr>
            <a:r>
              <a:rPr lang="en" sz="1100" dirty="0">
                <a:solidFill>
                  <a:schemeClr val="dk1"/>
                </a:solidFill>
                <a:latin typeface="Quicksand Medium"/>
                <a:ea typeface="Quicksand Medium"/>
                <a:cs typeface="Quicksand Medium"/>
                <a:sym typeface="Quicksand Medium"/>
              </a:rPr>
              <a:t>[Name]</a:t>
            </a:r>
            <a:endParaRPr sz="1100" dirty="0">
              <a:solidFill>
                <a:schemeClr val="dk1"/>
              </a:solidFill>
              <a:latin typeface="Quicksand Medium"/>
              <a:ea typeface="Quicksand Medium"/>
              <a:cs typeface="Quicksand Medium"/>
              <a:sym typeface="Quicksand Medium"/>
            </a:endParaRPr>
          </a:p>
          <a:p>
            <a:pPr marL="0" lvl="0" indent="0" algn="l" rtl="0">
              <a:spcBef>
                <a:spcPts val="1200"/>
              </a:spcBef>
              <a:spcAft>
                <a:spcPts val="0"/>
              </a:spcAft>
              <a:buClr>
                <a:schemeClr val="dk1"/>
              </a:buClr>
              <a:buSzPts val="1100"/>
              <a:buFont typeface="Arial"/>
              <a:buNone/>
            </a:pPr>
            <a:br>
              <a:rPr lang="en" sz="800" b="1" dirty="0">
                <a:solidFill>
                  <a:schemeClr val="dk1"/>
                </a:solidFill>
              </a:rPr>
            </a:br>
            <a:endParaRPr sz="800" dirty="0">
              <a:solidFill>
                <a:schemeClr val="dk1"/>
              </a:solidFill>
            </a:endParaRPr>
          </a:p>
          <a:p>
            <a:pPr marL="0" marR="0" lvl="0" indent="0" algn="l" rtl="0">
              <a:lnSpc>
                <a:spcPct val="115000"/>
              </a:lnSpc>
              <a:spcBef>
                <a:spcPts val="1200"/>
              </a:spcBef>
              <a:spcAft>
                <a:spcPts val="1200"/>
              </a:spcAft>
              <a:buClr>
                <a:srgbClr val="000000"/>
              </a:buClr>
              <a:buSzPts val="850"/>
              <a:buFont typeface="Arial"/>
              <a:buNone/>
            </a:pPr>
            <a:endParaRPr sz="800" dirty="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g3f11118ff14_0_86"/>
          <p:cNvSpPr/>
          <p:nvPr/>
        </p:nvSpPr>
        <p:spPr>
          <a:xfrm>
            <a:off x="242225" y="548775"/>
            <a:ext cx="8619600" cy="4066200"/>
          </a:xfrm>
          <a:prstGeom prst="roundRect">
            <a:avLst>
              <a:gd name="adj" fmla="val 9153"/>
            </a:avLst>
          </a:prstGeom>
          <a:noFill/>
          <a:ln w="12700" cap="flat" cmpd="sng">
            <a:solidFill>
              <a:srgbClr val="FDD70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9" name="Google Shape;389;g3f11118ff14_0_86"/>
          <p:cNvSpPr txBox="1">
            <a:spLocks noGrp="1"/>
          </p:cNvSpPr>
          <p:nvPr>
            <p:ph type="sldNum" idx="12"/>
          </p:nvPr>
        </p:nvSpPr>
        <p:spPr>
          <a:xfrm>
            <a:off x="8564569" y="4873005"/>
            <a:ext cx="297300" cy="138600"/>
          </a:xfrm>
          <a:prstGeom prst="rect">
            <a:avLst/>
          </a:prstGeom>
          <a:noFill/>
          <a:ln>
            <a:noFill/>
          </a:ln>
        </p:spPr>
        <p:txBody>
          <a:bodyPr spcFirstLastPara="1" wrap="square" lIns="0" tIns="0" rIns="0" bIns="0" anchor="ctr" anchorCtr="0">
            <a:spAutoFit/>
          </a:bodyPr>
          <a:lstStyle/>
          <a:p>
            <a:pPr marL="25400" lvl="0" indent="0" algn="r" rtl="0">
              <a:lnSpc>
                <a:spcPct val="103777"/>
              </a:lnSpc>
              <a:spcBef>
                <a:spcPts val="0"/>
              </a:spcBef>
              <a:spcAft>
                <a:spcPts val="0"/>
              </a:spcAft>
              <a:buSzPts val="600"/>
              <a:buNone/>
            </a:pPr>
            <a:fld id="{00000000-1234-1234-1234-123412341234}" type="slidenum">
              <a:rPr lang="en"/>
              <a:t>15</a:t>
            </a:fld>
            <a:endParaRPr/>
          </a:p>
        </p:txBody>
      </p:sp>
      <p:sp>
        <p:nvSpPr>
          <p:cNvPr id="390" name="Google Shape;390;g3f11118ff14_0_86"/>
          <p:cNvSpPr txBox="1">
            <a:spLocks noGrp="1"/>
          </p:cNvSpPr>
          <p:nvPr>
            <p:ph type="ftr" idx="11"/>
          </p:nvPr>
        </p:nvSpPr>
        <p:spPr>
          <a:xfrm>
            <a:off x="7255096" y="4873005"/>
            <a:ext cx="1428300" cy="107700"/>
          </a:xfrm>
          <a:prstGeom prst="rect">
            <a:avLst/>
          </a:prstGeom>
          <a:noFill/>
          <a:ln>
            <a:noFill/>
          </a:ln>
        </p:spPr>
        <p:txBody>
          <a:bodyPr spcFirstLastPara="1" wrap="square" lIns="0" tIns="0" rIns="0" bIns="0" anchor="ctr" anchorCtr="0">
            <a:spAutoFit/>
          </a:bodyPr>
          <a:lstStyle/>
          <a:p>
            <a:pPr marL="12700" lvl="0" indent="0" algn="ctr" rtl="0">
              <a:lnSpc>
                <a:spcPct val="133428"/>
              </a:lnSpc>
              <a:spcBef>
                <a:spcPts val="0"/>
              </a:spcBef>
              <a:spcAft>
                <a:spcPts val="0"/>
              </a:spcAft>
              <a:buSzPts val="700"/>
              <a:buNone/>
            </a:pPr>
            <a:r>
              <a:rPr lang="en" sz="700"/>
              <a:t>FOR INTERNAL USE ONLY</a:t>
            </a:r>
            <a:endParaRPr/>
          </a:p>
        </p:txBody>
      </p:sp>
      <p:sp>
        <p:nvSpPr>
          <p:cNvPr id="391" name="Google Shape;391;g3f11118ff14_0_86"/>
          <p:cNvSpPr txBox="1"/>
          <p:nvPr/>
        </p:nvSpPr>
        <p:spPr>
          <a:xfrm>
            <a:off x="280200" y="211025"/>
            <a:ext cx="3393000" cy="196200"/>
          </a:xfrm>
          <a:prstGeom prst="rect">
            <a:avLst/>
          </a:prstGeom>
          <a:noFill/>
          <a:ln>
            <a:noFill/>
          </a:ln>
        </p:spPr>
        <p:txBody>
          <a:bodyPr spcFirstLastPara="1" wrap="square" lIns="0" tIns="11425" rIns="0" bIns="0" anchor="t" anchorCtr="0">
            <a:spAutoFit/>
          </a:bodyPr>
          <a:lstStyle/>
          <a:p>
            <a:pPr marL="12700" marR="0" lvl="0" indent="0" algn="l" rtl="0">
              <a:lnSpc>
                <a:spcPct val="100000"/>
              </a:lnSpc>
              <a:spcBef>
                <a:spcPts val="0"/>
              </a:spcBef>
              <a:spcAft>
                <a:spcPts val="0"/>
              </a:spcAft>
              <a:buClr>
                <a:srgbClr val="000000"/>
              </a:buClr>
              <a:buSzPts val="1200"/>
              <a:buFont typeface="Arial"/>
              <a:buNone/>
            </a:pPr>
            <a:r>
              <a:rPr lang="en" sz="1200" b="1">
                <a:solidFill>
                  <a:srgbClr val="E22C91"/>
                </a:solidFill>
              </a:rPr>
              <a:t>Email 3:</a:t>
            </a:r>
            <a:endParaRPr sz="1200" b="1" i="0" u="none" strike="noStrike" cap="none">
              <a:solidFill>
                <a:srgbClr val="E22C91"/>
              </a:solidFill>
              <a:latin typeface="Arial"/>
              <a:ea typeface="Arial"/>
              <a:cs typeface="Arial"/>
              <a:sym typeface="Arial"/>
            </a:endParaRPr>
          </a:p>
        </p:txBody>
      </p:sp>
      <p:pic>
        <p:nvPicPr>
          <p:cNvPr id="392" name="Google Shape;392;g3f11118ff14_0_86" title="TFB_Registered-Partner_Logo_PRI_RGB_on-W_2022-03-25 (1) (002).png"/>
          <p:cNvPicPr preferRelativeResize="0"/>
          <p:nvPr/>
        </p:nvPicPr>
        <p:blipFill rotWithShape="1">
          <a:blip r:embed="rId3">
            <a:alphaModFix/>
          </a:blip>
          <a:srcRect/>
          <a:stretch/>
        </p:blipFill>
        <p:spPr>
          <a:xfrm>
            <a:off x="239775" y="4672650"/>
            <a:ext cx="1091282" cy="276900"/>
          </a:xfrm>
          <a:prstGeom prst="rect">
            <a:avLst/>
          </a:prstGeom>
          <a:noFill/>
          <a:ln>
            <a:noFill/>
          </a:ln>
        </p:spPr>
      </p:pic>
      <p:cxnSp>
        <p:nvCxnSpPr>
          <p:cNvPr id="393" name="Google Shape;393;g3f11118ff14_0_86"/>
          <p:cNvCxnSpPr/>
          <p:nvPr/>
        </p:nvCxnSpPr>
        <p:spPr>
          <a:xfrm>
            <a:off x="290775" y="483250"/>
            <a:ext cx="1806900" cy="0"/>
          </a:xfrm>
          <a:prstGeom prst="straightConnector1">
            <a:avLst/>
          </a:prstGeom>
          <a:noFill/>
          <a:ln w="9525" cap="flat" cmpd="sng">
            <a:solidFill>
              <a:srgbClr val="E22C91"/>
            </a:solidFill>
            <a:prstDash val="solid"/>
            <a:round/>
            <a:headEnd type="none" w="sm" len="sm"/>
            <a:tailEnd type="none" w="sm" len="sm"/>
          </a:ln>
        </p:spPr>
      </p:cxnSp>
      <p:sp>
        <p:nvSpPr>
          <p:cNvPr id="394" name="Google Shape;394;g3f11118ff14_0_86"/>
          <p:cNvSpPr txBox="1"/>
          <p:nvPr/>
        </p:nvSpPr>
        <p:spPr>
          <a:xfrm>
            <a:off x="430325" y="629375"/>
            <a:ext cx="8431500" cy="3690300"/>
          </a:xfrm>
          <a:prstGeom prst="rect">
            <a:avLst/>
          </a:prstGeom>
          <a:noFill/>
          <a:ln>
            <a:noFill/>
          </a:ln>
        </p:spPr>
        <p:txBody>
          <a:bodyPr spcFirstLastPara="1" wrap="square" lIns="91425" tIns="91425" rIns="91425" bIns="91425" anchor="t" anchorCtr="0">
            <a:noAutofit/>
          </a:bodyPr>
          <a:lstStyle/>
          <a:p>
            <a:pPr lvl="0">
              <a:lnSpc>
                <a:spcPct val="115000"/>
              </a:lnSpc>
              <a:spcBef>
                <a:spcPts val="1200"/>
              </a:spcBef>
              <a:buSzPts val="1100"/>
            </a:pPr>
            <a:r>
              <a:rPr lang="en" sz="1100" b="1" i="0" u="none" strike="noStrike" cap="none" dirty="0">
                <a:solidFill>
                  <a:srgbClr val="18518E"/>
                </a:solidFill>
                <a:latin typeface="Arial"/>
                <a:ea typeface="Arial"/>
                <a:cs typeface="Arial"/>
                <a:sym typeface="Arial"/>
              </a:rPr>
              <a:t>Subject Line</a:t>
            </a:r>
            <a:r>
              <a:rPr lang="en" sz="1100" b="1" dirty="0">
                <a:solidFill>
                  <a:srgbClr val="18518E"/>
                </a:solidFill>
              </a:rPr>
              <a:t>: </a:t>
            </a:r>
            <a:r>
              <a:rPr lang="en-US" sz="1100" b="1" dirty="0">
                <a:solidFill>
                  <a:srgbClr val="18518E"/>
                </a:solidFill>
              </a:rPr>
              <a:t>How Are You Protecting Employees from Foreseeable Risks?</a:t>
            </a:r>
            <a:br>
              <a:rPr lang="en" sz="1100" b="1" dirty="0">
                <a:solidFill>
                  <a:srgbClr val="18518E"/>
                </a:solidFill>
              </a:rPr>
            </a:br>
            <a:endParaRPr sz="1100" b="1" dirty="0">
              <a:solidFill>
                <a:srgbClr val="18518E"/>
              </a:solidFill>
              <a:latin typeface="Quicksand Medium" panose="020B0604020202020204" charset="0"/>
            </a:endParaRPr>
          </a:p>
          <a:p>
            <a:pPr marL="0" lvl="0" indent="0">
              <a:buSzPts val="1100"/>
              <a:buFont typeface="Arial"/>
              <a:buNone/>
            </a:pPr>
            <a:r>
              <a:rPr lang="en-US" sz="1100" dirty="0">
                <a:latin typeface="Quicksand Medium" panose="020B0604020202020204" charset="0"/>
                <a:sym typeface="Quicksand Medium"/>
              </a:rPr>
              <a:t>Hi [First Name],</a:t>
            </a:r>
          </a:p>
          <a:p>
            <a:pPr marL="0" lvl="0" indent="0">
              <a:buSzPts val="1100"/>
              <a:buFont typeface="Arial"/>
              <a:buNone/>
            </a:pPr>
            <a:endParaRPr lang="en-US" sz="1100" dirty="0">
              <a:latin typeface="Quicksand Medium" panose="020B0604020202020204" charset="0"/>
              <a:sym typeface="Quicksand Medium"/>
            </a:endParaRPr>
          </a:p>
          <a:p>
            <a:r>
              <a:rPr lang="en-US" sz="1100" dirty="0">
                <a:latin typeface="Quicksand Medium" panose="020B0604020202020204" charset="0"/>
              </a:rPr>
              <a:t>Whether employees work alone, in the field, or interact with the public, organizations are increasingly looking for additional ways to protect their workforce and accelerate emergency response.</a:t>
            </a:r>
          </a:p>
          <a:p>
            <a:endParaRPr lang="en-US" sz="1100" dirty="0">
              <a:latin typeface="Quicksand Medium" panose="020B0604020202020204" charset="0"/>
            </a:endParaRPr>
          </a:p>
          <a:p>
            <a:r>
              <a:rPr lang="en-US" sz="1100" dirty="0">
                <a:latin typeface="Quicksand Medium" panose="020B0604020202020204" charset="0"/>
              </a:rPr>
              <a:t>T-Mobile is helping organizations strengthen employee safety through connected personal safety devices, panic buttons, and real-time location visibility designed to provide faster access to assistance when it's needed most.</a:t>
            </a:r>
          </a:p>
          <a:p>
            <a:endParaRPr lang="en-US" sz="1100" dirty="0">
              <a:latin typeface="Quicksand Medium" panose="020B0604020202020204" charset="0"/>
            </a:endParaRPr>
          </a:p>
          <a:p>
            <a:r>
              <a:rPr lang="en-US" sz="1100" dirty="0">
                <a:latin typeface="Quicksand Medium" panose="020B0604020202020204" charset="0"/>
              </a:rPr>
              <a:t>I'd welcome the opportunity to share some of the success we've had helping similar organizations and discuss whether we may be able to do the same for your team.</a:t>
            </a:r>
          </a:p>
          <a:p>
            <a:endParaRPr lang="en-US" sz="1100" dirty="0">
              <a:latin typeface="Quicksand Medium" panose="020B0604020202020204" charset="0"/>
            </a:endParaRPr>
          </a:p>
          <a:p>
            <a:r>
              <a:rPr lang="en-US" sz="1100" dirty="0">
                <a:latin typeface="Quicksand Medium" panose="020B0604020202020204" charset="0"/>
              </a:rPr>
              <a:t>Please let me know if Tuesday or Wednesday would work better, or if not, which day and time is best for you.</a:t>
            </a:r>
          </a:p>
          <a:p>
            <a:endParaRPr lang="en-US" sz="1100" dirty="0">
              <a:latin typeface="Quicksand Medium" panose="020B0604020202020204" charset="0"/>
            </a:endParaRPr>
          </a:p>
          <a:p>
            <a:r>
              <a:rPr lang="en-US" sz="1100" dirty="0">
                <a:latin typeface="Quicksand Medium" panose="020B0604020202020204" charset="0"/>
              </a:rPr>
              <a:t>Best regards,</a:t>
            </a:r>
          </a:p>
          <a:p>
            <a:r>
              <a:rPr lang="en-US" sz="1100" dirty="0">
                <a:latin typeface="Quicksand Medium" panose="020B0604020202020204" charset="0"/>
              </a:rPr>
              <a:t>[Name]</a:t>
            </a:r>
          </a:p>
          <a:p>
            <a:pPr marL="0" lvl="0" indent="0" algn="l" rtl="0">
              <a:lnSpc>
                <a:spcPct val="115000"/>
              </a:lnSpc>
              <a:spcBef>
                <a:spcPts val="1200"/>
              </a:spcBef>
              <a:spcAft>
                <a:spcPts val="0"/>
              </a:spcAft>
              <a:buClr>
                <a:schemeClr val="dk1"/>
              </a:buClr>
              <a:buSzPts val="1100"/>
              <a:buFont typeface="Arial"/>
              <a:buNone/>
            </a:pPr>
            <a:br>
              <a:rPr lang="en-US" sz="1100" dirty="0">
                <a:solidFill>
                  <a:schemeClr val="dk1"/>
                </a:solidFill>
                <a:latin typeface="Quicksand Medium"/>
                <a:ea typeface="Quicksand Medium"/>
                <a:cs typeface="Quicksand Medium"/>
                <a:sym typeface="Quicksand Medium"/>
              </a:rPr>
            </a:br>
            <a:endParaRPr lang="en-US" sz="1100" dirty="0">
              <a:solidFill>
                <a:schemeClr val="dk1"/>
              </a:solidFill>
              <a:latin typeface="Quicksand Medium"/>
              <a:ea typeface="Quicksand Medium"/>
              <a:cs typeface="Quicksand Medium"/>
              <a:sym typeface="Quicksand Medium"/>
            </a:endParaRPr>
          </a:p>
          <a:p>
            <a:pPr marL="0" marR="0" lvl="0" indent="0" algn="l" rtl="0">
              <a:lnSpc>
                <a:spcPct val="115000"/>
              </a:lnSpc>
              <a:spcBef>
                <a:spcPts val="1200"/>
              </a:spcBef>
              <a:spcAft>
                <a:spcPts val="1200"/>
              </a:spcAft>
              <a:buClr>
                <a:srgbClr val="000000"/>
              </a:buClr>
              <a:buSzPts val="850"/>
              <a:buFont typeface="Arial"/>
              <a:buNone/>
            </a:pPr>
            <a:endParaRPr sz="800" dirty="0">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7">
          <a:extLst>
            <a:ext uri="{FF2B5EF4-FFF2-40B4-BE49-F238E27FC236}">
              <a16:creationId xmlns:a16="http://schemas.microsoft.com/office/drawing/2014/main" id="{71FE1401-CC1C-9442-5CD3-297000F0866D}"/>
            </a:ext>
          </a:extLst>
        </p:cNvPr>
        <p:cNvGrpSpPr/>
        <p:nvPr/>
      </p:nvGrpSpPr>
      <p:grpSpPr>
        <a:xfrm>
          <a:off x="0" y="0"/>
          <a:ext cx="0" cy="0"/>
          <a:chOff x="0" y="0"/>
          <a:chExt cx="0" cy="0"/>
        </a:xfrm>
      </p:grpSpPr>
      <p:sp>
        <p:nvSpPr>
          <p:cNvPr id="388" name="Google Shape;388;g3f11118ff14_0_86">
            <a:extLst>
              <a:ext uri="{FF2B5EF4-FFF2-40B4-BE49-F238E27FC236}">
                <a16:creationId xmlns:a16="http://schemas.microsoft.com/office/drawing/2014/main" id="{2E5ACEB6-2D57-97DA-56D7-373769E2A780}"/>
              </a:ext>
            </a:extLst>
          </p:cNvPr>
          <p:cNvSpPr/>
          <p:nvPr/>
        </p:nvSpPr>
        <p:spPr>
          <a:xfrm>
            <a:off x="242225" y="548775"/>
            <a:ext cx="8619600" cy="4066200"/>
          </a:xfrm>
          <a:prstGeom prst="roundRect">
            <a:avLst>
              <a:gd name="adj" fmla="val 9153"/>
            </a:avLst>
          </a:prstGeom>
          <a:noFill/>
          <a:ln w="12700" cap="flat" cmpd="sng">
            <a:solidFill>
              <a:srgbClr val="FDD70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9" name="Google Shape;389;g3f11118ff14_0_86">
            <a:extLst>
              <a:ext uri="{FF2B5EF4-FFF2-40B4-BE49-F238E27FC236}">
                <a16:creationId xmlns:a16="http://schemas.microsoft.com/office/drawing/2014/main" id="{C6C69C12-4E88-39EF-D36E-3F7F4372AA3D}"/>
              </a:ext>
            </a:extLst>
          </p:cNvPr>
          <p:cNvSpPr txBox="1">
            <a:spLocks noGrp="1"/>
          </p:cNvSpPr>
          <p:nvPr>
            <p:ph type="sldNum" idx="12"/>
          </p:nvPr>
        </p:nvSpPr>
        <p:spPr>
          <a:xfrm>
            <a:off x="8564569" y="4873005"/>
            <a:ext cx="297300" cy="138600"/>
          </a:xfrm>
          <a:prstGeom prst="rect">
            <a:avLst/>
          </a:prstGeom>
          <a:noFill/>
          <a:ln>
            <a:noFill/>
          </a:ln>
        </p:spPr>
        <p:txBody>
          <a:bodyPr spcFirstLastPara="1" wrap="square" lIns="0" tIns="0" rIns="0" bIns="0" anchor="ctr" anchorCtr="0">
            <a:spAutoFit/>
          </a:bodyPr>
          <a:lstStyle/>
          <a:p>
            <a:pPr marL="25400" lvl="0" indent="0" algn="r" rtl="0">
              <a:lnSpc>
                <a:spcPct val="103777"/>
              </a:lnSpc>
              <a:spcBef>
                <a:spcPts val="0"/>
              </a:spcBef>
              <a:spcAft>
                <a:spcPts val="0"/>
              </a:spcAft>
              <a:buSzPts val="600"/>
              <a:buNone/>
            </a:pPr>
            <a:fld id="{00000000-1234-1234-1234-123412341234}" type="slidenum">
              <a:rPr lang="en"/>
              <a:t>16</a:t>
            </a:fld>
            <a:endParaRPr/>
          </a:p>
        </p:txBody>
      </p:sp>
      <p:sp>
        <p:nvSpPr>
          <p:cNvPr id="390" name="Google Shape;390;g3f11118ff14_0_86">
            <a:extLst>
              <a:ext uri="{FF2B5EF4-FFF2-40B4-BE49-F238E27FC236}">
                <a16:creationId xmlns:a16="http://schemas.microsoft.com/office/drawing/2014/main" id="{E88967EF-062C-75FF-7975-17E4EBEE533E}"/>
              </a:ext>
            </a:extLst>
          </p:cNvPr>
          <p:cNvSpPr txBox="1">
            <a:spLocks noGrp="1"/>
          </p:cNvSpPr>
          <p:nvPr>
            <p:ph type="ftr" idx="11"/>
          </p:nvPr>
        </p:nvSpPr>
        <p:spPr>
          <a:xfrm>
            <a:off x="7255096" y="4873005"/>
            <a:ext cx="1428300" cy="107700"/>
          </a:xfrm>
          <a:prstGeom prst="rect">
            <a:avLst/>
          </a:prstGeom>
          <a:noFill/>
          <a:ln>
            <a:noFill/>
          </a:ln>
        </p:spPr>
        <p:txBody>
          <a:bodyPr spcFirstLastPara="1" wrap="square" lIns="0" tIns="0" rIns="0" bIns="0" anchor="ctr" anchorCtr="0">
            <a:spAutoFit/>
          </a:bodyPr>
          <a:lstStyle/>
          <a:p>
            <a:pPr marL="12700" lvl="0" indent="0" algn="ctr" rtl="0">
              <a:lnSpc>
                <a:spcPct val="133428"/>
              </a:lnSpc>
              <a:spcBef>
                <a:spcPts val="0"/>
              </a:spcBef>
              <a:spcAft>
                <a:spcPts val="0"/>
              </a:spcAft>
              <a:buSzPts val="700"/>
              <a:buNone/>
            </a:pPr>
            <a:r>
              <a:rPr lang="en" sz="700"/>
              <a:t>FOR INTERNAL USE ONLY</a:t>
            </a:r>
            <a:endParaRPr/>
          </a:p>
        </p:txBody>
      </p:sp>
      <p:sp>
        <p:nvSpPr>
          <p:cNvPr id="391" name="Google Shape;391;g3f11118ff14_0_86">
            <a:extLst>
              <a:ext uri="{FF2B5EF4-FFF2-40B4-BE49-F238E27FC236}">
                <a16:creationId xmlns:a16="http://schemas.microsoft.com/office/drawing/2014/main" id="{3E5541DD-5730-D9F9-D6DB-103EF54F9B39}"/>
              </a:ext>
            </a:extLst>
          </p:cNvPr>
          <p:cNvSpPr txBox="1"/>
          <p:nvPr/>
        </p:nvSpPr>
        <p:spPr>
          <a:xfrm>
            <a:off x="280200" y="211025"/>
            <a:ext cx="3393000" cy="196200"/>
          </a:xfrm>
          <a:prstGeom prst="rect">
            <a:avLst/>
          </a:prstGeom>
          <a:noFill/>
          <a:ln>
            <a:noFill/>
          </a:ln>
        </p:spPr>
        <p:txBody>
          <a:bodyPr spcFirstLastPara="1" wrap="square" lIns="0" tIns="11425" rIns="0" bIns="0" anchor="t" anchorCtr="0">
            <a:spAutoFit/>
          </a:bodyPr>
          <a:lstStyle/>
          <a:p>
            <a:pPr marL="12700" marR="0" lvl="0" indent="0" algn="l" rtl="0">
              <a:lnSpc>
                <a:spcPct val="100000"/>
              </a:lnSpc>
              <a:spcBef>
                <a:spcPts val="0"/>
              </a:spcBef>
              <a:spcAft>
                <a:spcPts val="0"/>
              </a:spcAft>
              <a:buClr>
                <a:srgbClr val="000000"/>
              </a:buClr>
              <a:buSzPts val="1200"/>
              <a:buFont typeface="Arial"/>
              <a:buNone/>
            </a:pPr>
            <a:r>
              <a:rPr lang="en" sz="1200" b="1" dirty="0">
                <a:solidFill>
                  <a:srgbClr val="E22C91"/>
                </a:solidFill>
              </a:rPr>
              <a:t>Resources Available</a:t>
            </a:r>
            <a:endParaRPr sz="1200" b="1" i="0" u="none" strike="noStrike" cap="none" dirty="0">
              <a:solidFill>
                <a:srgbClr val="E22C91"/>
              </a:solidFill>
              <a:latin typeface="Arial"/>
              <a:ea typeface="Arial"/>
              <a:cs typeface="Arial"/>
              <a:sym typeface="Arial"/>
            </a:endParaRPr>
          </a:p>
        </p:txBody>
      </p:sp>
      <p:pic>
        <p:nvPicPr>
          <p:cNvPr id="392" name="Google Shape;392;g3f11118ff14_0_86" title="TFB_Registered-Partner_Logo_PRI_RGB_on-W_2022-03-25 (1) (002).png">
            <a:extLst>
              <a:ext uri="{FF2B5EF4-FFF2-40B4-BE49-F238E27FC236}">
                <a16:creationId xmlns:a16="http://schemas.microsoft.com/office/drawing/2014/main" id="{F7A6EDAC-65C1-11EA-C10F-8FF6C7411ACD}"/>
              </a:ext>
            </a:extLst>
          </p:cNvPr>
          <p:cNvPicPr preferRelativeResize="0"/>
          <p:nvPr/>
        </p:nvPicPr>
        <p:blipFill rotWithShape="1">
          <a:blip r:embed="rId3">
            <a:alphaModFix/>
          </a:blip>
          <a:srcRect/>
          <a:stretch/>
        </p:blipFill>
        <p:spPr>
          <a:xfrm>
            <a:off x="239775" y="4672650"/>
            <a:ext cx="1091282" cy="276900"/>
          </a:xfrm>
          <a:prstGeom prst="rect">
            <a:avLst/>
          </a:prstGeom>
          <a:noFill/>
          <a:ln>
            <a:noFill/>
          </a:ln>
        </p:spPr>
      </p:pic>
      <p:cxnSp>
        <p:nvCxnSpPr>
          <p:cNvPr id="393" name="Google Shape;393;g3f11118ff14_0_86">
            <a:extLst>
              <a:ext uri="{FF2B5EF4-FFF2-40B4-BE49-F238E27FC236}">
                <a16:creationId xmlns:a16="http://schemas.microsoft.com/office/drawing/2014/main" id="{066A5321-0DB8-B157-FB4A-C51A4C8FD08B}"/>
              </a:ext>
            </a:extLst>
          </p:cNvPr>
          <p:cNvCxnSpPr/>
          <p:nvPr/>
        </p:nvCxnSpPr>
        <p:spPr>
          <a:xfrm>
            <a:off x="290775" y="483250"/>
            <a:ext cx="1806900" cy="0"/>
          </a:xfrm>
          <a:prstGeom prst="straightConnector1">
            <a:avLst/>
          </a:prstGeom>
          <a:noFill/>
          <a:ln w="9525" cap="flat" cmpd="sng">
            <a:solidFill>
              <a:srgbClr val="E22C91"/>
            </a:solidFill>
            <a:prstDash val="solid"/>
            <a:round/>
            <a:headEnd type="none" w="sm" len="sm"/>
            <a:tailEnd type="none" w="sm" len="sm"/>
          </a:ln>
        </p:spPr>
      </p:cxnSp>
      <p:sp>
        <p:nvSpPr>
          <p:cNvPr id="2" name="TextBox 1">
            <a:extLst>
              <a:ext uri="{FF2B5EF4-FFF2-40B4-BE49-F238E27FC236}">
                <a16:creationId xmlns:a16="http://schemas.microsoft.com/office/drawing/2014/main" id="{D51DF5AE-E1F5-303D-9E8F-A993DA6A73E1}"/>
              </a:ext>
            </a:extLst>
          </p:cNvPr>
          <p:cNvSpPr txBox="1"/>
          <p:nvPr/>
        </p:nvSpPr>
        <p:spPr>
          <a:xfrm>
            <a:off x="570712" y="586591"/>
            <a:ext cx="7526458" cy="3970318"/>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Quicksand Medium" panose="020B0604020202020204" charset="0"/>
                <a:hlinkClick r:id="rId4"/>
              </a:rPr>
              <a:t>General All Industries: </a:t>
            </a:r>
            <a:r>
              <a:rPr lang="en-US" dirty="0" err="1">
                <a:latin typeface="Quicksand Medium" panose="020B0604020202020204" charset="0"/>
                <a:hlinkClick r:id="rId4"/>
              </a:rPr>
              <a:t>ProteqNet</a:t>
            </a:r>
            <a:r>
              <a:rPr lang="en-US" dirty="0">
                <a:latin typeface="Quicksand Medium" panose="020B0604020202020204" charset="0"/>
                <a:hlinkClick r:id="rId4"/>
              </a:rPr>
              <a:t>™ Personal Safety Devices &amp; Panic Buttons</a:t>
            </a:r>
            <a:endParaRPr lang="en-US" dirty="0">
              <a:latin typeface="Quicksand Medium" panose="020B0604020202020204" charset="0"/>
            </a:endParaRPr>
          </a:p>
          <a:p>
            <a:pPr marL="285750" indent="-285750">
              <a:buFont typeface="Arial" panose="020B0604020202020204" pitchFamily="34" charset="0"/>
              <a:buChar char="•"/>
            </a:pPr>
            <a:r>
              <a:rPr lang="en-US" dirty="0" err="1">
                <a:latin typeface="Quicksand Medium" panose="020B0604020202020204" charset="0"/>
                <a:hlinkClick r:id="rId5"/>
              </a:rPr>
              <a:t>ProteqNet</a:t>
            </a:r>
            <a:r>
              <a:rPr lang="en-US" dirty="0">
                <a:latin typeface="Quicksand Medium" panose="020B0604020202020204" charset="0"/>
                <a:hlinkClick r:id="rId5"/>
              </a:rPr>
              <a:t>™ for Child Protective Services (CPS / Child Welfare)</a:t>
            </a:r>
            <a:endParaRPr lang="en-US" dirty="0">
              <a:latin typeface="Quicksand Medium" panose="020B0604020202020204" charset="0"/>
            </a:endParaRPr>
          </a:p>
          <a:p>
            <a:pPr marL="285750" indent="-285750">
              <a:buFont typeface="Arial" panose="020B0604020202020204" pitchFamily="34" charset="0"/>
              <a:buChar char="•"/>
            </a:pPr>
            <a:r>
              <a:rPr lang="en-US" dirty="0" err="1">
                <a:latin typeface="Quicksand Medium" panose="020B0604020202020204" charset="0"/>
                <a:hlinkClick r:id="rId6"/>
              </a:rPr>
              <a:t>ProteqNet</a:t>
            </a:r>
            <a:r>
              <a:rPr lang="en-US" dirty="0">
                <a:latin typeface="Quicksand Medium" panose="020B0604020202020204" charset="0"/>
                <a:hlinkClick r:id="rId6"/>
              </a:rPr>
              <a:t>™ for Behavioral Health &amp; Crisis Response Teams</a:t>
            </a:r>
            <a:endParaRPr lang="en-US" dirty="0">
              <a:latin typeface="Quicksand Medium" panose="020B0604020202020204" charset="0"/>
            </a:endParaRPr>
          </a:p>
          <a:p>
            <a:pPr marL="285750" indent="-285750">
              <a:buFont typeface="Arial" panose="020B0604020202020204" pitchFamily="34" charset="0"/>
              <a:buChar char="•"/>
            </a:pPr>
            <a:r>
              <a:rPr lang="en-US" u="sng" dirty="0" err="1">
                <a:latin typeface="Quicksand Medium" panose="020B0604020202020204" charset="0"/>
                <a:hlinkClick r:id="rId7"/>
              </a:rPr>
              <a:t>ProteqNet</a:t>
            </a:r>
            <a:r>
              <a:rPr lang="en-US" u="sng" dirty="0">
                <a:latin typeface="Quicksand Medium" panose="020B0604020202020204" charset="0"/>
                <a:hlinkClick r:id="rId7"/>
              </a:rPr>
              <a:t>™ for Utilities</a:t>
            </a:r>
            <a:endParaRPr lang="en-US" dirty="0">
              <a:latin typeface="Quicksand Medium" panose="020B0604020202020204" charset="0"/>
            </a:endParaRPr>
          </a:p>
          <a:p>
            <a:pPr marL="285750" indent="-285750">
              <a:buFont typeface="Arial" panose="020B0604020202020204" pitchFamily="34" charset="0"/>
              <a:buChar char="•"/>
            </a:pPr>
            <a:r>
              <a:rPr lang="en-US" dirty="0" err="1">
                <a:latin typeface="Quicksand Medium" panose="020B0604020202020204" charset="0"/>
                <a:hlinkClick r:id="rId8"/>
              </a:rPr>
              <a:t>ProteqNet</a:t>
            </a:r>
            <a:r>
              <a:rPr lang="en-US" dirty="0">
                <a:latin typeface="Quicksand Medium" panose="020B0604020202020204" charset="0"/>
                <a:hlinkClick r:id="rId8"/>
              </a:rPr>
              <a:t>™ for Adult Protective Services (APS / Aging &amp; Disability)</a:t>
            </a:r>
            <a:endParaRPr lang="en-US" dirty="0">
              <a:latin typeface="Quicksand Medium" panose="020B0604020202020204" charset="0"/>
            </a:endParaRPr>
          </a:p>
          <a:p>
            <a:pPr marL="285750" indent="-285750">
              <a:buFont typeface="Arial" panose="020B0604020202020204" pitchFamily="34" charset="0"/>
              <a:buChar char="•"/>
            </a:pPr>
            <a:r>
              <a:rPr lang="en-US" dirty="0" err="1">
                <a:latin typeface="Quicksand Medium" panose="020B0604020202020204" charset="0"/>
                <a:hlinkClick r:id="rId9"/>
              </a:rPr>
              <a:t>ProteqNet</a:t>
            </a:r>
            <a:r>
              <a:rPr lang="en-US" dirty="0">
                <a:latin typeface="Quicksand Medium" panose="020B0604020202020204" charset="0"/>
                <a:hlinkClick r:id="rId9"/>
              </a:rPr>
              <a:t>™ for Housing Authorities </a:t>
            </a:r>
            <a:endParaRPr lang="en-US" dirty="0">
              <a:latin typeface="Quicksand Medium" panose="020B0604020202020204" charset="0"/>
            </a:endParaRPr>
          </a:p>
          <a:p>
            <a:pPr marL="285750" indent="-285750">
              <a:buFont typeface="Arial" panose="020B0604020202020204" pitchFamily="34" charset="0"/>
              <a:buChar char="•"/>
            </a:pPr>
            <a:r>
              <a:rPr lang="en-US" dirty="0" err="1">
                <a:latin typeface="Quicksand Medium" panose="020B0604020202020204" charset="0"/>
                <a:hlinkClick r:id="rId10"/>
              </a:rPr>
              <a:t>ProteqNet</a:t>
            </a:r>
            <a:r>
              <a:rPr lang="en-US" dirty="0">
                <a:latin typeface="Quicksand Medium" panose="020B0604020202020204" charset="0"/>
                <a:hlinkClick r:id="rId10"/>
              </a:rPr>
              <a:t>™</a:t>
            </a:r>
            <a:r>
              <a:rPr lang="en-US" dirty="0">
                <a:latin typeface="Quicksand Medium" panose="020B0604020202020204" charset="0"/>
              </a:rPr>
              <a:t> for Retail</a:t>
            </a:r>
          </a:p>
          <a:p>
            <a:pPr marL="285750" indent="-285750">
              <a:buFont typeface="Arial" panose="020B0604020202020204" pitchFamily="34" charset="0"/>
              <a:buChar char="•"/>
            </a:pPr>
            <a:r>
              <a:rPr lang="en-US" dirty="0" err="1">
                <a:latin typeface="Quicksand Medium" panose="020B0604020202020204" charset="0"/>
                <a:hlinkClick r:id="rId11"/>
              </a:rPr>
              <a:t>ProteqNet</a:t>
            </a:r>
            <a:r>
              <a:rPr lang="en-US" dirty="0">
                <a:latin typeface="Quicksand Medium" panose="020B0604020202020204" charset="0"/>
                <a:hlinkClick r:id="rId11"/>
              </a:rPr>
              <a:t>™</a:t>
            </a:r>
            <a:r>
              <a:rPr lang="en-US" dirty="0">
                <a:latin typeface="Quicksand Medium" panose="020B0604020202020204" charset="0"/>
              </a:rPr>
              <a:t> for Construction</a:t>
            </a:r>
          </a:p>
          <a:p>
            <a:pPr marL="285750" indent="-285750">
              <a:buFont typeface="Arial" panose="020B0604020202020204" pitchFamily="34" charset="0"/>
              <a:buChar char="•"/>
            </a:pPr>
            <a:r>
              <a:rPr lang="en-US" dirty="0" err="1">
                <a:latin typeface="Quicksand Medium" panose="020B0604020202020204" charset="0"/>
                <a:hlinkClick r:id="rId12"/>
              </a:rPr>
              <a:t>ProteqNet</a:t>
            </a:r>
            <a:r>
              <a:rPr lang="en-US" dirty="0">
                <a:latin typeface="Quicksand Medium" panose="020B0604020202020204" charset="0"/>
                <a:hlinkClick r:id="rId12"/>
              </a:rPr>
              <a:t>™</a:t>
            </a:r>
            <a:r>
              <a:rPr lang="en-US" dirty="0">
                <a:latin typeface="Quicksand Medium" panose="020B0604020202020204" charset="0"/>
              </a:rPr>
              <a:t> for Hospitality</a:t>
            </a:r>
          </a:p>
          <a:p>
            <a:pPr marL="285750" indent="-285750">
              <a:buFont typeface="Arial" panose="020B0604020202020204" pitchFamily="34" charset="0"/>
              <a:buChar char="•"/>
            </a:pPr>
            <a:r>
              <a:rPr lang="en-US" dirty="0" err="1">
                <a:latin typeface="Quicksand Medium" panose="020B0604020202020204" charset="0"/>
                <a:hlinkClick r:id="rId13"/>
              </a:rPr>
              <a:t>ProteqNet</a:t>
            </a:r>
            <a:r>
              <a:rPr lang="en-US" dirty="0">
                <a:latin typeface="Quicksand Medium" panose="020B0604020202020204" charset="0"/>
                <a:hlinkClick r:id="rId13"/>
              </a:rPr>
              <a:t>™</a:t>
            </a:r>
            <a:r>
              <a:rPr lang="en-US" dirty="0">
                <a:latin typeface="Quicksand Medium" panose="020B0604020202020204" charset="0"/>
              </a:rPr>
              <a:t> For Education</a:t>
            </a:r>
          </a:p>
          <a:p>
            <a:pPr marL="285750" indent="-285750">
              <a:buFont typeface="Arial" panose="020B0604020202020204" pitchFamily="34" charset="0"/>
              <a:buChar char="•"/>
            </a:pPr>
            <a:r>
              <a:rPr lang="en-US" dirty="0" err="1">
                <a:latin typeface="Quicksand Medium" panose="020B0604020202020204" charset="0"/>
                <a:hlinkClick r:id="rId14"/>
              </a:rPr>
              <a:t>ProteqNet</a:t>
            </a:r>
            <a:r>
              <a:rPr lang="en-US" dirty="0">
                <a:latin typeface="Quicksand Medium" panose="020B0604020202020204" charset="0"/>
                <a:hlinkClick r:id="rId14"/>
              </a:rPr>
              <a:t>™</a:t>
            </a:r>
            <a:r>
              <a:rPr lang="en-US" dirty="0">
                <a:latin typeface="Quicksand Medium" panose="020B0604020202020204" charset="0"/>
              </a:rPr>
              <a:t> for Field Services</a:t>
            </a:r>
          </a:p>
          <a:p>
            <a:pPr marL="285750" indent="-285750">
              <a:buFont typeface="Arial" panose="020B0604020202020204" pitchFamily="34" charset="0"/>
              <a:buChar char="•"/>
            </a:pPr>
            <a:r>
              <a:rPr lang="en-US" dirty="0" err="1">
                <a:latin typeface="Quicksand Medium" panose="020B0604020202020204" charset="0"/>
                <a:hlinkClick r:id="rId15"/>
              </a:rPr>
              <a:t>ProteqNet</a:t>
            </a:r>
            <a:r>
              <a:rPr lang="en-US" dirty="0">
                <a:latin typeface="Quicksand Medium" panose="020B0604020202020204" charset="0"/>
                <a:hlinkClick r:id="rId15"/>
              </a:rPr>
              <a:t>™</a:t>
            </a:r>
            <a:r>
              <a:rPr lang="en-US" dirty="0">
                <a:latin typeface="Quicksand Medium" panose="020B0604020202020204" charset="0"/>
              </a:rPr>
              <a:t> for Healthcare and Home Health</a:t>
            </a:r>
          </a:p>
          <a:p>
            <a:pPr marL="285750" indent="-285750">
              <a:buFont typeface="Arial" panose="020B0604020202020204" pitchFamily="34" charset="0"/>
              <a:buChar char="•"/>
            </a:pPr>
            <a:r>
              <a:rPr lang="en-US" dirty="0">
                <a:latin typeface="Quicksand Medium" panose="020B0604020202020204" charset="0"/>
                <a:hlinkClick r:id="rId16"/>
              </a:rPr>
              <a:t>Beacon Spec Sheet</a:t>
            </a:r>
            <a:endParaRPr lang="en-US" dirty="0">
              <a:latin typeface="Quicksand Medium" panose="020B0604020202020204" charset="0"/>
            </a:endParaRPr>
          </a:p>
          <a:p>
            <a:pPr marL="285750" indent="-285750">
              <a:buFont typeface="Arial" panose="020B0604020202020204" pitchFamily="34" charset="0"/>
              <a:buChar char="•"/>
            </a:pPr>
            <a:r>
              <a:rPr lang="en-US" dirty="0">
                <a:latin typeface="Quicksand Medium" panose="020B0604020202020204" charset="0"/>
                <a:hlinkClick r:id="rId17"/>
              </a:rPr>
              <a:t>Panic Button Spec Sheet</a:t>
            </a:r>
            <a:endParaRPr lang="en-US" dirty="0">
              <a:latin typeface="Quicksand Medium" panose="020B0604020202020204" charset="0"/>
            </a:endParaRPr>
          </a:p>
          <a:p>
            <a:pPr marL="285750" indent="-285750">
              <a:buFont typeface="Arial" panose="020B0604020202020204" pitchFamily="34" charset="0"/>
              <a:buChar char="•"/>
            </a:pPr>
            <a:r>
              <a:rPr lang="en-US" dirty="0">
                <a:latin typeface="Quicksand Medium" panose="020B0604020202020204" charset="0"/>
                <a:hlinkClick r:id="rId18"/>
              </a:rPr>
              <a:t>Personal Safety Device Spec Sheet</a:t>
            </a:r>
            <a:endParaRPr lang="en-US" dirty="0">
              <a:latin typeface="Quicksand Medium" panose="020B0604020202020204" charset="0"/>
            </a:endParaRPr>
          </a:p>
          <a:p>
            <a:endParaRPr lang="en-US" dirty="0">
              <a:latin typeface="Quicksand Medium" panose="020B0604020202020204" charset="0"/>
            </a:endParaRPr>
          </a:p>
          <a:p>
            <a:r>
              <a:rPr lang="en-US" dirty="0">
                <a:latin typeface="Quicksand Medium" panose="020B0604020202020204" charset="0"/>
              </a:rPr>
              <a:t>You can see all the flyers and spec sheets here: </a:t>
            </a:r>
            <a:r>
              <a:rPr lang="en-US" dirty="0">
                <a:latin typeface="Quicksand Medium" panose="020B0604020202020204" charset="0"/>
                <a:hlinkClick r:id="rId19"/>
              </a:rPr>
              <a:t>https://tfb.premierwireless.com/panic-buttons-personal-safety-devices</a:t>
            </a:r>
            <a:endParaRPr lang="en-US" dirty="0">
              <a:latin typeface="Quicksand Medium" panose="020B0604020202020204" charset="0"/>
            </a:endParaRPr>
          </a:p>
        </p:txBody>
      </p:sp>
    </p:spTree>
    <p:extLst>
      <p:ext uri="{BB962C8B-B14F-4D97-AF65-F5344CB8AC3E}">
        <p14:creationId xmlns:p14="http://schemas.microsoft.com/office/powerpoint/2010/main" val="2727300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g3e408c2ef1a_0_94"/>
          <p:cNvSpPr txBox="1"/>
          <p:nvPr/>
        </p:nvSpPr>
        <p:spPr>
          <a:xfrm>
            <a:off x="290775" y="502341"/>
            <a:ext cx="4215900" cy="2502608"/>
          </a:xfrm>
          <a:prstGeom prst="rect">
            <a:avLst/>
          </a:prstGeom>
          <a:noFill/>
          <a:ln>
            <a:noFill/>
          </a:ln>
        </p:spPr>
        <p:txBody>
          <a:bodyPr spcFirstLastPara="1" wrap="square" lIns="0" tIns="9525" rIns="0" bIns="0" anchor="t" anchorCtr="0">
            <a:spAutoFit/>
          </a:bodyPr>
          <a:lstStyle/>
          <a:p>
            <a:pPr marL="0" lvl="0" indent="0" algn="l" rtl="0">
              <a:spcBef>
                <a:spcPts val="0"/>
              </a:spcBef>
              <a:spcAft>
                <a:spcPts val="0"/>
              </a:spcAft>
              <a:buClr>
                <a:schemeClr val="dk1"/>
              </a:buClr>
              <a:buSzPts val="1100"/>
              <a:buFont typeface="Arial"/>
              <a:buNone/>
            </a:pPr>
            <a:r>
              <a:rPr lang="en" sz="600" dirty="0">
                <a:latin typeface="Quicksand Medium"/>
                <a:ea typeface="Quicksand Medium"/>
                <a:cs typeface="Quicksand Medium"/>
                <a:sym typeface="Quicksand Medium"/>
              </a:rPr>
              <a:t>T</a:t>
            </a:r>
            <a:r>
              <a:rPr lang="en" sz="700" dirty="0">
                <a:latin typeface="Quicksand Medium"/>
                <a:ea typeface="Quicksand Medium"/>
                <a:cs typeface="Quicksand Medium"/>
                <a:sym typeface="Quicksand Medium"/>
              </a:rPr>
              <a:t>oday's workforce operates far beyond traditional facilities. Employees conduct home visits, work remote job sites, support customers in the field, manage facilities after hours, respond to emergencies, and often work alone.</a:t>
            </a:r>
            <a:endParaRPr sz="700" dirty="0">
              <a:latin typeface="Quicksand Medium"/>
              <a:ea typeface="Quicksand Medium"/>
              <a:cs typeface="Quicksand Medium"/>
              <a:sym typeface="Quicksand Medium"/>
            </a:endParaRPr>
          </a:p>
          <a:p>
            <a:pPr marL="0" lvl="0" indent="0" algn="l" rtl="0">
              <a:spcBef>
                <a:spcPts val="0"/>
              </a:spcBef>
              <a:spcAft>
                <a:spcPts val="0"/>
              </a:spcAft>
              <a:buClr>
                <a:schemeClr val="dk1"/>
              </a:buClr>
              <a:buSzPts val="1100"/>
              <a:buFont typeface="Arial"/>
              <a:buNone/>
            </a:pPr>
            <a:endParaRPr sz="700" dirty="0">
              <a:latin typeface="Quicksand Medium"/>
              <a:ea typeface="Quicksand Medium"/>
              <a:cs typeface="Quicksand Medium"/>
              <a:sym typeface="Quicksand Medium"/>
            </a:endParaRPr>
          </a:p>
          <a:p>
            <a:pPr>
              <a:buClr>
                <a:schemeClr val="dk1"/>
              </a:buClr>
              <a:buSzPts val="1100"/>
            </a:pPr>
            <a:r>
              <a:rPr lang="en-US" sz="800" dirty="0"/>
              <a:t>As organizations face increasing duty-of-care expectations—the responsibility to take reasonable measures to help protect employees from foreseeable risks—worker safety has become a growing operational priority.</a:t>
            </a:r>
          </a:p>
          <a:p>
            <a:pPr>
              <a:buClr>
                <a:schemeClr val="dk1"/>
              </a:buClr>
              <a:buSzPts val="1100"/>
            </a:pPr>
            <a:endParaRPr sz="700" dirty="0">
              <a:latin typeface="Quicksand Medium"/>
              <a:ea typeface="Quicksand Medium"/>
              <a:cs typeface="Quicksand Medium"/>
              <a:sym typeface="Quicksand Medium"/>
            </a:endParaRPr>
          </a:p>
          <a:p>
            <a:pPr marL="0" lvl="0" indent="0" algn="l" rtl="0">
              <a:spcBef>
                <a:spcPts val="0"/>
              </a:spcBef>
              <a:spcAft>
                <a:spcPts val="0"/>
              </a:spcAft>
              <a:buClr>
                <a:schemeClr val="dk1"/>
              </a:buClr>
              <a:buSzPts val="1100"/>
              <a:buFont typeface="Arial"/>
              <a:buNone/>
            </a:pPr>
            <a:r>
              <a:rPr lang="en" sz="700" dirty="0">
                <a:latin typeface="Quicksand Medium"/>
                <a:ea typeface="Quicksand Medium"/>
                <a:cs typeface="Quicksand Medium"/>
                <a:sym typeface="Quicksand Medium"/>
              </a:rPr>
              <a:t>The challenge isn't simply communication. t's ensuring employees have immediate access to assistance when something goes wrong.</a:t>
            </a:r>
            <a:endParaRPr sz="700" dirty="0">
              <a:latin typeface="Quicksand Medium"/>
              <a:ea typeface="Quicksand Medium"/>
              <a:cs typeface="Quicksand Medium"/>
              <a:sym typeface="Quicksand Medium"/>
            </a:endParaRPr>
          </a:p>
          <a:p>
            <a:pPr marL="0" lvl="0" indent="0" algn="l" rtl="0">
              <a:spcBef>
                <a:spcPts val="0"/>
              </a:spcBef>
              <a:spcAft>
                <a:spcPts val="0"/>
              </a:spcAft>
              <a:buClr>
                <a:schemeClr val="dk1"/>
              </a:buClr>
              <a:buSzPts val="1100"/>
              <a:buFont typeface="Arial"/>
              <a:buNone/>
            </a:pPr>
            <a:endParaRPr sz="700" dirty="0">
              <a:latin typeface="Quicksand Medium"/>
              <a:ea typeface="Quicksand Medium"/>
              <a:cs typeface="Quicksand Medium"/>
              <a:sym typeface="Quicksand Medium"/>
            </a:endParaRPr>
          </a:p>
          <a:p>
            <a:pPr marL="0" lvl="0" indent="0" algn="l" rtl="0">
              <a:spcBef>
                <a:spcPts val="0"/>
              </a:spcBef>
              <a:spcAft>
                <a:spcPts val="0"/>
              </a:spcAft>
              <a:buClr>
                <a:schemeClr val="dk1"/>
              </a:buClr>
              <a:buSzPts val="1100"/>
              <a:buFont typeface="Arial"/>
              <a:buNone/>
            </a:pPr>
            <a:r>
              <a:rPr lang="en" sz="700" dirty="0">
                <a:latin typeface="Quicksand Medium"/>
                <a:ea typeface="Quicksand Medium"/>
                <a:cs typeface="Quicksand Medium"/>
                <a:sym typeface="Quicksand Medium"/>
              </a:rPr>
              <a:t>That's where ProteqNet™ helps.</a:t>
            </a:r>
            <a:endParaRPr sz="700" dirty="0">
              <a:latin typeface="Quicksand Medium"/>
              <a:ea typeface="Quicksand Medium"/>
              <a:cs typeface="Quicksand Medium"/>
              <a:sym typeface="Quicksand Medium"/>
            </a:endParaRPr>
          </a:p>
          <a:p>
            <a:pPr marL="0" lvl="0" indent="0" algn="l" rtl="0">
              <a:spcBef>
                <a:spcPts val="0"/>
              </a:spcBef>
              <a:spcAft>
                <a:spcPts val="0"/>
              </a:spcAft>
              <a:buClr>
                <a:schemeClr val="dk1"/>
              </a:buClr>
              <a:buSzPts val="1100"/>
              <a:buFont typeface="Arial"/>
              <a:buNone/>
            </a:pPr>
            <a:endParaRPr sz="700" dirty="0">
              <a:latin typeface="Quicksand Medium"/>
              <a:ea typeface="Quicksand Medium"/>
              <a:cs typeface="Quicksand Medium"/>
              <a:sym typeface="Quicksand Medium"/>
            </a:endParaRPr>
          </a:p>
          <a:p>
            <a:pPr marL="0" lvl="0" indent="0" algn="l" rtl="0">
              <a:spcBef>
                <a:spcPts val="0"/>
              </a:spcBef>
              <a:spcAft>
                <a:spcPts val="0"/>
              </a:spcAft>
              <a:buClr>
                <a:schemeClr val="dk1"/>
              </a:buClr>
              <a:buSzPts val="1100"/>
              <a:buFont typeface="Arial"/>
              <a:buNone/>
            </a:pPr>
            <a:r>
              <a:rPr lang="en" sz="700" dirty="0">
                <a:latin typeface="Quicksand Medium"/>
                <a:ea typeface="Quicksand Medium"/>
                <a:cs typeface="Quicksand Medium"/>
                <a:sym typeface="Quicksand Medium"/>
              </a:rPr>
              <a:t>ProteqNet™ combines connected safety devices, location visibility, emergency alerting, response workflows, and T-Mobile-powered cellular connectivity into a unified employee protection platform.</a:t>
            </a:r>
            <a:endParaRPr sz="700" dirty="0">
              <a:latin typeface="Quicksand Medium"/>
              <a:ea typeface="Quicksand Medium"/>
              <a:cs typeface="Quicksand Medium"/>
              <a:sym typeface="Quicksand Medium"/>
            </a:endParaRPr>
          </a:p>
          <a:p>
            <a:pPr marL="0" lvl="0" indent="0" algn="l" rtl="0">
              <a:spcBef>
                <a:spcPts val="0"/>
              </a:spcBef>
              <a:spcAft>
                <a:spcPts val="0"/>
              </a:spcAft>
              <a:buClr>
                <a:schemeClr val="dk1"/>
              </a:buClr>
              <a:buSzPts val="1100"/>
              <a:buFont typeface="Arial"/>
              <a:buNone/>
            </a:pPr>
            <a:endParaRPr sz="700" dirty="0">
              <a:latin typeface="Quicksand Medium"/>
              <a:ea typeface="Quicksand Medium"/>
              <a:cs typeface="Quicksand Medium"/>
              <a:sym typeface="Quicksand Medium"/>
            </a:endParaRPr>
          </a:p>
          <a:p>
            <a:pPr marL="0" lvl="0" indent="0" algn="l" rtl="0">
              <a:spcBef>
                <a:spcPts val="0"/>
              </a:spcBef>
              <a:spcAft>
                <a:spcPts val="0"/>
              </a:spcAft>
              <a:buClr>
                <a:schemeClr val="dk1"/>
              </a:buClr>
              <a:buSzPts val="1100"/>
              <a:buFont typeface="Arial"/>
              <a:buNone/>
            </a:pPr>
            <a:r>
              <a:rPr lang="en" sz="700" b="1" dirty="0">
                <a:latin typeface="Quicksand"/>
                <a:ea typeface="Quicksand"/>
                <a:cs typeface="Quicksand"/>
                <a:sym typeface="Quicksand"/>
              </a:rPr>
              <a:t>Together, these tools create a connected employee protection environment with:</a:t>
            </a:r>
            <a:endParaRPr sz="700" b="1" dirty="0">
              <a:latin typeface="Quicksand"/>
              <a:ea typeface="Quicksand"/>
              <a:cs typeface="Quicksand"/>
              <a:sym typeface="Quicksand"/>
            </a:endParaRPr>
          </a:p>
          <a:p>
            <a:pPr marL="457200" lvl="0" indent="-273050" algn="l" rtl="0">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Fast, reliable emergency alerting </a:t>
            </a:r>
            <a:endParaRPr sz="700" dirty="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Real-time location visibility</a:t>
            </a:r>
            <a:endParaRPr sz="700" dirty="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Instant escalation workflows</a:t>
            </a:r>
            <a:endParaRPr sz="700" dirty="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Always-connected protection</a:t>
            </a:r>
            <a:endParaRPr sz="700" dirty="0">
              <a:latin typeface="Quicksand Medium"/>
              <a:ea typeface="Quicksand Medium"/>
              <a:cs typeface="Quicksand Medium"/>
              <a:sym typeface="Quicksand Medium"/>
            </a:endParaRPr>
          </a:p>
          <a:p>
            <a:pPr marL="0" lvl="0" indent="0" algn="l" rtl="0">
              <a:spcBef>
                <a:spcPts val="0"/>
              </a:spcBef>
              <a:spcAft>
                <a:spcPts val="0"/>
              </a:spcAft>
              <a:buClr>
                <a:schemeClr val="dk1"/>
              </a:buClr>
              <a:buSzPts val="1100"/>
              <a:buFont typeface="Arial"/>
              <a:buNone/>
            </a:pPr>
            <a:endParaRPr sz="600" dirty="0"/>
          </a:p>
          <a:p>
            <a:pPr marL="0" lvl="0" indent="0" algn="l" rtl="0">
              <a:spcBef>
                <a:spcPts val="0"/>
              </a:spcBef>
              <a:spcAft>
                <a:spcPts val="0"/>
              </a:spcAft>
              <a:buClr>
                <a:schemeClr val="dk1"/>
              </a:buClr>
              <a:buSzPts val="1100"/>
              <a:buFont typeface="Arial"/>
              <a:buNone/>
            </a:pPr>
            <a:endParaRPr sz="600" dirty="0"/>
          </a:p>
        </p:txBody>
      </p:sp>
      <p:sp>
        <p:nvSpPr>
          <p:cNvPr id="112" name="Google Shape;112;g3e408c2ef1a_0_94"/>
          <p:cNvSpPr txBox="1"/>
          <p:nvPr/>
        </p:nvSpPr>
        <p:spPr>
          <a:xfrm>
            <a:off x="4962427" y="164925"/>
            <a:ext cx="3063000" cy="196200"/>
          </a:xfrm>
          <a:prstGeom prst="rect">
            <a:avLst/>
          </a:prstGeom>
          <a:noFill/>
          <a:ln>
            <a:noFill/>
          </a:ln>
        </p:spPr>
        <p:txBody>
          <a:bodyPr spcFirstLastPara="1" wrap="square" lIns="0" tIns="11425" rIns="0" bIns="0" anchor="t" anchorCtr="0">
            <a:spAutoFit/>
          </a:bodyPr>
          <a:lstStyle/>
          <a:p>
            <a:pPr marL="12700" marR="0" lvl="0" indent="0" algn="l" rtl="0">
              <a:lnSpc>
                <a:spcPct val="100000"/>
              </a:lnSpc>
              <a:spcBef>
                <a:spcPts val="0"/>
              </a:spcBef>
              <a:spcAft>
                <a:spcPts val="0"/>
              </a:spcAft>
              <a:buClr>
                <a:schemeClr val="dk1"/>
              </a:buClr>
              <a:buSzPts val="1100"/>
              <a:buFont typeface="Arial"/>
              <a:buNone/>
            </a:pPr>
            <a:r>
              <a:rPr lang="en" sz="1200" b="1" i="0" u="none" strike="noStrike" cap="none">
                <a:solidFill>
                  <a:srgbClr val="E22C91"/>
                </a:solidFill>
                <a:latin typeface="Arial"/>
                <a:ea typeface="Arial"/>
                <a:cs typeface="Arial"/>
                <a:sym typeface="Arial"/>
              </a:rPr>
              <a:t>Industry Context &amp; Solution Overview</a:t>
            </a:r>
            <a:endParaRPr sz="1200" b="1" i="0" u="none" strike="noStrike" cap="none">
              <a:solidFill>
                <a:srgbClr val="E22C91"/>
              </a:solidFill>
              <a:latin typeface="Arial"/>
              <a:ea typeface="Arial"/>
              <a:cs typeface="Arial"/>
              <a:sym typeface="Arial"/>
            </a:endParaRPr>
          </a:p>
        </p:txBody>
      </p:sp>
      <p:sp>
        <p:nvSpPr>
          <p:cNvPr id="113" name="Google Shape;113;g3e408c2ef1a_0_94"/>
          <p:cNvSpPr txBox="1"/>
          <p:nvPr/>
        </p:nvSpPr>
        <p:spPr>
          <a:xfrm>
            <a:off x="239771" y="152725"/>
            <a:ext cx="4391400" cy="196200"/>
          </a:xfrm>
          <a:prstGeom prst="rect">
            <a:avLst/>
          </a:prstGeom>
          <a:noFill/>
          <a:ln>
            <a:noFill/>
          </a:ln>
        </p:spPr>
        <p:txBody>
          <a:bodyPr spcFirstLastPara="1" wrap="square" lIns="0" tIns="11425" rIns="0" bIns="0" anchor="t" anchorCtr="0">
            <a:spAutoFit/>
          </a:bodyPr>
          <a:lstStyle/>
          <a:p>
            <a:pPr marL="1270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E22C91"/>
                </a:solidFill>
                <a:latin typeface="Arial"/>
                <a:ea typeface="Arial"/>
                <a:cs typeface="Arial"/>
                <a:sym typeface="Arial"/>
              </a:rPr>
              <a:t>Introduction to </a:t>
            </a:r>
            <a:r>
              <a:rPr lang="en" sz="1200" b="1">
                <a:solidFill>
                  <a:srgbClr val="E22C91"/>
                </a:solidFill>
              </a:rPr>
              <a:t>Connected Employee Protection </a:t>
            </a:r>
            <a:endParaRPr sz="1200" b="1" i="0" u="none" strike="noStrike" cap="none">
              <a:solidFill>
                <a:srgbClr val="000000"/>
              </a:solidFill>
              <a:latin typeface="Arial"/>
              <a:ea typeface="Arial"/>
              <a:cs typeface="Arial"/>
              <a:sym typeface="Arial"/>
            </a:endParaRPr>
          </a:p>
        </p:txBody>
      </p:sp>
      <p:sp>
        <p:nvSpPr>
          <p:cNvPr id="114" name="Google Shape;114;g3e408c2ef1a_0_94"/>
          <p:cNvSpPr txBox="1">
            <a:spLocks noGrp="1"/>
          </p:cNvSpPr>
          <p:nvPr>
            <p:ph type="sldNum" idx="12"/>
          </p:nvPr>
        </p:nvSpPr>
        <p:spPr>
          <a:xfrm>
            <a:off x="8564569" y="4873005"/>
            <a:ext cx="297300" cy="138600"/>
          </a:xfrm>
          <a:prstGeom prst="rect">
            <a:avLst/>
          </a:prstGeom>
          <a:noFill/>
          <a:ln>
            <a:noFill/>
          </a:ln>
        </p:spPr>
        <p:txBody>
          <a:bodyPr spcFirstLastPara="1" wrap="square" lIns="0" tIns="0" rIns="0" bIns="0" anchor="ctr" anchorCtr="0">
            <a:spAutoFit/>
          </a:bodyPr>
          <a:lstStyle/>
          <a:p>
            <a:pPr marL="25400" lvl="0" indent="0" algn="r" rtl="0">
              <a:lnSpc>
                <a:spcPct val="103777"/>
              </a:lnSpc>
              <a:spcBef>
                <a:spcPts val="0"/>
              </a:spcBef>
              <a:spcAft>
                <a:spcPts val="0"/>
              </a:spcAft>
              <a:buSzPts val="600"/>
              <a:buNone/>
            </a:pPr>
            <a:fld id="{00000000-1234-1234-1234-123412341234}" type="slidenum">
              <a:rPr lang="en"/>
              <a:t>2</a:t>
            </a:fld>
            <a:endParaRPr/>
          </a:p>
        </p:txBody>
      </p:sp>
      <p:sp>
        <p:nvSpPr>
          <p:cNvPr id="115" name="Google Shape;115;g3e408c2ef1a_0_94"/>
          <p:cNvSpPr txBox="1">
            <a:spLocks noGrp="1"/>
          </p:cNvSpPr>
          <p:nvPr>
            <p:ph type="ftr" idx="11"/>
          </p:nvPr>
        </p:nvSpPr>
        <p:spPr>
          <a:xfrm>
            <a:off x="7255096" y="4873005"/>
            <a:ext cx="1428300" cy="107700"/>
          </a:xfrm>
          <a:prstGeom prst="rect">
            <a:avLst/>
          </a:prstGeom>
          <a:noFill/>
          <a:ln>
            <a:noFill/>
          </a:ln>
        </p:spPr>
        <p:txBody>
          <a:bodyPr spcFirstLastPara="1" wrap="square" lIns="0" tIns="0" rIns="0" bIns="0" anchor="ctr" anchorCtr="0">
            <a:spAutoFit/>
          </a:bodyPr>
          <a:lstStyle/>
          <a:p>
            <a:pPr marL="12700" lvl="0" indent="0" algn="ctr" rtl="0">
              <a:lnSpc>
                <a:spcPct val="133428"/>
              </a:lnSpc>
              <a:spcBef>
                <a:spcPts val="0"/>
              </a:spcBef>
              <a:spcAft>
                <a:spcPts val="0"/>
              </a:spcAft>
              <a:buSzPts val="700"/>
              <a:buNone/>
            </a:pPr>
            <a:r>
              <a:rPr lang="en" sz="700">
                <a:latin typeface="Quicksand"/>
                <a:ea typeface="Quicksand"/>
                <a:cs typeface="Quicksand"/>
                <a:sym typeface="Quicksand"/>
              </a:rPr>
              <a:t>FOR INTERNAL USE ONLY</a:t>
            </a:r>
            <a:endParaRPr/>
          </a:p>
        </p:txBody>
      </p:sp>
      <p:pic>
        <p:nvPicPr>
          <p:cNvPr id="116" name="Google Shape;116;g3e408c2ef1a_0_94" title="TFB_Registered-Partner_Logo_PRI_RGB_on-W_2022-03-25 (1) (002).png"/>
          <p:cNvPicPr preferRelativeResize="0"/>
          <p:nvPr/>
        </p:nvPicPr>
        <p:blipFill rotWithShape="1">
          <a:blip r:embed="rId3">
            <a:alphaModFix/>
          </a:blip>
          <a:srcRect/>
          <a:stretch/>
        </p:blipFill>
        <p:spPr>
          <a:xfrm>
            <a:off x="239775" y="4723200"/>
            <a:ext cx="1091282" cy="276900"/>
          </a:xfrm>
          <a:prstGeom prst="rect">
            <a:avLst/>
          </a:prstGeom>
          <a:noFill/>
          <a:ln>
            <a:noFill/>
          </a:ln>
        </p:spPr>
      </p:pic>
      <p:sp>
        <p:nvSpPr>
          <p:cNvPr id="117" name="Google Shape;117;g3e408c2ef1a_0_94"/>
          <p:cNvSpPr txBox="1"/>
          <p:nvPr/>
        </p:nvSpPr>
        <p:spPr>
          <a:xfrm>
            <a:off x="227575" y="2836490"/>
            <a:ext cx="3941700" cy="117300"/>
          </a:xfrm>
          <a:prstGeom prst="rect">
            <a:avLst/>
          </a:prstGeom>
          <a:noFill/>
          <a:ln>
            <a:noFill/>
          </a:ln>
        </p:spPr>
        <p:txBody>
          <a:bodyPr spcFirstLastPara="1" wrap="square" lIns="0" tIns="9525" rIns="0" bIns="0"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 sz="700" b="1" i="0" u="none" strike="noStrike" cap="none">
                <a:solidFill>
                  <a:srgbClr val="000000"/>
                </a:solidFill>
                <a:latin typeface="Quicksand"/>
                <a:ea typeface="Quicksand"/>
                <a:cs typeface="Quicksand"/>
                <a:sym typeface="Quicksand"/>
              </a:rPr>
              <a:t>This battlecard will help you understand:</a:t>
            </a:r>
            <a:endParaRPr sz="700" b="1" i="0" u="none" strike="noStrike" cap="none">
              <a:solidFill>
                <a:srgbClr val="000000"/>
              </a:solidFill>
              <a:latin typeface="Quicksand"/>
              <a:ea typeface="Quicksand"/>
              <a:cs typeface="Quicksand"/>
              <a:sym typeface="Quicksand"/>
            </a:endParaRPr>
          </a:p>
        </p:txBody>
      </p:sp>
      <p:sp>
        <p:nvSpPr>
          <p:cNvPr id="118" name="Google Shape;118;g3e408c2ef1a_0_94"/>
          <p:cNvSpPr txBox="1"/>
          <p:nvPr/>
        </p:nvSpPr>
        <p:spPr>
          <a:xfrm>
            <a:off x="227575" y="3027736"/>
            <a:ext cx="2052900" cy="1194900"/>
          </a:xfrm>
          <a:prstGeom prst="rect">
            <a:avLst/>
          </a:prstGeom>
          <a:noFill/>
          <a:ln>
            <a:noFill/>
          </a:ln>
        </p:spPr>
        <p:txBody>
          <a:bodyPr spcFirstLastPara="1" wrap="square" lIns="0" tIns="9525" rIns="0" bIns="0" anchor="t" anchorCtr="0">
            <a:spAutoFit/>
          </a:bodyPr>
          <a:lstStyle/>
          <a:p>
            <a:pPr marL="457200" lvl="0" indent="-273050" algn="l" rtl="0">
              <a:spcBef>
                <a:spcPts val="0"/>
              </a:spcBef>
              <a:spcAft>
                <a:spcPts val="0"/>
              </a:spcAft>
              <a:buClr>
                <a:schemeClr val="dk1"/>
              </a:buClr>
              <a:buSzPts val="700"/>
              <a:buFont typeface="Quicksand Medium"/>
              <a:buChar char="●"/>
            </a:pPr>
            <a:r>
              <a:rPr lang="en" sz="700">
                <a:solidFill>
                  <a:schemeClr val="dk1"/>
                </a:solidFill>
                <a:latin typeface="Quicksand Medium"/>
                <a:ea typeface="Quicksand Medium"/>
                <a:cs typeface="Quicksand Medium"/>
                <a:sym typeface="Quicksand Medium"/>
              </a:rPr>
              <a:t>The growing employee protection and lone worker safety landscape</a:t>
            </a:r>
            <a:endParaRPr sz="700">
              <a:solidFill>
                <a:schemeClr val="dk1"/>
              </a:solidFill>
              <a:latin typeface="Quicksand Medium"/>
              <a:ea typeface="Quicksand Medium"/>
              <a:cs typeface="Quicksand Medium"/>
              <a:sym typeface="Quicksand Medium"/>
            </a:endParaRPr>
          </a:p>
          <a:p>
            <a:pPr marL="457200" lvl="0" indent="-273050" algn="l" rtl="0">
              <a:spcBef>
                <a:spcPts val="0"/>
              </a:spcBef>
              <a:spcAft>
                <a:spcPts val="0"/>
              </a:spcAft>
              <a:buClr>
                <a:schemeClr val="dk1"/>
              </a:buClr>
              <a:buSzPts val="700"/>
              <a:buFont typeface="Quicksand Medium"/>
              <a:buChar char="●"/>
            </a:pPr>
            <a:r>
              <a:rPr lang="en" sz="700">
                <a:solidFill>
                  <a:schemeClr val="dk1"/>
                </a:solidFill>
                <a:latin typeface="Quicksand Medium"/>
                <a:ea typeface="Quicksand Medium"/>
                <a:cs typeface="Quicksand Medium"/>
                <a:sym typeface="Quicksand Medium"/>
              </a:rPr>
              <a:t>Why connected safety technology is becoming a priority across industries</a:t>
            </a:r>
            <a:endParaRPr sz="700">
              <a:solidFill>
                <a:schemeClr val="dk1"/>
              </a:solidFill>
              <a:latin typeface="Quicksand Medium"/>
              <a:ea typeface="Quicksand Medium"/>
              <a:cs typeface="Quicksand Medium"/>
              <a:sym typeface="Quicksand Medium"/>
            </a:endParaRPr>
          </a:p>
          <a:p>
            <a:pPr marL="457200" lvl="0" indent="-273050" algn="l" rtl="0">
              <a:spcBef>
                <a:spcPts val="0"/>
              </a:spcBef>
              <a:spcAft>
                <a:spcPts val="0"/>
              </a:spcAft>
              <a:buClr>
                <a:schemeClr val="dk1"/>
              </a:buClr>
              <a:buSzPts val="700"/>
              <a:buFont typeface="Quicksand Medium"/>
              <a:buChar char="●"/>
            </a:pPr>
            <a:r>
              <a:rPr lang="en" sz="700">
                <a:solidFill>
                  <a:schemeClr val="dk1"/>
                </a:solidFill>
                <a:latin typeface="Quicksand Medium"/>
                <a:ea typeface="Quicksand Medium"/>
                <a:cs typeface="Quicksand Medium"/>
                <a:sym typeface="Quicksand Medium"/>
              </a:rPr>
              <a:t>The differences between ProteqNet™ Panic Buttons and Personal Safety Devices (PSD)</a:t>
            </a:r>
            <a:endParaRPr sz="700">
              <a:solidFill>
                <a:schemeClr val="dk1"/>
              </a:solidFill>
              <a:latin typeface="Quicksand Medium"/>
              <a:ea typeface="Quicksand Medium"/>
              <a:cs typeface="Quicksand Medium"/>
              <a:sym typeface="Quicksand Medium"/>
            </a:endParaRPr>
          </a:p>
          <a:p>
            <a:pPr marL="457200" lvl="0" indent="-273050" algn="l" rtl="0">
              <a:spcBef>
                <a:spcPts val="0"/>
              </a:spcBef>
              <a:spcAft>
                <a:spcPts val="0"/>
              </a:spcAft>
              <a:buClr>
                <a:schemeClr val="dk1"/>
              </a:buClr>
              <a:buSzPts val="700"/>
              <a:buFont typeface="Quicksand Medium"/>
              <a:buChar char="●"/>
            </a:pPr>
            <a:r>
              <a:rPr lang="en" sz="700">
                <a:solidFill>
                  <a:schemeClr val="dk1"/>
                </a:solidFill>
                <a:latin typeface="Quicksand Medium"/>
                <a:ea typeface="Quicksand Medium"/>
                <a:cs typeface="Quicksand Medium"/>
                <a:sym typeface="Quicksand Medium"/>
              </a:rPr>
              <a:t>How T-Mobile-powered cellular connectivity helps support reliable employee protection without relying on local Wi-Fi</a:t>
            </a:r>
            <a:endParaRPr sz="700">
              <a:solidFill>
                <a:schemeClr val="dk1"/>
              </a:solidFill>
              <a:latin typeface="Quicksand Medium"/>
              <a:ea typeface="Quicksand Medium"/>
              <a:cs typeface="Quicksand Medium"/>
              <a:sym typeface="Quicksand Medium"/>
            </a:endParaRPr>
          </a:p>
        </p:txBody>
      </p:sp>
      <p:sp>
        <p:nvSpPr>
          <p:cNvPr id="119" name="Google Shape;119;g3e408c2ef1a_0_94"/>
          <p:cNvSpPr txBox="1"/>
          <p:nvPr/>
        </p:nvSpPr>
        <p:spPr>
          <a:xfrm>
            <a:off x="2214475" y="3040000"/>
            <a:ext cx="2357400" cy="1302600"/>
          </a:xfrm>
          <a:prstGeom prst="rect">
            <a:avLst/>
          </a:prstGeom>
          <a:noFill/>
          <a:ln>
            <a:noFill/>
          </a:ln>
        </p:spPr>
        <p:txBody>
          <a:bodyPr spcFirstLastPara="1" wrap="square" lIns="0" tIns="9525" rIns="0" bIns="0" anchor="t" anchorCtr="0">
            <a:spAutoFit/>
          </a:bodyPr>
          <a:lstStyle/>
          <a:p>
            <a:pPr marL="457200" lvl="0" indent="-273050" algn="l" rtl="0">
              <a:spcBef>
                <a:spcPts val="0"/>
              </a:spcBef>
              <a:spcAft>
                <a:spcPts val="0"/>
              </a:spcAft>
              <a:buClr>
                <a:schemeClr val="dk1"/>
              </a:buClr>
              <a:buSzPts val="700"/>
              <a:buFont typeface="Quicksand Medium"/>
              <a:buChar char="●"/>
            </a:pPr>
            <a:r>
              <a:rPr lang="en" sz="700">
                <a:solidFill>
                  <a:schemeClr val="dk1"/>
                </a:solidFill>
                <a:latin typeface="Quicksand Medium"/>
                <a:ea typeface="Quicksand Medium"/>
                <a:cs typeface="Quicksand Medium"/>
                <a:sym typeface="Quicksand Medium"/>
              </a:rPr>
              <a:t>How ProteqNet™ differentiates from standalone panic buttons and traditional safety solutions</a:t>
            </a:r>
            <a:endParaRPr sz="700">
              <a:solidFill>
                <a:schemeClr val="dk1"/>
              </a:solidFill>
              <a:latin typeface="Quicksand Medium"/>
              <a:ea typeface="Quicksand Medium"/>
              <a:cs typeface="Quicksand Medium"/>
              <a:sym typeface="Quicksand Medium"/>
            </a:endParaRPr>
          </a:p>
          <a:p>
            <a:pPr marL="457200" lvl="0" indent="-273050" algn="l" rtl="0">
              <a:spcBef>
                <a:spcPts val="0"/>
              </a:spcBef>
              <a:spcAft>
                <a:spcPts val="0"/>
              </a:spcAft>
              <a:buClr>
                <a:schemeClr val="dk1"/>
              </a:buClr>
              <a:buSzPts val="700"/>
              <a:buFont typeface="Quicksand Medium"/>
              <a:buChar char="●"/>
            </a:pPr>
            <a:r>
              <a:rPr lang="en" sz="700">
                <a:solidFill>
                  <a:schemeClr val="dk1"/>
                </a:solidFill>
                <a:latin typeface="Quicksand Medium"/>
                <a:ea typeface="Quicksand Medium"/>
                <a:cs typeface="Quicksand Medium"/>
                <a:sym typeface="Quicksand Medium"/>
              </a:rPr>
              <a:t>How Premier Wireless and T-Mobile help organizations improve employee safety, accelerate emergency response, and reduce operational risk</a:t>
            </a:r>
            <a:endParaRPr sz="700">
              <a:solidFill>
                <a:schemeClr val="dk1"/>
              </a:solidFill>
              <a:latin typeface="Quicksand Medium"/>
              <a:ea typeface="Quicksand Medium"/>
              <a:cs typeface="Quicksand Medium"/>
              <a:sym typeface="Quicksand Medium"/>
            </a:endParaRPr>
          </a:p>
          <a:p>
            <a:pPr marL="457200" lvl="0" indent="-273050" algn="l" rtl="0">
              <a:spcBef>
                <a:spcPts val="0"/>
              </a:spcBef>
              <a:spcAft>
                <a:spcPts val="0"/>
              </a:spcAft>
              <a:buClr>
                <a:schemeClr val="dk1"/>
              </a:buClr>
              <a:buSzPts val="700"/>
              <a:buFont typeface="Quicksand Medium"/>
              <a:buChar char="●"/>
            </a:pPr>
            <a:r>
              <a:rPr lang="en" sz="700">
                <a:solidFill>
                  <a:schemeClr val="dk1"/>
                </a:solidFill>
                <a:latin typeface="Quicksand Medium"/>
                <a:ea typeface="Quicksand Medium"/>
                <a:cs typeface="Quicksand Medium"/>
                <a:sym typeface="Quicksand Medium"/>
              </a:rPr>
              <a:t>How to confidently position ProteqNet™ opportunities across healthcare, education, government, utilities, construction, field services, retail, hospitality, and other workforce environments</a:t>
            </a:r>
            <a:endParaRPr sz="700">
              <a:solidFill>
                <a:schemeClr val="dk1"/>
              </a:solidFill>
              <a:latin typeface="Quicksand Medium"/>
              <a:ea typeface="Quicksand Medium"/>
              <a:cs typeface="Quicksand Medium"/>
              <a:sym typeface="Quicksand Medium"/>
            </a:endParaRPr>
          </a:p>
        </p:txBody>
      </p:sp>
      <p:sp>
        <p:nvSpPr>
          <p:cNvPr id="120" name="Google Shape;120;g3e408c2ef1a_0_94"/>
          <p:cNvSpPr txBox="1"/>
          <p:nvPr/>
        </p:nvSpPr>
        <p:spPr>
          <a:xfrm>
            <a:off x="227575" y="4387375"/>
            <a:ext cx="4391400" cy="225000"/>
          </a:xfrm>
          <a:prstGeom prst="rect">
            <a:avLst/>
          </a:prstGeom>
          <a:noFill/>
          <a:ln>
            <a:noFill/>
          </a:ln>
        </p:spPr>
        <p:txBody>
          <a:bodyPr spcFirstLastPara="1" wrap="square" lIns="0" tIns="9525" rIns="0" bIns="0"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 sz="700" dirty="0">
                <a:latin typeface="Quicksand Medium"/>
                <a:ea typeface="Quicksand Medium"/>
                <a:cs typeface="Quicksand Medium"/>
                <a:sym typeface="Quicksand Medium"/>
              </a:rPr>
              <a:t>This is a rapidly growing workforce safety market with significant long-term opportunity, and Premier Wireless is uniquely positioned to help organizations build safer, more connected work environments. </a:t>
            </a:r>
            <a:endParaRPr sz="700" i="0" u="none" strike="noStrike" cap="none" dirty="0">
              <a:solidFill>
                <a:srgbClr val="000000"/>
              </a:solidFill>
              <a:latin typeface="Quicksand Medium"/>
              <a:ea typeface="Quicksand Medium"/>
              <a:cs typeface="Quicksand Medium"/>
              <a:sym typeface="Quicksand Medium"/>
            </a:endParaRPr>
          </a:p>
        </p:txBody>
      </p:sp>
      <p:sp>
        <p:nvSpPr>
          <p:cNvPr id="121" name="Google Shape;121;g3e408c2ef1a_0_94"/>
          <p:cNvSpPr txBox="1"/>
          <p:nvPr/>
        </p:nvSpPr>
        <p:spPr>
          <a:xfrm>
            <a:off x="4915774" y="380598"/>
            <a:ext cx="2607000" cy="133500"/>
          </a:xfrm>
          <a:prstGeom prst="rect">
            <a:avLst/>
          </a:prstGeom>
          <a:noFill/>
          <a:ln>
            <a:noFill/>
          </a:ln>
        </p:spPr>
        <p:txBody>
          <a:bodyPr spcFirstLastPara="1" wrap="square" lIns="0" tIns="10300" rIns="0" bIns="0" anchor="t" anchorCtr="0">
            <a:spAutoFit/>
          </a:bodyPr>
          <a:lstStyle/>
          <a:p>
            <a:pPr marL="0" marR="0" lvl="0" indent="0" algn="l" rtl="0">
              <a:lnSpc>
                <a:spcPct val="115000"/>
              </a:lnSpc>
              <a:spcBef>
                <a:spcPts val="1400"/>
              </a:spcBef>
              <a:spcAft>
                <a:spcPts val="400"/>
              </a:spcAft>
              <a:buClr>
                <a:schemeClr val="dk1"/>
              </a:buClr>
              <a:buSzPts val="1100"/>
              <a:buFont typeface="Arial"/>
              <a:buNone/>
            </a:pPr>
            <a:r>
              <a:rPr lang="en" sz="800" b="1" i="0" u="none" strike="noStrike" cap="none" dirty="0">
                <a:solidFill>
                  <a:srgbClr val="18518E"/>
                </a:solidFill>
                <a:latin typeface="Arial"/>
                <a:ea typeface="Arial"/>
                <a:cs typeface="Arial"/>
                <a:sym typeface="Arial"/>
              </a:rPr>
              <a:t>The Connected </a:t>
            </a:r>
            <a:r>
              <a:rPr lang="en" sz="800" b="1" dirty="0">
                <a:solidFill>
                  <a:srgbClr val="18518E"/>
                </a:solidFill>
              </a:rPr>
              <a:t>Employee Safety</a:t>
            </a:r>
            <a:r>
              <a:rPr lang="en" sz="800" b="1" i="0" u="none" strike="noStrike" cap="none" dirty="0">
                <a:solidFill>
                  <a:srgbClr val="18518E"/>
                </a:solidFill>
                <a:latin typeface="Arial"/>
                <a:ea typeface="Arial"/>
                <a:cs typeface="Arial"/>
                <a:sym typeface="Arial"/>
              </a:rPr>
              <a:t> Shift</a:t>
            </a:r>
            <a:endParaRPr sz="800" b="1" i="0" u="none" strike="noStrike" cap="none" dirty="0">
              <a:solidFill>
                <a:srgbClr val="18518E"/>
              </a:solidFill>
              <a:latin typeface="Arial"/>
              <a:ea typeface="Arial"/>
              <a:cs typeface="Arial"/>
              <a:sym typeface="Arial"/>
            </a:endParaRPr>
          </a:p>
        </p:txBody>
      </p:sp>
      <p:sp>
        <p:nvSpPr>
          <p:cNvPr id="122" name="Google Shape;122;g3e408c2ef1a_0_94"/>
          <p:cNvSpPr txBox="1"/>
          <p:nvPr/>
        </p:nvSpPr>
        <p:spPr>
          <a:xfrm>
            <a:off x="4915774" y="756500"/>
            <a:ext cx="3867900" cy="1395000"/>
          </a:xfrm>
          <a:prstGeom prst="rect">
            <a:avLst/>
          </a:prstGeom>
          <a:noFill/>
          <a:ln>
            <a:noFill/>
          </a:ln>
        </p:spPr>
        <p:txBody>
          <a:bodyPr spcFirstLastPara="1" wrap="square" lIns="0" tIns="9525" rIns="0" bIns="0" anchor="t" anchorCtr="0">
            <a:spAutoFit/>
          </a:bodyPr>
          <a:lstStyle/>
          <a:p>
            <a:pPr marL="0" lvl="0" indent="0" algn="l" rtl="0">
              <a:spcBef>
                <a:spcPts val="0"/>
              </a:spcBef>
              <a:spcAft>
                <a:spcPts val="0"/>
              </a:spcAft>
              <a:buClr>
                <a:schemeClr val="dk1"/>
              </a:buClr>
              <a:buSzPts val="1100"/>
              <a:buFont typeface="Arial"/>
              <a:buNone/>
            </a:pPr>
            <a:r>
              <a:rPr lang="en" sz="600" dirty="0">
                <a:latin typeface="Quicksand Medium"/>
                <a:ea typeface="Quicksand Medium"/>
                <a:cs typeface="Quicksand Medium"/>
                <a:sym typeface="Quicksand Medium"/>
              </a:rPr>
              <a:t>Organizations today are supporting employees across increasingly distributed work environments. As a result, organizations face growing concerns around:</a:t>
            </a:r>
            <a:endParaRPr sz="600" dirty="0">
              <a:latin typeface="Quicksand Medium"/>
              <a:ea typeface="Quicksand Medium"/>
              <a:cs typeface="Quicksand Medium"/>
              <a:sym typeface="Quicksand Medium"/>
            </a:endParaRPr>
          </a:p>
          <a:p>
            <a:pPr marL="0" lvl="0" indent="0" algn="l" rtl="0">
              <a:spcBef>
                <a:spcPts val="0"/>
              </a:spcBef>
              <a:spcAft>
                <a:spcPts val="0"/>
              </a:spcAft>
              <a:buClr>
                <a:schemeClr val="dk1"/>
              </a:buClr>
              <a:buSzPts val="1100"/>
              <a:buFont typeface="Arial"/>
              <a:buNone/>
            </a:pPr>
            <a:endParaRPr sz="600" dirty="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Lone worker safety</a:t>
            </a:r>
            <a:endParaRPr sz="600" dirty="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Employee assaults and workplace violence</a:t>
            </a:r>
            <a:endParaRPr sz="600" dirty="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Delayed emergency response</a:t>
            </a:r>
            <a:endParaRPr sz="600" dirty="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Limited visibility into employee location during incidents</a:t>
            </a:r>
            <a:endParaRPr sz="600" dirty="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Liability exposure and duty-of-care expectations</a:t>
            </a:r>
            <a:endParaRPr sz="600" dirty="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Workforce retention and employee wellbeing</a:t>
            </a:r>
            <a:endParaRPr sz="600" dirty="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Public-facing employee safety risks</a:t>
            </a:r>
            <a:endParaRPr sz="600" dirty="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After-hours and remote operations</a:t>
            </a:r>
            <a:endParaRPr sz="600" dirty="0">
              <a:latin typeface="Quicksand Medium"/>
              <a:ea typeface="Quicksand Medium"/>
              <a:cs typeface="Quicksand Medium"/>
              <a:sym typeface="Quicksand Medium"/>
            </a:endParaRPr>
          </a:p>
          <a:p>
            <a:pPr marL="0" lvl="0" indent="0" algn="l" rtl="0">
              <a:spcBef>
                <a:spcPts val="0"/>
              </a:spcBef>
              <a:spcAft>
                <a:spcPts val="0"/>
              </a:spcAft>
              <a:buClr>
                <a:schemeClr val="dk1"/>
              </a:buClr>
              <a:buSzPts val="1100"/>
              <a:buFont typeface="Arial"/>
              <a:buNone/>
            </a:pPr>
            <a:endParaRPr sz="600" dirty="0">
              <a:latin typeface="Quicksand Medium"/>
              <a:ea typeface="Quicksand Medium"/>
              <a:cs typeface="Quicksand Medium"/>
              <a:sym typeface="Quicksand Medium"/>
            </a:endParaRPr>
          </a:p>
          <a:p>
            <a:pPr marL="0" lvl="0" indent="0" algn="l" rtl="0">
              <a:spcBef>
                <a:spcPts val="0"/>
              </a:spcBef>
              <a:spcAft>
                <a:spcPts val="0"/>
              </a:spcAft>
              <a:buClr>
                <a:schemeClr val="dk1"/>
              </a:buClr>
              <a:buSzPts val="1100"/>
              <a:buFont typeface="Arial"/>
              <a:buNone/>
            </a:pPr>
            <a:r>
              <a:rPr lang="en" sz="600" dirty="0">
                <a:latin typeface="Quicksand Medium"/>
                <a:ea typeface="Quicksand Medium"/>
                <a:cs typeface="Quicksand Medium"/>
                <a:sym typeface="Quicksand Medium"/>
              </a:rPr>
              <a:t>The challenge isn't simply communication—it's ensuring employees can rapidly notify support teams and access help during critical situations. </a:t>
            </a:r>
            <a:endParaRPr sz="600" dirty="0">
              <a:latin typeface="Quicksand Medium"/>
              <a:ea typeface="Quicksand Medium"/>
              <a:cs typeface="Quicksand Medium"/>
              <a:sym typeface="Quicksand Medium"/>
            </a:endParaRPr>
          </a:p>
          <a:p>
            <a:pPr marL="0" lvl="0" indent="0" algn="l" rtl="0">
              <a:spcBef>
                <a:spcPts val="0"/>
              </a:spcBef>
              <a:spcAft>
                <a:spcPts val="0"/>
              </a:spcAft>
              <a:buClr>
                <a:srgbClr val="000000"/>
              </a:buClr>
              <a:buSzPts val="600"/>
              <a:buFont typeface="Arial"/>
              <a:buNone/>
            </a:pPr>
            <a:endParaRPr sz="600" dirty="0"/>
          </a:p>
        </p:txBody>
      </p:sp>
      <p:sp>
        <p:nvSpPr>
          <p:cNvPr id="123" name="Google Shape;123;g3e408c2ef1a_0_94"/>
          <p:cNvSpPr txBox="1"/>
          <p:nvPr/>
        </p:nvSpPr>
        <p:spPr>
          <a:xfrm>
            <a:off x="4915774" y="2015088"/>
            <a:ext cx="3088200" cy="133500"/>
          </a:xfrm>
          <a:prstGeom prst="rect">
            <a:avLst/>
          </a:prstGeom>
          <a:noFill/>
          <a:ln>
            <a:noFill/>
          </a:ln>
        </p:spPr>
        <p:txBody>
          <a:bodyPr spcFirstLastPara="1" wrap="square" lIns="0" tIns="10300" rIns="0" bIns="0" anchor="t" anchorCtr="0">
            <a:spAutoFit/>
          </a:bodyPr>
          <a:lstStyle/>
          <a:p>
            <a:pPr marL="0" marR="0" lvl="0" indent="0" algn="l" rtl="0">
              <a:lnSpc>
                <a:spcPct val="115000"/>
              </a:lnSpc>
              <a:spcBef>
                <a:spcPts val="1400"/>
              </a:spcBef>
              <a:spcAft>
                <a:spcPts val="400"/>
              </a:spcAft>
              <a:buClr>
                <a:schemeClr val="dk1"/>
              </a:buClr>
              <a:buSzPts val="1100"/>
              <a:buFont typeface="Arial"/>
              <a:buNone/>
            </a:pPr>
            <a:r>
              <a:rPr lang="en" sz="800" b="1" dirty="0">
                <a:solidFill>
                  <a:srgbClr val="18518E"/>
                </a:solidFill>
              </a:rPr>
              <a:t>Why Traditional Safety Approaches Often Fall Short </a:t>
            </a:r>
            <a:endParaRPr sz="800" b="1" i="0" u="none" strike="noStrike" cap="none" dirty="0">
              <a:solidFill>
                <a:srgbClr val="18518E"/>
              </a:solidFill>
              <a:latin typeface="Arial"/>
              <a:ea typeface="Arial"/>
              <a:cs typeface="Arial"/>
              <a:sym typeface="Arial"/>
            </a:endParaRPr>
          </a:p>
        </p:txBody>
      </p:sp>
      <p:sp>
        <p:nvSpPr>
          <p:cNvPr id="124" name="Google Shape;124;g3e408c2ef1a_0_94"/>
          <p:cNvSpPr txBox="1"/>
          <p:nvPr/>
        </p:nvSpPr>
        <p:spPr>
          <a:xfrm>
            <a:off x="4931638" y="2380325"/>
            <a:ext cx="1282800" cy="1487400"/>
          </a:xfrm>
          <a:prstGeom prst="rect">
            <a:avLst/>
          </a:prstGeom>
          <a:noFill/>
          <a:ln>
            <a:noFill/>
          </a:ln>
        </p:spPr>
        <p:txBody>
          <a:bodyPr spcFirstLastPara="1" wrap="square" lIns="0" tIns="9525" rIns="0" bIns="0" anchor="t" anchorCtr="0">
            <a:spAutoFit/>
          </a:bodyPr>
          <a:lstStyle/>
          <a:p>
            <a:pPr marL="0" marR="0" lvl="0" indent="0" algn="l" rtl="0">
              <a:lnSpc>
                <a:spcPct val="100000"/>
              </a:lnSpc>
              <a:spcBef>
                <a:spcPts val="0"/>
              </a:spcBef>
              <a:spcAft>
                <a:spcPts val="0"/>
              </a:spcAft>
              <a:buClr>
                <a:srgbClr val="000000"/>
              </a:buClr>
              <a:buSzPts val="600"/>
              <a:buFont typeface="Arial"/>
              <a:buNone/>
            </a:pPr>
            <a:r>
              <a:rPr lang="en" sz="600" b="1">
                <a:solidFill>
                  <a:schemeClr val="dk1"/>
                </a:solidFill>
                <a:latin typeface="Quicksand"/>
                <a:ea typeface="Quicksand"/>
                <a:cs typeface="Quicksand"/>
                <a:sym typeface="Quicksand"/>
              </a:rPr>
              <a:t>Employee-Side Challenges </a:t>
            </a:r>
            <a:endParaRPr sz="600" b="1" i="0" u="none" strike="noStrike" cap="none">
              <a:solidFill>
                <a:schemeClr val="dk1"/>
              </a:solidFill>
              <a:latin typeface="Quicksand"/>
              <a:ea typeface="Quicksand"/>
              <a:cs typeface="Quicksand"/>
              <a:sym typeface="Quicksand"/>
            </a:endParaRPr>
          </a:p>
          <a:p>
            <a:pPr marL="0" marR="0" lvl="0" indent="0" algn="l" rtl="0">
              <a:lnSpc>
                <a:spcPct val="100000"/>
              </a:lnSpc>
              <a:spcBef>
                <a:spcPts val="0"/>
              </a:spcBef>
              <a:spcAft>
                <a:spcPts val="0"/>
              </a:spcAft>
              <a:buClr>
                <a:srgbClr val="000000"/>
              </a:buClr>
              <a:buSzPts val="600"/>
              <a:buFont typeface="Arial"/>
              <a:buNone/>
            </a:pPr>
            <a:endParaRPr sz="600" i="0" u="none" strike="noStrike" cap="none">
              <a:solidFill>
                <a:schemeClr val="dk1"/>
              </a:solidFill>
              <a:latin typeface="Quicksand Medium"/>
              <a:ea typeface="Quicksand Medium"/>
              <a:cs typeface="Quicksand Medium"/>
              <a:sym typeface="Quicksand Medium"/>
            </a:endParaRPr>
          </a:p>
          <a:p>
            <a:pPr marL="457200" lvl="0" indent="-266700" algn="l" rtl="0">
              <a:spcBef>
                <a:spcPts val="0"/>
              </a:spcBef>
              <a:spcAft>
                <a:spcPts val="0"/>
              </a:spcAft>
              <a:buClr>
                <a:schemeClr val="dk1"/>
              </a:buClr>
              <a:buSzPts val="600"/>
              <a:buFont typeface="Quicksand Medium"/>
              <a:buChar char="●"/>
            </a:pPr>
            <a:r>
              <a:rPr lang="en" sz="600">
                <a:solidFill>
                  <a:schemeClr val="dk1"/>
                </a:solidFill>
                <a:latin typeface="Quicksand Medium"/>
                <a:ea typeface="Quicksand Medium"/>
                <a:cs typeface="Quicksand Medium"/>
                <a:sym typeface="Quicksand Medium"/>
              </a:rPr>
              <a:t>Employees working alone or in remote environments</a:t>
            </a:r>
            <a:endParaRPr sz="600">
              <a:solidFill>
                <a:schemeClr val="dk1"/>
              </a:solidFill>
              <a:latin typeface="Quicksand Medium"/>
              <a:ea typeface="Quicksand Medium"/>
              <a:cs typeface="Quicksand Medium"/>
              <a:sym typeface="Quicksand Medium"/>
            </a:endParaRPr>
          </a:p>
          <a:p>
            <a:pPr marL="457200" lvl="0" indent="-266700" algn="l" rtl="0">
              <a:spcBef>
                <a:spcPts val="0"/>
              </a:spcBef>
              <a:spcAft>
                <a:spcPts val="0"/>
              </a:spcAft>
              <a:buClr>
                <a:schemeClr val="dk1"/>
              </a:buClr>
              <a:buSzPts val="600"/>
              <a:buFont typeface="Quicksand Medium"/>
              <a:buChar char="●"/>
            </a:pPr>
            <a:r>
              <a:rPr lang="en" sz="600">
                <a:solidFill>
                  <a:schemeClr val="dk1"/>
                </a:solidFill>
                <a:latin typeface="Quicksand Medium"/>
                <a:ea typeface="Quicksand Medium"/>
                <a:cs typeface="Quicksand Medium"/>
                <a:sym typeface="Quicksand Medium"/>
              </a:rPr>
              <a:t>No immediate way to request assistance</a:t>
            </a:r>
            <a:endParaRPr sz="600">
              <a:solidFill>
                <a:schemeClr val="dk1"/>
              </a:solidFill>
              <a:latin typeface="Quicksand Medium"/>
              <a:ea typeface="Quicksand Medium"/>
              <a:cs typeface="Quicksand Medium"/>
              <a:sym typeface="Quicksand Medium"/>
            </a:endParaRPr>
          </a:p>
          <a:p>
            <a:pPr marL="457200" lvl="0" indent="-266700" algn="l" rtl="0">
              <a:spcBef>
                <a:spcPts val="0"/>
              </a:spcBef>
              <a:spcAft>
                <a:spcPts val="0"/>
              </a:spcAft>
              <a:buClr>
                <a:schemeClr val="dk1"/>
              </a:buClr>
              <a:buSzPts val="600"/>
              <a:buFont typeface="Quicksand Medium"/>
              <a:buChar char="●"/>
            </a:pPr>
            <a:r>
              <a:rPr lang="en" sz="600">
                <a:solidFill>
                  <a:schemeClr val="dk1"/>
                </a:solidFill>
                <a:latin typeface="Quicksand Medium"/>
                <a:ea typeface="Quicksand Medium"/>
                <a:cs typeface="Quicksand Medium"/>
                <a:sym typeface="Quicksand Medium"/>
              </a:rPr>
              <a:t>Limited visibility during emergencies</a:t>
            </a:r>
            <a:endParaRPr sz="600">
              <a:solidFill>
                <a:schemeClr val="dk1"/>
              </a:solidFill>
              <a:latin typeface="Quicksand Medium"/>
              <a:ea typeface="Quicksand Medium"/>
              <a:cs typeface="Quicksand Medium"/>
              <a:sym typeface="Quicksand Medium"/>
            </a:endParaRPr>
          </a:p>
          <a:p>
            <a:pPr marL="457200" lvl="0" indent="-266700" algn="l" rtl="0">
              <a:spcBef>
                <a:spcPts val="0"/>
              </a:spcBef>
              <a:spcAft>
                <a:spcPts val="0"/>
              </a:spcAft>
              <a:buClr>
                <a:schemeClr val="dk1"/>
              </a:buClr>
              <a:buSzPts val="600"/>
              <a:buFont typeface="Quicksand Medium"/>
              <a:buChar char="●"/>
            </a:pPr>
            <a:r>
              <a:rPr lang="en" sz="600">
                <a:solidFill>
                  <a:schemeClr val="dk1"/>
                </a:solidFill>
                <a:latin typeface="Quicksand Medium"/>
                <a:ea typeface="Quicksand Medium"/>
                <a:cs typeface="Quicksand Medium"/>
                <a:sym typeface="Quicksand Medium"/>
              </a:rPr>
              <a:t>Reliance on personal phones or disconnected communication tools</a:t>
            </a:r>
            <a:endParaRPr sz="600">
              <a:solidFill>
                <a:schemeClr val="dk1"/>
              </a:solidFill>
              <a:latin typeface="Quicksand Medium"/>
              <a:ea typeface="Quicksand Medium"/>
              <a:cs typeface="Quicksand Medium"/>
              <a:sym typeface="Quicksand Medium"/>
            </a:endParaRPr>
          </a:p>
          <a:p>
            <a:pPr marL="457200" lvl="0" indent="-266700" algn="l" rtl="0">
              <a:spcBef>
                <a:spcPts val="0"/>
              </a:spcBef>
              <a:spcAft>
                <a:spcPts val="0"/>
              </a:spcAft>
              <a:buClr>
                <a:schemeClr val="dk1"/>
              </a:buClr>
              <a:buSzPts val="600"/>
              <a:buFont typeface="Quicksand Medium"/>
              <a:buChar char="●"/>
            </a:pPr>
            <a:r>
              <a:rPr lang="en" sz="600">
                <a:solidFill>
                  <a:schemeClr val="dk1"/>
                </a:solidFill>
                <a:latin typeface="Quicksand Medium"/>
                <a:ea typeface="Quicksand Medium"/>
                <a:cs typeface="Quicksand Medium"/>
                <a:sym typeface="Quicksand Medium"/>
              </a:rPr>
              <a:t>Delayed response during critical incidents</a:t>
            </a:r>
            <a:endParaRPr sz="600">
              <a:solidFill>
                <a:schemeClr val="dk1"/>
              </a:solidFill>
              <a:latin typeface="Quicksand Medium"/>
              <a:ea typeface="Quicksand Medium"/>
              <a:cs typeface="Quicksand Medium"/>
              <a:sym typeface="Quicksand Medium"/>
            </a:endParaRPr>
          </a:p>
        </p:txBody>
      </p:sp>
      <p:cxnSp>
        <p:nvCxnSpPr>
          <p:cNvPr id="125" name="Google Shape;125;g3e408c2ef1a_0_94"/>
          <p:cNvCxnSpPr/>
          <p:nvPr/>
        </p:nvCxnSpPr>
        <p:spPr>
          <a:xfrm>
            <a:off x="4723575" y="251700"/>
            <a:ext cx="0" cy="4299000"/>
          </a:xfrm>
          <a:prstGeom prst="straightConnector1">
            <a:avLst/>
          </a:prstGeom>
          <a:noFill/>
          <a:ln w="9525" cap="flat" cmpd="sng">
            <a:solidFill>
              <a:srgbClr val="E22C91"/>
            </a:solidFill>
            <a:prstDash val="solid"/>
            <a:round/>
            <a:headEnd type="none" w="sm" len="sm"/>
            <a:tailEnd type="none" w="sm" len="sm"/>
          </a:ln>
        </p:spPr>
      </p:cxnSp>
      <p:sp>
        <p:nvSpPr>
          <p:cNvPr id="126" name="Google Shape;126;g3e408c2ef1a_0_94"/>
          <p:cNvSpPr txBox="1"/>
          <p:nvPr/>
        </p:nvSpPr>
        <p:spPr>
          <a:xfrm>
            <a:off x="4927313" y="3749675"/>
            <a:ext cx="3253500" cy="133500"/>
          </a:xfrm>
          <a:prstGeom prst="rect">
            <a:avLst/>
          </a:prstGeom>
          <a:noFill/>
          <a:ln>
            <a:noFill/>
          </a:ln>
        </p:spPr>
        <p:txBody>
          <a:bodyPr spcFirstLastPara="1" wrap="square" lIns="0" tIns="10300" rIns="0" bIns="0" anchor="t" anchorCtr="0">
            <a:spAutoFit/>
          </a:bodyPr>
          <a:lstStyle/>
          <a:p>
            <a:pPr marL="0" marR="0" lvl="0" indent="0" algn="l" rtl="0">
              <a:lnSpc>
                <a:spcPct val="115000"/>
              </a:lnSpc>
              <a:spcBef>
                <a:spcPts val="1400"/>
              </a:spcBef>
              <a:spcAft>
                <a:spcPts val="400"/>
              </a:spcAft>
              <a:buClr>
                <a:schemeClr val="dk1"/>
              </a:buClr>
              <a:buSzPts val="1100"/>
              <a:buFont typeface="Arial"/>
              <a:buNone/>
            </a:pPr>
            <a:r>
              <a:rPr lang="en" sz="800" b="1" i="0" u="none" strike="noStrike" cap="none">
                <a:solidFill>
                  <a:srgbClr val="18518E"/>
                </a:solidFill>
                <a:latin typeface="Arial"/>
                <a:ea typeface="Arial"/>
                <a:cs typeface="Arial"/>
                <a:sym typeface="Arial"/>
              </a:rPr>
              <a:t>The Shift Toward </a:t>
            </a:r>
            <a:r>
              <a:rPr lang="en" sz="800" b="1">
                <a:solidFill>
                  <a:srgbClr val="18518E"/>
                </a:solidFill>
              </a:rPr>
              <a:t>Connected Employee Protection </a:t>
            </a:r>
            <a:endParaRPr sz="800" b="1" i="0" u="none" strike="noStrike" cap="none">
              <a:solidFill>
                <a:srgbClr val="18518E"/>
              </a:solidFill>
              <a:latin typeface="Arial"/>
              <a:ea typeface="Arial"/>
              <a:cs typeface="Arial"/>
              <a:sym typeface="Arial"/>
            </a:endParaRPr>
          </a:p>
        </p:txBody>
      </p:sp>
      <p:sp>
        <p:nvSpPr>
          <p:cNvPr id="127" name="Google Shape;127;g3e408c2ef1a_0_94"/>
          <p:cNvSpPr txBox="1"/>
          <p:nvPr/>
        </p:nvSpPr>
        <p:spPr>
          <a:xfrm>
            <a:off x="4915774" y="4140426"/>
            <a:ext cx="3063000" cy="102000"/>
          </a:xfrm>
          <a:prstGeom prst="rect">
            <a:avLst/>
          </a:prstGeom>
          <a:noFill/>
          <a:ln>
            <a:noFill/>
          </a:ln>
        </p:spPr>
        <p:txBody>
          <a:bodyPr spcFirstLastPara="1" wrap="square" lIns="0" tIns="9525" rIns="0" bIns="0" anchor="t" anchorCtr="0">
            <a:spAutoFit/>
          </a:bodyPr>
          <a:lstStyle/>
          <a:p>
            <a:pPr marL="0" marR="0" lvl="0" indent="0" algn="l" rtl="0">
              <a:lnSpc>
                <a:spcPct val="100000"/>
              </a:lnSpc>
              <a:spcBef>
                <a:spcPts val="0"/>
              </a:spcBef>
              <a:spcAft>
                <a:spcPts val="0"/>
              </a:spcAft>
              <a:buClr>
                <a:srgbClr val="000000"/>
              </a:buClr>
              <a:buSzPts val="600"/>
              <a:buFont typeface="Arial"/>
              <a:buNone/>
            </a:pPr>
            <a:r>
              <a:rPr lang="en" sz="600" b="1" dirty="0">
                <a:solidFill>
                  <a:schemeClr val="dk1"/>
                </a:solidFill>
                <a:latin typeface="Quicksand"/>
                <a:ea typeface="Quicksand"/>
                <a:cs typeface="Quicksand"/>
                <a:sym typeface="Quicksand"/>
              </a:rPr>
              <a:t>Today's workforce safety initiatives are increasingly focused on: </a:t>
            </a:r>
            <a:endParaRPr sz="600" b="1" i="0" u="none" strike="noStrike" cap="none" dirty="0">
              <a:solidFill>
                <a:schemeClr val="dk1"/>
              </a:solidFill>
              <a:latin typeface="Quicksand"/>
              <a:ea typeface="Quicksand"/>
              <a:cs typeface="Quicksand"/>
              <a:sym typeface="Quicksand"/>
            </a:endParaRPr>
          </a:p>
        </p:txBody>
      </p:sp>
      <p:sp>
        <p:nvSpPr>
          <p:cNvPr id="128" name="Google Shape;128;g3e408c2ef1a_0_94"/>
          <p:cNvSpPr txBox="1"/>
          <p:nvPr/>
        </p:nvSpPr>
        <p:spPr>
          <a:xfrm>
            <a:off x="4915775" y="4318926"/>
            <a:ext cx="2052900" cy="471300"/>
          </a:xfrm>
          <a:prstGeom prst="rect">
            <a:avLst/>
          </a:prstGeom>
          <a:noFill/>
          <a:ln>
            <a:noFill/>
          </a:ln>
        </p:spPr>
        <p:txBody>
          <a:bodyPr spcFirstLastPara="1" wrap="square" lIns="0" tIns="9525" rIns="0" bIns="0" anchor="t" anchorCtr="0">
            <a:spAutoFit/>
          </a:bodyPr>
          <a:lstStyle/>
          <a:p>
            <a:pPr marL="457200" lvl="0" indent="-266700" algn="l" rtl="0">
              <a:spcBef>
                <a:spcPts val="0"/>
              </a:spcBef>
              <a:spcAft>
                <a:spcPts val="0"/>
              </a:spcAft>
              <a:buClr>
                <a:schemeClr val="dk1"/>
              </a:buClr>
              <a:buSzPts val="600"/>
              <a:buFont typeface="Quicksand Medium"/>
              <a:buChar char="●"/>
            </a:pPr>
            <a:r>
              <a:rPr lang="en" sz="600">
                <a:solidFill>
                  <a:schemeClr val="dk1"/>
                </a:solidFill>
                <a:latin typeface="Quicksand Medium"/>
                <a:ea typeface="Quicksand Medium"/>
                <a:cs typeface="Quicksand Medium"/>
                <a:sym typeface="Quicksand Medium"/>
              </a:rPr>
              <a:t>Always-connected employee protection</a:t>
            </a:r>
            <a:endParaRPr sz="600">
              <a:solidFill>
                <a:schemeClr val="dk1"/>
              </a:solidFill>
              <a:latin typeface="Quicksand Medium"/>
              <a:ea typeface="Quicksand Medium"/>
              <a:cs typeface="Quicksand Medium"/>
              <a:sym typeface="Quicksand Medium"/>
            </a:endParaRPr>
          </a:p>
          <a:p>
            <a:pPr marL="457200" lvl="0" indent="-266700" algn="l" rtl="0">
              <a:spcBef>
                <a:spcPts val="0"/>
              </a:spcBef>
              <a:spcAft>
                <a:spcPts val="0"/>
              </a:spcAft>
              <a:buClr>
                <a:schemeClr val="dk1"/>
              </a:buClr>
              <a:buSzPts val="600"/>
              <a:buFont typeface="Quicksand Medium"/>
              <a:buChar char="●"/>
            </a:pPr>
            <a:r>
              <a:rPr lang="en" sz="600">
                <a:solidFill>
                  <a:schemeClr val="dk1"/>
                </a:solidFill>
                <a:latin typeface="Quicksand Medium"/>
                <a:ea typeface="Quicksand Medium"/>
                <a:cs typeface="Quicksand Medium"/>
                <a:sym typeface="Quicksand Medium"/>
              </a:rPr>
              <a:t>Rapid emergency alerting </a:t>
            </a:r>
            <a:endParaRPr sz="600">
              <a:solidFill>
                <a:schemeClr val="dk1"/>
              </a:solidFill>
              <a:latin typeface="Quicksand Medium"/>
              <a:ea typeface="Quicksand Medium"/>
              <a:cs typeface="Quicksand Medium"/>
              <a:sym typeface="Quicksand Medium"/>
            </a:endParaRPr>
          </a:p>
          <a:p>
            <a:pPr marL="457200" lvl="0" indent="-266700" algn="l" rtl="0">
              <a:spcBef>
                <a:spcPts val="0"/>
              </a:spcBef>
              <a:spcAft>
                <a:spcPts val="0"/>
              </a:spcAft>
              <a:buClr>
                <a:schemeClr val="dk1"/>
              </a:buClr>
              <a:buSzPts val="600"/>
              <a:buFont typeface="Quicksand Medium"/>
              <a:buChar char="●"/>
            </a:pPr>
            <a:r>
              <a:rPr lang="en" sz="600">
                <a:solidFill>
                  <a:schemeClr val="dk1"/>
                </a:solidFill>
                <a:latin typeface="Quicksand Medium"/>
                <a:ea typeface="Quicksand Medium"/>
                <a:cs typeface="Quicksand Medium"/>
                <a:sym typeface="Quicksand Medium"/>
              </a:rPr>
              <a:t>Real-time location visibility</a:t>
            </a:r>
            <a:endParaRPr sz="600">
              <a:solidFill>
                <a:schemeClr val="dk1"/>
              </a:solidFill>
              <a:latin typeface="Quicksand Medium"/>
              <a:ea typeface="Quicksand Medium"/>
              <a:cs typeface="Quicksand Medium"/>
              <a:sym typeface="Quicksand Medium"/>
            </a:endParaRPr>
          </a:p>
          <a:p>
            <a:pPr marL="457200" lvl="0" indent="-266700" algn="l" rtl="0">
              <a:spcBef>
                <a:spcPts val="0"/>
              </a:spcBef>
              <a:spcAft>
                <a:spcPts val="0"/>
              </a:spcAft>
              <a:buClr>
                <a:schemeClr val="dk1"/>
              </a:buClr>
              <a:buSzPts val="600"/>
              <a:buFont typeface="Quicksand Medium"/>
              <a:buChar char="●"/>
            </a:pPr>
            <a:r>
              <a:rPr lang="en" sz="600">
                <a:solidFill>
                  <a:schemeClr val="dk1"/>
                </a:solidFill>
                <a:latin typeface="Quicksand Medium"/>
                <a:ea typeface="Quicksand Medium"/>
                <a:cs typeface="Quicksand Medium"/>
                <a:sym typeface="Quicksand Medium"/>
              </a:rPr>
              <a:t>Faster emergency response</a:t>
            </a:r>
            <a:endParaRPr sz="600">
              <a:solidFill>
                <a:schemeClr val="dk1"/>
              </a:solidFill>
              <a:latin typeface="Quicksand Medium"/>
              <a:ea typeface="Quicksand Medium"/>
              <a:cs typeface="Quicksand Medium"/>
              <a:sym typeface="Quicksand Medium"/>
            </a:endParaRPr>
          </a:p>
          <a:p>
            <a:pPr marL="457200" lvl="0" indent="-266700" algn="l" rtl="0">
              <a:spcBef>
                <a:spcPts val="0"/>
              </a:spcBef>
              <a:spcAft>
                <a:spcPts val="0"/>
              </a:spcAft>
              <a:buClr>
                <a:schemeClr val="dk1"/>
              </a:buClr>
              <a:buSzPts val="600"/>
              <a:buFont typeface="Quicksand Medium"/>
              <a:buChar char="●"/>
            </a:pPr>
            <a:r>
              <a:rPr lang="en" sz="600">
                <a:solidFill>
                  <a:schemeClr val="dk1"/>
                </a:solidFill>
                <a:latin typeface="Quicksand Medium"/>
                <a:ea typeface="Quicksand Medium"/>
                <a:cs typeface="Quicksand Medium"/>
                <a:sym typeface="Quicksand Medium"/>
              </a:rPr>
              <a:t>Automated escalation workflows</a:t>
            </a:r>
            <a:endParaRPr sz="600">
              <a:solidFill>
                <a:schemeClr val="dk1"/>
              </a:solidFill>
              <a:latin typeface="Quicksand Medium"/>
              <a:ea typeface="Quicksand Medium"/>
              <a:cs typeface="Quicksand Medium"/>
              <a:sym typeface="Quicksand Medium"/>
            </a:endParaRPr>
          </a:p>
        </p:txBody>
      </p:sp>
      <p:cxnSp>
        <p:nvCxnSpPr>
          <p:cNvPr id="129" name="Google Shape;129;g3e408c2ef1a_0_94"/>
          <p:cNvCxnSpPr/>
          <p:nvPr/>
        </p:nvCxnSpPr>
        <p:spPr>
          <a:xfrm rot="10800000" flipH="1">
            <a:off x="239775" y="398275"/>
            <a:ext cx="3514200" cy="7200"/>
          </a:xfrm>
          <a:prstGeom prst="straightConnector1">
            <a:avLst/>
          </a:prstGeom>
          <a:noFill/>
          <a:ln w="9525" cap="flat" cmpd="sng">
            <a:solidFill>
              <a:srgbClr val="E22C91"/>
            </a:solidFill>
            <a:prstDash val="solid"/>
            <a:round/>
            <a:headEnd type="none" w="sm" len="sm"/>
            <a:tailEnd type="none" w="sm" len="sm"/>
          </a:ln>
        </p:spPr>
      </p:cxnSp>
      <p:cxnSp>
        <p:nvCxnSpPr>
          <p:cNvPr id="130" name="Google Shape;130;g3e408c2ef1a_0_94"/>
          <p:cNvCxnSpPr/>
          <p:nvPr/>
        </p:nvCxnSpPr>
        <p:spPr>
          <a:xfrm>
            <a:off x="4962425" y="437325"/>
            <a:ext cx="2927100" cy="3000"/>
          </a:xfrm>
          <a:prstGeom prst="straightConnector1">
            <a:avLst/>
          </a:prstGeom>
          <a:noFill/>
          <a:ln w="9525" cap="flat" cmpd="sng">
            <a:solidFill>
              <a:srgbClr val="E22C91"/>
            </a:solidFill>
            <a:prstDash val="solid"/>
            <a:round/>
            <a:headEnd type="none" w="sm" len="sm"/>
            <a:tailEnd type="none" w="sm" len="sm"/>
          </a:ln>
        </p:spPr>
      </p:cxnSp>
      <p:sp>
        <p:nvSpPr>
          <p:cNvPr id="131" name="Google Shape;131;g3e408c2ef1a_0_94"/>
          <p:cNvSpPr txBox="1"/>
          <p:nvPr/>
        </p:nvSpPr>
        <p:spPr>
          <a:xfrm>
            <a:off x="6354167" y="2389850"/>
            <a:ext cx="1296000" cy="1487400"/>
          </a:xfrm>
          <a:prstGeom prst="rect">
            <a:avLst/>
          </a:prstGeom>
          <a:noFill/>
          <a:ln>
            <a:noFill/>
          </a:ln>
        </p:spPr>
        <p:txBody>
          <a:bodyPr spcFirstLastPara="1" wrap="square" lIns="0" tIns="9525" rIns="0" bIns="0" anchor="t" anchorCtr="0">
            <a:spAutoFit/>
          </a:bodyPr>
          <a:lstStyle/>
          <a:p>
            <a:pPr marL="0" marR="0" lvl="0" indent="0" algn="l" rtl="0">
              <a:lnSpc>
                <a:spcPct val="100000"/>
              </a:lnSpc>
              <a:spcBef>
                <a:spcPts val="0"/>
              </a:spcBef>
              <a:spcAft>
                <a:spcPts val="0"/>
              </a:spcAft>
              <a:buClr>
                <a:srgbClr val="000000"/>
              </a:buClr>
              <a:buSzPts val="600"/>
              <a:buFont typeface="Arial"/>
              <a:buNone/>
            </a:pPr>
            <a:r>
              <a:rPr lang="en" sz="600" b="1">
                <a:solidFill>
                  <a:schemeClr val="dk1"/>
                </a:solidFill>
                <a:latin typeface="Quicksand"/>
                <a:ea typeface="Quicksand"/>
                <a:cs typeface="Quicksand"/>
                <a:sym typeface="Quicksand"/>
              </a:rPr>
              <a:t>Operational </a:t>
            </a:r>
            <a:r>
              <a:rPr lang="en" sz="600" b="1" i="0" u="none" strike="noStrike" cap="none">
                <a:solidFill>
                  <a:schemeClr val="dk1"/>
                </a:solidFill>
                <a:latin typeface="Quicksand"/>
                <a:ea typeface="Quicksand"/>
                <a:cs typeface="Quicksand"/>
                <a:sym typeface="Quicksand"/>
              </a:rPr>
              <a:t>Challenges</a:t>
            </a:r>
            <a:endParaRPr sz="600" b="1" i="0" u="none" strike="noStrike" cap="none">
              <a:solidFill>
                <a:schemeClr val="dk1"/>
              </a:solidFill>
              <a:latin typeface="Quicksand"/>
              <a:ea typeface="Quicksand"/>
              <a:cs typeface="Quicksand"/>
              <a:sym typeface="Quicksand"/>
            </a:endParaRPr>
          </a:p>
          <a:p>
            <a:pPr marL="0" marR="0" lvl="0" indent="0" algn="l" rtl="0">
              <a:lnSpc>
                <a:spcPct val="100000"/>
              </a:lnSpc>
              <a:spcBef>
                <a:spcPts val="0"/>
              </a:spcBef>
              <a:spcAft>
                <a:spcPts val="0"/>
              </a:spcAft>
              <a:buClr>
                <a:srgbClr val="000000"/>
              </a:buClr>
              <a:buSzPts val="600"/>
              <a:buFont typeface="Arial"/>
              <a:buNone/>
            </a:pPr>
            <a:endParaRPr sz="600" i="0" u="none" strike="noStrike" cap="none">
              <a:solidFill>
                <a:schemeClr val="dk1"/>
              </a:solidFill>
              <a:latin typeface="Quicksand Medium"/>
              <a:ea typeface="Quicksand Medium"/>
              <a:cs typeface="Quicksand Medium"/>
              <a:sym typeface="Quicksand Medium"/>
            </a:endParaRPr>
          </a:p>
          <a:p>
            <a:pPr marL="457200" lvl="0" indent="-266700" algn="l" rtl="0">
              <a:spcBef>
                <a:spcPts val="0"/>
              </a:spcBef>
              <a:spcAft>
                <a:spcPts val="0"/>
              </a:spcAft>
              <a:buClr>
                <a:schemeClr val="dk1"/>
              </a:buClr>
              <a:buSzPts val="600"/>
              <a:buFont typeface="Quicksand Medium"/>
              <a:buChar char="●"/>
            </a:pPr>
            <a:r>
              <a:rPr lang="en" sz="600">
                <a:solidFill>
                  <a:schemeClr val="dk1"/>
                </a:solidFill>
                <a:latin typeface="Quicksand Medium"/>
                <a:ea typeface="Quicksand Medium"/>
                <a:cs typeface="Quicksand Medium"/>
                <a:sym typeface="Quicksand Medium"/>
              </a:rPr>
              <a:t>Disconnected safety and communication systems</a:t>
            </a:r>
            <a:endParaRPr sz="600">
              <a:solidFill>
                <a:schemeClr val="dk1"/>
              </a:solidFill>
              <a:latin typeface="Quicksand Medium"/>
              <a:ea typeface="Quicksand Medium"/>
              <a:cs typeface="Quicksand Medium"/>
              <a:sym typeface="Quicksand Medium"/>
            </a:endParaRPr>
          </a:p>
          <a:p>
            <a:pPr marL="457200" lvl="0" indent="-266700" algn="l" rtl="0">
              <a:spcBef>
                <a:spcPts val="0"/>
              </a:spcBef>
              <a:spcAft>
                <a:spcPts val="0"/>
              </a:spcAft>
              <a:buClr>
                <a:schemeClr val="dk1"/>
              </a:buClr>
              <a:buSzPts val="600"/>
              <a:buFont typeface="Quicksand Medium"/>
              <a:buChar char="●"/>
            </a:pPr>
            <a:r>
              <a:rPr lang="en" sz="600">
                <a:solidFill>
                  <a:schemeClr val="dk1"/>
                </a:solidFill>
                <a:latin typeface="Quicksand Medium"/>
                <a:ea typeface="Quicksand Medium"/>
                <a:cs typeface="Quicksand Medium"/>
                <a:sym typeface="Quicksand Medium"/>
              </a:rPr>
              <a:t>Limited employee location visibility</a:t>
            </a:r>
            <a:endParaRPr sz="600">
              <a:solidFill>
                <a:schemeClr val="dk1"/>
              </a:solidFill>
              <a:latin typeface="Quicksand Medium"/>
              <a:ea typeface="Quicksand Medium"/>
              <a:cs typeface="Quicksand Medium"/>
              <a:sym typeface="Quicksand Medium"/>
            </a:endParaRPr>
          </a:p>
          <a:p>
            <a:pPr marL="457200" lvl="0" indent="-266700" algn="l" rtl="0">
              <a:spcBef>
                <a:spcPts val="0"/>
              </a:spcBef>
              <a:spcAft>
                <a:spcPts val="0"/>
              </a:spcAft>
              <a:buClr>
                <a:schemeClr val="dk1"/>
              </a:buClr>
              <a:buSzPts val="600"/>
              <a:buFont typeface="Quicksand Medium"/>
              <a:buChar char="●"/>
            </a:pPr>
            <a:r>
              <a:rPr lang="en" sz="600">
                <a:solidFill>
                  <a:schemeClr val="dk1"/>
                </a:solidFill>
                <a:latin typeface="Quicksand Medium"/>
                <a:ea typeface="Quicksand Medium"/>
                <a:cs typeface="Quicksand Medium"/>
                <a:sym typeface="Quicksand Medium"/>
              </a:rPr>
              <a:t>Manual incident escalation processes</a:t>
            </a:r>
            <a:endParaRPr sz="600">
              <a:solidFill>
                <a:schemeClr val="dk1"/>
              </a:solidFill>
              <a:latin typeface="Quicksand Medium"/>
              <a:ea typeface="Quicksand Medium"/>
              <a:cs typeface="Quicksand Medium"/>
              <a:sym typeface="Quicksand Medium"/>
            </a:endParaRPr>
          </a:p>
          <a:p>
            <a:pPr marL="457200" lvl="0" indent="-266700" algn="l" rtl="0">
              <a:spcBef>
                <a:spcPts val="0"/>
              </a:spcBef>
              <a:spcAft>
                <a:spcPts val="0"/>
              </a:spcAft>
              <a:buClr>
                <a:schemeClr val="dk1"/>
              </a:buClr>
              <a:buSzPts val="600"/>
              <a:buFont typeface="Quicksand Medium"/>
              <a:buChar char="●"/>
            </a:pPr>
            <a:r>
              <a:rPr lang="en" sz="600">
                <a:solidFill>
                  <a:schemeClr val="dk1"/>
                </a:solidFill>
                <a:latin typeface="Quicksand Medium"/>
                <a:ea typeface="Quicksand Medium"/>
                <a:cs typeface="Quicksand Medium"/>
                <a:sym typeface="Quicksand Medium"/>
              </a:rPr>
              <a:t>Delayed emergency response coordination</a:t>
            </a:r>
            <a:endParaRPr sz="600">
              <a:solidFill>
                <a:schemeClr val="dk1"/>
              </a:solidFill>
              <a:latin typeface="Quicksand Medium"/>
              <a:ea typeface="Quicksand Medium"/>
              <a:cs typeface="Quicksand Medium"/>
              <a:sym typeface="Quicksand Medium"/>
            </a:endParaRPr>
          </a:p>
          <a:p>
            <a:pPr marL="457200" lvl="0" indent="-266700" algn="l" rtl="0">
              <a:spcBef>
                <a:spcPts val="0"/>
              </a:spcBef>
              <a:spcAft>
                <a:spcPts val="0"/>
              </a:spcAft>
              <a:buClr>
                <a:schemeClr val="dk1"/>
              </a:buClr>
              <a:buSzPts val="600"/>
              <a:buFont typeface="Quicksand Medium"/>
              <a:buChar char="●"/>
            </a:pPr>
            <a:r>
              <a:rPr lang="en" sz="600">
                <a:solidFill>
                  <a:schemeClr val="dk1"/>
                </a:solidFill>
                <a:latin typeface="Quicksand Medium"/>
                <a:ea typeface="Quicksand Medium"/>
                <a:cs typeface="Quicksand Medium"/>
                <a:sym typeface="Quicksand Medium"/>
              </a:rPr>
              <a:t>Inconsistent safety workflows</a:t>
            </a:r>
            <a:endParaRPr sz="600">
              <a:solidFill>
                <a:schemeClr val="dk1"/>
              </a:solidFill>
              <a:latin typeface="Quicksand Medium"/>
              <a:ea typeface="Quicksand Medium"/>
              <a:cs typeface="Quicksand Medium"/>
              <a:sym typeface="Quicksand Medium"/>
            </a:endParaRPr>
          </a:p>
          <a:p>
            <a:pPr marL="457200" lvl="0" indent="-266700" algn="l" rtl="0">
              <a:spcBef>
                <a:spcPts val="0"/>
              </a:spcBef>
              <a:spcAft>
                <a:spcPts val="0"/>
              </a:spcAft>
              <a:buClr>
                <a:schemeClr val="dk1"/>
              </a:buClr>
              <a:buSzPts val="600"/>
              <a:buFont typeface="Quicksand Medium"/>
              <a:buChar char="●"/>
            </a:pPr>
            <a:r>
              <a:rPr lang="en" sz="600">
                <a:solidFill>
                  <a:schemeClr val="dk1"/>
                </a:solidFill>
                <a:latin typeface="Quicksand Medium"/>
                <a:ea typeface="Quicksand Medium"/>
                <a:cs typeface="Quicksand Medium"/>
                <a:sym typeface="Quicksand Medium"/>
              </a:rPr>
              <a:t>Limited reporting and program oversight</a:t>
            </a:r>
            <a:endParaRPr sz="600">
              <a:solidFill>
                <a:schemeClr val="dk1"/>
              </a:solidFill>
              <a:latin typeface="Quicksand Medium"/>
              <a:ea typeface="Quicksand Medium"/>
              <a:cs typeface="Quicksand Medium"/>
              <a:sym typeface="Quicksand Medium"/>
            </a:endParaRPr>
          </a:p>
          <a:p>
            <a:pPr marL="0" marR="0" lvl="0" indent="0" algn="l" rtl="0">
              <a:lnSpc>
                <a:spcPct val="100000"/>
              </a:lnSpc>
              <a:spcBef>
                <a:spcPts val="0"/>
              </a:spcBef>
              <a:spcAft>
                <a:spcPts val="0"/>
              </a:spcAft>
              <a:buNone/>
            </a:pPr>
            <a:endParaRPr sz="600">
              <a:solidFill>
                <a:schemeClr val="dk1"/>
              </a:solidFill>
              <a:latin typeface="Quicksand Medium"/>
              <a:ea typeface="Quicksand Medium"/>
              <a:cs typeface="Quicksand Medium"/>
              <a:sym typeface="Quicksand Medium"/>
            </a:endParaRPr>
          </a:p>
        </p:txBody>
      </p:sp>
      <p:sp>
        <p:nvSpPr>
          <p:cNvPr id="132" name="Google Shape;132;g3e408c2ef1a_0_94"/>
          <p:cNvSpPr txBox="1"/>
          <p:nvPr/>
        </p:nvSpPr>
        <p:spPr>
          <a:xfrm>
            <a:off x="7660225" y="2380325"/>
            <a:ext cx="1282800" cy="1671900"/>
          </a:xfrm>
          <a:prstGeom prst="rect">
            <a:avLst/>
          </a:prstGeom>
          <a:noFill/>
          <a:ln>
            <a:noFill/>
          </a:ln>
        </p:spPr>
        <p:txBody>
          <a:bodyPr spcFirstLastPara="1" wrap="square" lIns="0" tIns="9525" rIns="0" bIns="0" anchor="t" anchorCtr="0">
            <a:spAutoFit/>
          </a:bodyPr>
          <a:lstStyle/>
          <a:p>
            <a:pPr marL="0" marR="0" lvl="0" indent="0" algn="l" rtl="0">
              <a:lnSpc>
                <a:spcPct val="100000"/>
              </a:lnSpc>
              <a:spcBef>
                <a:spcPts val="0"/>
              </a:spcBef>
              <a:spcAft>
                <a:spcPts val="0"/>
              </a:spcAft>
              <a:buClr>
                <a:srgbClr val="000000"/>
              </a:buClr>
              <a:buSzPts val="600"/>
              <a:buFont typeface="Arial"/>
              <a:buNone/>
            </a:pPr>
            <a:r>
              <a:rPr lang="en" sz="600" b="1">
                <a:solidFill>
                  <a:schemeClr val="dk1"/>
                </a:solidFill>
                <a:latin typeface="Quicksand"/>
                <a:ea typeface="Quicksand"/>
                <a:cs typeface="Quicksand"/>
                <a:sym typeface="Quicksand"/>
              </a:rPr>
              <a:t>Risk &amp; Compliance Challenges </a:t>
            </a:r>
            <a:endParaRPr sz="600" b="1" i="0" u="none" strike="noStrike" cap="none">
              <a:solidFill>
                <a:schemeClr val="dk1"/>
              </a:solidFill>
              <a:latin typeface="Quicksand"/>
              <a:ea typeface="Quicksand"/>
              <a:cs typeface="Quicksand"/>
              <a:sym typeface="Quicksand"/>
            </a:endParaRPr>
          </a:p>
          <a:p>
            <a:pPr marL="0" marR="0" lvl="0" indent="0" algn="l" rtl="0">
              <a:lnSpc>
                <a:spcPct val="100000"/>
              </a:lnSpc>
              <a:spcBef>
                <a:spcPts val="0"/>
              </a:spcBef>
              <a:spcAft>
                <a:spcPts val="0"/>
              </a:spcAft>
              <a:buClr>
                <a:srgbClr val="000000"/>
              </a:buClr>
              <a:buSzPts val="600"/>
              <a:buFont typeface="Arial"/>
              <a:buNone/>
            </a:pPr>
            <a:endParaRPr sz="600" i="0" u="none" strike="noStrike" cap="none">
              <a:solidFill>
                <a:schemeClr val="dk1"/>
              </a:solidFill>
              <a:latin typeface="Quicksand Medium"/>
              <a:ea typeface="Quicksand Medium"/>
              <a:cs typeface="Quicksand Medium"/>
              <a:sym typeface="Quicksand Medium"/>
            </a:endParaRPr>
          </a:p>
          <a:p>
            <a:pPr marL="457200" lvl="0" indent="-266700" algn="l" rtl="0">
              <a:spcBef>
                <a:spcPts val="0"/>
              </a:spcBef>
              <a:spcAft>
                <a:spcPts val="0"/>
              </a:spcAft>
              <a:buClr>
                <a:schemeClr val="dk1"/>
              </a:buClr>
              <a:buSzPts val="600"/>
              <a:buFont typeface="Quicksand Medium"/>
              <a:buChar char="●"/>
            </a:pPr>
            <a:r>
              <a:rPr lang="en" sz="600">
                <a:solidFill>
                  <a:schemeClr val="dk1"/>
                </a:solidFill>
                <a:latin typeface="Quicksand Medium"/>
                <a:ea typeface="Quicksand Medium"/>
                <a:cs typeface="Quicksand Medium"/>
                <a:sym typeface="Quicksand Medium"/>
              </a:rPr>
              <a:t>Increasing duty-of-care expectations</a:t>
            </a:r>
            <a:endParaRPr sz="600">
              <a:solidFill>
                <a:schemeClr val="dk1"/>
              </a:solidFill>
              <a:latin typeface="Quicksand Medium"/>
              <a:ea typeface="Quicksand Medium"/>
              <a:cs typeface="Quicksand Medium"/>
              <a:sym typeface="Quicksand Medium"/>
            </a:endParaRPr>
          </a:p>
          <a:p>
            <a:pPr marL="457200" lvl="0" indent="-266700" algn="l" rtl="0">
              <a:spcBef>
                <a:spcPts val="0"/>
              </a:spcBef>
              <a:spcAft>
                <a:spcPts val="0"/>
              </a:spcAft>
              <a:buClr>
                <a:schemeClr val="dk1"/>
              </a:buClr>
              <a:buSzPts val="600"/>
              <a:buFont typeface="Quicksand Medium"/>
              <a:buChar char="●"/>
            </a:pPr>
            <a:r>
              <a:rPr lang="en" sz="600">
                <a:solidFill>
                  <a:schemeClr val="dk1"/>
                </a:solidFill>
                <a:latin typeface="Quicksand Medium"/>
                <a:ea typeface="Quicksand Medium"/>
                <a:cs typeface="Quicksand Medium"/>
                <a:sym typeface="Quicksand Medium"/>
              </a:rPr>
              <a:t>Evolving workplace safety requirements</a:t>
            </a:r>
            <a:endParaRPr sz="600">
              <a:solidFill>
                <a:schemeClr val="dk1"/>
              </a:solidFill>
              <a:latin typeface="Quicksand Medium"/>
              <a:ea typeface="Quicksand Medium"/>
              <a:cs typeface="Quicksand Medium"/>
              <a:sym typeface="Quicksand Medium"/>
            </a:endParaRPr>
          </a:p>
          <a:p>
            <a:pPr marL="457200" lvl="0" indent="-266700" algn="l" rtl="0">
              <a:spcBef>
                <a:spcPts val="0"/>
              </a:spcBef>
              <a:spcAft>
                <a:spcPts val="0"/>
              </a:spcAft>
              <a:buClr>
                <a:schemeClr val="dk1"/>
              </a:buClr>
              <a:buSzPts val="600"/>
              <a:buFont typeface="Quicksand Medium"/>
              <a:buChar char="●"/>
            </a:pPr>
            <a:r>
              <a:rPr lang="en" sz="600">
                <a:solidFill>
                  <a:schemeClr val="dk1"/>
                </a:solidFill>
                <a:latin typeface="Quicksand Medium"/>
                <a:ea typeface="Quicksand Medium"/>
                <a:cs typeface="Quicksand Medium"/>
                <a:sym typeface="Quicksand Medium"/>
              </a:rPr>
              <a:t>Employee retention and wellbeing concerns</a:t>
            </a:r>
            <a:endParaRPr sz="600">
              <a:solidFill>
                <a:schemeClr val="dk1"/>
              </a:solidFill>
              <a:latin typeface="Quicksand Medium"/>
              <a:ea typeface="Quicksand Medium"/>
              <a:cs typeface="Quicksand Medium"/>
              <a:sym typeface="Quicksand Medium"/>
            </a:endParaRPr>
          </a:p>
          <a:p>
            <a:pPr marL="457200" lvl="0" indent="-266700" algn="l" rtl="0">
              <a:spcBef>
                <a:spcPts val="0"/>
              </a:spcBef>
              <a:spcAft>
                <a:spcPts val="0"/>
              </a:spcAft>
              <a:buClr>
                <a:schemeClr val="dk1"/>
              </a:buClr>
              <a:buSzPts val="600"/>
              <a:buFont typeface="Quicksand Medium"/>
              <a:buChar char="●"/>
            </a:pPr>
            <a:r>
              <a:rPr lang="en" sz="600">
                <a:solidFill>
                  <a:schemeClr val="dk1"/>
                </a:solidFill>
                <a:latin typeface="Quicksand Medium"/>
                <a:ea typeface="Quicksand Medium"/>
                <a:cs typeface="Quicksand Medium"/>
                <a:sym typeface="Quicksand Medium"/>
              </a:rPr>
              <a:t>Incident documentation gaps</a:t>
            </a:r>
            <a:endParaRPr sz="600">
              <a:solidFill>
                <a:schemeClr val="dk1"/>
              </a:solidFill>
              <a:latin typeface="Quicksand Medium"/>
              <a:ea typeface="Quicksand Medium"/>
              <a:cs typeface="Quicksand Medium"/>
              <a:sym typeface="Quicksand Medium"/>
            </a:endParaRPr>
          </a:p>
          <a:p>
            <a:pPr marL="457200" lvl="0" indent="-266700" algn="l" rtl="0">
              <a:spcBef>
                <a:spcPts val="0"/>
              </a:spcBef>
              <a:spcAft>
                <a:spcPts val="0"/>
              </a:spcAft>
              <a:buClr>
                <a:schemeClr val="dk1"/>
              </a:buClr>
              <a:buSzPts val="600"/>
              <a:buFont typeface="Quicksand Medium"/>
              <a:buChar char="●"/>
            </a:pPr>
            <a:r>
              <a:rPr lang="en" sz="600">
                <a:solidFill>
                  <a:schemeClr val="dk1"/>
                </a:solidFill>
                <a:latin typeface="Quicksand Medium"/>
                <a:ea typeface="Quicksand Medium"/>
                <a:cs typeface="Quicksand Medium"/>
                <a:sym typeface="Quicksand Medium"/>
              </a:rPr>
              <a:t>Limited visibility into program effectiveness</a:t>
            </a:r>
            <a:endParaRPr sz="600">
              <a:solidFill>
                <a:schemeClr val="dk1"/>
              </a:solidFill>
              <a:latin typeface="Quicksand Medium"/>
              <a:ea typeface="Quicksand Medium"/>
              <a:cs typeface="Quicksand Medium"/>
              <a:sym typeface="Quicksand Medium"/>
            </a:endParaRPr>
          </a:p>
          <a:p>
            <a:pPr marL="457200" lvl="0" indent="-266700" algn="l" rtl="0">
              <a:spcBef>
                <a:spcPts val="0"/>
              </a:spcBef>
              <a:spcAft>
                <a:spcPts val="0"/>
              </a:spcAft>
              <a:buClr>
                <a:schemeClr val="dk1"/>
              </a:buClr>
              <a:buSzPts val="600"/>
              <a:buFont typeface="Quicksand Medium"/>
              <a:buChar char="●"/>
            </a:pPr>
            <a:r>
              <a:rPr lang="en" sz="600">
                <a:solidFill>
                  <a:schemeClr val="dk1"/>
                </a:solidFill>
                <a:latin typeface="Quicksand Medium"/>
                <a:ea typeface="Quicksand Medium"/>
                <a:cs typeface="Quicksand Medium"/>
                <a:sym typeface="Quicksand Medium"/>
              </a:rPr>
              <a:t>Pressure to demonstrate proactive safety measures</a:t>
            </a:r>
            <a:endParaRPr sz="600">
              <a:solidFill>
                <a:schemeClr val="dk1"/>
              </a:solidFill>
              <a:latin typeface="Quicksand Medium"/>
              <a:ea typeface="Quicksand Medium"/>
              <a:cs typeface="Quicksand Medium"/>
              <a:sym typeface="Quicksand Medium"/>
            </a:endParaRPr>
          </a:p>
          <a:p>
            <a:pPr marL="0" marR="0" lvl="0" indent="0" algn="l" rtl="0">
              <a:lnSpc>
                <a:spcPct val="100000"/>
              </a:lnSpc>
              <a:spcBef>
                <a:spcPts val="0"/>
              </a:spcBef>
              <a:spcAft>
                <a:spcPts val="0"/>
              </a:spcAft>
              <a:buNone/>
            </a:pPr>
            <a:endParaRPr sz="600">
              <a:solidFill>
                <a:schemeClr val="dk1"/>
              </a:solidFill>
              <a:latin typeface="Quicksand Medium"/>
              <a:ea typeface="Quicksand Medium"/>
              <a:cs typeface="Quicksand Medium"/>
              <a:sym typeface="Quicksand Medium"/>
            </a:endParaRPr>
          </a:p>
        </p:txBody>
      </p:sp>
      <p:sp>
        <p:nvSpPr>
          <p:cNvPr id="133" name="Google Shape;133;g3e408c2ef1a_0_94"/>
          <p:cNvSpPr txBox="1"/>
          <p:nvPr/>
        </p:nvSpPr>
        <p:spPr>
          <a:xfrm>
            <a:off x="6924700" y="4318926"/>
            <a:ext cx="2052900" cy="471300"/>
          </a:xfrm>
          <a:prstGeom prst="rect">
            <a:avLst/>
          </a:prstGeom>
          <a:noFill/>
          <a:ln>
            <a:noFill/>
          </a:ln>
        </p:spPr>
        <p:txBody>
          <a:bodyPr spcFirstLastPara="1" wrap="square" lIns="0" tIns="9525" rIns="0" bIns="0" anchor="t" anchorCtr="0">
            <a:spAutoFit/>
          </a:bodyPr>
          <a:lstStyle/>
          <a:p>
            <a:pPr marL="457200" lvl="0" indent="-266700" algn="l" rtl="0">
              <a:spcBef>
                <a:spcPts val="0"/>
              </a:spcBef>
              <a:spcAft>
                <a:spcPts val="0"/>
              </a:spcAft>
              <a:buClr>
                <a:schemeClr val="dk1"/>
              </a:buClr>
              <a:buSzPts val="600"/>
              <a:buFont typeface="Quicksand Medium"/>
              <a:buChar char="●"/>
            </a:pPr>
            <a:r>
              <a:rPr lang="en" sz="600">
                <a:solidFill>
                  <a:schemeClr val="dk1"/>
                </a:solidFill>
                <a:latin typeface="Quicksand Medium"/>
                <a:ea typeface="Quicksand Medium"/>
                <a:cs typeface="Quicksand Medium"/>
                <a:sym typeface="Quicksand Medium"/>
              </a:rPr>
              <a:t>Lone worker protection programs</a:t>
            </a:r>
            <a:endParaRPr sz="600">
              <a:solidFill>
                <a:schemeClr val="dk1"/>
              </a:solidFill>
              <a:latin typeface="Quicksand Medium"/>
              <a:ea typeface="Quicksand Medium"/>
              <a:cs typeface="Quicksand Medium"/>
              <a:sym typeface="Quicksand Medium"/>
            </a:endParaRPr>
          </a:p>
          <a:p>
            <a:pPr marL="457200" lvl="0" indent="-266700" algn="l" rtl="0">
              <a:spcBef>
                <a:spcPts val="0"/>
              </a:spcBef>
              <a:spcAft>
                <a:spcPts val="0"/>
              </a:spcAft>
              <a:buClr>
                <a:schemeClr val="dk1"/>
              </a:buClr>
              <a:buSzPts val="600"/>
              <a:buFont typeface="Quicksand Medium"/>
              <a:buChar char="●"/>
            </a:pPr>
            <a:r>
              <a:rPr lang="en" sz="600">
                <a:solidFill>
                  <a:schemeClr val="dk1"/>
                </a:solidFill>
                <a:latin typeface="Quicksand Medium"/>
                <a:ea typeface="Quicksand Medium"/>
                <a:cs typeface="Quicksand Medium"/>
                <a:sym typeface="Quicksand Medium"/>
              </a:rPr>
              <a:t>Workforce-wide safety visibility</a:t>
            </a:r>
            <a:endParaRPr sz="600">
              <a:solidFill>
                <a:schemeClr val="dk1"/>
              </a:solidFill>
              <a:latin typeface="Quicksand Medium"/>
              <a:ea typeface="Quicksand Medium"/>
              <a:cs typeface="Quicksand Medium"/>
              <a:sym typeface="Quicksand Medium"/>
            </a:endParaRPr>
          </a:p>
          <a:p>
            <a:pPr marL="457200" lvl="0" indent="-266700" algn="l" rtl="0">
              <a:spcBef>
                <a:spcPts val="0"/>
              </a:spcBef>
              <a:spcAft>
                <a:spcPts val="0"/>
              </a:spcAft>
              <a:buClr>
                <a:schemeClr val="dk1"/>
              </a:buClr>
              <a:buSzPts val="600"/>
              <a:buFont typeface="Quicksand Medium"/>
              <a:buChar char="●"/>
            </a:pPr>
            <a:r>
              <a:rPr lang="en" sz="600">
                <a:solidFill>
                  <a:schemeClr val="dk1"/>
                </a:solidFill>
                <a:latin typeface="Quicksand Medium"/>
                <a:ea typeface="Quicksand Medium"/>
                <a:cs typeface="Quicksand Medium"/>
                <a:sym typeface="Quicksand Medium"/>
              </a:rPr>
              <a:t>Operational reporting and analytics</a:t>
            </a:r>
            <a:endParaRPr sz="600">
              <a:solidFill>
                <a:schemeClr val="dk1"/>
              </a:solidFill>
              <a:latin typeface="Quicksand Medium"/>
              <a:ea typeface="Quicksand Medium"/>
              <a:cs typeface="Quicksand Medium"/>
              <a:sym typeface="Quicksand Medium"/>
            </a:endParaRPr>
          </a:p>
          <a:p>
            <a:pPr marL="457200" lvl="0" indent="-266700" algn="l" rtl="0">
              <a:spcBef>
                <a:spcPts val="0"/>
              </a:spcBef>
              <a:spcAft>
                <a:spcPts val="0"/>
              </a:spcAft>
              <a:buClr>
                <a:schemeClr val="dk1"/>
              </a:buClr>
              <a:buSzPts val="600"/>
              <a:buFont typeface="Quicksand Medium"/>
              <a:buChar char="●"/>
            </a:pPr>
            <a:r>
              <a:rPr lang="en" sz="600">
                <a:solidFill>
                  <a:schemeClr val="dk1"/>
                </a:solidFill>
                <a:latin typeface="Quicksand Medium"/>
                <a:ea typeface="Quicksand Medium"/>
                <a:cs typeface="Quicksand Medium"/>
                <a:sym typeface="Quicksand Medium"/>
              </a:rPr>
              <a:t>Scalable safety strategies that evolve with organizational needs</a:t>
            </a:r>
            <a:endParaRPr sz="600">
              <a:solidFill>
                <a:schemeClr val="dk1"/>
              </a:solidFill>
              <a:latin typeface="Quicksand Medium"/>
              <a:ea typeface="Quicksand Medium"/>
              <a:cs typeface="Quicksand Medium"/>
              <a:sym typeface="Quicksand Medium"/>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g3e408c2ef1a_0_138"/>
          <p:cNvSpPr txBox="1"/>
          <p:nvPr/>
        </p:nvSpPr>
        <p:spPr>
          <a:xfrm>
            <a:off x="2273726" y="460803"/>
            <a:ext cx="1434300" cy="150600"/>
          </a:xfrm>
          <a:prstGeom prst="rect">
            <a:avLst/>
          </a:prstGeom>
          <a:noFill/>
          <a:ln>
            <a:noFill/>
          </a:ln>
        </p:spPr>
        <p:txBody>
          <a:bodyPr spcFirstLastPara="1" wrap="square" lIns="0" tIns="27150" rIns="0" bIns="0" anchor="t" anchorCtr="0">
            <a:spAutoFit/>
          </a:bodyPr>
          <a:lstStyle/>
          <a:p>
            <a:pPr marL="0" marR="0" lvl="0" indent="0" algn="l" rtl="0">
              <a:lnSpc>
                <a:spcPct val="115000"/>
              </a:lnSpc>
              <a:spcBef>
                <a:spcPts val="1400"/>
              </a:spcBef>
              <a:spcAft>
                <a:spcPts val="0"/>
              </a:spcAft>
              <a:buClr>
                <a:srgbClr val="000000"/>
              </a:buClr>
              <a:buSzPts val="800"/>
              <a:buFont typeface="Arial"/>
              <a:buNone/>
            </a:pPr>
            <a:r>
              <a:rPr lang="en" sz="800" b="1" dirty="0">
                <a:solidFill>
                  <a:srgbClr val="18518E"/>
                </a:solidFill>
              </a:rPr>
              <a:t>Education </a:t>
            </a:r>
            <a:endParaRPr sz="600" b="0" i="0" u="none" strike="noStrike" cap="none" dirty="0">
              <a:solidFill>
                <a:srgbClr val="000000"/>
              </a:solidFill>
              <a:latin typeface="Arial"/>
              <a:ea typeface="Arial"/>
              <a:cs typeface="Arial"/>
              <a:sym typeface="Arial"/>
            </a:endParaRPr>
          </a:p>
        </p:txBody>
      </p:sp>
      <p:sp>
        <p:nvSpPr>
          <p:cNvPr id="139" name="Google Shape;139;g3e408c2ef1a_0_138"/>
          <p:cNvSpPr txBox="1"/>
          <p:nvPr/>
        </p:nvSpPr>
        <p:spPr>
          <a:xfrm>
            <a:off x="2691543" y="198225"/>
            <a:ext cx="2259000" cy="196200"/>
          </a:xfrm>
          <a:prstGeom prst="rect">
            <a:avLst/>
          </a:prstGeom>
          <a:noFill/>
          <a:ln>
            <a:noFill/>
          </a:ln>
        </p:spPr>
        <p:txBody>
          <a:bodyPr spcFirstLastPara="1" wrap="square" lIns="0" tIns="11425" rIns="0" bIns="0" anchor="t" anchorCtr="0">
            <a:spAutoFit/>
          </a:bodyPr>
          <a:lstStyle/>
          <a:p>
            <a:pPr marL="12700" marR="0" lvl="0" indent="0" algn="l" rtl="0">
              <a:lnSpc>
                <a:spcPct val="100000"/>
              </a:lnSpc>
              <a:spcBef>
                <a:spcPts val="0"/>
              </a:spcBef>
              <a:spcAft>
                <a:spcPts val="0"/>
              </a:spcAft>
              <a:buClr>
                <a:schemeClr val="dk1"/>
              </a:buClr>
              <a:buSzPts val="1100"/>
              <a:buFont typeface="Arial"/>
              <a:buNone/>
            </a:pPr>
            <a:r>
              <a:rPr lang="en" sz="1200" b="1" i="0" u="none" strike="noStrike" cap="none" dirty="0">
                <a:solidFill>
                  <a:srgbClr val="E22C91"/>
                </a:solidFill>
                <a:latin typeface="Arial"/>
                <a:ea typeface="Arial"/>
                <a:cs typeface="Arial"/>
                <a:sym typeface="Arial"/>
              </a:rPr>
              <a:t>Buyer Personas</a:t>
            </a:r>
            <a:endParaRPr sz="1200" b="1" i="0" u="none" strike="noStrike" cap="none" dirty="0">
              <a:solidFill>
                <a:srgbClr val="E22C91"/>
              </a:solidFill>
              <a:latin typeface="Arial"/>
              <a:ea typeface="Arial"/>
              <a:cs typeface="Arial"/>
              <a:sym typeface="Arial"/>
            </a:endParaRPr>
          </a:p>
        </p:txBody>
      </p:sp>
      <p:sp>
        <p:nvSpPr>
          <p:cNvPr id="140" name="Google Shape;140;g3e408c2ef1a_0_138"/>
          <p:cNvSpPr txBox="1"/>
          <p:nvPr/>
        </p:nvSpPr>
        <p:spPr>
          <a:xfrm>
            <a:off x="290775" y="170175"/>
            <a:ext cx="1449300" cy="381000"/>
          </a:xfrm>
          <a:prstGeom prst="rect">
            <a:avLst/>
          </a:prstGeom>
          <a:noFill/>
          <a:ln>
            <a:noFill/>
          </a:ln>
        </p:spPr>
        <p:txBody>
          <a:bodyPr spcFirstLastPara="1" wrap="square" lIns="0" tIns="11425" rIns="0" bIns="0" anchor="t" anchorCtr="0">
            <a:spAutoFit/>
          </a:bodyPr>
          <a:lstStyle/>
          <a:p>
            <a:pPr marL="1270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E22C91"/>
                </a:solidFill>
                <a:latin typeface="Arial"/>
                <a:ea typeface="Arial"/>
                <a:cs typeface="Arial"/>
                <a:sym typeface="Arial"/>
              </a:rPr>
              <a:t>Primary Segments &amp; Verticals</a:t>
            </a:r>
            <a:endParaRPr sz="1200" b="1" i="0" u="none" strike="noStrike" cap="none">
              <a:solidFill>
                <a:srgbClr val="000000"/>
              </a:solidFill>
              <a:latin typeface="Arial"/>
              <a:ea typeface="Arial"/>
              <a:cs typeface="Arial"/>
              <a:sym typeface="Arial"/>
            </a:endParaRPr>
          </a:p>
        </p:txBody>
      </p:sp>
      <p:grpSp>
        <p:nvGrpSpPr>
          <p:cNvPr id="141" name="Google Shape;141;g3e408c2ef1a_0_138"/>
          <p:cNvGrpSpPr/>
          <p:nvPr/>
        </p:nvGrpSpPr>
        <p:grpSpPr>
          <a:xfrm>
            <a:off x="2275068" y="200323"/>
            <a:ext cx="299715" cy="293155"/>
            <a:chOff x="5227082" y="759436"/>
            <a:chExt cx="503638" cy="523398"/>
          </a:xfrm>
        </p:grpSpPr>
        <p:pic>
          <p:nvPicPr>
            <p:cNvPr id="142" name="Google Shape;142;g3e408c2ef1a_0_138"/>
            <p:cNvPicPr preferRelativeResize="0"/>
            <p:nvPr/>
          </p:nvPicPr>
          <p:blipFill rotWithShape="1">
            <a:blip r:embed="rId3">
              <a:alphaModFix/>
            </a:blip>
            <a:srcRect/>
            <a:stretch/>
          </p:blipFill>
          <p:spPr>
            <a:xfrm>
              <a:off x="5374728" y="759436"/>
              <a:ext cx="210082" cy="234535"/>
            </a:xfrm>
            <a:prstGeom prst="rect">
              <a:avLst/>
            </a:prstGeom>
            <a:noFill/>
            <a:ln>
              <a:noFill/>
            </a:ln>
          </p:spPr>
        </p:pic>
        <p:pic>
          <p:nvPicPr>
            <p:cNvPr id="143" name="Google Shape;143;g3e408c2ef1a_0_138"/>
            <p:cNvPicPr preferRelativeResize="0"/>
            <p:nvPr/>
          </p:nvPicPr>
          <p:blipFill rotWithShape="1">
            <a:blip r:embed="rId4">
              <a:alphaModFix/>
            </a:blip>
            <a:srcRect/>
            <a:stretch/>
          </p:blipFill>
          <p:spPr>
            <a:xfrm>
              <a:off x="5227082" y="1102524"/>
              <a:ext cx="503638" cy="180310"/>
            </a:xfrm>
            <a:prstGeom prst="rect">
              <a:avLst/>
            </a:prstGeom>
            <a:noFill/>
            <a:ln>
              <a:noFill/>
            </a:ln>
          </p:spPr>
        </p:pic>
        <p:sp>
          <p:nvSpPr>
            <p:cNvPr id="144" name="Google Shape;144;g3e408c2ef1a_0_138"/>
            <p:cNvSpPr/>
            <p:nvPr/>
          </p:nvSpPr>
          <p:spPr>
            <a:xfrm>
              <a:off x="5313154" y="987616"/>
              <a:ext cx="333375" cy="66675"/>
            </a:xfrm>
            <a:custGeom>
              <a:avLst/>
              <a:gdLst/>
              <a:ahLst/>
              <a:cxnLst/>
              <a:rect l="l" t="t" r="r" b="b"/>
              <a:pathLst>
                <a:path w="333375" h="66675" extrusionOk="0">
                  <a:moveTo>
                    <a:pt x="0" y="66172"/>
                  </a:moveTo>
                  <a:lnTo>
                    <a:pt x="0" y="44441"/>
                  </a:lnTo>
                  <a:lnTo>
                    <a:pt x="333338" y="44441"/>
                  </a:lnTo>
                  <a:lnTo>
                    <a:pt x="333338" y="66172"/>
                  </a:lnTo>
                </a:path>
                <a:path w="333375" h="66675" extrusionOk="0">
                  <a:moveTo>
                    <a:pt x="166669" y="0"/>
                  </a:moveTo>
                  <a:lnTo>
                    <a:pt x="166669" y="66172"/>
                  </a:lnTo>
                </a:path>
              </a:pathLst>
            </a:custGeom>
            <a:noFill/>
            <a:ln w="8175" cap="flat" cmpd="sng">
              <a:solidFill>
                <a:srgbClr val="E10074"/>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44"/>
                <a:buFont typeface="Arial"/>
                <a:buNone/>
              </a:pPr>
              <a:endParaRPr sz="944" b="0" i="0" u="none" strike="noStrike" cap="none">
                <a:solidFill>
                  <a:srgbClr val="000000"/>
                </a:solidFill>
                <a:latin typeface="Arial"/>
                <a:ea typeface="Arial"/>
                <a:cs typeface="Arial"/>
                <a:sym typeface="Arial"/>
              </a:endParaRPr>
            </a:p>
          </p:txBody>
        </p:sp>
      </p:grpSp>
      <p:sp>
        <p:nvSpPr>
          <p:cNvPr id="145" name="Google Shape;145;g3e408c2ef1a_0_138"/>
          <p:cNvSpPr txBox="1">
            <a:spLocks noGrp="1"/>
          </p:cNvSpPr>
          <p:nvPr>
            <p:ph type="sldNum" idx="12"/>
          </p:nvPr>
        </p:nvSpPr>
        <p:spPr>
          <a:xfrm>
            <a:off x="8564569" y="4873005"/>
            <a:ext cx="297300" cy="138600"/>
          </a:xfrm>
          <a:prstGeom prst="rect">
            <a:avLst/>
          </a:prstGeom>
          <a:noFill/>
          <a:ln>
            <a:noFill/>
          </a:ln>
        </p:spPr>
        <p:txBody>
          <a:bodyPr spcFirstLastPara="1" wrap="square" lIns="0" tIns="0" rIns="0" bIns="0" anchor="ctr" anchorCtr="0">
            <a:spAutoFit/>
          </a:bodyPr>
          <a:lstStyle/>
          <a:p>
            <a:pPr marL="25400" lvl="0" indent="0" algn="r" rtl="0">
              <a:lnSpc>
                <a:spcPct val="103777"/>
              </a:lnSpc>
              <a:spcBef>
                <a:spcPts val="0"/>
              </a:spcBef>
              <a:spcAft>
                <a:spcPts val="0"/>
              </a:spcAft>
              <a:buSzPts val="600"/>
              <a:buNone/>
            </a:pPr>
            <a:fld id="{00000000-1234-1234-1234-123412341234}" type="slidenum">
              <a:rPr lang="en"/>
              <a:t>3</a:t>
            </a:fld>
            <a:endParaRPr/>
          </a:p>
        </p:txBody>
      </p:sp>
      <p:sp>
        <p:nvSpPr>
          <p:cNvPr id="146" name="Google Shape;146;g3e408c2ef1a_0_138"/>
          <p:cNvSpPr txBox="1">
            <a:spLocks noGrp="1"/>
          </p:cNvSpPr>
          <p:nvPr>
            <p:ph type="ftr" idx="11"/>
          </p:nvPr>
        </p:nvSpPr>
        <p:spPr>
          <a:xfrm>
            <a:off x="7255096" y="4873005"/>
            <a:ext cx="1428300" cy="107700"/>
          </a:xfrm>
          <a:prstGeom prst="rect">
            <a:avLst/>
          </a:prstGeom>
          <a:noFill/>
          <a:ln>
            <a:noFill/>
          </a:ln>
        </p:spPr>
        <p:txBody>
          <a:bodyPr spcFirstLastPara="1" wrap="square" lIns="0" tIns="0" rIns="0" bIns="0" anchor="ctr" anchorCtr="0">
            <a:spAutoFit/>
          </a:bodyPr>
          <a:lstStyle/>
          <a:p>
            <a:pPr marL="12700" lvl="0" indent="0" algn="ctr" rtl="0">
              <a:lnSpc>
                <a:spcPct val="133428"/>
              </a:lnSpc>
              <a:spcBef>
                <a:spcPts val="0"/>
              </a:spcBef>
              <a:spcAft>
                <a:spcPts val="0"/>
              </a:spcAft>
              <a:buSzPts val="700"/>
              <a:buNone/>
            </a:pPr>
            <a:r>
              <a:rPr lang="en" sz="700">
                <a:latin typeface="Quicksand"/>
                <a:ea typeface="Quicksand"/>
                <a:cs typeface="Quicksand"/>
                <a:sym typeface="Quicksand"/>
              </a:rPr>
              <a:t>FOR INTERNAL USE ONLY</a:t>
            </a:r>
            <a:endParaRPr/>
          </a:p>
        </p:txBody>
      </p:sp>
      <p:pic>
        <p:nvPicPr>
          <p:cNvPr id="147" name="Google Shape;147;g3e408c2ef1a_0_138" title="TFB_Registered-Partner_Logo_PRI_RGB_on-W_2022-03-25 (1) (002).png"/>
          <p:cNvPicPr preferRelativeResize="0"/>
          <p:nvPr/>
        </p:nvPicPr>
        <p:blipFill rotWithShape="1">
          <a:blip r:embed="rId5">
            <a:alphaModFix/>
          </a:blip>
          <a:srcRect/>
          <a:stretch/>
        </p:blipFill>
        <p:spPr>
          <a:xfrm>
            <a:off x="264200" y="4734700"/>
            <a:ext cx="1091282" cy="276900"/>
          </a:xfrm>
          <a:prstGeom prst="rect">
            <a:avLst/>
          </a:prstGeom>
          <a:noFill/>
          <a:ln>
            <a:noFill/>
          </a:ln>
        </p:spPr>
      </p:pic>
      <p:sp>
        <p:nvSpPr>
          <p:cNvPr id="148" name="Google Shape;148;g3e408c2ef1a_0_138"/>
          <p:cNvSpPr txBox="1"/>
          <p:nvPr/>
        </p:nvSpPr>
        <p:spPr>
          <a:xfrm>
            <a:off x="315999" y="617863"/>
            <a:ext cx="1504500" cy="133500"/>
          </a:xfrm>
          <a:prstGeom prst="rect">
            <a:avLst/>
          </a:prstGeom>
          <a:noFill/>
          <a:ln>
            <a:noFill/>
          </a:ln>
        </p:spPr>
        <p:txBody>
          <a:bodyPr spcFirstLastPara="1" wrap="square" lIns="0" tIns="10300" rIns="0" bIns="0" anchor="t" anchorCtr="0">
            <a:spAutoFit/>
          </a:bodyPr>
          <a:lstStyle/>
          <a:p>
            <a:pPr marL="0" marR="0" lvl="0" indent="0" algn="l" rtl="0">
              <a:lnSpc>
                <a:spcPct val="115000"/>
              </a:lnSpc>
              <a:spcBef>
                <a:spcPts val="1400"/>
              </a:spcBef>
              <a:spcAft>
                <a:spcPts val="400"/>
              </a:spcAft>
              <a:buClr>
                <a:schemeClr val="dk1"/>
              </a:buClr>
              <a:buSzPts val="1100"/>
              <a:buFont typeface="Arial"/>
              <a:buNone/>
            </a:pPr>
            <a:r>
              <a:rPr lang="en" sz="800" b="1" i="0" u="none" strike="noStrike" cap="none" dirty="0">
                <a:solidFill>
                  <a:srgbClr val="18518E"/>
                </a:solidFill>
                <a:latin typeface="Arial"/>
                <a:ea typeface="Arial"/>
                <a:cs typeface="Arial"/>
                <a:sym typeface="Arial"/>
              </a:rPr>
              <a:t>Primary Targets</a:t>
            </a:r>
            <a:endParaRPr sz="800" b="1" i="0" u="none" strike="noStrike" cap="none" dirty="0">
              <a:solidFill>
                <a:srgbClr val="18518E"/>
              </a:solidFill>
              <a:latin typeface="Arial"/>
              <a:ea typeface="Arial"/>
              <a:cs typeface="Arial"/>
              <a:sym typeface="Arial"/>
            </a:endParaRPr>
          </a:p>
        </p:txBody>
      </p:sp>
      <p:sp>
        <p:nvSpPr>
          <p:cNvPr id="149" name="Google Shape;149;g3e408c2ef1a_0_138"/>
          <p:cNvSpPr txBox="1"/>
          <p:nvPr/>
        </p:nvSpPr>
        <p:spPr>
          <a:xfrm>
            <a:off x="290775" y="976875"/>
            <a:ext cx="1707600" cy="1117800"/>
          </a:xfrm>
          <a:prstGeom prst="rect">
            <a:avLst/>
          </a:prstGeom>
          <a:noFill/>
          <a:ln>
            <a:noFill/>
          </a:ln>
        </p:spPr>
        <p:txBody>
          <a:bodyPr spcFirstLastPara="1" wrap="square" lIns="0" tIns="9525" rIns="0" bIns="0" anchor="t" anchorCtr="0">
            <a:spAutoFit/>
          </a:bodyPr>
          <a:lstStyle/>
          <a:p>
            <a:pPr marL="457200" lvl="0" indent="-266700" algn="l" rtl="0">
              <a:spcBef>
                <a:spcPts val="0"/>
              </a:spcBef>
              <a:spcAft>
                <a:spcPts val="0"/>
              </a:spcAft>
              <a:buClr>
                <a:schemeClr val="dk1"/>
              </a:buClr>
              <a:buSzPts val="600"/>
              <a:buChar char="●"/>
            </a:pPr>
            <a:r>
              <a:rPr lang="en" sz="600" dirty="0">
                <a:solidFill>
                  <a:schemeClr val="dk1"/>
                </a:solidFill>
              </a:rPr>
              <a:t>Healthcare &amp; Home Health</a:t>
            </a:r>
            <a:endParaRPr sz="600" dirty="0">
              <a:solidFill>
                <a:schemeClr val="dk1"/>
              </a:solidFill>
            </a:endParaRPr>
          </a:p>
          <a:p>
            <a:pPr marL="457200" lvl="0" indent="-266700" algn="l" rtl="0">
              <a:spcBef>
                <a:spcPts val="0"/>
              </a:spcBef>
              <a:spcAft>
                <a:spcPts val="0"/>
              </a:spcAft>
              <a:buClr>
                <a:schemeClr val="dk1"/>
              </a:buClr>
              <a:buSzPts val="600"/>
              <a:buFont typeface="Quicksand Medium"/>
              <a:buChar char="●"/>
            </a:pPr>
            <a:r>
              <a:rPr lang="en" sz="600" dirty="0">
                <a:solidFill>
                  <a:schemeClr val="dk1"/>
                </a:solidFill>
                <a:latin typeface="Quicksand Medium"/>
                <a:ea typeface="Quicksand Medium"/>
                <a:cs typeface="Quicksand Medium"/>
                <a:sym typeface="Quicksand Medium"/>
              </a:rPr>
              <a:t>Education (K-12 &amp; Higher Education)</a:t>
            </a:r>
            <a:endParaRPr sz="600" dirty="0">
              <a:solidFill>
                <a:schemeClr val="dk1"/>
              </a:solidFill>
              <a:latin typeface="Quicksand Medium"/>
              <a:ea typeface="Quicksand Medium"/>
              <a:cs typeface="Quicksand Medium"/>
              <a:sym typeface="Quicksand Medium"/>
            </a:endParaRPr>
          </a:p>
          <a:p>
            <a:pPr marL="457200" lvl="0" indent="-266700" algn="l" rtl="0">
              <a:spcBef>
                <a:spcPts val="0"/>
              </a:spcBef>
              <a:spcAft>
                <a:spcPts val="0"/>
              </a:spcAft>
              <a:buClr>
                <a:schemeClr val="dk1"/>
              </a:buClr>
              <a:buSzPts val="600"/>
              <a:buFont typeface="Quicksand Medium"/>
              <a:buChar char="●"/>
            </a:pPr>
            <a:r>
              <a:rPr lang="en" sz="600" dirty="0">
                <a:solidFill>
                  <a:schemeClr val="dk1"/>
                </a:solidFill>
                <a:latin typeface="Quicksand Medium"/>
                <a:ea typeface="Quicksand Medium"/>
                <a:cs typeface="Quicksand Medium"/>
                <a:sym typeface="Quicksand Medium"/>
              </a:rPr>
              <a:t>Government &amp; Social Services</a:t>
            </a:r>
            <a:endParaRPr sz="600" dirty="0">
              <a:solidFill>
                <a:schemeClr val="dk1"/>
              </a:solidFill>
              <a:latin typeface="Quicksand Medium"/>
              <a:ea typeface="Quicksand Medium"/>
              <a:cs typeface="Quicksand Medium"/>
              <a:sym typeface="Quicksand Medium"/>
            </a:endParaRPr>
          </a:p>
          <a:p>
            <a:pPr marL="457200" lvl="0" indent="-266700" algn="l" rtl="0">
              <a:spcBef>
                <a:spcPts val="0"/>
              </a:spcBef>
              <a:spcAft>
                <a:spcPts val="0"/>
              </a:spcAft>
              <a:buClr>
                <a:schemeClr val="dk1"/>
              </a:buClr>
              <a:buSzPts val="600"/>
              <a:buFont typeface="Quicksand Medium"/>
              <a:buChar char="●"/>
            </a:pPr>
            <a:r>
              <a:rPr lang="en" sz="600" dirty="0">
                <a:solidFill>
                  <a:schemeClr val="dk1"/>
                </a:solidFill>
                <a:latin typeface="Quicksand Medium"/>
                <a:ea typeface="Quicksand Medium"/>
                <a:cs typeface="Quicksand Medium"/>
                <a:sym typeface="Quicksand Medium"/>
              </a:rPr>
              <a:t>Public Safety &amp; Crisis Response</a:t>
            </a:r>
            <a:endParaRPr sz="600" dirty="0">
              <a:solidFill>
                <a:schemeClr val="dk1"/>
              </a:solidFill>
              <a:latin typeface="Quicksand Medium"/>
              <a:ea typeface="Quicksand Medium"/>
              <a:cs typeface="Quicksand Medium"/>
              <a:sym typeface="Quicksand Medium"/>
            </a:endParaRPr>
          </a:p>
          <a:p>
            <a:pPr marL="457200" lvl="0" indent="-266700" algn="l" rtl="0">
              <a:spcBef>
                <a:spcPts val="0"/>
              </a:spcBef>
              <a:spcAft>
                <a:spcPts val="0"/>
              </a:spcAft>
              <a:buClr>
                <a:schemeClr val="dk1"/>
              </a:buClr>
              <a:buSzPts val="600"/>
              <a:buFont typeface="Quicksand Medium"/>
              <a:buChar char="●"/>
            </a:pPr>
            <a:r>
              <a:rPr lang="en" sz="600" dirty="0">
                <a:solidFill>
                  <a:schemeClr val="dk1"/>
                </a:solidFill>
                <a:latin typeface="Quicksand Medium"/>
                <a:ea typeface="Quicksand Medium"/>
                <a:cs typeface="Quicksand Medium"/>
                <a:sym typeface="Quicksand Medium"/>
              </a:rPr>
              <a:t>Construction &amp; Field Services</a:t>
            </a:r>
            <a:endParaRPr sz="600" dirty="0">
              <a:solidFill>
                <a:schemeClr val="dk1"/>
              </a:solidFill>
              <a:latin typeface="Quicksand Medium"/>
              <a:ea typeface="Quicksand Medium"/>
              <a:cs typeface="Quicksand Medium"/>
              <a:sym typeface="Quicksand Medium"/>
            </a:endParaRPr>
          </a:p>
          <a:p>
            <a:pPr marL="457200" lvl="0" indent="-266700" algn="l" rtl="0">
              <a:spcBef>
                <a:spcPts val="0"/>
              </a:spcBef>
              <a:spcAft>
                <a:spcPts val="0"/>
              </a:spcAft>
              <a:buClr>
                <a:schemeClr val="dk1"/>
              </a:buClr>
              <a:buSzPts val="600"/>
              <a:buFont typeface="Quicksand Medium"/>
              <a:buChar char="●"/>
            </a:pPr>
            <a:r>
              <a:rPr lang="en" sz="600" dirty="0">
                <a:solidFill>
                  <a:schemeClr val="dk1"/>
                </a:solidFill>
                <a:latin typeface="Quicksand Medium"/>
                <a:ea typeface="Quicksand Medium"/>
                <a:cs typeface="Quicksand Medium"/>
                <a:sym typeface="Quicksand Medium"/>
              </a:rPr>
              <a:t>Utilities &amp; Public Works</a:t>
            </a:r>
            <a:endParaRPr sz="600" dirty="0">
              <a:solidFill>
                <a:schemeClr val="dk1"/>
              </a:solidFill>
              <a:latin typeface="Quicksand Medium"/>
              <a:ea typeface="Quicksand Medium"/>
              <a:cs typeface="Quicksand Medium"/>
              <a:sym typeface="Quicksand Medium"/>
            </a:endParaRPr>
          </a:p>
          <a:p>
            <a:pPr marL="457200" lvl="0" indent="-266700" algn="l" rtl="0">
              <a:spcBef>
                <a:spcPts val="0"/>
              </a:spcBef>
              <a:spcAft>
                <a:spcPts val="0"/>
              </a:spcAft>
              <a:buClr>
                <a:schemeClr val="dk1"/>
              </a:buClr>
              <a:buSzPts val="600"/>
              <a:buFont typeface="Quicksand Medium"/>
              <a:buChar char="●"/>
            </a:pPr>
            <a:r>
              <a:rPr lang="en" sz="600" dirty="0">
                <a:solidFill>
                  <a:schemeClr val="dk1"/>
                </a:solidFill>
                <a:latin typeface="Quicksand Medium"/>
                <a:ea typeface="Quicksand Medium"/>
                <a:cs typeface="Quicksand Medium"/>
                <a:sym typeface="Quicksand Medium"/>
              </a:rPr>
              <a:t>Retail &amp; Hospitality</a:t>
            </a:r>
            <a:endParaRPr sz="600" dirty="0">
              <a:solidFill>
                <a:schemeClr val="dk1"/>
              </a:solidFill>
              <a:latin typeface="Quicksand Medium"/>
              <a:ea typeface="Quicksand Medium"/>
              <a:cs typeface="Quicksand Medium"/>
              <a:sym typeface="Quicksand Medium"/>
            </a:endParaRPr>
          </a:p>
          <a:p>
            <a:pPr marL="457200" lvl="0" indent="-266700" algn="l" rtl="0">
              <a:spcBef>
                <a:spcPts val="0"/>
              </a:spcBef>
              <a:spcAft>
                <a:spcPts val="0"/>
              </a:spcAft>
              <a:buClr>
                <a:schemeClr val="dk1"/>
              </a:buClr>
              <a:buSzPts val="600"/>
              <a:buFont typeface="Quicksand Medium"/>
              <a:buChar char="●"/>
            </a:pPr>
            <a:r>
              <a:rPr lang="en" sz="600" dirty="0">
                <a:solidFill>
                  <a:schemeClr val="dk1"/>
                </a:solidFill>
                <a:latin typeface="Quicksand Medium"/>
                <a:ea typeface="Quicksand Medium"/>
                <a:cs typeface="Quicksand Medium"/>
                <a:sym typeface="Quicksand Medium"/>
              </a:rPr>
              <a:t>Property Management &amp; Facilities</a:t>
            </a:r>
            <a:endParaRPr sz="600" dirty="0">
              <a:solidFill>
                <a:schemeClr val="dk1"/>
              </a:solidFill>
              <a:latin typeface="Quicksand Medium"/>
              <a:ea typeface="Quicksand Medium"/>
              <a:cs typeface="Quicksand Medium"/>
              <a:sym typeface="Quicksand Medium"/>
            </a:endParaRPr>
          </a:p>
          <a:p>
            <a:pPr marL="457200" lvl="0" indent="-266700" algn="l" rtl="0">
              <a:spcBef>
                <a:spcPts val="0"/>
              </a:spcBef>
              <a:spcAft>
                <a:spcPts val="0"/>
              </a:spcAft>
              <a:buClr>
                <a:schemeClr val="dk1"/>
              </a:buClr>
              <a:buSzPts val="600"/>
              <a:buFont typeface="Quicksand Medium"/>
              <a:buChar char="●"/>
            </a:pPr>
            <a:r>
              <a:rPr lang="en" sz="600" dirty="0">
                <a:solidFill>
                  <a:schemeClr val="dk1"/>
                </a:solidFill>
                <a:latin typeface="Quicksand Medium"/>
                <a:ea typeface="Quicksand Medium"/>
                <a:cs typeface="Quicksand Medium"/>
                <a:sym typeface="Quicksand Medium"/>
              </a:rPr>
              <a:t>Mobile &amp; Lone Worker Environments</a:t>
            </a:r>
            <a:endParaRPr sz="600" dirty="0">
              <a:solidFill>
                <a:schemeClr val="dk1"/>
              </a:solidFill>
              <a:latin typeface="Quicksand Medium"/>
              <a:ea typeface="Quicksand Medium"/>
              <a:cs typeface="Quicksand Medium"/>
              <a:sym typeface="Quicksand Medium"/>
            </a:endParaRPr>
          </a:p>
          <a:p>
            <a:pPr marL="0" marR="0" lvl="0" indent="0" algn="l" rtl="0">
              <a:lnSpc>
                <a:spcPct val="100000"/>
              </a:lnSpc>
              <a:spcBef>
                <a:spcPts val="0"/>
              </a:spcBef>
              <a:spcAft>
                <a:spcPts val="0"/>
              </a:spcAft>
              <a:buClr>
                <a:srgbClr val="000000"/>
              </a:buClr>
              <a:buSzPts val="600"/>
              <a:buFont typeface="Arial"/>
              <a:buNone/>
            </a:pPr>
            <a:endParaRPr sz="600" b="0" i="0" u="none" strike="noStrike" cap="none" dirty="0">
              <a:solidFill>
                <a:schemeClr val="dk1"/>
              </a:solidFill>
              <a:latin typeface="Arial"/>
              <a:ea typeface="Arial"/>
              <a:cs typeface="Arial"/>
              <a:sym typeface="Arial"/>
            </a:endParaRPr>
          </a:p>
        </p:txBody>
      </p:sp>
      <p:sp>
        <p:nvSpPr>
          <p:cNvPr id="150" name="Google Shape;150;g3e408c2ef1a_0_138"/>
          <p:cNvSpPr txBox="1"/>
          <p:nvPr/>
        </p:nvSpPr>
        <p:spPr>
          <a:xfrm>
            <a:off x="315999" y="1916991"/>
            <a:ext cx="1504500" cy="133500"/>
          </a:xfrm>
          <a:prstGeom prst="rect">
            <a:avLst/>
          </a:prstGeom>
          <a:noFill/>
          <a:ln>
            <a:noFill/>
          </a:ln>
        </p:spPr>
        <p:txBody>
          <a:bodyPr spcFirstLastPara="1" wrap="square" lIns="0" tIns="10300" rIns="0" bIns="0" anchor="t" anchorCtr="0">
            <a:spAutoFit/>
          </a:bodyPr>
          <a:lstStyle/>
          <a:p>
            <a:pPr marL="0" marR="0" lvl="0" indent="0" algn="l" rtl="0">
              <a:lnSpc>
                <a:spcPct val="115000"/>
              </a:lnSpc>
              <a:spcBef>
                <a:spcPts val="1400"/>
              </a:spcBef>
              <a:spcAft>
                <a:spcPts val="400"/>
              </a:spcAft>
              <a:buClr>
                <a:schemeClr val="dk1"/>
              </a:buClr>
              <a:buSzPts val="1100"/>
              <a:buFont typeface="Arial"/>
              <a:buNone/>
            </a:pPr>
            <a:r>
              <a:rPr lang="en" sz="800" b="1" i="0" u="none" strike="noStrike" cap="none" dirty="0">
                <a:solidFill>
                  <a:srgbClr val="18518E"/>
                </a:solidFill>
                <a:latin typeface="Arial"/>
                <a:ea typeface="Arial"/>
                <a:cs typeface="Arial"/>
                <a:sym typeface="Arial"/>
              </a:rPr>
              <a:t>Strong-Fit Environments</a:t>
            </a:r>
            <a:endParaRPr sz="800" b="1" i="0" u="none" strike="noStrike" cap="none" dirty="0">
              <a:solidFill>
                <a:srgbClr val="18518E"/>
              </a:solidFill>
              <a:latin typeface="Arial"/>
              <a:ea typeface="Arial"/>
              <a:cs typeface="Arial"/>
              <a:sym typeface="Arial"/>
            </a:endParaRPr>
          </a:p>
        </p:txBody>
      </p:sp>
      <p:sp>
        <p:nvSpPr>
          <p:cNvPr id="151" name="Google Shape;151;g3e408c2ef1a_0_138"/>
          <p:cNvSpPr txBox="1"/>
          <p:nvPr/>
        </p:nvSpPr>
        <p:spPr>
          <a:xfrm>
            <a:off x="290775" y="2288051"/>
            <a:ext cx="1671900" cy="1210200"/>
          </a:xfrm>
          <a:prstGeom prst="rect">
            <a:avLst/>
          </a:prstGeom>
          <a:noFill/>
          <a:ln>
            <a:noFill/>
          </a:ln>
        </p:spPr>
        <p:txBody>
          <a:bodyPr spcFirstLastPara="1" wrap="square" lIns="0" tIns="9525" rIns="0" bIns="0" anchor="t" anchorCtr="0">
            <a:spAutoFit/>
          </a:bodyPr>
          <a:lstStyle/>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Employees working alone or remotely</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Home visitation programs</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Public-facing staff</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After-hours operations</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Field-based workforces</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High-risk or isolated environments</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Organizations with duty-of-care initiatives</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Teams requiring faster emergency response and location visibility</a:t>
            </a:r>
            <a:endParaRPr sz="600">
              <a:latin typeface="Quicksand Medium"/>
              <a:ea typeface="Quicksand Medium"/>
              <a:cs typeface="Quicksand Medium"/>
              <a:sym typeface="Quicksand Medium"/>
            </a:endParaRPr>
          </a:p>
        </p:txBody>
      </p:sp>
      <p:sp>
        <p:nvSpPr>
          <p:cNvPr id="152" name="Google Shape;152;g3e408c2ef1a_0_138"/>
          <p:cNvSpPr txBox="1"/>
          <p:nvPr/>
        </p:nvSpPr>
        <p:spPr>
          <a:xfrm>
            <a:off x="2275082" y="822012"/>
            <a:ext cx="2243100" cy="673800"/>
          </a:xfrm>
          <a:prstGeom prst="rect">
            <a:avLst/>
          </a:prstGeom>
          <a:noFill/>
          <a:ln>
            <a:noFill/>
          </a:ln>
        </p:spPr>
        <p:txBody>
          <a:bodyPr spcFirstLastPara="1" wrap="square" lIns="0" tIns="27150" rIns="0" bIns="0" anchor="t" anchorCtr="0">
            <a:spAutoFit/>
          </a:bodyPr>
          <a:lstStyle/>
          <a:p>
            <a:pPr marL="0" lvl="0" indent="0" algn="l" rtl="0">
              <a:spcBef>
                <a:spcPts val="0"/>
              </a:spcBef>
              <a:spcAft>
                <a:spcPts val="0"/>
              </a:spcAft>
              <a:buNone/>
            </a:pPr>
            <a:r>
              <a:rPr lang="en" sz="600" b="1" dirty="0">
                <a:latin typeface="Quicksand"/>
                <a:ea typeface="Quicksand"/>
                <a:cs typeface="Quicksand"/>
                <a:sym typeface="Quicksand"/>
              </a:rPr>
              <a:t>Typical Buyers:</a:t>
            </a:r>
            <a:endParaRPr sz="600" b="1" dirty="0">
              <a:latin typeface="Quicksand"/>
              <a:ea typeface="Quicksand"/>
              <a:cs typeface="Quicksand"/>
              <a:sym typeface="Quicksand"/>
            </a:endParaRP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Superintendents</a:t>
            </a:r>
            <a:endParaRPr sz="600" dirty="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School Safety Directors</a:t>
            </a:r>
            <a:endParaRPr sz="600" dirty="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District Operations Leaders</a:t>
            </a:r>
            <a:endParaRPr sz="600" dirty="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Campus Security Leadership</a:t>
            </a:r>
            <a:endParaRPr sz="600" dirty="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Principals &amp; Administrators</a:t>
            </a:r>
            <a:endParaRPr sz="600" dirty="0">
              <a:latin typeface="Quicksand Medium"/>
              <a:ea typeface="Quicksand Medium"/>
              <a:cs typeface="Quicksand Medium"/>
              <a:sym typeface="Quicksand Medium"/>
            </a:endParaRPr>
          </a:p>
          <a:p>
            <a:pPr marL="0" lvl="0" indent="0" algn="l" rtl="0">
              <a:spcBef>
                <a:spcPts val="0"/>
              </a:spcBef>
              <a:spcAft>
                <a:spcPts val="0"/>
              </a:spcAft>
              <a:buNone/>
            </a:pPr>
            <a:endParaRPr sz="600" dirty="0">
              <a:latin typeface="Quicksand Medium"/>
              <a:ea typeface="Quicksand Medium"/>
              <a:cs typeface="Quicksand Medium"/>
              <a:sym typeface="Quicksand Medium"/>
            </a:endParaRPr>
          </a:p>
        </p:txBody>
      </p:sp>
      <p:cxnSp>
        <p:nvCxnSpPr>
          <p:cNvPr id="153" name="Google Shape;153;g3e408c2ef1a_0_138"/>
          <p:cNvCxnSpPr/>
          <p:nvPr/>
        </p:nvCxnSpPr>
        <p:spPr>
          <a:xfrm flipH="1">
            <a:off x="2098750" y="226000"/>
            <a:ext cx="5700" cy="3367500"/>
          </a:xfrm>
          <a:prstGeom prst="straightConnector1">
            <a:avLst/>
          </a:prstGeom>
          <a:noFill/>
          <a:ln w="9525" cap="flat" cmpd="sng">
            <a:solidFill>
              <a:srgbClr val="E22C91"/>
            </a:solidFill>
            <a:prstDash val="solid"/>
            <a:round/>
            <a:headEnd type="none" w="sm" len="sm"/>
            <a:tailEnd type="none" w="sm" len="sm"/>
          </a:ln>
        </p:spPr>
      </p:cxnSp>
      <p:cxnSp>
        <p:nvCxnSpPr>
          <p:cNvPr id="154" name="Google Shape;154;g3e408c2ef1a_0_138"/>
          <p:cNvCxnSpPr/>
          <p:nvPr/>
        </p:nvCxnSpPr>
        <p:spPr>
          <a:xfrm>
            <a:off x="290775" y="627375"/>
            <a:ext cx="1343400" cy="0"/>
          </a:xfrm>
          <a:prstGeom prst="straightConnector1">
            <a:avLst/>
          </a:prstGeom>
          <a:noFill/>
          <a:ln w="9525" cap="flat" cmpd="sng">
            <a:solidFill>
              <a:srgbClr val="E22C91"/>
            </a:solidFill>
            <a:prstDash val="solid"/>
            <a:round/>
            <a:headEnd type="none" w="sm" len="sm"/>
            <a:tailEnd type="none" w="sm" len="sm"/>
          </a:ln>
        </p:spPr>
      </p:cxnSp>
      <p:cxnSp>
        <p:nvCxnSpPr>
          <p:cNvPr id="155" name="Google Shape;155;g3e408c2ef1a_0_138"/>
          <p:cNvCxnSpPr/>
          <p:nvPr/>
        </p:nvCxnSpPr>
        <p:spPr>
          <a:xfrm>
            <a:off x="2691543" y="470625"/>
            <a:ext cx="1177500" cy="0"/>
          </a:xfrm>
          <a:prstGeom prst="straightConnector1">
            <a:avLst/>
          </a:prstGeom>
          <a:noFill/>
          <a:ln w="9525" cap="flat" cmpd="sng">
            <a:solidFill>
              <a:srgbClr val="E22C91"/>
            </a:solidFill>
            <a:prstDash val="solid"/>
            <a:round/>
            <a:headEnd type="none" w="sm" len="sm"/>
            <a:tailEnd type="none" w="sm" len="sm"/>
          </a:ln>
        </p:spPr>
      </p:cxnSp>
      <p:sp>
        <p:nvSpPr>
          <p:cNvPr id="156" name="Google Shape;156;g3e408c2ef1a_0_138"/>
          <p:cNvSpPr txBox="1"/>
          <p:nvPr/>
        </p:nvSpPr>
        <p:spPr>
          <a:xfrm>
            <a:off x="3863810" y="758738"/>
            <a:ext cx="16476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b="1" dirty="0">
                <a:latin typeface="Quicksand"/>
                <a:ea typeface="Quicksand"/>
                <a:cs typeface="Quicksand"/>
                <a:sym typeface="Quicksand"/>
              </a:rPr>
              <a:t>Focus Areas:</a:t>
            </a:r>
            <a:endParaRPr sz="600" b="1" dirty="0">
              <a:latin typeface="Quicksand"/>
              <a:ea typeface="Quicksand"/>
              <a:cs typeface="Quicksand"/>
              <a:sym typeface="Quicksand"/>
            </a:endParaRP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Staff safety</a:t>
            </a:r>
            <a:endParaRPr sz="600" dirty="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Emergency response</a:t>
            </a:r>
            <a:endParaRPr sz="600" dirty="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US" sz="600" dirty="0">
                <a:latin typeface="Quicksand Medium"/>
                <a:ea typeface="Quicksand Medium"/>
                <a:cs typeface="Quicksand Medium"/>
                <a:sym typeface="Quicksand Medium"/>
              </a:rPr>
              <a:t>Off campus visibility</a:t>
            </a:r>
            <a:endParaRPr sz="600" dirty="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Staff protection</a:t>
            </a:r>
            <a:endParaRPr sz="600" dirty="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Crisis preparedness</a:t>
            </a:r>
            <a:endParaRPr sz="600" dirty="0">
              <a:latin typeface="Quicksand Medium"/>
              <a:ea typeface="Quicksand Medium"/>
              <a:cs typeface="Quicksand Medium"/>
              <a:sym typeface="Quicksand Medium"/>
            </a:endParaRPr>
          </a:p>
        </p:txBody>
      </p:sp>
      <p:sp>
        <p:nvSpPr>
          <p:cNvPr id="157" name="Google Shape;157;g3e408c2ef1a_0_138"/>
          <p:cNvSpPr txBox="1"/>
          <p:nvPr/>
        </p:nvSpPr>
        <p:spPr>
          <a:xfrm>
            <a:off x="2252676" y="1377581"/>
            <a:ext cx="1449300" cy="150600"/>
          </a:xfrm>
          <a:prstGeom prst="rect">
            <a:avLst/>
          </a:prstGeom>
          <a:noFill/>
          <a:ln>
            <a:noFill/>
          </a:ln>
        </p:spPr>
        <p:txBody>
          <a:bodyPr spcFirstLastPara="1" wrap="square" lIns="0" tIns="27150" rIns="0" bIns="0" anchor="t" anchorCtr="0">
            <a:spAutoFit/>
          </a:bodyPr>
          <a:lstStyle/>
          <a:p>
            <a:pPr marL="0" marR="0" lvl="0" indent="0" algn="l" rtl="0">
              <a:lnSpc>
                <a:spcPct val="115000"/>
              </a:lnSpc>
              <a:spcBef>
                <a:spcPts val="1400"/>
              </a:spcBef>
              <a:spcAft>
                <a:spcPts val="0"/>
              </a:spcAft>
              <a:buClr>
                <a:srgbClr val="000000"/>
              </a:buClr>
              <a:buSzPts val="800"/>
              <a:buFont typeface="Arial"/>
              <a:buNone/>
            </a:pPr>
            <a:r>
              <a:rPr lang="en" sz="800" b="1">
                <a:solidFill>
                  <a:srgbClr val="18518E"/>
                </a:solidFill>
              </a:rPr>
              <a:t>Government &amp; Utilities </a:t>
            </a:r>
            <a:endParaRPr sz="600" b="0" i="0" u="none" strike="noStrike" cap="none">
              <a:solidFill>
                <a:srgbClr val="000000"/>
              </a:solidFill>
              <a:latin typeface="Arial"/>
              <a:ea typeface="Arial"/>
              <a:cs typeface="Arial"/>
              <a:sym typeface="Arial"/>
            </a:endParaRPr>
          </a:p>
        </p:txBody>
      </p:sp>
      <p:sp>
        <p:nvSpPr>
          <p:cNvPr id="158" name="Google Shape;158;g3e408c2ef1a_0_138"/>
          <p:cNvSpPr txBox="1"/>
          <p:nvPr/>
        </p:nvSpPr>
        <p:spPr>
          <a:xfrm>
            <a:off x="2288613" y="1773297"/>
            <a:ext cx="2243100" cy="766079"/>
          </a:xfrm>
          <a:prstGeom prst="rect">
            <a:avLst/>
          </a:prstGeom>
          <a:noFill/>
          <a:ln>
            <a:noFill/>
          </a:ln>
        </p:spPr>
        <p:txBody>
          <a:bodyPr spcFirstLastPara="1" wrap="square" lIns="0" tIns="27150" rIns="0" bIns="0" anchor="t" anchorCtr="0">
            <a:spAutoFit/>
          </a:bodyPr>
          <a:lstStyle/>
          <a:p>
            <a:pPr marL="0" lvl="0" indent="0" algn="l" rtl="0">
              <a:spcBef>
                <a:spcPts val="0"/>
              </a:spcBef>
              <a:spcAft>
                <a:spcPts val="0"/>
              </a:spcAft>
              <a:buNone/>
            </a:pPr>
            <a:r>
              <a:rPr lang="en" sz="600" b="1" dirty="0">
                <a:latin typeface="Quicksand"/>
                <a:ea typeface="Quicksand"/>
                <a:cs typeface="Quicksand"/>
                <a:sym typeface="Quicksand"/>
              </a:rPr>
              <a:t>Typical Buyers:</a:t>
            </a:r>
            <a:endParaRPr sz="600" b="1" dirty="0">
              <a:latin typeface="Quicksand"/>
              <a:ea typeface="Quicksand"/>
              <a:cs typeface="Quicksand"/>
              <a:sym typeface="Quicksand"/>
            </a:endParaRP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Risk Management Leaders</a:t>
            </a:r>
            <a:endParaRPr sz="600" dirty="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Public Works Directors</a:t>
            </a:r>
            <a:endParaRPr sz="600" dirty="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Utility Operations Managers</a:t>
            </a:r>
            <a:endParaRPr sz="600" dirty="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Safety &amp; Compliance Officers</a:t>
            </a:r>
            <a:endParaRPr sz="600" dirty="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Workforce Protection Teams</a:t>
            </a: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Housing Authority</a:t>
            </a:r>
            <a:endParaRPr sz="600" dirty="0">
              <a:latin typeface="Quicksand Medium"/>
              <a:ea typeface="Quicksand Medium"/>
              <a:cs typeface="Quicksand Medium"/>
              <a:sym typeface="Quicksand Medium"/>
            </a:endParaRPr>
          </a:p>
          <a:p>
            <a:pPr marL="0" lvl="0" indent="0" algn="l" rtl="0">
              <a:spcBef>
                <a:spcPts val="0"/>
              </a:spcBef>
              <a:spcAft>
                <a:spcPts val="0"/>
              </a:spcAft>
              <a:buNone/>
            </a:pPr>
            <a:endParaRPr sz="600" dirty="0">
              <a:latin typeface="Quicksand Medium"/>
              <a:ea typeface="Quicksand Medium"/>
              <a:cs typeface="Quicksand Medium"/>
              <a:sym typeface="Quicksand Medium"/>
            </a:endParaRPr>
          </a:p>
        </p:txBody>
      </p:sp>
      <p:sp>
        <p:nvSpPr>
          <p:cNvPr id="159" name="Google Shape;159;g3e408c2ef1a_0_138"/>
          <p:cNvSpPr txBox="1"/>
          <p:nvPr/>
        </p:nvSpPr>
        <p:spPr>
          <a:xfrm>
            <a:off x="3877303" y="1710022"/>
            <a:ext cx="16476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b="1">
                <a:latin typeface="Quicksand"/>
                <a:ea typeface="Quicksand"/>
                <a:cs typeface="Quicksand"/>
                <a:sym typeface="Quicksand"/>
              </a:rPr>
              <a:t>Focus Areas:</a:t>
            </a:r>
            <a:endParaRPr sz="600" b="1">
              <a:latin typeface="Quicksand"/>
              <a:ea typeface="Quicksand"/>
              <a:cs typeface="Quicksand"/>
              <a:sym typeface="Quicksand"/>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Lone worker safety</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Field employee protection</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Duty-of-care requirements</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Workforce visibility</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Operational continuity</a:t>
            </a:r>
            <a:endParaRPr sz="600">
              <a:latin typeface="Quicksand Medium"/>
              <a:ea typeface="Quicksand Medium"/>
              <a:cs typeface="Quicksand Medium"/>
              <a:sym typeface="Quicksand Medium"/>
            </a:endParaRPr>
          </a:p>
        </p:txBody>
      </p:sp>
      <p:sp>
        <p:nvSpPr>
          <p:cNvPr id="160" name="Google Shape;160;g3e408c2ef1a_0_138"/>
          <p:cNvSpPr txBox="1"/>
          <p:nvPr/>
        </p:nvSpPr>
        <p:spPr>
          <a:xfrm>
            <a:off x="5586250" y="1384141"/>
            <a:ext cx="1805100" cy="150600"/>
          </a:xfrm>
          <a:prstGeom prst="rect">
            <a:avLst/>
          </a:prstGeom>
          <a:noFill/>
          <a:ln>
            <a:noFill/>
          </a:ln>
        </p:spPr>
        <p:txBody>
          <a:bodyPr spcFirstLastPara="1" wrap="square" lIns="0" tIns="27150" rIns="0" bIns="0" anchor="t" anchorCtr="0">
            <a:spAutoFit/>
          </a:bodyPr>
          <a:lstStyle/>
          <a:p>
            <a:pPr marL="0" marR="0" lvl="0" indent="0" algn="l" rtl="0">
              <a:lnSpc>
                <a:spcPct val="115000"/>
              </a:lnSpc>
              <a:spcBef>
                <a:spcPts val="1400"/>
              </a:spcBef>
              <a:spcAft>
                <a:spcPts val="0"/>
              </a:spcAft>
              <a:buClr>
                <a:srgbClr val="000000"/>
              </a:buClr>
              <a:buSzPts val="800"/>
              <a:buFont typeface="Arial"/>
              <a:buNone/>
            </a:pPr>
            <a:r>
              <a:rPr lang="en" sz="800" b="1" dirty="0">
                <a:solidFill>
                  <a:srgbClr val="18518E"/>
                </a:solidFill>
              </a:rPr>
              <a:t>Public Safety &amp; Crisis Response </a:t>
            </a:r>
            <a:endParaRPr sz="600" b="0" i="0" u="none" strike="noStrike" cap="none" dirty="0">
              <a:solidFill>
                <a:srgbClr val="000000"/>
              </a:solidFill>
              <a:latin typeface="Arial"/>
              <a:ea typeface="Arial"/>
              <a:cs typeface="Arial"/>
              <a:sym typeface="Arial"/>
            </a:endParaRPr>
          </a:p>
        </p:txBody>
      </p:sp>
      <p:sp>
        <p:nvSpPr>
          <p:cNvPr id="161" name="Google Shape;161;g3e408c2ef1a_0_138"/>
          <p:cNvSpPr txBox="1"/>
          <p:nvPr/>
        </p:nvSpPr>
        <p:spPr>
          <a:xfrm>
            <a:off x="5577607" y="1796141"/>
            <a:ext cx="2243100" cy="673800"/>
          </a:xfrm>
          <a:prstGeom prst="rect">
            <a:avLst/>
          </a:prstGeom>
          <a:noFill/>
          <a:ln>
            <a:noFill/>
          </a:ln>
        </p:spPr>
        <p:txBody>
          <a:bodyPr spcFirstLastPara="1" wrap="square" lIns="0" tIns="27150" rIns="0" bIns="0" anchor="t" anchorCtr="0">
            <a:spAutoFit/>
          </a:bodyPr>
          <a:lstStyle/>
          <a:p>
            <a:pPr marL="0" lvl="0" indent="0" algn="l" rtl="0">
              <a:spcBef>
                <a:spcPts val="0"/>
              </a:spcBef>
              <a:spcAft>
                <a:spcPts val="0"/>
              </a:spcAft>
              <a:buNone/>
            </a:pPr>
            <a:r>
              <a:rPr lang="en" sz="600" b="1" dirty="0">
                <a:latin typeface="Quicksand"/>
                <a:ea typeface="Quicksand"/>
                <a:cs typeface="Quicksand"/>
                <a:sym typeface="Quicksand"/>
              </a:rPr>
              <a:t>Typical Buyers:</a:t>
            </a:r>
            <a:endParaRPr sz="600" b="1" dirty="0">
              <a:latin typeface="Quicksand"/>
              <a:ea typeface="Quicksand"/>
              <a:cs typeface="Quicksand"/>
              <a:sym typeface="Quicksand"/>
            </a:endParaRP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Emergency Management Directors</a:t>
            </a:r>
            <a:endParaRPr sz="600" dirty="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Crisis Response Leadership</a:t>
            </a:r>
            <a:endParaRPr sz="600" dirty="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Community Services Directors</a:t>
            </a:r>
            <a:endParaRPr sz="600" dirty="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Public Safety Administrators</a:t>
            </a:r>
            <a:endParaRPr sz="600" dirty="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Field Operations Managers</a:t>
            </a:r>
            <a:endParaRPr sz="600" dirty="0">
              <a:latin typeface="Quicksand Medium"/>
              <a:ea typeface="Quicksand Medium"/>
              <a:cs typeface="Quicksand Medium"/>
              <a:sym typeface="Quicksand Medium"/>
            </a:endParaRPr>
          </a:p>
          <a:p>
            <a:pPr marL="0" lvl="0" indent="0" algn="l" rtl="0">
              <a:spcBef>
                <a:spcPts val="0"/>
              </a:spcBef>
              <a:spcAft>
                <a:spcPts val="0"/>
              </a:spcAft>
              <a:buNone/>
            </a:pPr>
            <a:endParaRPr sz="600" dirty="0">
              <a:latin typeface="Quicksand Medium"/>
              <a:ea typeface="Quicksand Medium"/>
              <a:cs typeface="Quicksand Medium"/>
              <a:sym typeface="Quicksand Medium"/>
            </a:endParaRPr>
          </a:p>
        </p:txBody>
      </p:sp>
      <p:sp>
        <p:nvSpPr>
          <p:cNvPr id="162" name="Google Shape;162;g3e408c2ef1a_0_138"/>
          <p:cNvSpPr txBox="1"/>
          <p:nvPr/>
        </p:nvSpPr>
        <p:spPr>
          <a:xfrm>
            <a:off x="7166300" y="1732875"/>
            <a:ext cx="17514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b="1">
                <a:latin typeface="Quicksand"/>
                <a:ea typeface="Quicksand"/>
                <a:cs typeface="Quicksand"/>
                <a:sym typeface="Quicksand"/>
              </a:rPr>
              <a:t>Focus Areas:</a:t>
            </a:r>
            <a:endParaRPr sz="600" b="1">
              <a:latin typeface="Quicksand"/>
              <a:ea typeface="Quicksand"/>
              <a:cs typeface="Quicksand"/>
              <a:sym typeface="Quicksand"/>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Rapid incident response</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Employee location visibility</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Escalation workflows</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Worker safety in unpredictable environments</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Situational awareness</a:t>
            </a:r>
            <a:endParaRPr sz="600">
              <a:latin typeface="Quicksand Medium"/>
              <a:ea typeface="Quicksand Medium"/>
              <a:cs typeface="Quicksand Medium"/>
              <a:sym typeface="Quicksand Medium"/>
            </a:endParaRPr>
          </a:p>
        </p:txBody>
      </p:sp>
      <p:sp>
        <p:nvSpPr>
          <p:cNvPr id="163" name="Google Shape;163;g3e408c2ef1a_0_138"/>
          <p:cNvSpPr txBox="1"/>
          <p:nvPr/>
        </p:nvSpPr>
        <p:spPr>
          <a:xfrm>
            <a:off x="5641550" y="461361"/>
            <a:ext cx="1403700" cy="150600"/>
          </a:xfrm>
          <a:prstGeom prst="rect">
            <a:avLst/>
          </a:prstGeom>
          <a:noFill/>
          <a:ln>
            <a:noFill/>
          </a:ln>
        </p:spPr>
        <p:txBody>
          <a:bodyPr spcFirstLastPara="1" wrap="square" lIns="0" tIns="27150" rIns="0" bIns="0" anchor="t" anchorCtr="0">
            <a:spAutoFit/>
          </a:bodyPr>
          <a:lstStyle/>
          <a:p>
            <a:pPr marL="0" marR="0" lvl="0" indent="0" algn="l" rtl="0">
              <a:lnSpc>
                <a:spcPct val="115000"/>
              </a:lnSpc>
              <a:spcBef>
                <a:spcPts val="1400"/>
              </a:spcBef>
              <a:spcAft>
                <a:spcPts val="0"/>
              </a:spcAft>
              <a:buClr>
                <a:srgbClr val="000000"/>
              </a:buClr>
              <a:buSzPts val="800"/>
              <a:buFont typeface="Arial"/>
              <a:buNone/>
            </a:pPr>
            <a:r>
              <a:rPr lang="en" sz="800" b="1" dirty="0">
                <a:solidFill>
                  <a:srgbClr val="18518E"/>
                </a:solidFill>
              </a:rPr>
              <a:t>Healthcare &amp; Home Health </a:t>
            </a:r>
            <a:endParaRPr sz="600" b="0" i="0" u="none" strike="noStrike" cap="none" dirty="0">
              <a:solidFill>
                <a:srgbClr val="000000"/>
              </a:solidFill>
              <a:latin typeface="Arial"/>
              <a:ea typeface="Arial"/>
              <a:cs typeface="Arial"/>
              <a:sym typeface="Arial"/>
            </a:endParaRPr>
          </a:p>
        </p:txBody>
      </p:sp>
      <p:sp>
        <p:nvSpPr>
          <p:cNvPr id="164" name="Google Shape;164;g3e408c2ef1a_0_138"/>
          <p:cNvSpPr txBox="1"/>
          <p:nvPr/>
        </p:nvSpPr>
        <p:spPr>
          <a:xfrm>
            <a:off x="5607301" y="775829"/>
            <a:ext cx="2225700" cy="673800"/>
          </a:xfrm>
          <a:prstGeom prst="rect">
            <a:avLst/>
          </a:prstGeom>
          <a:noFill/>
          <a:ln>
            <a:noFill/>
          </a:ln>
        </p:spPr>
        <p:txBody>
          <a:bodyPr spcFirstLastPara="1" wrap="square" lIns="0" tIns="27150" rIns="0" bIns="0" anchor="t" anchorCtr="0">
            <a:spAutoFit/>
          </a:bodyPr>
          <a:lstStyle/>
          <a:p>
            <a:pPr marL="0" lvl="0" indent="0" algn="l" rtl="0">
              <a:spcBef>
                <a:spcPts val="0"/>
              </a:spcBef>
              <a:spcAft>
                <a:spcPts val="0"/>
              </a:spcAft>
              <a:buNone/>
            </a:pPr>
            <a:r>
              <a:rPr lang="en" sz="600" b="1" dirty="0">
                <a:latin typeface="Quicksand"/>
                <a:ea typeface="Quicksand"/>
                <a:cs typeface="Quicksand"/>
                <a:sym typeface="Quicksand"/>
              </a:rPr>
              <a:t>Typical Buyers:</a:t>
            </a:r>
            <a:endParaRPr sz="600" b="1" dirty="0">
              <a:latin typeface="Quicksand"/>
              <a:ea typeface="Quicksand"/>
              <a:cs typeface="Quicksand"/>
              <a:sym typeface="Quicksand"/>
            </a:endParaRP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Healthcare Administrators</a:t>
            </a:r>
            <a:endParaRPr sz="600" dirty="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Home Health Directors</a:t>
            </a:r>
            <a:endParaRPr sz="600" dirty="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Clinical Operations Leadership</a:t>
            </a:r>
            <a:endParaRPr sz="600" dirty="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Behavioral Health Leadership</a:t>
            </a:r>
            <a:endParaRPr sz="600" dirty="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dirty="0">
                <a:latin typeface="Quicksand Medium"/>
                <a:ea typeface="Quicksand Medium"/>
                <a:cs typeface="Quicksand Medium"/>
                <a:sym typeface="Quicksand Medium"/>
              </a:rPr>
              <a:t>Risk &amp; Compliance Teams</a:t>
            </a:r>
            <a:endParaRPr sz="600" dirty="0">
              <a:latin typeface="Quicksand Medium"/>
              <a:ea typeface="Quicksand Medium"/>
              <a:cs typeface="Quicksand Medium"/>
              <a:sym typeface="Quicksand Medium"/>
            </a:endParaRPr>
          </a:p>
          <a:p>
            <a:pPr marL="0" lvl="0" indent="0" algn="l" rtl="0">
              <a:spcBef>
                <a:spcPts val="0"/>
              </a:spcBef>
              <a:spcAft>
                <a:spcPts val="0"/>
              </a:spcAft>
              <a:buNone/>
            </a:pPr>
            <a:endParaRPr sz="600" dirty="0">
              <a:latin typeface="Quicksand Medium"/>
              <a:ea typeface="Quicksand Medium"/>
              <a:cs typeface="Quicksand Medium"/>
              <a:sym typeface="Quicksand Medium"/>
            </a:endParaRPr>
          </a:p>
        </p:txBody>
      </p:sp>
      <p:sp>
        <p:nvSpPr>
          <p:cNvPr id="165" name="Google Shape;165;g3e408c2ef1a_0_138"/>
          <p:cNvSpPr txBox="1"/>
          <p:nvPr/>
        </p:nvSpPr>
        <p:spPr>
          <a:xfrm>
            <a:off x="7183776" y="712555"/>
            <a:ext cx="17076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b="1">
                <a:latin typeface="Quicksand"/>
                <a:ea typeface="Quicksand"/>
                <a:cs typeface="Quicksand"/>
                <a:sym typeface="Quicksand"/>
              </a:rPr>
              <a:t>Focus Areas:</a:t>
            </a:r>
            <a:endParaRPr sz="600" b="1">
              <a:latin typeface="Quicksand"/>
              <a:ea typeface="Quicksand"/>
              <a:cs typeface="Quicksand"/>
              <a:sym typeface="Quicksand"/>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Staff safety during home visits</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Behavioral health worker protection</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Emergency assistance access</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Employee retention</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Duty-of-care initiatives</a:t>
            </a:r>
            <a:endParaRPr sz="600">
              <a:latin typeface="Quicksand Medium"/>
              <a:ea typeface="Quicksand Medium"/>
              <a:cs typeface="Quicksand Medium"/>
              <a:sym typeface="Quicksand Medium"/>
            </a:endParaRPr>
          </a:p>
        </p:txBody>
      </p:sp>
      <p:sp>
        <p:nvSpPr>
          <p:cNvPr id="166" name="Google Shape;166;g3e408c2ef1a_0_138"/>
          <p:cNvSpPr txBox="1"/>
          <p:nvPr/>
        </p:nvSpPr>
        <p:spPr>
          <a:xfrm>
            <a:off x="2310726" y="2325545"/>
            <a:ext cx="652200" cy="150600"/>
          </a:xfrm>
          <a:prstGeom prst="rect">
            <a:avLst/>
          </a:prstGeom>
          <a:noFill/>
          <a:ln>
            <a:noFill/>
          </a:ln>
        </p:spPr>
        <p:txBody>
          <a:bodyPr spcFirstLastPara="1" wrap="square" lIns="0" tIns="27150" rIns="0" bIns="0" anchor="t" anchorCtr="0">
            <a:spAutoFit/>
          </a:bodyPr>
          <a:lstStyle/>
          <a:p>
            <a:pPr marL="0" marR="0" lvl="0" indent="0" algn="l" rtl="0">
              <a:lnSpc>
                <a:spcPct val="115000"/>
              </a:lnSpc>
              <a:spcBef>
                <a:spcPts val="1400"/>
              </a:spcBef>
              <a:spcAft>
                <a:spcPts val="0"/>
              </a:spcAft>
              <a:buClr>
                <a:srgbClr val="000000"/>
              </a:buClr>
              <a:buSzPts val="800"/>
              <a:buFont typeface="Arial"/>
              <a:buNone/>
            </a:pPr>
            <a:r>
              <a:rPr lang="en" sz="800" b="1" dirty="0">
                <a:solidFill>
                  <a:srgbClr val="18518E"/>
                </a:solidFill>
              </a:rPr>
              <a:t>Businesses </a:t>
            </a:r>
            <a:endParaRPr sz="600" b="0" i="0" u="none" strike="noStrike" cap="none" dirty="0">
              <a:solidFill>
                <a:srgbClr val="000000"/>
              </a:solidFill>
              <a:latin typeface="Arial"/>
              <a:ea typeface="Arial"/>
              <a:cs typeface="Arial"/>
              <a:sym typeface="Arial"/>
            </a:endParaRPr>
          </a:p>
        </p:txBody>
      </p:sp>
      <p:sp>
        <p:nvSpPr>
          <p:cNvPr id="167" name="Google Shape;167;g3e408c2ef1a_0_138"/>
          <p:cNvSpPr txBox="1"/>
          <p:nvPr/>
        </p:nvSpPr>
        <p:spPr>
          <a:xfrm>
            <a:off x="2310726" y="2693502"/>
            <a:ext cx="2225700" cy="673800"/>
          </a:xfrm>
          <a:prstGeom prst="rect">
            <a:avLst/>
          </a:prstGeom>
          <a:noFill/>
          <a:ln>
            <a:noFill/>
          </a:ln>
        </p:spPr>
        <p:txBody>
          <a:bodyPr spcFirstLastPara="1" wrap="square" lIns="0" tIns="27150" rIns="0" bIns="0" anchor="t" anchorCtr="0">
            <a:spAutoFit/>
          </a:bodyPr>
          <a:lstStyle/>
          <a:p>
            <a:pPr marL="0" lvl="0" indent="0" algn="l" rtl="0">
              <a:spcBef>
                <a:spcPts val="0"/>
              </a:spcBef>
              <a:spcAft>
                <a:spcPts val="0"/>
              </a:spcAft>
              <a:buNone/>
            </a:pPr>
            <a:r>
              <a:rPr lang="en" sz="600" b="1">
                <a:latin typeface="Quicksand"/>
                <a:ea typeface="Quicksand"/>
                <a:cs typeface="Quicksand"/>
                <a:sym typeface="Quicksand"/>
              </a:rPr>
              <a:t>Typical Buyers:</a:t>
            </a:r>
            <a:endParaRPr sz="600" b="1">
              <a:latin typeface="Quicksand"/>
              <a:ea typeface="Quicksand"/>
              <a:cs typeface="Quicksand"/>
              <a:sym typeface="Quicksand"/>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Human Resources Leadership</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Facilities Directors</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Security Managers</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Operations Leadership</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Workplace Safety Teams</a:t>
            </a:r>
            <a:endParaRPr sz="600">
              <a:latin typeface="Quicksand Medium"/>
              <a:ea typeface="Quicksand Medium"/>
              <a:cs typeface="Quicksand Medium"/>
              <a:sym typeface="Quicksand Medium"/>
            </a:endParaRPr>
          </a:p>
          <a:p>
            <a:pPr marL="0" lvl="0" indent="0" algn="l" rtl="0">
              <a:spcBef>
                <a:spcPts val="0"/>
              </a:spcBef>
              <a:spcAft>
                <a:spcPts val="0"/>
              </a:spcAft>
              <a:buNone/>
            </a:pPr>
            <a:endParaRPr sz="600">
              <a:latin typeface="Quicksand Medium"/>
              <a:ea typeface="Quicksand Medium"/>
              <a:cs typeface="Quicksand Medium"/>
              <a:sym typeface="Quicksand Medium"/>
            </a:endParaRPr>
          </a:p>
        </p:txBody>
      </p:sp>
      <p:sp>
        <p:nvSpPr>
          <p:cNvPr id="168" name="Google Shape;168;g3e408c2ef1a_0_138"/>
          <p:cNvSpPr txBox="1"/>
          <p:nvPr/>
        </p:nvSpPr>
        <p:spPr>
          <a:xfrm>
            <a:off x="3887201" y="2630228"/>
            <a:ext cx="17076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b="1">
                <a:latin typeface="Quicksand"/>
                <a:ea typeface="Quicksand"/>
                <a:cs typeface="Quicksand"/>
                <a:sym typeface="Quicksand"/>
              </a:rPr>
              <a:t>Focus Areas:</a:t>
            </a:r>
            <a:endParaRPr sz="600" b="1">
              <a:latin typeface="Quicksand"/>
              <a:ea typeface="Quicksand"/>
              <a:cs typeface="Quicksand"/>
              <a:sym typeface="Quicksand"/>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Employee wellbeing</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Workplace safety</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Liability reduction</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After-hours protection</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Workforce retention</a:t>
            </a:r>
            <a:endParaRPr sz="600">
              <a:latin typeface="Quicksand Medium"/>
              <a:ea typeface="Quicksand Medium"/>
              <a:cs typeface="Quicksand Medium"/>
              <a:sym typeface="Quicksand Medium"/>
            </a:endParaRPr>
          </a:p>
        </p:txBody>
      </p:sp>
      <p:sp>
        <p:nvSpPr>
          <p:cNvPr id="169" name="Google Shape;169;g3e408c2ef1a_0_138"/>
          <p:cNvSpPr txBox="1"/>
          <p:nvPr/>
        </p:nvSpPr>
        <p:spPr>
          <a:xfrm>
            <a:off x="5594801" y="2295728"/>
            <a:ext cx="1671900" cy="150600"/>
          </a:xfrm>
          <a:prstGeom prst="rect">
            <a:avLst/>
          </a:prstGeom>
          <a:noFill/>
          <a:ln>
            <a:noFill/>
          </a:ln>
        </p:spPr>
        <p:txBody>
          <a:bodyPr spcFirstLastPara="1" wrap="square" lIns="0" tIns="27150" rIns="0" bIns="0" anchor="t" anchorCtr="0">
            <a:spAutoFit/>
          </a:bodyPr>
          <a:lstStyle/>
          <a:p>
            <a:pPr marL="0" marR="0" lvl="0" indent="0" algn="l" rtl="0">
              <a:lnSpc>
                <a:spcPct val="115000"/>
              </a:lnSpc>
              <a:spcBef>
                <a:spcPts val="1400"/>
              </a:spcBef>
              <a:spcAft>
                <a:spcPts val="0"/>
              </a:spcAft>
              <a:buClr>
                <a:srgbClr val="000000"/>
              </a:buClr>
              <a:buSzPts val="800"/>
              <a:buFont typeface="Arial"/>
              <a:buNone/>
            </a:pPr>
            <a:r>
              <a:rPr lang="en" sz="800" b="1" dirty="0">
                <a:solidFill>
                  <a:srgbClr val="18518E"/>
                </a:solidFill>
              </a:rPr>
              <a:t>Construction &amp; Field Services </a:t>
            </a:r>
            <a:endParaRPr sz="600" b="0" i="0" u="none" strike="noStrike" cap="none" dirty="0">
              <a:solidFill>
                <a:srgbClr val="000000"/>
              </a:solidFill>
              <a:latin typeface="Arial"/>
              <a:ea typeface="Arial"/>
              <a:cs typeface="Arial"/>
              <a:sym typeface="Arial"/>
            </a:endParaRPr>
          </a:p>
        </p:txBody>
      </p:sp>
      <p:sp>
        <p:nvSpPr>
          <p:cNvPr id="170" name="Google Shape;170;g3e408c2ef1a_0_138"/>
          <p:cNvSpPr txBox="1"/>
          <p:nvPr/>
        </p:nvSpPr>
        <p:spPr>
          <a:xfrm>
            <a:off x="5608351" y="2756752"/>
            <a:ext cx="2225700" cy="673800"/>
          </a:xfrm>
          <a:prstGeom prst="rect">
            <a:avLst/>
          </a:prstGeom>
          <a:noFill/>
          <a:ln>
            <a:noFill/>
          </a:ln>
        </p:spPr>
        <p:txBody>
          <a:bodyPr spcFirstLastPara="1" wrap="square" lIns="0" tIns="27150" rIns="0" bIns="0" anchor="t" anchorCtr="0">
            <a:spAutoFit/>
          </a:bodyPr>
          <a:lstStyle/>
          <a:p>
            <a:pPr marL="0" lvl="0" indent="0" algn="l" rtl="0">
              <a:spcBef>
                <a:spcPts val="0"/>
              </a:spcBef>
              <a:spcAft>
                <a:spcPts val="0"/>
              </a:spcAft>
              <a:buNone/>
            </a:pPr>
            <a:r>
              <a:rPr lang="en" sz="600" b="1">
                <a:latin typeface="Quicksand"/>
                <a:ea typeface="Quicksand"/>
                <a:cs typeface="Quicksand"/>
                <a:sym typeface="Quicksand"/>
              </a:rPr>
              <a:t>Typical Buyers:</a:t>
            </a:r>
            <a:endParaRPr sz="600" b="1">
              <a:latin typeface="Quicksand"/>
              <a:ea typeface="Quicksand"/>
              <a:cs typeface="Quicksand"/>
              <a:sym typeface="Quicksand"/>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Human Resources Leadership</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Facilities Directors</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Security Managers</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Operations Leadership</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Workplace Safety Teams</a:t>
            </a:r>
            <a:endParaRPr sz="600">
              <a:latin typeface="Quicksand Medium"/>
              <a:ea typeface="Quicksand Medium"/>
              <a:cs typeface="Quicksand Medium"/>
              <a:sym typeface="Quicksand Medium"/>
            </a:endParaRPr>
          </a:p>
          <a:p>
            <a:pPr marL="0" lvl="0" indent="0" algn="l" rtl="0">
              <a:spcBef>
                <a:spcPts val="0"/>
              </a:spcBef>
              <a:spcAft>
                <a:spcPts val="0"/>
              </a:spcAft>
              <a:buNone/>
            </a:pPr>
            <a:endParaRPr sz="600">
              <a:latin typeface="Quicksand Medium"/>
              <a:ea typeface="Quicksand Medium"/>
              <a:cs typeface="Quicksand Medium"/>
              <a:sym typeface="Quicksand Medium"/>
            </a:endParaRPr>
          </a:p>
        </p:txBody>
      </p:sp>
      <p:sp>
        <p:nvSpPr>
          <p:cNvPr id="171" name="Google Shape;171;g3e408c2ef1a_0_138"/>
          <p:cNvSpPr txBox="1"/>
          <p:nvPr/>
        </p:nvSpPr>
        <p:spPr>
          <a:xfrm>
            <a:off x="7184826" y="2693478"/>
            <a:ext cx="17076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b="1">
                <a:latin typeface="Quicksand"/>
                <a:ea typeface="Quicksand"/>
                <a:cs typeface="Quicksand"/>
                <a:sym typeface="Quicksand"/>
              </a:rPr>
              <a:t>Focus Areas:</a:t>
            </a:r>
            <a:endParaRPr sz="600" b="1">
              <a:latin typeface="Quicksand"/>
              <a:ea typeface="Quicksand"/>
              <a:cs typeface="Quicksand"/>
              <a:sym typeface="Quicksand"/>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Employee wellbeing</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Workplace safety</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Liability reduction</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After-hours protection</a:t>
            </a:r>
            <a:endParaRPr sz="600">
              <a:latin typeface="Quicksand Medium"/>
              <a:ea typeface="Quicksand Medium"/>
              <a:cs typeface="Quicksand Medium"/>
              <a:sym typeface="Quicksand Medium"/>
            </a:endParaRPr>
          </a:p>
          <a:p>
            <a:pPr marL="457200" lvl="0" indent="-266700" algn="l" rtl="0">
              <a:spcBef>
                <a:spcPts val="0"/>
              </a:spcBef>
              <a:spcAft>
                <a:spcPts val="0"/>
              </a:spcAft>
              <a:buSzPts val="600"/>
              <a:buFont typeface="Quicksand Medium"/>
              <a:buChar char="●"/>
            </a:pPr>
            <a:r>
              <a:rPr lang="en" sz="600">
                <a:latin typeface="Quicksand Medium"/>
                <a:ea typeface="Quicksand Medium"/>
                <a:cs typeface="Quicksand Medium"/>
                <a:sym typeface="Quicksand Medium"/>
              </a:rPr>
              <a:t>Workforce retention</a:t>
            </a:r>
            <a:endParaRPr sz="600">
              <a:latin typeface="Quicksand Medium"/>
              <a:ea typeface="Quicksand Medium"/>
              <a:cs typeface="Quicksand Medium"/>
              <a:sym typeface="Quicksand Medium"/>
            </a:endParaRPr>
          </a:p>
        </p:txBody>
      </p:sp>
      <p:sp>
        <p:nvSpPr>
          <p:cNvPr id="172" name="Google Shape;172;g3e408c2ef1a_0_138"/>
          <p:cNvSpPr txBox="1"/>
          <p:nvPr/>
        </p:nvSpPr>
        <p:spPr>
          <a:xfrm>
            <a:off x="645299" y="3682225"/>
            <a:ext cx="2090700" cy="198000"/>
          </a:xfrm>
          <a:prstGeom prst="rect">
            <a:avLst/>
          </a:prstGeom>
          <a:noFill/>
          <a:ln>
            <a:noFill/>
          </a:ln>
        </p:spPr>
        <p:txBody>
          <a:bodyPr spcFirstLastPara="1" wrap="square" lIns="0" tIns="13050" rIns="0" bIns="0" anchor="t" anchorCtr="0">
            <a:spAutoFit/>
          </a:bodyPr>
          <a:lstStyle/>
          <a:p>
            <a:pPr marL="14502" marR="0" lvl="0" indent="0" algn="l" rtl="0">
              <a:lnSpc>
                <a:spcPct val="100000"/>
              </a:lnSpc>
              <a:spcBef>
                <a:spcPts val="0"/>
              </a:spcBef>
              <a:spcAft>
                <a:spcPts val="0"/>
              </a:spcAft>
              <a:buClr>
                <a:srgbClr val="000000"/>
              </a:buClr>
              <a:buSzPts val="1370"/>
              <a:buFont typeface="Arial"/>
              <a:buNone/>
            </a:pPr>
            <a:r>
              <a:rPr lang="en" sz="1200" b="1" i="0" u="none" strike="noStrike" cap="none">
                <a:solidFill>
                  <a:srgbClr val="E22C91"/>
                </a:solidFill>
                <a:latin typeface="Arial"/>
                <a:ea typeface="Arial"/>
                <a:cs typeface="Arial"/>
                <a:sym typeface="Arial"/>
              </a:rPr>
              <a:t>Core Value Pillars</a:t>
            </a:r>
            <a:endParaRPr sz="1200" b="1" i="0" u="none" strike="noStrike" cap="none">
              <a:solidFill>
                <a:srgbClr val="000000"/>
              </a:solidFill>
              <a:latin typeface="Arial"/>
              <a:ea typeface="Arial"/>
              <a:cs typeface="Arial"/>
              <a:sym typeface="Arial"/>
            </a:endParaRPr>
          </a:p>
        </p:txBody>
      </p:sp>
      <p:pic>
        <p:nvPicPr>
          <p:cNvPr id="173" name="Google Shape;173;g3e408c2ef1a_0_138"/>
          <p:cNvPicPr preferRelativeResize="0"/>
          <p:nvPr/>
        </p:nvPicPr>
        <p:blipFill rotWithShape="1">
          <a:blip r:embed="rId6">
            <a:alphaModFix/>
          </a:blip>
          <a:srcRect/>
          <a:stretch/>
        </p:blipFill>
        <p:spPr>
          <a:xfrm>
            <a:off x="276838" y="3656949"/>
            <a:ext cx="275825" cy="266261"/>
          </a:xfrm>
          <a:prstGeom prst="rect">
            <a:avLst/>
          </a:prstGeom>
          <a:noFill/>
          <a:ln>
            <a:noFill/>
          </a:ln>
        </p:spPr>
      </p:pic>
      <p:sp>
        <p:nvSpPr>
          <p:cNvPr id="174" name="Google Shape;174;g3e408c2ef1a_0_138"/>
          <p:cNvSpPr txBox="1"/>
          <p:nvPr/>
        </p:nvSpPr>
        <p:spPr>
          <a:xfrm>
            <a:off x="2223482" y="3536582"/>
            <a:ext cx="2294700" cy="150600"/>
          </a:xfrm>
          <a:prstGeom prst="rect">
            <a:avLst/>
          </a:prstGeom>
          <a:noFill/>
          <a:ln>
            <a:noFill/>
          </a:ln>
        </p:spPr>
        <p:txBody>
          <a:bodyPr spcFirstLastPara="1" wrap="square" lIns="0" tIns="27150" rIns="0" bIns="0" anchor="t" anchorCtr="0">
            <a:spAutoFit/>
          </a:bodyPr>
          <a:lstStyle/>
          <a:p>
            <a:pPr marL="0" marR="0" lvl="0" indent="0" algn="l" rtl="0">
              <a:lnSpc>
                <a:spcPct val="115000"/>
              </a:lnSpc>
              <a:spcBef>
                <a:spcPts val="1400"/>
              </a:spcBef>
              <a:spcAft>
                <a:spcPts val="0"/>
              </a:spcAft>
              <a:buClr>
                <a:srgbClr val="000000"/>
              </a:buClr>
              <a:buSzPts val="800"/>
              <a:buFont typeface="Arial"/>
              <a:buNone/>
            </a:pPr>
            <a:r>
              <a:rPr lang="en" sz="800" b="1" dirty="0">
                <a:solidFill>
                  <a:srgbClr val="18518E"/>
                </a:solidFill>
              </a:rPr>
              <a:t>Always-Connected Protection </a:t>
            </a:r>
            <a:endParaRPr sz="600" b="0" i="0" u="none" strike="noStrike" cap="none" dirty="0">
              <a:solidFill>
                <a:srgbClr val="000000"/>
              </a:solidFill>
              <a:latin typeface="Arial"/>
              <a:ea typeface="Arial"/>
              <a:cs typeface="Arial"/>
              <a:sym typeface="Arial"/>
            </a:endParaRPr>
          </a:p>
        </p:txBody>
      </p:sp>
      <p:sp>
        <p:nvSpPr>
          <p:cNvPr id="175" name="Google Shape;175;g3e408c2ef1a_0_138"/>
          <p:cNvSpPr txBox="1"/>
          <p:nvPr/>
        </p:nvSpPr>
        <p:spPr>
          <a:xfrm>
            <a:off x="2232578" y="3859525"/>
            <a:ext cx="3115200" cy="135300"/>
          </a:xfrm>
          <a:prstGeom prst="rect">
            <a:avLst/>
          </a:prstGeom>
          <a:noFill/>
          <a:ln>
            <a:noFill/>
          </a:ln>
        </p:spPr>
        <p:txBody>
          <a:bodyPr spcFirstLastPara="1" wrap="square" lIns="0" tIns="27150" rIns="0" bIns="0" anchor="t" anchorCtr="0">
            <a:spAutoFit/>
          </a:bodyPr>
          <a:lstStyle/>
          <a:p>
            <a:pPr marL="0" marR="0" lvl="0" indent="0" algn="l" rtl="0">
              <a:lnSpc>
                <a:spcPct val="100000"/>
              </a:lnSpc>
              <a:spcBef>
                <a:spcPts val="0"/>
              </a:spcBef>
              <a:spcAft>
                <a:spcPts val="0"/>
              </a:spcAft>
              <a:buClr>
                <a:srgbClr val="000000"/>
              </a:buClr>
              <a:buSzPts val="600"/>
              <a:buFont typeface="Arial"/>
              <a:buNone/>
            </a:pPr>
            <a:r>
              <a:rPr lang="en" sz="700">
                <a:latin typeface="Quicksand Medium"/>
                <a:ea typeface="Quicksand Medium"/>
                <a:cs typeface="Quicksand Medium"/>
                <a:sym typeface="Quicksand Medium"/>
              </a:rPr>
              <a:t>Reliable cellular connectivity powered by T-Mobile's nationwide network. </a:t>
            </a:r>
            <a:endParaRPr sz="700" i="0" u="none" strike="noStrike" cap="none">
              <a:solidFill>
                <a:srgbClr val="000000"/>
              </a:solidFill>
              <a:latin typeface="Quicksand Medium"/>
              <a:ea typeface="Quicksand Medium"/>
              <a:cs typeface="Quicksand Medium"/>
              <a:sym typeface="Quicksand Medium"/>
            </a:endParaRPr>
          </a:p>
        </p:txBody>
      </p:sp>
      <p:sp>
        <p:nvSpPr>
          <p:cNvPr id="176" name="Google Shape;176;g3e408c2ef1a_0_138"/>
          <p:cNvSpPr txBox="1"/>
          <p:nvPr/>
        </p:nvSpPr>
        <p:spPr>
          <a:xfrm>
            <a:off x="2232578" y="3875162"/>
            <a:ext cx="2294700" cy="150600"/>
          </a:xfrm>
          <a:prstGeom prst="rect">
            <a:avLst/>
          </a:prstGeom>
          <a:noFill/>
          <a:ln>
            <a:noFill/>
          </a:ln>
        </p:spPr>
        <p:txBody>
          <a:bodyPr spcFirstLastPara="1" wrap="square" lIns="0" tIns="27150" rIns="0" bIns="0" anchor="t" anchorCtr="0">
            <a:spAutoFit/>
          </a:bodyPr>
          <a:lstStyle/>
          <a:p>
            <a:pPr marL="0" marR="0" lvl="0" indent="0" algn="l" rtl="0">
              <a:lnSpc>
                <a:spcPct val="115000"/>
              </a:lnSpc>
              <a:spcBef>
                <a:spcPts val="1400"/>
              </a:spcBef>
              <a:spcAft>
                <a:spcPts val="0"/>
              </a:spcAft>
              <a:buClr>
                <a:srgbClr val="000000"/>
              </a:buClr>
              <a:buSzPts val="800"/>
              <a:buFont typeface="Arial"/>
              <a:buNone/>
            </a:pPr>
            <a:r>
              <a:rPr lang="en" sz="800" b="1" dirty="0">
                <a:solidFill>
                  <a:srgbClr val="18518E"/>
                </a:solidFill>
              </a:rPr>
              <a:t>Immediate Access to Assistance </a:t>
            </a:r>
            <a:endParaRPr sz="600" b="0" i="0" u="none" strike="noStrike" cap="none" dirty="0">
              <a:solidFill>
                <a:srgbClr val="000000"/>
              </a:solidFill>
              <a:latin typeface="Arial"/>
              <a:ea typeface="Arial"/>
              <a:cs typeface="Arial"/>
              <a:sym typeface="Arial"/>
            </a:endParaRPr>
          </a:p>
        </p:txBody>
      </p:sp>
      <p:sp>
        <p:nvSpPr>
          <p:cNvPr id="177" name="Google Shape;177;g3e408c2ef1a_0_138"/>
          <p:cNvSpPr txBox="1"/>
          <p:nvPr/>
        </p:nvSpPr>
        <p:spPr>
          <a:xfrm>
            <a:off x="2232578" y="4207300"/>
            <a:ext cx="3115200" cy="243000"/>
          </a:xfrm>
          <a:prstGeom prst="rect">
            <a:avLst/>
          </a:prstGeom>
          <a:noFill/>
          <a:ln>
            <a:noFill/>
          </a:ln>
        </p:spPr>
        <p:txBody>
          <a:bodyPr spcFirstLastPara="1" wrap="square" lIns="0" tIns="27150" rIns="0" bIns="0" anchor="t" anchorCtr="0">
            <a:spAutoFit/>
          </a:bodyPr>
          <a:lstStyle/>
          <a:p>
            <a:pPr marL="0" marR="0" lvl="0" indent="0" algn="l" rtl="0">
              <a:lnSpc>
                <a:spcPct val="100000"/>
              </a:lnSpc>
              <a:spcBef>
                <a:spcPts val="0"/>
              </a:spcBef>
              <a:spcAft>
                <a:spcPts val="0"/>
              </a:spcAft>
              <a:buClr>
                <a:srgbClr val="000000"/>
              </a:buClr>
              <a:buSzPts val="600"/>
              <a:buFont typeface="Arial"/>
              <a:buNone/>
            </a:pPr>
            <a:r>
              <a:rPr lang="en" sz="700">
                <a:latin typeface="Quicksand Medium"/>
                <a:ea typeface="Quicksand Medium"/>
                <a:cs typeface="Quicksand Medium"/>
                <a:sym typeface="Quicksand Medium"/>
              </a:rPr>
              <a:t>One-touch emergency alerts designed to accelerate response during critical situations. </a:t>
            </a:r>
            <a:endParaRPr sz="700" i="0" u="none" strike="noStrike" cap="none">
              <a:solidFill>
                <a:srgbClr val="000000"/>
              </a:solidFill>
              <a:latin typeface="Quicksand Medium"/>
              <a:ea typeface="Quicksand Medium"/>
              <a:cs typeface="Quicksand Medium"/>
              <a:sym typeface="Quicksand Medium"/>
            </a:endParaRPr>
          </a:p>
        </p:txBody>
      </p:sp>
      <p:sp>
        <p:nvSpPr>
          <p:cNvPr id="178" name="Google Shape;178;g3e408c2ef1a_0_138"/>
          <p:cNvSpPr txBox="1"/>
          <p:nvPr/>
        </p:nvSpPr>
        <p:spPr>
          <a:xfrm>
            <a:off x="2232578" y="4328800"/>
            <a:ext cx="2294700" cy="150600"/>
          </a:xfrm>
          <a:prstGeom prst="rect">
            <a:avLst/>
          </a:prstGeom>
          <a:noFill/>
          <a:ln>
            <a:noFill/>
          </a:ln>
        </p:spPr>
        <p:txBody>
          <a:bodyPr spcFirstLastPara="1" wrap="square" lIns="0" tIns="27150" rIns="0" bIns="0" anchor="t" anchorCtr="0">
            <a:spAutoFit/>
          </a:bodyPr>
          <a:lstStyle/>
          <a:p>
            <a:pPr marL="0" marR="0" lvl="0" indent="0" algn="l" rtl="0">
              <a:lnSpc>
                <a:spcPct val="115000"/>
              </a:lnSpc>
              <a:spcBef>
                <a:spcPts val="1400"/>
              </a:spcBef>
              <a:spcAft>
                <a:spcPts val="0"/>
              </a:spcAft>
              <a:buClr>
                <a:srgbClr val="000000"/>
              </a:buClr>
              <a:buSzPts val="800"/>
              <a:buFont typeface="Arial"/>
              <a:buNone/>
            </a:pPr>
            <a:r>
              <a:rPr lang="en" sz="800" b="1" dirty="0">
                <a:solidFill>
                  <a:srgbClr val="18518E"/>
                </a:solidFill>
              </a:rPr>
              <a:t>Real-Time Location Visibility </a:t>
            </a:r>
            <a:endParaRPr sz="600" b="0" i="0" u="none" strike="noStrike" cap="none" dirty="0">
              <a:solidFill>
                <a:srgbClr val="000000"/>
              </a:solidFill>
              <a:latin typeface="Arial"/>
              <a:ea typeface="Arial"/>
              <a:cs typeface="Arial"/>
              <a:sym typeface="Arial"/>
            </a:endParaRPr>
          </a:p>
        </p:txBody>
      </p:sp>
      <p:sp>
        <p:nvSpPr>
          <p:cNvPr id="179" name="Google Shape;179;g3e408c2ef1a_0_138"/>
          <p:cNvSpPr txBox="1"/>
          <p:nvPr/>
        </p:nvSpPr>
        <p:spPr>
          <a:xfrm>
            <a:off x="2232578" y="4649125"/>
            <a:ext cx="3115200" cy="135300"/>
          </a:xfrm>
          <a:prstGeom prst="rect">
            <a:avLst/>
          </a:prstGeom>
          <a:noFill/>
          <a:ln>
            <a:noFill/>
          </a:ln>
        </p:spPr>
        <p:txBody>
          <a:bodyPr spcFirstLastPara="1" wrap="square" lIns="0" tIns="27150" rIns="0" bIns="0" anchor="t" anchorCtr="0">
            <a:spAutoFit/>
          </a:bodyPr>
          <a:lstStyle/>
          <a:p>
            <a:pPr marL="0" marR="0" lvl="0" indent="0" algn="l" rtl="0">
              <a:lnSpc>
                <a:spcPct val="100000"/>
              </a:lnSpc>
              <a:spcBef>
                <a:spcPts val="0"/>
              </a:spcBef>
              <a:spcAft>
                <a:spcPts val="0"/>
              </a:spcAft>
              <a:buClr>
                <a:srgbClr val="000000"/>
              </a:buClr>
              <a:buSzPts val="600"/>
              <a:buFont typeface="Arial"/>
              <a:buNone/>
            </a:pPr>
            <a:r>
              <a:rPr lang="en" sz="700">
                <a:latin typeface="Quicksand Medium"/>
                <a:ea typeface="Quicksand Medium"/>
                <a:cs typeface="Quicksand Medium"/>
                <a:sym typeface="Quicksand Medium"/>
              </a:rPr>
              <a:t>Know where employees are during emergencies and high-risk incidents. </a:t>
            </a:r>
            <a:endParaRPr sz="700" i="0" u="none" strike="noStrike" cap="none">
              <a:solidFill>
                <a:srgbClr val="000000"/>
              </a:solidFill>
              <a:latin typeface="Quicksand Medium"/>
              <a:ea typeface="Quicksand Medium"/>
              <a:cs typeface="Quicksand Medium"/>
              <a:sym typeface="Quicksand Medium"/>
            </a:endParaRPr>
          </a:p>
        </p:txBody>
      </p:sp>
      <p:cxnSp>
        <p:nvCxnSpPr>
          <p:cNvPr id="180" name="Google Shape;180;g3e408c2ef1a_0_138"/>
          <p:cNvCxnSpPr/>
          <p:nvPr/>
        </p:nvCxnSpPr>
        <p:spPr>
          <a:xfrm>
            <a:off x="251975" y="3612725"/>
            <a:ext cx="8692500" cy="24600"/>
          </a:xfrm>
          <a:prstGeom prst="straightConnector1">
            <a:avLst/>
          </a:prstGeom>
          <a:noFill/>
          <a:ln w="9525" cap="flat" cmpd="sng">
            <a:solidFill>
              <a:srgbClr val="E22C91"/>
            </a:solidFill>
            <a:prstDash val="solid"/>
            <a:round/>
            <a:headEnd type="none" w="sm" len="sm"/>
            <a:tailEnd type="none" w="sm" len="sm"/>
          </a:ln>
        </p:spPr>
      </p:cxnSp>
      <p:sp>
        <p:nvSpPr>
          <p:cNvPr id="181" name="Google Shape;181;g3e408c2ef1a_0_138"/>
          <p:cNvSpPr txBox="1"/>
          <p:nvPr/>
        </p:nvSpPr>
        <p:spPr>
          <a:xfrm>
            <a:off x="5498900" y="3516637"/>
            <a:ext cx="2294700" cy="150600"/>
          </a:xfrm>
          <a:prstGeom prst="rect">
            <a:avLst/>
          </a:prstGeom>
          <a:noFill/>
          <a:ln>
            <a:noFill/>
          </a:ln>
        </p:spPr>
        <p:txBody>
          <a:bodyPr spcFirstLastPara="1" wrap="square" lIns="0" tIns="27150" rIns="0" bIns="0" anchor="t" anchorCtr="0">
            <a:spAutoFit/>
          </a:bodyPr>
          <a:lstStyle/>
          <a:p>
            <a:pPr marL="0" marR="0" lvl="0" indent="0" algn="l" rtl="0">
              <a:lnSpc>
                <a:spcPct val="115000"/>
              </a:lnSpc>
              <a:spcBef>
                <a:spcPts val="1400"/>
              </a:spcBef>
              <a:spcAft>
                <a:spcPts val="0"/>
              </a:spcAft>
              <a:buClr>
                <a:srgbClr val="000000"/>
              </a:buClr>
              <a:buSzPts val="800"/>
              <a:buFont typeface="Arial"/>
              <a:buNone/>
            </a:pPr>
            <a:r>
              <a:rPr lang="en" sz="800" b="1">
                <a:solidFill>
                  <a:srgbClr val="18518E"/>
                </a:solidFill>
              </a:rPr>
              <a:t>Faster Response Workflows </a:t>
            </a:r>
            <a:endParaRPr sz="600" b="0" i="0" u="none" strike="noStrike" cap="none">
              <a:solidFill>
                <a:srgbClr val="000000"/>
              </a:solidFill>
              <a:latin typeface="Arial"/>
              <a:ea typeface="Arial"/>
              <a:cs typeface="Arial"/>
              <a:sym typeface="Arial"/>
            </a:endParaRPr>
          </a:p>
        </p:txBody>
      </p:sp>
      <p:sp>
        <p:nvSpPr>
          <p:cNvPr id="182" name="Google Shape;182;g3e408c2ef1a_0_138"/>
          <p:cNvSpPr txBox="1"/>
          <p:nvPr/>
        </p:nvSpPr>
        <p:spPr>
          <a:xfrm>
            <a:off x="5498900" y="3851137"/>
            <a:ext cx="3576000" cy="135300"/>
          </a:xfrm>
          <a:prstGeom prst="rect">
            <a:avLst/>
          </a:prstGeom>
          <a:noFill/>
          <a:ln>
            <a:noFill/>
          </a:ln>
        </p:spPr>
        <p:txBody>
          <a:bodyPr spcFirstLastPara="1" wrap="square" lIns="0" tIns="27150" rIns="0" bIns="0" anchor="t" anchorCtr="0">
            <a:spAutoFit/>
          </a:bodyPr>
          <a:lstStyle/>
          <a:p>
            <a:pPr marL="0" marR="0" lvl="0" indent="0" algn="l" rtl="0">
              <a:lnSpc>
                <a:spcPct val="100000"/>
              </a:lnSpc>
              <a:spcBef>
                <a:spcPts val="0"/>
              </a:spcBef>
              <a:spcAft>
                <a:spcPts val="0"/>
              </a:spcAft>
              <a:buClr>
                <a:srgbClr val="000000"/>
              </a:buClr>
              <a:buSzPts val="600"/>
              <a:buFont typeface="Arial"/>
              <a:buNone/>
            </a:pPr>
            <a:r>
              <a:rPr lang="en" sz="700">
                <a:latin typeface="Quicksand Medium"/>
                <a:ea typeface="Quicksand Medium"/>
                <a:cs typeface="Quicksand Medium"/>
                <a:sym typeface="Quicksand Medium"/>
              </a:rPr>
              <a:t>Automated alerting and escalation designed to improve emergency coordination. </a:t>
            </a:r>
            <a:endParaRPr sz="700" i="0" u="none" strike="noStrike" cap="none">
              <a:solidFill>
                <a:srgbClr val="000000"/>
              </a:solidFill>
              <a:latin typeface="Quicksand Medium"/>
              <a:ea typeface="Quicksand Medium"/>
              <a:cs typeface="Quicksand Medium"/>
              <a:sym typeface="Quicksand Medium"/>
            </a:endParaRPr>
          </a:p>
        </p:txBody>
      </p:sp>
      <p:sp>
        <p:nvSpPr>
          <p:cNvPr id="183" name="Google Shape;183;g3e408c2ef1a_0_138"/>
          <p:cNvSpPr txBox="1"/>
          <p:nvPr/>
        </p:nvSpPr>
        <p:spPr>
          <a:xfrm>
            <a:off x="5498900" y="3849862"/>
            <a:ext cx="2294700" cy="150600"/>
          </a:xfrm>
          <a:prstGeom prst="rect">
            <a:avLst/>
          </a:prstGeom>
          <a:noFill/>
          <a:ln>
            <a:noFill/>
          </a:ln>
        </p:spPr>
        <p:txBody>
          <a:bodyPr spcFirstLastPara="1" wrap="square" lIns="0" tIns="27150" rIns="0" bIns="0" anchor="t" anchorCtr="0">
            <a:spAutoFit/>
          </a:bodyPr>
          <a:lstStyle/>
          <a:p>
            <a:pPr marL="0" marR="0" lvl="0" indent="0" algn="l" rtl="0">
              <a:lnSpc>
                <a:spcPct val="115000"/>
              </a:lnSpc>
              <a:spcBef>
                <a:spcPts val="1400"/>
              </a:spcBef>
              <a:spcAft>
                <a:spcPts val="0"/>
              </a:spcAft>
              <a:buClr>
                <a:srgbClr val="000000"/>
              </a:buClr>
              <a:buSzPts val="800"/>
              <a:buFont typeface="Arial"/>
              <a:buNone/>
            </a:pPr>
            <a:r>
              <a:rPr lang="en" sz="800" b="1" dirty="0">
                <a:solidFill>
                  <a:srgbClr val="18518E"/>
                </a:solidFill>
              </a:rPr>
              <a:t>Flexible Safety Solutions </a:t>
            </a:r>
            <a:endParaRPr sz="600" b="0" i="0" u="none" strike="noStrike" cap="none" dirty="0">
              <a:solidFill>
                <a:srgbClr val="000000"/>
              </a:solidFill>
              <a:latin typeface="Arial"/>
              <a:ea typeface="Arial"/>
              <a:cs typeface="Arial"/>
              <a:sym typeface="Arial"/>
            </a:endParaRPr>
          </a:p>
        </p:txBody>
      </p:sp>
      <p:sp>
        <p:nvSpPr>
          <p:cNvPr id="184" name="Google Shape;184;g3e408c2ef1a_0_138"/>
          <p:cNvSpPr txBox="1"/>
          <p:nvPr/>
        </p:nvSpPr>
        <p:spPr>
          <a:xfrm>
            <a:off x="5498900" y="4057472"/>
            <a:ext cx="3445500" cy="259200"/>
          </a:xfrm>
          <a:prstGeom prst="rect">
            <a:avLst/>
          </a:prstGeom>
          <a:noFill/>
          <a:ln>
            <a:noFill/>
          </a:ln>
        </p:spPr>
        <p:txBody>
          <a:bodyPr spcFirstLastPara="1" wrap="square" lIns="0" tIns="27150" rIns="0" bIns="0" anchor="t" anchorCtr="0">
            <a:spAutoFit/>
          </a:bodyPr>
          <a:lstStyle/>
          <a:p>
            <a:pPr marL="0" lvl="0" indent="0" algn="l" rtl="0">
              <a:lnSpc>
                <a:spcPct val="115000"/>
              </a:lnSpc>
              <a:spcBef>
                <a:spcPts val="1200"/>
              </a:spcBef>
              <a:spcAft>
                <a:spcPts val="1200"/>
              </a:spcAft>
              <a:buClr>
                <a:schemeClr val="dk1"/>
              </a:buClr>
              <a:buSzPts val="1100"/>
              <a:buFont typeface="Arial"/>
              <a:buNone/>
            </a:pPr>
            <a:r>
              <a:rPr lang="en" sz="700" dirty="0">
                <a:latin typeface="Quicksand Medium"/>
                <a:ea typeface="Quicksand Medium"/>
                <a:cs typeface="Quicksand Medium"/>
                <a:sym typeface="Quicksand Medium"/>
              </a:rPr>
              <a:t>Multiple device options built for different industries, environments, and workforce needs.</a:t>
            </a:r>
            <a:endParaRPr sz="700" dirty="0">
              <a:latin typeface="Quicksand Medium"/>
              <a:ea typeface="Quicksand Medium"/>
              <a:cs typeface="Quicksand Medium"/>
              <a:sym typeface="Quicksand Medium"/>
            </a:endParaRPr>
          </a:p>
        </p:txBody>
      </p:sp>
      <p:sp>
        <p:nvSpPr>
          <p:cNvPr id="185" name="Google Shape;185;g3e408c2ef1a_0_138"/>
          <p:cNvSpPr txBox="1"/>
          <p:nvPr/>
        </p:nvSpPr>
        <p:spPr>
          <a:xfrm>
            <a:off x="5498900" y="4316672"/>
            <a:ext cx="2294700" cy="150600"/>
          </a:xfrm>
          <a:prstGeom prst="rect">
            <a:avLst/>
          </a:prstGeom>
          <a:noFill/>
          <a:ln>
            <a:noFill/>
          </a:ln>
        </p:spPr>
        <p:txBody>
          <a:bodyPr spcFirstLastPara="1" wrap="square" lIns="0" tIns="27150" rIns="0" bIns="0" anchor="t" anchorCtr="0">
            <a:spAutoFit/>
          </a:bodyPr>
          <a:lstStyle/>
          <a:p>
            <a:pPr marL="0" marR="0" lvl="0" indent="0" algn="l" rtl="0">
              <a:lnSpc>
                <a:spcPct val="115000"/>
              </a:lnSpc>
              <a:spcBef>
                <a:spcPts val="1400"/>
              </a:spcBef>
              <a:spcAft>
                <a:spcPts val="0"/>
              </a:spcAft>
              <a:buClr>
                <a:srgbClr val="000000"/>
              </a:buClr>
              <a:buSzPts val="800"/>
              <a:buFont typeface="Arial"/>
              <a:buNone/>
            </a:pPr>
            <a:r>
              <a:rPr lang="en" sz="800" b="1" dirty="0">
                <a:solidFill>
                  <a:srgbClr val="18518E"/>
                </a:solidFill>
              </a:rPr>
              <a:t>Workforce Safety &amp; Risk Reduction</a:t>
            </a:r>
            <a:endParaRPr sz="600" b="0" i="0" u="none" strike="noStrike" cap="none" dirty="0">
              <a:solidFill>
                <a:srgbClr val="000000"/>
              </a:solidFill>
              <a:latin typeface="Arial"/>
              <a:ea typeface="Arial"/>
              <a:cs typeface="Arial"/>
              <a:sym typeface="Arial"/>
            </a:endParaRPr>
          </a:p>
        </p:txBody>
      </p:sp>
      <p:sp>
        <p:nvSpPr>
          <p:cNvPr id="186" name="Google Shape;186;g3e408c2ef1a_0_138"/>
          <p:cNvSpPr txBox="1"/>
          <p:nvPr/>
        </p:nvSpPr>
        <p:spPr>
          <a:xfrm>
            <a:off x="5498900" y="4678662"/>
            <a:ext cx="3445500" cy="243000"/>
          </a:xfrm>
          <a:prstGeom prst="rect">
            <a:avLst/>
          </a:prstGeom>
          <a:noFill/>
          <a:ln>
            <a:noFill/>
          </a:ln>
        </p:spPr>
        <p:txBody>
          <a:bodyPr spcFirstLastPara="1" wrap="square" lIns="0" tIns="27150" rIns="0" bIns="0" anchor="t" anchorCtr="0">
            <a:spAutoFit/>
          </a:bodyPr>
          <a:lstStyle/>
          <a:p>
            <a:pPr marL="0" marR="0" lvl="0" indent="0" algn="l" rtl="0">
              <a:lnSpc>
                <a:spcPct val="100000"/>
              </a:lnSpc>
              <a:spcBef>
                <a:spcPts val="0"/>
              </a:spcBef>
              <a:spcAft>
                <a:spcPts val="0"/>
              </a:spcAft>
              <a:buClr>
                <a:srgbClr val="000000"/>
              </a:buClr>
              <a:buSzPts val="600"/>
              <a:buFont typeface="Arial"/>
              <a:buNone/>
            </a:pPr>
            <a:r>
              <a:rPr lang="en" sz="700" dirty="0">
                <a:latin typeface="Quicksand Medium"/>
                <a:ea typeface="Quicksand Medium"/>
                <a:cs typeface="Quicksand Medium"/>
                <a:sym typeface="Quicksand Medium"/>
              </a:rPr>
              <a:t>Help protect employees, support duty-of-care initiatives, and reduce operational risk. </a:t>
            </a:r>
            <a:endParaRPr sz="700" i="0" u="none" strike="noStrike" cap="none" dirty="0">
              <a:solidFill>
                <a:srgbClr val="000000"/>
              </a:solidFill>
              <a:latin typeface="Quicksand Medium"/>
              <a:ea typeface="Quicksand Medium"/>
              <a:cs typeface="Quicksand Medium"/>
              <a:sym typeface="Quicksand Medium"/>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7">
          <a:extLst>
            <a:ext uri="{FF2B5EF4-FFF2-40B4-BE49-F238E27FC236}">
              <a16:creationId xmlns:a16="http://schemas.microsoft.com/office/drawing/2014/main" id="{A35E9659-78F1-C151-A982-871A119F9530}"/>
            </a:ext>
          </a:extLst>
        </p:cNvPr>
        <p:cNvGrpSpPr/>
        <p:nvPr/>
      </p:nvGrpSpPr>
      <p:grpSpPr>
        <a:xfrm>
          <a:off x="0" y="0"/>
          <a:ext cx="0" cy="0"/>
          <a:chOff x="0" y="0"/>
          <a:chExt cx="0" cy="0"/>
        </a:xfrm>
      </p:grpSpPr>
      <p:sp>
        <p:nvSpPr>
          <p:cNvPr id="138" name="Google Shape;138;g3e408c2ef1a_0_138">
            <a:extLst>
              <a:ext uri="{FF2B5EF4-FFF2-40B4-BE49-F238E27FC236}">
                <a16:creationId xmlns:a16="http://schemas.microsoft.com/office/drawing/2014/main" id="{AEA6AB8A-4D87-D1AD-F06A-61BF5FDAE00F}"/>
              </a:ext>
            </a:extLst>
          </p:cNvPr>
          <p:cNvSpPr txBox="1"/>
          <p:nvPr/>
        </p:nvSpPr>
        <p:spPr>
          <a:xfrm>
            <a:off x="489069" y="441884"/>
            <a:ext cx="1434300" cy="150600"/>
          </a:xfrm>
          <a:prstGeom prst="rect">
            <a:avLst/>
          </a:prstGeom>
          <a:noFill/>
          <a:ln>
            <a:noFill/>
          </a:ln>
        </p:spPr>
        <p:txBody>
          <a:bodyPr spcFirstLastPara="1" wrap="square" lIns="0" tIns="27150" rIns="0" bIns="0" anchor="t" anchorCtr="0">
            <a:spAutoFit/>
          </a:bodyPr>
          <a:lstStyle/>
          <a:p>
            <a:pPr marL="0" marR="0" lvl="0" indent="0" algn="l" rtl="0">
              <a:lnSpc>
                <a:spcPct val="115000"/>
              </a:lnSpc>
              <a:spcBef>
                <a:spcPts val="1400"/>
              </a:spcBef>
              <a:spcAft>
                <a:spcPts val="0"/>
              </a:spcAft>
              <a:buClr>
                <a:srgbClr val="000000"/>
              </a:buClr>
              <a:buSzPts val="800"/>
              <a:buFont typeface="Arial"/>
              <a:buNone/>
            </a:pPr>
            <a:r>
              <a:rPr lang="en" sz="800" b="1" dirty="0">
                <a:solidFill>
                  <a:srgbClr val="18518E"/>
                </a:solidFill>
              </a:rPr>
              <a:t>Education </a:t>
            </a:r>
            <a:endParaRPr sz="600" b="0" i="0" u="none" strike="noStrike" cap="none" dirty="0">
              <a:solidFill>
                <a:srgbClr val="000000"/>
              </a:solidFill>
              <a:latin typeface="Arial"/>
              <a:ea typeface="Arial"/>
              <a:cs typeface="Arial"/>
              <a:sym typeface="Arial"/>
            </a:endParaRPr>
          </a:p>
        </p:txBody>
      </p:sp>
      <p:sp>
        <p:nvSpPr>
          <p:cNvPr id="139" name="Google Shape;139;g3e408c2ef1a_0_138">
            <a:extLst>
              <a:ext uri="{FF2B5EF4-FFF2-40B4-BE49-F238E27FC236}">
                <a16:creationId xmlns:a16="http://schemas.microsoft.com/office/drawing/2014/main" id="{8E383605-118B-83C2-5D4A-99E35AE92EA2}"/>
              </a:ext>
            </a:extLst>
          </p:cNvPr>
          <p:cNvSpPr txBox="1"/>
          <p:nvPr/>
        </p:nvSpPr>
        <p:spPr>
          <a:xfrm>
            <a:off x="906886" y="179306"/>
            <a:ext cx="2259000" cy="196200"/>
          </a:xfrm>
          <a:prstGeom prst="rect">
            <a:avLst/>
          </a:prstGeom>
          <a:noFill/>
          <a:ln>
            <a:noFill/>
          </a:ln>
        </p:spPr>
        <p:txBody>
          <a:bodyPr spcFirstLastPara="1" wrap="square" lIns="0" tIns="11425" rIns="0" bIns="0" anchor="t" anchorCtr="0">
            <a:spAutoFit/>
          </a:bodyPr>
          <a:lstStyle/>
          <a:p>
            <a:pPr marL="12700" marR="0" lvl="0" indent="0" algn="l" rtl="0">
              <a:lnSpc>
                <a:spcPct val="100000"/>
              </a:lnSpc>
              <a:spcBef>
                <a:spcPts val="0"/>
              </a:spcBef>
              <a:spcAft>
                <a:spcPts val="0"/>
              </a:spcAft>
              <a:buClr>
                <a:schemeClr val="dk1"/>
              </a:buClr>
              <a:buSzPts val="1100"/>
              <a:buFont typeface="Arial"/>
              <a:buNone/>
            </a:pPr>
            <a:r>
              <a:rPr lang="en" sz="1200" b="1" i="0" u="none" strike="noStrike" cap="none" dirty="0">
                <a:solidFill>
                  <a:srgbClr val="E22C91"/>
                </a:solidFill>
                <a:latin typeface="Arial"/>
                <a:ea typeface="Arial"/>
                <a:cs typeface="Arial"/>
                <a:sym typeface="Arial"/>
              </a:rPr>
              <a:t>User Cases</a:t>
            </a:r>
            <a:endParaRPr sz="1200" b="1" i="0" u="none" strike="noStrike" cap="none" dirty="0">
              <a:solidFill>
                <a:srgbClr val="E22C91"/>
              </a:solidFill>
              <a:latin typeface="Arial"/>
              <a:ea typeface="Arial"/>
              <a:cs typeface="Arial"/>
              <a:sym typeface="Arial"/>
            </a:endParaRPr>
          </a:p>
        </p:txBody>
      </p:sp>
      <p:grpSp>
        <p:nvGrpSpPr>
          <p:cNvPr id="141" name="Google Shape;141;g3e408c2ef1a_0_138">
            <a:extLst>
              <a:ext uri="{FF2B5EF4-FFF2-40B4-BE49-F238E27FC236}">
                <a16:creationId xmlns:a16="http://schemas.microsoft.com/office/drawing/2014/main" id="{E217328B-2585-8294-0C5D-5FEFEA122F66}"/>
              </a:ext>
            </a:extLst>
          </p:cNvPr>
          <p:cNvGrpSpPr/>
          <p:nvPr/>
        </p:nvGrpSpPr>
        <p:grpSpPr>
          <a:xfrm>
            <a:off x="490411" y="181404"/>
            <a:ext cx="299715" cy="293155"/>
            <a:chOff x="5227082" y="759436"/>
            <a:chExt cx="503638" cy="523398"/>
          </a:xfrm>
        </p:grpSpPr>
        <p:pic>
          <p:nvPicPr>
            <p:cNvPr id="142" name="Google Shape;142;g3e408c2ef1a_0_138">
              <a:extLst>
                <a:ext uri="{FF2B5EF4-FFF2-40B4-BE49-F238E27FC236}">
                  <a16:creationId xmlns:a16="http://schemas.microsoft.com/office/drawing/2014/main" id="{1DC3AD21-6DB3-404F-0D0C-A1C8D083EAFC}"/>
                </a:ext>
              </a:extLst>
            </p:cNvPr>
            <p:cNvPicPr preferRelativeResize="0"/>
            <p:nvPr/>
          </p:nvPicPr>
          <p:blipFill rotWithShape="1">
            <a:blip r:embed="rId3">
              <a:alphaModFix/>
            </a:blip>
            <a:srcRect/>
            <a:stretch/>
          </p:blipFill>
          <p:spPr>
            <a:xfrm>
              <a:off x="5374728" y="759436"/>
              <a:ext cx="210082" cy="234535"/>
            </a:xfrm>
            <a:prstGeom prst="rect">
              <a:avLst/>
            </a:prstGeom>
            <a:noFill/>
            <a:ln>
              <a:noFill/>
            </a:ln>
          </p:spPr>
        </p:pic>
        <p:pic>
          <p:nvPicPr>
            <p:cNvPr id="143" name="Google Shape;143;g3e408c2ef1a_0_138">
              <a:extLst>
                <a:ext uri="{FF2B5EF4-FFF2-40B4-BE49-F238E27FC236}">
                  <a16:creationId xmlns:a16="http://schemas.microsoft.com/office/drawing/2014/main" id="{418435A4-D479-20FF-D21F-C12A345A0DB4}"/>
                </a:ext>
              </a:extLst>
            </p:cNvPr>
            <p:cNvPicPr preferRelativeResize="0"/>
            <p:nvPr/>
          </p:nvPicPr>
          <p:blipFill rotWithShape="1">
            <a:blip r:embed="rId4">
              <a:alphaModFix/>
            </a:blip>
            <a:srcRect/>
            <a:stretch/>
          </p:blipFill>
          <p:spPr>
            <a:xfrm>
              <a:off x="5227082" y="1102524"/>
              <a:ext cx="503638" cy="180310"/>
            </a:xfrm>
            <a:prstGeom prst="rect">
              <a:avLst/>
            </a:prstGeom>
            <a:noFill/>
            <a:ln>
              <a:noFill/>
            </a:ln>
          </p:spPr>
        </p:pic>
        <p:sp>
          <p:nvSpPr>
            <p:cNvPr id="144" name="Google Shape;144;g3e408c2ef1a_0_138">
              <a:extLst>
                <a:ext uri="{FF2B5EF4-FFF2-40B4-BE49-F238E27FC236}">
                  <a16:creationId xmlns:a16="http://schemas.microsoft.com/office/drawing/2014/main" id="{FDEA8263-7947-6DBC-B026-7C4F41F3FBBA}"/>
                </a:ext>
              </a:extLst>
            </p:cNvPr>
            <p:cNvSpPr/>
            <p:nvPr/>
          </p:nvSpPr>
          <p:spPr>
            <a:xfrm>
              <a:off x="5313154" y="987616"/>
              <a:ext cx="333375" cy="66675"/>
            </a:xfrm>
            <a:custGeom>
              <a:avLst/>
              <a:gdLst/>
              <a:ahLst/>
              <a:cxnLst/>
              <a:rect l="l" t="t" r="r" b="b"/>
              <a:pathLst>
                <a:path w="333375" h="66675" extrusionOk="0">
                  <a:moveTo>
                    <a:pt x="0" y="66172"/>
                  </a:moveTo>
                  <a:lnTo>
                    <a:pt x="0" y="44441"/>
                  </a:lnTo>
                  <a:lnTo>
                    <a:pt x="333338" y="44441"/>
                  </a:lnTo>
                  <a:lnTo>
                    <a:pt x="333338" y="66172"/>
                  </a:lnTo>
                </a:path>
                <a:path w="333375" h="66675" extrusionOk="0">
                  <a:moveTo>
                    <a:pt x="166669" y="0"/>
                  </a:moveTo>
                  <a:lnTo>
                    <a:pt x="166669" y="66172"/>
                  </a:lnTo>
                </a:path>
              </a:pathLst>
            </a:custGeom>
            <a:noFill/>
            <a:ln w="8175" cap="flat" cmpd="sng">
              <a:solidFill>
                <a:srgbClr val="E10074"/>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44"/>
                <a:buFont typeface="Arial"/>
                <a:buNone/>
              </a:pPr>
              <a:endParaRPr sz="944" b="0" i="0" u="none" strike="noStrike" cap="none">
                <a:solidFill>
                  <a:srgbClr val="000000"/>
                </a:solidFill>
                <a:latin typeface="Arial"/>
                <a:ea typeface="Arial"/>
                <a:cs typeface="Arial"/>
                <a:sym typeface="Arial"/>
              </a:endParaRPr>
            </a:p>
          </p:txBody>
        </p:sp>
      </p:grpSp>
      <p:sp>
        <p:nvSpPr>
          <p:cNvPr id="145" name="Google Shape;145;g3e408c2ef1a_0_138">
            <a:extLst>
              <a:ext uri="{FF2B5EF4-FFF2-40B4-BE49-F238E27FC236}">
                <a16:creationId xmlns:a16="http://schemas.microsoft.com/office/drawing/2014/main" id="{66CA73D4-55F9-07C3-A727-C19499BEEF34}"/>
              </a:ext>
            </a:extLst>
          </p:cNvPr>
          <p:cNvSpPr txBox="1">
            <a:spLocks noGrp="1"/>
          </p:cNvSpPr>
          <p:nvPr>
            <p:ph type="sldNum" idx="12"/>
          </p:nvPr>
        </p:nvSpPr>
        <p:spPr>
          <a:xfrm>
            <a:off x="8564569" y="4873005"/>
            <a:ext cx="297300" cy="138600"/>
          </a:xfrm>
          <a:prstGeom prst="rect">
            <a:avLst/>
          </a:prstGeom>
          <a:noFill/>
          <a:ln>
            <a:noFill/>
          </a:ln>
        </p:spPr>
        <p:txBody>
          <a:bodyPr spcFirstLastPara="1" wrap="square" lIns="0" tIns="0" rIns="0" bIns="0" anchor="ctr" anchorCtr="0">
            <a:spAutoFit/>
          </a:bodyPr>
          <a:lstStyle/>
          <a:p>
            <a:pPr marL="25400" lvl="0" indent="0" algn="r" rtl="0">
              <a:lnSpc>
                <a:spcPct val="103777"/>
              </a:lnSpc>
              <a:spcBef>
                <a:spcPts val="0"/>
              </a:spcBef>
              <a:spcAft>
                <a:spcPts val="0"/>
              </a:spcAft>
              <a:buSzPts val="600"/>
              <a:buNone/>
            </a:pPr>
            <a:fld id="{00000000-1234-1234-1234-123412341234}" type="slidenum">
              <a:rPr lang="en"/>
              <a:t>4</a:t>
            </a:fld>
            <a:endParaRPr/>
          </a:p>
        </p:txBody>
      </p:sp>
      <p:sp>
        <p:nvSpPr>
          <p:cNvPr id="146" name="Google Shape;146;g3e408c2ef1a_0_138">
            <a:extLst>
              <a:ext uri="{FF2B5EF4-FFF2-40B4-BE49-F238E27FC236}">
                <a16:creationId xmlns:a16="http://schemas.microsoft.com/office/drawing/2014/main" id="{45043C21-23FF-297C-D086-93229979A582}"/>
              </a:ext>
            </a:extLst>
          </p:cNvPr>
          <p:cNvSpPr txBox="1">
            <a:spLocks noGrp="1"/>
          </p:cNvSpPr>
          <p:nvPr>
            <p:ph type="ftr" idx="11"/>
          </p:nvPr>
        </p:nvSpPr>
        <p:spPr>
          <a:xfrm>
            <a:off x="7410273" y="4942305"/>
            <a:ext cx="1428300" cy="107700"/>
          </a:xfrm>
          <a:prstGeom prst="rect">
            <a:avLst/>
          </a:prstGeom>
          <a:noFill/>
          <a:ln>
            <a:noFill/>
          </a:ln>
        </p:spPr>
        <p:txBody>
          <a:bodyPr spcFirstLastPara="1" wrap="square" lIns="0" tIns="0" rIns="0" bIns="0" anchor="ctr" anchorCtr="0">
            <a:spAutoFit/>
          </a:bodyPr>
          <a:lstStyle/>
          <a:p>
            <a:pPr marL="12700" lvl="0" indent="0" algn="ctr" rtl="0">
              <a:lnSpc>
                <a:spcPct val="133428"/>
              </a:lnSpc>
              <a:spcBef>
                <a:spcPts val="0"/>
              </a:spcBef>
              <a:spcAft>
                <a:spcPts val="0"/>
              </a:spcAft>
              <a:buSzPts val="700"/>
              <a:buNone/>
            </a:pPr>
            <a:r>
              <a:rPr lang="en" sz="700" dirty="0">
                <a:latin typeface="Quicksand"/>
                <a:ea typeface="Quicksand"/>
                <a:cs typeface="Quicksand"/>
                <a:sym typeface="Quicksand"/>
              </a:rPr>
              <a:t>FOR INTERNAL USE ONLY</a:t>
            </a:r>
            <a:endParaRPr dirty="0"/>
          </a:p>
        </p:txBody>
      </p:sp>
      <p:pic>
        <p:nvPicPr>
          <p:cNvPr id="147" name="Google Shape;147;g3e408c2ef1a_0_138" title="TFB_Registered-Partner_Logo_PRI_RGB_on-W_2022-03-25 (1) (002).png">
            <a:extLst>
              <a:ext uri="{FF2B5EF4-FFF2-40B4-BE49-F238E27FC236}">
                <a16:creationId xmlns:a16="http://schemas.microsoft.com/office/drawing/2014/main" id="{24A4110E-7230-8D3B-F5D9-E5C73A4296C4}"/>
              </a:ext>
            </a:extLst>
          </p:cNvPr>
          <p:cNvPicPr preferRelativeResize="0"/>
          <p:nvPr/>
        </p:nvPicPr>
        <p:blipFill rotWithShape="1">
          <a:blip r:embed="rId5">
            <a:alphaModFix/>
          </a:blip>
          <a:srcRect/>
          <a:stretch/>
        </p:blipFill>
        <p:spPr>
          <a:xfrm>
            <a:off x="264200" y="4734700"/>
            <a:ext cx="1091282" cy="276900"/>
          </a:xfrm>
          <a:prstGeom prst="rect">
            <a:avLst/>
          </a:prstGeom>
          <a:noFill/>
          <a:ln>
            <a:noFill/>
          </a:ln>
        </p:spPr>
      </p:pic>
      <p:sp>
        <p:nvSpPr>
          <p:cNvPr id="152" name="Google Shape;152;g3e408c2ef1a_0_138">
            <a:extLst>
              <a:ext uri="{FF2B5EF4-FFF2-40B4-BE49-F238E27FC236}">
                <a16:creationId xmlns:a16="http://schemas.microsoft.com/office/drawing/2014/main" id="{B73E7C84-7A01-4132-A1C4-2F52747131C8}"/>
              </a:ext>
            </a:extLst>
          </p:cNvPr>
          <p:cNvSpPr txBox="1"/>
          <p:nvPr/>
        </p:nvSpPr>
        <p:spPr>
          <a:xfrm>
            <a:off x="448976" y="1002440"/>
            <a:ext cx="2572594" cy="766079"/>
          </a:xfrm>
          <a:prstGeom prst="rect">
            <a:avLst/>
          </a:prstGeom>
          <a:noFill/>
          <a:ln>
            <a:noFill/>
          </a:ln>
        </p:spPr>
        <p:txBody>
          <a:bodyPr spcFirstLastPara="1" wrap="square" lIns="0" tIns="27150" rIns="0" bIns="0" anchor="t" anchorCtr="0">
            <a:spAutoFit/>
          </a:bodyPr>
          <a:lstStyle/>
          <a:p>
            <a:pPr marL="457200" indent="-266700">
              <a:buSzPts val="600"/>
              <a:buFont typeface="Quicksand Medium"/>
              <a:buChar char="●"/>
            </a:pPr>
            <a:r>
              <a:rPr lang="en-US" sz="600" b="1" dirty="0">
                <a:latin typeface="Quicksand Medium"/>
              </a:rPr>
              <a:t>School Social Workers </a:t>
            </a:r>
            <a:r>
              <a:rPr lang="en-US" sz="600" dirty="0">
                <a:latin typeface="Quicksand Medium"/>
              </a:rPr>
              <a:t>— Director of Student Services</a:t>
            </a:r>
          </a:p>
          <a:p>
            <a:pPr marL="457200" indent="-266700">
              <a:buSzPts val="600"/>
              <a:buFont typeface="Quicksand Medium"/>
              <a:buChar char="●"/>
            </a:pPr>
            <a:r>
              <a:rPr lang="en-US" sz="600" b="1" dirty="0">
                <a:latin typeface="Quicksand Medium"/>
              </a:rPr>
              <a:t>Attendance &amp; Truancy Officers </a:t>
            </a:r>
            <a:r>
              <a:rPr lang="en-US" sz="600" dirty="0">
                <a:latin typeface="Quicksand Medium"/>
              </a:rPr>
              <a:t>— Director of Student Services</a:t>
            </a:r>
          </a:p>
          <a:p>
            <a:pPr marL="457200" indent="-266700">
              <a:buSzPts val="600"/>
              <a:buFont typeface="Quicksand Medium"/>
              <a:buChar char="●"/>
            </a:pPr>
            <a:r>
              <a:rPr lang="en-US" sz="600" b="1" dirty="0">
                <a:latin typeface="Quicksand Medium"/>
              </a:rPr>
              <a:t>Coaches &amp; Athletics Staff </a:t>
            </a:r>
            <a:r>
              <a:rPr lang="en-US" sz="600" dirty="0">
                <a:latin typeface="Quicksand Medium"/>
              </a:rPr>
              <a:t>— Athletic Director</a:t>
            </a:r>
          </a:p>
          <a:p>
            <a:pPr marL="457200" indent="-266700">
              <a:buSzPts val="600"/>
              <a:buFont typeface="Quicksand Medium"/>
              <a:buChar char="●"/>
            </a:pPr>
            <a:r>
              <a:rPr lang="en-US" sz="600" b="1" dirty="0">
                <a:latin typeface="Quicksand Medium"/>
              </a:rPr>
              <a:t>School Bus Drivers </a:t>
            </a:r>
            <a:r>
              <a:rPr lang="en-US" sz="600" dirty="0">
                <a:latin typeface="Quicksand Medium"/>
              </a:rPr>
              <a:t>— Director of Transportation</a:t>
            </a:r>
          </a:p>
          <a:p>
            <a:pPr marL="457200" indent="-266700">
              <a:buSzPts val="600"/>
              <a:buFont typeface="Quicksand Medium"/>
              <a:buChar char="●"/>
            </a:pPr>
            <a:r>
              <a:rPr lang="en-US" sz="600" b="1" dirty="0">
                <a:latin typeface="Quicksand Medium"/>
              </a:rPr>
              <a:t>Field Trip Leaders &amp; Chaperones </a:t>
            </a:r>
            <a:r>
              <a:rPr lang="en-US" sz="600" dirty="0">
                <a:latin typeface="Quicksand Medium"/>
              </a:rPr>
              <a:t>— Director of Student Services</a:t>
            </a:r>
          </a:p>
          <a:p>
            <a:pPr marL="0" lvl="0" indent="0" algn="l" rtl="0">
              <a:spcBef>
                <a:spcPts val="0"/>
              </a:spcBef>
              <a:spcAft>
                <a:spcPts val="0"/>
              </a:spcAft>
              <a:buNone/>
            </a:pPr>
            <a:endParaRPr sz="600" dirty="0">
              <a:latin typeface="Quicksand Medium"/>
              <a:ea typeface="Quicksand Medium"/>
              <a:cs typeface="Quicksand Medium"/>
              <a:sym typeface="Quicksand Medium"/>
            </a:endParaRPr>
          </a:p>
        </p:txBody>
      </p:sp>
      <p:cxnSp>
        <p:nvCxnSpPr>
          <p:cNvPr id="155" name="Google Shape;155;g3e408c2ef1a_0_138">
            <a:extLst>
              <a:ext uri="{FF2B5EF4-FFF2-40B4-BE49-F238E27FC236}">
                <a16:creationId xmlns:a16="http://schemas.microsoft.com/office/drawing/2014/main" id="{6782B303-3ABF-2A0E-732E-33F22369A7C5}"/>
              </a:ext>
            </a:extLst>
          </p:cNvPr>
          <p:cNvCxnSpPr/>
          <p:nvPr/>
        </p:nvCxnSpPr>
        <p:spPr>
          <a:xfrm>
            <a:off x="906886" y="451706"/>
            <a:ext cx="1177500" cy="0"/>
          </a:xfrm>
          <a:prstGeom prst="straightConnector1">
            <a:avLst/>
          </a:prstGeom>
          <a:noFill/>
          <a:ln w="9525" cap="flat" cmpd="sng">
            <a:solidFill>
              <a:srgbClr val="E22C91"/>
            </a:solidFill>
            <a:prstDash val="solid"/>
            <a:round/>
            <a:headEnd type="none" w="sm" len="sm"/>
            <a:tailEnd type="none" w="sm" len="sm"/>
          </a:ln>
        </p:spPr>
      </p:cxnSp>
      <p:sp>
        <p:nvSpPr>
          <p:cNvPr id="157" name="Google Shape;157;g3e408c2ef1a_0_138">
            <a:extLst>
              <a:ext uri="{FF2B5EF4-FFF2-40B4-BE49-F238E27FC236}">
                <a16:creationId xmlns:a16="http://schemas.microsoft.com/office/drawing/2014/main" id="{AE807C6A-F47D-C14D-6C6E-BBF5E8443BA9}"/>
              </a:ext>
            </a:extLst>
          </p:cNvPr>
          <p:cNvSpPr txBox="1"/>
          <p:nvPr/>
        </p:nvSpPr>
        <p:spPr>
          <a:xfrm>
            <a:off x="484363" y="2779890"/>
            <a:ext cx="1449300" cy="150600"/>
          </a:xfrm>
          <a:prstGeom prst="rect">
            <a:avLst/>
          </a:prstGeom>
          <a:noFill/>
          <a:ln>
            <a:noFill/>
          </a:ln>
        </p:spPr>
        <p:txBody>
          <a:bodyPr spcFirstLastPara="1" wrap="square" lIns="0" tIns="27150" rIns="0" bIns="0" anchor="t" anchorCtr="0">
            <a:spAutoFit/>
          </a:bodyPr>
          <a:lstStyle/>
          <a:p>
            <a:pPr marL="0" marR="0" lvl="0" indent="0" algn="l" rtl="0">
              <a:lnSpc>
                <a:spcPct val="115000"/>
              </a:lnSpc>
              <a:spcBef>
                <a:spcPts val="1400"/>
              </a:spcBef>
              <a:spcAft>
                <a:spcPts val="0"/>
              </a:spcAft>
              <a:buClr>
                <a:srgbClr val="000000"/>
              </a:buClr>
              <a:buSzPts val="800"/>
              <a:buFont typeface="Arial"/>
              <a:buNone/>
            </a:pPr>
            <a:r>
              <a:rPr lang="en" sz="800" b="1" dirty="0">
                <a:solidFill>
                  <a:srgbClr val="18518E"/>
                </a:solidFill>
              </a:rPr>
              <a:t>Government &amp; Utilities </a:t>
            </a:r>
            <a:endParaRPr sz="600" b="0" i="0" u="none" strike="noStrike" cap="none" dirty="0">
              <a:solidFill>
                <a:srgbClr val="000000"/>
              </a:solidFill>
              <a:latin typeface="Arial"/>
              <a:ea typeface="Arial"/>
              <a:cs typeface="Arial"/>
              <a:sym typeface="Arial"/>
            </a:endParaRPr>
          </a:p>
        </p:txBody>
      </p:sp>
      <p:sp>
        <p:nvSpPr>
          <p:cNvPr id="158" name="Google Shape;158;g3e408c2ef1a_0_138">
            <a:extLst>
              <a:ext uri="{FF2B5EF4-FFF2-40B4-BE49-F238E27FC236}">
                <a16:creationId xmlns:a16="http://schemas.microsoft.com/office/drawing/2014/main" id="{DCADCD8F-1FFA-173C-A218-F6A7E48BC7EF}"/>
              </a:ext>
            </a:extLst>
          </p:cNvPr>
          <p:cNvSpPr txBox="1"/>
          <p:nvPr/>
        </p:nvSpPr>
        <p:spPr>
          <a:xfrm>
            <a:off x="441669" y="3157792"/>
            <a:ext cx="2243100" cy="1412410"/>
          </a:xfrm>
          <a:prstGeom prst="rect">
            <a:avLst/>
          </a:prstGeom>
          <a:noFill/>
          <a:ln>
            <a:noFill/>
          </a:ln>
        </p:spPr>
        <p:txBody>
          <a:bodyPr spcFirstLastPara="1" wrap="square" lIns="0" tIns="27150" rIns="0" bIns="0" anchor="t" anchorCtr="0">
            <a:spAutoFit/>
          </a:bodyPr>
          <a:lstStyle/>
          <a:p>
            <a:pPr marL="457200" indent="-266700">
              <a:buSzPts val="600"/>
              <a:buFont typeface="Quicksand Medium"/>
              <a:buChar char="●"/>
            </a:pPr>
            <a:r>
              <a:rPr lang="en-US" sz="600" b="1" dirty="0">
                <a:latin typeface="Quicksand Medium"/>
              </a:rPr>
              <a:t>Adult Protective Services Staff </a:t>
            </a:r>
            <a:r>
              <a:rPr lang="en-US" sz="600" dirty="0">
                <a:latin typeface="Quicksand Medium"/>
              </a:rPr>
              <a:t>— Director of Adult Protective Services</a:t>
            </a:r>
          </a:p>
          <a:p>
            <a:pPr marL="457200" indent="-266700">
              <a:buSzPts val="600"/>
              <a:buFont typeface="Quicksand Medium"/>
              <a:buChar char="●"/>
            </a:pPr>
            <a:r>
              <a:rPr lang="en-US" sz="600" b="1" dirty="0">
                <a:latin typeface="Quicksand Medium"/>
              </a:rPr>
              <a:t>Behavioral Health &amp; Crisis Response Teams </a:t>
            </a:r>
            <a:r>
              <a:rPr lang="en-US" sz="600" dirty="0">
                <a:latin typeface="Quicksand Medium"/>
              </a:rPr>
              <a:t>— Director of Behavioral Health Services</a:t>
            </a:r>
          </a:p>
          <a:p>
            <a:pPr marL="457200" indent="-266700">
              <a:buSzPts val="600"/>
              <a:buFont typeface="Quicksand Medium"/>
              <a:buChar char="●"/>
            </a:pPr>
            <a:r>
              <a:rPr lang="en-US" sz="600" b="1" dirty="0">
                <a:latin typeface="Quicksand Medium"/>
              </a:rPr>
              <a:t>Child Protective Services Staff </a:t>
            </a:r>
            <a:r>
              <a:rPr lang="en-US" sz="600" dirty="0">
                <a:latin typeface="Quicksand Medium"/>
              </a:rPr>
              <a:t>— Director of Child &amp; Family Services</a:t>
            </a:r>
          </a:p>
          <a:p>
            <a:pPr marL="457200" indent="-266700">
              <a:buSzPts val="600"/>
              <a:buFont typeface="Quicksand Medium"/>
              <a:buChar char="●"/>
            </a:pPr>
            <a:r>
              <a:rPr lang="en-US" sz="600" b="1" dirty="0">
                <a:latin typeface="Quicksand Medium"/>
              </a:rPr>
              <a:t>Community Outreach &amp; Homeless Services Personnel </a:t>
            </a:r>
            <a:r>
              <a:rPr lang="en-US" sz="600" dirty="0">
                <a:latin typeface="Quicksand Medium"/>
              </a:rPr>
              <a:t>— Director of Human Services / Community Services Director</a:t>
            </a:r>
          </a:p>
          <a:p>
            <a:pPr marL="457200" indent="-266700">
              <a:buSzPts val="600"/>
              <a:buFont typeface="Quicksand Medium"/>
              <a:buChar char="●"/>
            </a:pPr>
            <a:r>
              <a:rPr lang="en-US" sz="600" b="1" dirty="0">
                <a:latin typeface="Quicksand Medium"/>
              </a:rPr>
              <a:t>Health &amp; Human Services Case Workers </a:t>
            </a:r>
            <a:r>
              <a:rPr lang="en-US" sz="600" dirty="0">
                <a:latin typeface="Quicksand Medium"/>
              </a:rPr>
              <a:t>— Director of Health &amp; Human Services</a:t>
            </a:r>
          </a:p>
          <a:p>
            <a:pPr marL="457200" indent="-266700">
              <a:buSzPts val="600"/>
              <a:buFont typeface="Quicksand Medium"/>
              <a:buChar char="●"/>
            </a:pPr>
            <a:r>
              <a:rPr lang="en-US" sz="600" b="1" dirty="0">
                <a:latin typeface="Quicksand Medium"/>
              </a:rPr>
              <a:t>Public Health Nurses </a:t>
            </a:r>
            <a:r>
              <a:rPr lang="en-US" sz="600" dirty="0">
                <a:latin typeface="Quicksand Medium"/>
              </a:rPr>
              <a:t>— Director of Public Health</a:t>
            </a:r>
          </a:p>
          <a:p>
            <a:pPr marL="457200" indent="-266700">
              <a:buSzPts val="600"/>
              <a:buFont typeface="Quicksand Medium"/>
              <a:buChar char="●"/>
            </a:pPr>
            <a:r>
              <a:rPr lang="en-US" sz="600" b="1" dirty="0">
                <a:latin typeface="Quicksand Medium"/>
              </a:rPr>
              <a:t>Victim Advocates &amp; Community Services Coordinators </a:t>
            </a:r>
            <a:r>
              <a:rPr lang="en-US" sz="600" dirty="0">
                <a:latin typeface="Quicksand Medium"/>
              </a:rPr>
              <a:t>— Director of Victim Services / Human Services Director</a:t>
            </a:r>
          </a:p>
        </p:txBody>
      </p:sp>
      <p:sp>
        <p:nvSpPr>
          <p:cNvPr id="163" name="Google Shape;163;g3e408c2ef1a_0_138">
            <a:extLst>
              <a:ext uri="{FF2B5EF4-FFF2-40B4-BE49-F238E27FC236}">
                <a16:creationId xmlns:a16="http://schemas.microsoft.com/office/drawing/2014/main" id="{39F9211F-DE9D-BB91-22D1-0D26D3BE16BB}"/>
              </a:ext>
            </a:extLst>
          </p:cNvPr>
          <p:cNvSpPr txBox="1"/>
          <p:nvPr/>
        </p:nvSpPr>
        <p:spPr>
          <a:xfrm>
            <a:off x="6234243" y="136549"/>
            <a:ext cx="1403700" cy="150600"/>
          </a:xfrm>
          <a:prstGeom prst="rect">
            <a:avLst/>
          </a:prstGeom>
          <a:noFill/>
          <a:ln>
            <a:noFill/>
          </a:ln>
        </p:spPr>
        <p:txBody>
          <a:bodyPr spcFirstLastPara="1" wrap="square" lIns="0" tIns="27150" rIns="0" bIns="0" anchor="t" anchorCtr="0">
            <a:spAutoFit/>
          </a:bodyPr>
          <a:lstStyle/>
          <a:p>
            <a:pPr marL="0" marR="0" lvl="0" indent="0" algn="l" rtl="0">
              <a:lnSpc>
                <a:spcPct val="115000"/>
              </a:lnSpc>
              <a:spcBef>
                <a:spcPts val="1400"/>
              </a:spcBef>
              <a:spcAft>
                <a:spcPts val="0"/>
              </a:spcAft>
              <a:buClr>
                <a:srgbClr val="000000"/>
              </a:buClr>
              <a:buSzPts val="800"/>
              <a:buFont typeface="Arial"/>
              <a:buNone/>
            </a:pPr>
            <a:r>
              <a:rPr lang="en" sz="800" b="1" dirty="0">
                <a:solidFill>
                  <a:srgbClr val="18518E"/>
                </a:solidFill>
              </a:rPr>
              <a:t>Healthcare &amp; Home Health </a:t>
            </a:r>
            <a:endParaRPr sz="600" b="0" i="0" u="none" strike="noStrike" cap="none" dirty="0">
              <a:solidFill>
                <a:srgbClr val="000000"/>
              </a:solidFill>
              <a:latin typeface="Arial"/>
              <a:ea typeface="Arial"/>
              <a:cs typeface="Arial"/>
              <a:sym typeface="Arial"/>
            </a:endParaRPr>
          </a:p>
        </p:txBody>
      </p:sp>
      <p:sp>
        <p:nvSpPr>
          <p:cNvPr id="164" name="Google Shape;164;g3e408c2ef1a_0_138">
            <a:extLst>
              <a:ext uri="{FF2B5EF4-FFF2-40B4-BE49-F238E27FC236}">
                <a16:creationId xmlns:a16="http://schemas.microsoft.com/office/drawing/2014/main" id="{4FDC7652-AC9A-0BCE-1441-804F83827976}"/>
              </a:ext>
            </a:extLst>
          </p:cNvPr>
          <p:cNvSpPr txBox="1"/>
          <p:nvPr/>
        </p:nvSpPr>
        <p:spPr>
          <a:xfrm>
            <a:off x="6186043" y="659594"/>
            <a:ext cx="2225700" cy="1781742"/>
          </a:xfrm>
          <a:prstGeom prst="rect">
            <a:avLst/>
          </a:prstGeom>
          <a:noFill/>
          <a:ln>
            <a:noFill/>
          </a:ln>
        </p:spPr>
        <p:txBody>
          <a:bodyPr spcFirstLastPara="1" wrap="square" lIns="0" tIns="27150" rIns="0" bIns="0" anchor="t" anchorCtr="0">
            <a:spAutoFit/>
          </a:bodyPr>
          <a:lstStyle/>
          <a:p>
            <a:pPr marL="457200" indent="-266700">
              <a:buSzPts val="600"/>
              <a:buFont typeface="Quicksand Medium"/>
              <a:buChar char="●"/>
            </a:pPr>
            <a:r>
              <a:rPr lang="en-US" sz="600" b="1" dirty="0">
                <a:latin typeface="Quicksand Medium"/>
              </a:rPr>
              <a:t>Emergency Department Staff — </a:t>
            </a:r>
            <a:r>
              <a:rPr lang="en-US" sz="600" dirty="0">
                <a:latin typeface="Quicksand Medium"/>
              </a:rPr>
              <a:t>Director of Emergency Services</a:t>
            </a:r>
          </a:p>
          <a:p>
            <a:pPr marL="457200" indent="-266700">
              <a:buSzPts val="600"/>
              <a:buFont typeface="Quicksand Medium"/>
              <a:buChar char="●"/>
            </a:pPr>
            <a:r>
              <a:rPr lang="en-US" sz="600" b="1" dirty="0">
                <a:latin typeface="Quicksand Medium"/>
              </a:rPr>
              <a:t>Behavioral Health / Psychiatric Unit Staff — </a:t>
            </a:r>
            <a:r>
              <a:rPr lang="en-US" sz="600" dirty="0">
                <a:latin typeface="Quicksand Medium"/>
              </a:rPr>
              <a:t>Director of Behavioral Health</a:t>
            </a:r>
          </a:p>
          <a:p>
            <a:pPr marL="457200" indent="-266700">
              <a:buSzPts val="600"/>
              <a:buFont typeface="Quicksand Medium"/>
              <a:buChar char="●"/>
            </a:pPr>
            <a:r>
              <a:rPr lang="en-US" sz="600" b="1" dirty="0">
                <a:latin typeface="Quicksand Medium"/>
              </a:rPr>
              <a:t>Security Officers </a:t>
            </a:r>
            <a:r>
              <a:rPr lang="en-US" sz="600" dirty="0">
                <a:latin typeface="Quicksand Medium"/>
              </a:rPr>
              <a:t>— Director of Security</a:t>
            </a:r>
          </a:p>
          <a:p>
            <a:pPr marL="457200" indent="-266700">
              <a:buSzPts val="600"/>
              <a:buFont typeface="Quicksand Medium"/>
              <a:buChar char="●"/>
            </a:pPr>
            <a:r>
              <a:rPr lang="en-US" sz="600" b="1" dirty="0">
                <a:latin typeface="Quicksand Medium"/>
              </a:rPr>
              <a:t>Social Workers &amp; Case Managers — </a:t>
            </a:r>
            <a:r>
              <a:rPr lang="en-US" sz="600" dirty="0">
                <a:latin typeface="Quicksand Medium"/>
              </a:rPr>
              <a:t>Director of Care Management</a:t>
            </a:r>
          </a:p>
          <a:p>
            <a:pPr marL="457200" indent="-266700">
              <a:buSzPts val="600"/>
              <a:buFont typeface="Quicksand Medium"/>
              <a:buChar char="●"/>
            </a:pPr>
            <a:r>
              <a:rPr lang="en-US" sz="600" b="1" dirty="0">
                <a:latin typeface="Quicksand Medium"/>
              </a:rPr>
              <a:t>Patient Sitters / Safety Attendants </a:t>
            </a:r>
            <a:r>
              <a:rPr lang="en-US" sz="600" dirty="0">
                <a:latin typeface="Quicksand Medium"/>
              </a:rPr>
              <a:t>— Director of Nursing</a:t>
            </a:r>
          </a:p>
          <a:p>
            <a:pPr marL="457200" indent="-266700">
              <a:buSzPts val="600"/>
              <a:buFont typeface="Quicksand Medium"/>
              <a:buChar char="●"/>
            </a:pPr>
            <a:r>
              <a:rPr lang="en-US" sz="600" b="1" dirty="0">
                <a:latin typeface="Quicksand Medium"/>
              </a:rPr>
              <a:t>House Supervisors / Nursing Supervisors — </a:t>
            </a:r>
            <a:r>
              <a:rPr lang="en-US" sz="600" dirty="0">
                <a:latin typeface="Quicksand Medium"/>
              </a:rPr>
              <a:t>Chief Nursing Officer</a:t>
            </a:r>
          </a:p>
          <a:p>
            <a:pPr marL="457200" indent="-266700">
              <a:buSzPts val="600"/>
              <a:buFont typeface="Quicksand Medium"/>
              <a:buChar char="●"/>
            </a:pPr>
            <a:r>
              <a:rPr lang="en-US" sz="600" b="1" dirty="0">
                <a:latin typeface="Quicksand Medium"/>
              </a:rPr>
              <a:t>Patient Transport Staff </a:t>
            </a:r>
            <a:r>
              <a:rPr lang="en-US" sz="600" dirty="0">
                <a:latin typeface="Quicksand Medium"/>
              </a:rPr>
              <a:t>— Director of Patient Transport</a:t>
            </a:r>
          </a:p>
          <a:p>
            <a:pPr marL="457200" indent="-266700">
              <a:buSzPts val="600"/>
              <a:buFont typeface="Quicksand Medium"/>
              <a:buChar char="●"/>
            </a:pPr>
            <a:r>
              <a:rPr lang="en-US" sz="600" b="1" dirty="0">
                <a:latin typeface="Quicksand Medium"/>
              </a:rPr>
              <a:t>Home Health &amp; Hospital-at-Home Clinicians </a:t>
            </a:r>
            <a:r>
              <a:rPr lang="en-US" sz="600" dirty="0">
                <a:latin typeface="Quicksand Medium"/>
              </a:rPr>
              <a:t>— Director of Home Health</a:t>
            </a:r>
          </a:p>
          <a:p>
            <a:pPr marL="457200" indent="-266700">
              <a:buSzPts val="600"/>
              <a:buFont typeface="Quicksand Medium"/>
              <a:buChar char="●"/>
            </a:pPr>
            <a:r>
              <a:rPr lang="en-US" sz="600" b="1" dirty="0">
                <a:latin typeface="Quicksand Medium"/>
              </a:rPr>
              <a:t>Violence Prevention / Workplace Safety Teams </a:t>
            </a:r>
            <a:r>
              <a:rPr lang="en-US" sz="600" dirty="0">
                <a:latin typeface="Quicksand Medium"/>
              </a:rPr>
              <a:t>— Director of Safety &amp; Security</a:t>
            </a:r>
          </a:p>
          <a:p>
            <a:pPr marL="457200" indent="-266700">
              <a:buSzPts val="600"/>
              <a:buFont typeface="Quicksand Medium"/>
              <a:buChar char="●"/>
            </a:pPr>
            <a:r>
              <a:rPr lang="en-US" sz="600" b="1" dirty="0">
                <a:latin typeface="Quicksand Medium"/>
              </a:rPr>
              <a:t>Risk Management Staff </a:t>
            </a:r>
            <a:r>
              <a:rPr lang="en-US" sz="600" dirty="0">
                <a:latin typeface="Quicksand Medium"/>
              </a:rPr>
              <a:t>— Director of Risk Management</a:t>
            </a:r>
          </a:p>
        </p:txBody>
      </p:sp>
      <p:sp>
        <p:nvSpPr>
          <p:cNvPr id="166" name="Google Shape;166;g3e408c2ef1a_0_138">
            <a:extLst>
              <a:ext uri="{FF2B5EF4-FFF2-40B4-BE49-F238E27FC236}">
                <a16:creationId xmlns:a16="http://schemas.microsoft.com/office/drawing/2014/main" id="{C28B3C23-F1DE-95DA-207F-50161B566736}"/>
              </a:ext>
            </a:extLst>
          </p:cNvPr>
          <p:cNvSpPr txBox="1"/>
          <p:nvPr/>
        </p:nvSpPr>
        <p:spPr>
          <a:xfrm>
            <a:off x="3282646" y="2664552"/>
            <a:ext cx="1177499" cy="348529"/>
          </a:xfrm>
          <a:prstGeom prst="rect">
            <a:avLst/>
          </a:prstGeom>
          <a:noFill/>
          <a:ln>
            <a:noFill/>
          </a:ln>
        </p:spPr>
        <p:txBody>
          <a:bodyPr spcFirstLastPara="1" wrap="square" lIns="0" tIns="27150" rIns="0" bIns="0" anchor="t" anchorCtr="0">
            <a:spAutoFit/>
          </a:bodyPr>
          <a:lstStyle/>
          <a:p>
            <a:pPr marL="0" marR="0" lvl="0" indent="0" algn="l" rtl="0">
              <a:lnSpc>
                <a:spcPct val="115000"/>
              </a:lnSpc>
              <a:spcBef>
                <a:spcPts val="1400"/>
              </a:spcBef>
              <a:spcAft>
                <a:spcPts val="0"/>
              </a:spcAft>
              <a:buClr>
                <a:srgbClr val="000000"/>
              </a:buClr>
              <a:buSzPts val="800"/>
              <a:buFont typeface="Arial"/>
              <a:buNone/>
            </a:pPr>
            <a:r>
              <a:rPr lang="en" sz="800" b="1" dirty="0">
                <a:solidFill>
                  <a:srgbClr val="18518E"/>
                </a:solidFill>
              </a:rPr>
              <a:t>Public Safety</a:t>
            </a:r>
            <a:endParaRPr sz="600" b="0" i="0" u="none" strike="noStrike" cap="none" dirty="0">
              <a:solidFill>
                <a:srgbClr val="000000"/>
              </a:solidFill>
              <a:latin typeface="Arial"/>
              <a:ea typeface="Arial"/>
              <a:cs typeface="Arial"/>
              <a:sym typeface="Arial"/>
            </a:endParaRPr>
          </a:p>
        </p:txBody>
      </p:sp>
      <p:sp>
        <p:nvSpPr>
          <p:cNvPr id="167" name="Google Shape;167;g3e408c2ef1a_0_138">
            <a:extLst>
              <a:ext uri="{FF2B5EF4-FFF2-40B4-BE49-F238E27FC236}">
                <a16:creationId xmlns:a16="http://schemas.microsoft.com/office/drawing/2014/main" id="{5A24ED23-F7B4-97A4-0AE7-6E81932B3FAD}"/>
              </a:ext>
            </a:extLst>
          </p:cNvPr>
          <p:cNvSpPr txBox="1"/>
          <p:nvPr/>
        </p:nvSpPr>
        <p:spPr>
          <a:xfrm>
            <a:off x="3212792" y="547831"/>
            <a:ext cx="2445228" cy="2335739"/>
          </a:xfrm>
          <a:prstGeom prst="rect">
            <a:avLst/>
          </a:prstGeom>
          <a:noFill/>
          <a:ln>
            <a:noFill/>
          </a:ln>
        </p:spPr>
        <p:txBody>
          <a:bodyPr spcFirstLastPara="1" wrap="square" lIns="0" tIns="27150" rIns="0" bIns="0" anchor="t" anchorCtr="0">
            <a:spAutoFit/>
          </a:bodyPr>
          <a:lstStyle/>
          <a:p>
            <a:pPr marL="457200" indent="-266700">
              <a:buSzPts val="600"/>
              <a:buFont typeface="Quicksand Medium"/>
              <a:buChar char="●"/>
            </a:pPr>
            <a:r>
              <a:rPr lang="en-US" sz="600" b="1" dirty="0">
                <a:latin typeface="Quicksand Medium"/>
              </a:rPr>
              <a:t>Animal Control Officers </a:t>
            </a:r>
            <a:r>
              <a:rPr lang="en-US" sz="600" dirty="0">
                <a:latin typeface="Quicksand Medium"/>
              </a:rPr>
              <a:t>— Director of Animal Services</a:t>
            </a:r>
          </a:p>
          <a:p>
            <a:pPr marL="457200" indent="-266700">
              <a:buSzPts val="600"/>
              <a:buFont typeface="Quicksand Medium"/>
              <a:buChar char="●"/>
            </a:pPr>
            <a:r>
              <a:rPr lang="en-US" sz="600" b="1" dirty="0">
                <a:latin typeface="Quicksand Medium"/>
              </a:rPr>
              <a:t>Building Inspectors </a:t>
            </a:r>
            <a:r>
              <a:rPr lang="en-US" sz="600" dirty="0">
                <a:latin typeface="Quicksand Medium"/>
              </a:rPr>
              <a:t>— Chief Building Official / Director of Building Services</a:t>
            </a:r>
          </a:p>
          <a:p>
            <a:pPr marL="457200" indent="-266700">
              <a:buSzPts val="600"/>
              <a:buFont typeface="Quicksand Medium"/>
              <a:buChar char="●"/>
            </a:pPr>
            <a:r>
              <a:rPr lang="en-US" sz="600" b="1" dirty="0">
                <a:latin typeface="Quicksand Medium"/>
              </a:rPr>
              <a:t>Code Enforcement Officers </a:t>
            </a:r>
            <a:r>
              <a:rPr lang="en-US" sz="600" dirty="0">
                <a:latin typeface="Quicksand Medium"/>
              </a:rPr>
              <a:t>— Director of Code Enforcement</a:t>
            </a:r>
          </a:p>
          <a:p>
            <a:pPr marL="457200" indent="-266700">
              <a:buSzPts val="600"/>
              <a:buFont typeface="Quicksand Medium"/>
              <a:buChar char="●"/>
            </a:pPr>
            <a:r>
              <a:rPr lang="en-US" sz="600" b="1" dirty="0">
                <a:latin typeface="Quicksand Medium"/>
              </a:rPr>
              <a:t>Emergency Management Staff </a:t>
            </a:r>
            <a:r>
              <a:rPr lang="en-US" sz="600" dirty="0">
                <a:latin typeface="Quicksand Medium"/>
              </a:rPr>
              <a:t>— Emergency Management Director</a:t>
            </a:r>
          </a:p>
          <a:p>
            <a:pPr marL="457200" indent="-266700">
              <a:buSzPts val="600"/>
              <a:buFont typeface="Quicksand Medium"/>
              <a:buChar char="●"/>
            </a:pPr>
            <a:r>
              <a:rPr lang="en-US" sz="600" b="1" dirty="0">
                <a:latin typeface="Quicksand Medium"/>
              </a:rPr>
              <a:t>Facilities Management Field Staff </a:t>
            </a:r>
            <a:r>
              <a:rPr lang="en-US" sz="600" dirty="0">
                <a:latin typeface="Quicksand Medium"/>
              </a:rPr>
              <a:t>— Director of Facilities Management</a:t>
            </a:r>
          </a:p>
          <a:p>
            <a:pPr marL="457200" indent="-266700">
              <a:buSzPts val="600"/>
              <a:buFont typeface="Quicksand Medium"/>
              <a:buChar char="●"/>
            </a:pPr>
            <a:r>
              <a:rPr lang="en-US" sz="600" b="1" dirty="0">
                <a:latin typeface="Quicksand Medium"/>
              </a:rPr>
              <a:t>Housing Authority Property &amp; Resident Services Staff </a:t>
            </a:r>
            <a:r>
              <a:rPr lang="en-US" sz="600" dirty="0">
                <a:latin typeface="Quicksand Medium"/>
              </a:rPr>
              <a:t>— Executive Director of Housing Authority</a:t>
            </a:r>
          </a:p>
          <a:p>
            <a:pPr marL="457200" indent="-266700">
              <a:buSzPts val="600"/>
              <a:buFont typeface="Quicksand Medium"/>
              <a:buChar char="●"/>
            </a:pPr>
            <a:r>
              <a:rPr lang="en-US" sz="600" b="1" dirty="0">
                <a:latin typeface="Quicksand Medium"/>
              </a:rPr>
              <a:t>Environmental Health &amp; Health Inspectors </a:t>
            </a:r>
            <a:r>
              <a:rPr lang="en-US" sz="600" dirty="0">
                <a:latin typeface="Quicksand Medium"/>
              </a:rPr>
              <a:t>— Director of Public Health / Environmental Health Director</a:t>
            </a:r>
          </a:p>
          <a:p>
            <a:pPr marL="457200" indent="-266700">
              <a:buSzPts val="600"/>
              <a:buFont typeface="Quicksand Medium"/>
              <a:buChar char="●"/>
            </a:pPr>
            <a:r>
              <a:rPr lang="en-US" sz="600" b="1" dirty="0">
                <a:latin typeface="Quicksand Medium"/>
              </a:rPr>
              <a:t>Parks &amp; Recreation Field Staff </a:t>
            </a:r>
            <a:r>
              <a:rPr lang="en-US" sz="600" dirty="0">
                <a:latin typeface="Quicksand Medium"/>
              </a:rPr>
              <a:t>— Director of Parks &amp; Recreation</a:t>
            </a:r>
          </a:p>
          <a:p>
            <a:pPr marL="457200" indent="-266700">
              <a:buSzPts val="600"/>
              <a:buFont typeface="Quicksand Medium"/>
              <a:buChar char="●"/>
            </a:pPr>
            <a:r>
              <a:rPr lang="en-US" sz="600" b="1" dirty="0">
                <a:latin typeface="Quicksand Medium"/>
              </a:rPr>
              <a:t>Municipal Security Officers</a:t>
            </a:r>
            <a:r>
              <a:rPr lang="en-US" sz="600" dirty="0">
                <a:latin typeface="Quicksand Medium"/>
              </a:rPr>
              <a:t> — Director of Security / Chief Security Officer</a:t>
            </a:r>
          </a:p>
          <a:p>
            <a:pPr marL="457200" indent="-266700">
              <a:buSzPts val="600"/>
              <a:buFont typeface="Quicksand Medium"/>
              <a:buChar char="●"/>
            </a:pPr>
            <a:r>
              <a:rPr lang="en-US" sz="600" b="1" dirty="0">
                <a:latin typeface="Quicksand Medium"/>
              </a:rPr>
              <a:t>Transit Supervisors &amp; Field Operations Personnel </a:t>
            </a:r>
            <a:r>
              <a:rPr lang="en-US" sz="600" dirty="0">
                <a:latin typeface="Quicksand Medium"/>
              </a:rPr>
              <a:t>— Director of Transit Operations</a:t>
            </a:r>
          </a:p>
          <a:p>
            <a:pPr marL="457200" indent="-266700">
              <a:buSzPts val="600"/>
              <a:buFont typeface="Quicksand Medium"/>
              <a:buChar char="●"/>
            </a:pPr>
            <a:r>
              <a:rPr lang="en-US" sz="600" b="1" dirty="0">
                <a:latin typeface="Quicksand Medium"/>
              </a:rPr>
              <a:t>Utility Field Technicians (Water, Wastewater, Electric, Gas)</a:t>
            </a:r>
            <a:r>
              <a:rPr lang="en-US" sz="600" dirty="0">
                <a:latin typeface="Quicksand Medium"/>
              </a:rPr>
              <a:t> — Director of Utilities</a:t>
            </a:r>
          </a:p>
          <a:p>
            <a:pPr marL="457200" indent="-266700">
              <a:buSzPts val="600"/>
              <a:buFont typeface="Quicksand Medium"/>
              <a:buChar char="●"/>
            </a:pPr>
            <a:r>
              <a:rPr lang="en-US" sz="600" b="1" dirty="0">
                <a:latin typeface="Quicksand Medium"/>
              </a:rPr>
              <a:t>Parking Enforcement Officers </a:t>
            </a:r>
            <a:r>
              <a:rPr lang="en-US" sz="600" dirty="0">
                <a:latin typeface="Quicksand Medium"/>
              </a:rPr>
              <a:t>— Director of Parking &amp; Mobility Services</a:t>
            </a:r>
          </a:p>
          <a:p>
            <a:pPr marL="457200" indent="-266700">
              <a:buSzPts val="600"/>
              <a:buFont typeface="Quicksand Medium"/>
              <a:buChar char="●"/>
            </a:pPr>
            <a:r>
              <a:rPr lang="en-US" sz="600" b="1" dirty="0">
                <a:latin typeface="Quicksand Medium"/>
              </a:rPr>
              <a:t>Public Works Field Crews </a:t>
            </a:r>
            <a:r>
              <a:rPr lang="en-US" sz="600" dirty="0">
                <a:latin typeface="Quicksand Medium"/>
              </a:rPr>
              <a:t>— Public Works Director</a:t>
            </a:r>
          </a:p>
          <a:p>
            <a:pPr marL="0" lvl="0" indent="0" algn="l" rtl="0">
              <a:spcBef>
                <a:spcPts val="0"/>
              </a:spcBef>
              <a:spcAft>
                <a:spcPts val="0"/>
              </a:spcAft>
              <a:buNone/>
            </a:pPr>
            <a:endParaRPr sz="600" dirty="0">
              <a:latin typeface="Quicksand Medium"/>
              <a:ea typeface="Quicksand Medium"/>
              <a:cs typeface="Quicksand Medium"/>
              <a:sym typeface="Quicksand Medium"/>
            </a:endParaRPr>
          </a:p>
        </p:txBody>
      </p:sp>
      <p:sp>
        <p:nvSpPr>
          <p:cNvPr id="170" name="Google Shape;170;g3e408c2ef1a_0_138">
            <a:extLst>
              <a:ext uri="{FF2B5EF4-FFF2-40B4-BE49-F238E27FC236}">
                <a16:creationId xmlns:a16="http://schemas.microsoft.com/office/drawing/2014/main" id="{788EB48A-E214-F890-ABAB-01F89685C35C}"/>
              </a:ext>
            </a:extLst>
          </p:cNvPr>
          <p:cNvSpPr txBox="1"/>
          <p:nvPr/>
        </p:nvSpPr>
        <p:spPr>
          <a:xfrm>
            <a:off x="6232975" y="3292877"/>
            <a:ext cx="2225700" cy="1412410"/>
          </a:xfrm>
          <a:prstGeom prst="rect">
            <a:avLst/>
          </a:prstGeom>
          <a:noFill/>
          <a:ln>
            <a:noFill/>
          </a:ln>
        </p:spPr>
        <p:txBody>
          <a:bodyPr spcFirstLastPara="1" wrap="square" lIns="0" tIns="27150" rIns="0" bIns="0" anchor="t" anchorCtr="0">
            <a:spAutoFit/>
          </a:bodyPr>
          <a:lstStyle/>
          <a:p>
            <a:pPr marL="457200" indent="-266700">
              <a:buSzPts val="600"/>
              <a:buFont typeface="Quicksand Medium"/>
              <a:buChar char="●"/>
            </a:pPr>
            <a:r>
              <a:rPr lang="en-US" sz="600" b="1" dirty="0">
                <a:latin typeface="Quicksand Medium"/>
              </a:rPr>
              <a:t>Home Health Nurses </a:t>
            </a:r>
            <a:r>
              <a:rPr lang="en-US" sz="600" dirty="0">
                <a:latin typeface="Quicksand Medium"/>
              </a:rPr>
              <a:t>— Director of Home Health</a:t>
            </a:r>
          </a:p>
          <a:p>
            <a:pPr marL="457200" indent="-266700">
              <a:buSzPts val="600"/>
              <a:buFont typeface="Quicksand Medium"/>
              <a:buChar char="●"/>
            </a:pPr>
            <a:r>
              <a:rPr lang="en-US" sz="600" b="1" dirty="0">
                <a:latin typeface="Quicksand Medium"/>
              </a:rPr>
              <a:t>Hospice Nurses </a:t>
            </a:r>
            <a:r>
              <a:rPr lang="en-US" sz="600" dirty="0">
                <a:latin typeface="Quicksand Medium"/>
              </a:rPr>
              <a:t>— Director of Hospice</a:t>
            </a:r>
          </a:p>
          <a:p>
            <a:pPr marL="457200" indent="-266700">
              <a:buSzPts val="600"/>
              <a:buFont typeface="Quicksand Medium"/>
              <a:buChar char="●"/>
            </a:pPr>
            <a:r>
              <a:rPr lang="en-US" sz="600" b="1" dirty="0">
                <a:latin typeface="Quicksand Medium"/>
              </a:rPr>
              <a:t>Home Health Aides </a:t>
            </a:r>
            <a:r>
              <a:rPr lang="en-US" sz="600" dirty="0">
                <a:latin typeface="Quicksand Medium"/>
              </a:rPr>
              <a:t>— Director of Home Health</a:t>
            </a:r>
          </a:p>
          <a:p>
            <a:pPr marL="457200" indent="-266700">
              <a:buSzPts val="600"/>
              <a:buFont typeface="Quicksand Medium"/>
              <a:buChar char="●"/>
            </a:pPr>
            <a:r>
              <a:rPr lang="en-US" sz="600" b="1" dirty="0">
                <a:latin typeface="Quicksand Medium"/>
              </a:rPr>
              <a:t>Hospice Aides </a:t>
            </a:r>
            <a:r>
              <a:rPr lang="en-US" sz="600" dirty="0">
                <a:latin typeface="Quicksand Medium"/>
              </a:rPr>
              <a:t>— Director of Hospice</a:t>
            </a:r>
          </a:p>
          <a:p>
            <a:pPr marL="457200" indent="-266700">
              <a:buSzPts val="600"/>
              <a:buFont typeface="Quicksand Medium"/>
              <a:buChar char="●"/>
            </a:pPr>
            <a:r>
              <a:rPr lang="en-US" sz="600" b="1" dirty="0">
                <a:latin typeface="Quicksand Medium"/>
              </a:rPr>
              <a:t>Physical Therapists (Home Health) </a:t>
            </a:r>
            <a:r>
              <a:rPr lang="en-US" sz="600" dirty="0">
                <a:latin typeface="Quicksand Medium"/>
              </a:rPr>
              <a:t>— Director of Rehabilitation Services</a:t>
            </a:r>
          </a:p>
          <a:p>
            <a:pPr marL="457200" indent="-266700">
              <a:buSzPts val="600"/>
              <a:buFont typeface="Quicksand Medium"/>
              <a:buChar char="●"/>
            </a:pPr>
            <a:r>
              <a:rPr lang="en-US" sz="600" b="1" dirty="0">
                <a:latin typeface="Quicksand Medium"/>
              </a:rPr>
              <a:t>Occupational Therapists (Home Health) </a:t>
            </a:r>
            <a:r>
              <a:rPr lang="en-US" sz="600" dirty="0">
                <a:latin typeface="Quicksand Medium"/>
              </a:rPr>
              <a:t>— Director of Rehabilitation Services</a:t>
            </a:r>
          </a:p>
          <a:p>
            <a:pPr marL="457200" indent="-266700">
              <a:buSzPts val="600"/>
              <a:buFont typeface="Quicksand Medium"/>
              <a:buChar char="●"/>
            </a:pPr>
            <a:r>
              <a:rPr lang="en-US" sz="600" b="1" dirty="0">
                <a:latin typeface="Quicksand Medium"/>
              </a:rPr>
              <a:t>Speech Therapists (Home Health) </a:t>
            </a:r>
            <a:r>
              <a:rPr lang="en-US" sz="600" dirty="0">
                <a:latin typeface="Quicksand Medium"/>
              </a:rPr>
              <a:t>— Director of Rehabilitation Services</a:t>
            </a:r>
          </a:p>
          <a:p>
            <a:pPr marL="457200" indent="-266700">
              <a:buSzPts val="600"/>
              <a:buFont typeface="Quicksand Medium"/>
              <a:buChar char="●"/>
            </a:pPr>
            <a:r>
              <a:rPr lang="en-US" sz="600" b="1" dirty="0">
                <a:latin typeface="Quicksand Medium"/>
              </a:rPr>
              <a:t>Medical Social Workers </a:t>
            </a:r>
            <a:r>
              <a:rPr lang="en-US" sz="600" dirty="0">
                <a:latin typeface="Quicksand Medium"/>
              </a:rPr>
              <a:t>— Director of Social Work / Home Health</a:t>
            </a:r>
          </a:p>
          <a:p>
            <a:pPr marL="457200" indent="-266700">
              <a:buSzPts val="600"/>
              <a:buFont typeface="Quicksand Medium"/>
              <a:buChar char="●"/>
            </a:pPr>
            <a:r>
              <a:rPr lang="en-US" sz="600" b="1" dirty="0">
                <a:latin typeface="Quicksand Medium"/>
              </a:rPr>
              <a:t>Case Managers </a:t>
            </a:r>
            <a:r>
              <a:rPr lang="en-US" sz="600" dirty="0">
                <a:latin typeface="Quicksand Medium"/>
              </a:rPr>
              <a:t>— Director of Care Management</a:t>
            </a:r>
          </a:p>
          <a:p>
            <a:pPr marL="457200" indent="-266700">
              <a:buSzPts val="600"/>
              <a:buFont typeface="Quicksand Medium"/>
              <a:buChar char="●"/>
            </a:pPr>
            <a:r>
              <a:rPr lang="en-US" sz="600" b="1" dirty="0">
                <a:latin typeface="Quicksand Medium"/>
              </a:rPr>
              <a:t>Palliative Care Clinicians </a:t>
            </a:r>
            <a:r>
              <a:rPr lang="en-US" sz="600" dirty="0">
                <a:latin typeface="Quicksand Medium"/>
              </a:rPr>
              <a:t>— Director of Palliative Care</a:t>
            </a:r>
          </a:p>
        </p:txBody>
      </p:sp>
      <p:sp>
        <p:nvSpPr>
          <p:cNvPr id="2" name="Google Shape;120;g3e408c2ef1a_0_94">
            <a:extLst>
              <a:ext uri="{FF2B5EF4-FFF2-40B4-BE49-F238E27FC236}">
                <a16:creationId xmlns:a16="http://schemas.microsoft.com/office/drawing/2014/main" id="{F5E36CAA-B806-47B5-F8DF-3C95E0C0F1FE}"/>
              </a:ext>
            </a:extLst>
          </p:cNvPr>
          <p:cNvSpPr txBox="1"/>
          <p:nvPr/>
        </p:nvSpPr>
        <p:spPr>
          <a:xfrm>
            <a:off x="489069" y="837942"/>
            <a:ext cx="2532501" cy="117340"/>
          </a:xfrm>
          <a:prstGeom prst="rect">
            <a:avLst/>
          </a:prstGeom>
          <a:noFill/>
          <a:ln>
            <a:noFill/>
          </a:ln>
        </p:spPr>
        <p:txBody>
          <a:bodyPr spcFirstLastPara="1" wrap="square" lIns="0" tIns="9525" rIns="0" bIns="0"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US" sz="700" b="1" dirty="0">
                <a:latin typeface="Quicksand Medium"/>
                <a:ea typeface="Quicksand Medium"/>
                <a:cs typeface="Quicksand Medium"/>
                <a:sym typeface="Quicksand Medium"/>
              </a:rPr>
              <a:t>K-12</a:t>
            </a:r>
            <a:endParaRPr sz="700" b="1" i="0" u="none" strike="noStrike" cap="none" dirty="0">
              <a:solidFill>
                <a:srgbClr val="000000"/>
              </a:solidFill>
              <a:latin typeface="Quicksand Medium"/>
              <a:ea typeface="Quicksand Medium"/>
              <a:cs typeface="Quicksand Medium"/>
              <a:sym typeface="Quicksand Medium"/>
            </a:endParaRPr>
          </a:p>
        </p:txBody>
      </p:sp>
      <p:sp>
        <p:nvSpPr>
          <p:cNvPr id="3" name="Google Shape;120;g3e408c2ef1a_0_94">
            <a:extLst>
              <a:ext uri="{FF2B5EF4-FFF2-40B4-BE49-F238E27FC236}">
                <a16:creationId xmlns:a16="http://schemas.microsoft.com/office/drawing/2014/main" id="{9EDEDD01-F6D9-D65F-1F55-D69645DDB9BF}"/>
              </a:ext>
            </a:extLst>
          </p:cNvPr>
          <p:cNvSpPr txBox="1"/>
          <p:nvPr/>
        </p:nvSpPr>
        <p:spPr>
          <a:xfrm>
            <a:off x="484363" y="1727843"/>
            <a:ext cx="2716037" cy="117341"/>
          </a:xfrm>
          <a:prstGeom prst="rect">
            <a:avLst/>
          </a:prstGeom>
          <a:noFill/>
          <a:ln>
            <a:noFill/>
          </a:ln>
        </p:spPr>
        <p:txBody>
          <a:bodyPr spcFirstLastPara="1" wrap="square" lIns="0" tIns="9525" rIns="0" bIns="0"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US" sz="700" b="1" dirty="0">
                <a:latin typeface="Quicksand Medium"/>
                <a:ea typeface="Quicksand Medium"/>
                <a:cs typeface="Quicksand Medium"/>
                <a:sym typeface="Quicksand Medium"/>
              </a:rPr>
              <a:t>Higher Education</a:t>
            </a:r>
            <a:endParaRPr sz="700" b="1" i="0" u="none" strike="noStrike" cap="none" dirty="0">
              <a:solidFill>
                <a:srgbClr val="000000"/>
              </a:solidFill>
              <a:latin typeface="Quicksand Medium"/>
              <a:ea typeface="Quicksand Medium"/>
              <a:cs typeface="Quicksand Medium"/>
              <a:sym typeface="Quicksand Medium"/>
            </a:endParaRPr>
          </a:p>
        </p:txBody>
      </p:sp>
      <p:sp>
        <p:nvSpPr>
          <p:cNvPr id="4" name="Google Shape;152;g3e408c2ef1a_0_138">
            <a:extLst>
              <a:ext uri="{FF2B5EF4-FFF2-40B4-BE49-F238E27FC236}">
                <a16:creationId xmlns:a16="http://schemas.microsoft.com/office/drawing/2014/main" id="{B2C3A9D5-3524-E375-6431-BD5783685D05}"/>
              </a:ext>
            </a:extLst>
          </p:cNvPr>
          <p:cNvSpPr txBox="1"/>
          <p:nvPr/>
        </p:nvSpPr>
        <p:spPr>
          <a:xfrm>
            <a:off x="448976" y="1906479"/>
            <a:ext cx="2484309" cy="950745"/>
          </a:xfrm>
          <a:prstGeom prst="rect">
            <a:avLst/>
          </a:prstGeom>
          <a:noFill/>
          <a:ln>
            <a:noFill/>
          </a:ln>
        </p:spPr>
        <p:txBody>
          <a:bodyPr spcFirstLastPara="1" wrap="square" lIns="0" tIns="27150" rIns="0" bIns="0" anchor="t" anchorCtr="0">
            <a:spAutoFit/>
          </a:bodyPr>
          <a:lstStyle/>
          <a:p>
            <a:pPr marL="457200" indent="-266700">
              <a:buSzPts val="600"/>
              <a:buFont typeface="Quicksand Medium"/>
              <a:buChar char="●"/>
            </a:pPr>
            <a:r>
              <a:rPr lang="en-US" sz="600" b="1" dirty="0">
                <a:latin typeface="Quicksand Medium"/>
              </a:rPr>
              <a:t>Residence Life Staff (Resident Directors &amp; Housing Staff) </a:t>
            </a:r>
            <a:r>
              <a:rPr lang="en-US" sz="600" dirty="0">
                <a:latin typeface="Quicksand Medium"/>
              </a:rPr>
              <a:t>— Director of Residence Life</a:t>
            </a:r>
          </a:p>
          <a:p>
            <a:pPr marL="457200" indent="-266700">
              <a:buSzPts val="600"/>
              <a:buFont typeface="Quicksand Medium"/>
              <a:buChar char="●"/>
            </a:pPr>
            <a:r>
              <a:rPr lang="en-US" sz="600" b="1" dirty="0">
                <a:latin typeface="Quicksand Medium"/>
              </a:rPr>
              <a:t>Campus Security Ambassadors &amp; Safety Escorts </a:t>
            </a:r>
            <a:r>
              <a:rPr lang="en-US" sz="600" dirty="0">
                <a:latin typeface="Quicksand Medium"/>
              </a:rPr>
              <a:t>— </a:t>
            </a:r>
            <a:r>
              <a:rPr lang="en-US" sz="600" b="1" dirty="0">
                <a:latin typeface="Quicksand Medium"/>
              </a:rPr>
              <a:t>Chief of Police / Director of Campus Safety</a:t>
            </a:r>
          </a:p>
          <a:p>
            <a:pPr marL="457200" indent="-266700">
              <a:buSzPts val="600"/>
              <a:buFont typeface="Quicksand Medium"/>
              <a:buChar char="●"/>
            </a:pPr>
            <a:r>
              <a:rPr lang="en-US" sz="600" b="1" dirty="0">
                <a:latin typeface="Quicksand Medium"/>
              </a:rPr>
              <a:t>International Student Services Staff </a:t>
            </a:r>
            <a:r>
              <a:rPr lang="en-US" sz="600" dirty="0">
                <a:latin typeface="Quicksand Medium"/>
              </a:rPr>
              <a:t>— Director of International Student Services</a:t>
            </a:r>
          </a:p>
          <a:p>
            <a:pPr marL="457200" indent="-266700">
              <a:buSzPts val="600"/>
              <a:buFont typeface="Quicksand Medium"/>
              <a:buChar char="●"/>
            </a:pPr>
            <a:r>
              <a:rPr lang="en-US" sz="600" b="1" dirty="0">
                <a:latin typeface="Quicksand Medium"/>
              </a:rPr>
              <a:t>Title IX Investigators &amp; Student Conduct Staff </a:t>
            </a:r>
            <a:r>
              <a:rPr lang="en-US" sz="600" dirty="0">
                <a:latin typeface="Quicksand Medium"/>
              </a:rPr>
              <a:t>— Title IX Coordinator / Dean of Students</a:t>
            </a:r>
          </a:p>
          <a:p>
            <a:pPr marL="457200" indent="-266700">
              <a:buSzPts val="600"/>
              <a:buFont typeface="Quicksand Medium"/>
              <a:buChar char="●"/>
            </a:pPr>
            <a:r>
              <a:rPr lang="en-US" sz="600" b="1" dirty="0">
                <a:latin typeface="Quicksand Medium"/>
              </a:rPr>
              <a:t>Counseling &amp; Student Support Staff </a:t>
            </a:r>
            <a:r>
              <a:rPr lang="en-US" sz="600" dirty="0">
                <a:latin typeface="Quicksand Medium"/>
              </a:rPr>
              <a:t>— Director of Counseling Services / Dean of Students</a:t>
            </a:r>
          </a:p>
        </p:txBody>
      </p:sp>
      <p:sp>
        <p:nvSpPr>
          <p:cNvPr id="5" name="Google Shape;166;g3e408c2ef1a_0_138">
            <a:extLst>
              <a:ext uri="{FF2B5EF4-FFF2-40B4-BE49-F238E27FC236}">
                <a16:creationId xmlns:a16="http://schemas.microsoft.com/office/drawing/2014/main" id="{8914D7BF-4590-9B36-3657-6651608B198A}"/>
              </a:ext>
            </a:extLst>
          </p:cNvPr>
          <p:cNvSpPr txBox="1"/>
          <p:nvPr/>
        </p:nvSpPr>
        <p:spPr>
          <a:xfrm>
            <a:off x="3282646" y="134943"/>
            <a:ext cx="1177499" cy="348529"/>
          </a:xfrm>
          <a:prstGeom prst="rect">
            <a:avLst/>
          </a:prstGeom>
          <a:noFill/>
          <a:ln>
            <a:noFill/>
          </a:ln>
        </p:spPr>
        <p:txBody>
          <a:bodyPr spcFirstLastPara="1" wrap="square" lIns="0" tIns="27150" rIns="0" bIns="0" anchor="t" anchorCtr="0">
            <a:spAutoFit/>
          </a:bodyPr>
          <a:lstStyle/>
          <a:p>
            <a:pPr marL="0" marR="0" lvl="0" indent="0" algn="l" rtl="0">
              <a:lnSpc>
                <a:spcPct val="115000"/>
              </a:lnSpc>
              <a:spcBef>
                <a:spcPts val="1400"/>
              </a:spcBef>
              <a:spcAft>
                <a:spcPts val="0"/>
              </a:spcAft>
              <a:buClr>
                <a:srgbClr val="000000"/>
              </a:buClr>
              <a:buSzPts val="800"/>
              <a:buFont typeface="Arial"/>
              <a:buNone/>
            </a:pPr>
            <a:r>
              <a:rPr lang="en" sz="800" b="1" dirty="0">
                <a:solidFill>
                  <a:srgbClr val="18518E"/>
                </a:solidFill>
              </a:rPr>
              <a:t>Government Cont.</a:t>
            </a:r>
            <a:endParaRPr sz="600" b="0" i="0" u="none" strike="noStrike" cap="none" dirty="0">
              <a:solidFill>
                <a:srgbClr val="000000"/>
              </a:solidFill>
              <a:latin typeface="Arial"/>
              <a:ea typeface="Arial"/>
              <a:cs typeface="Arial"/>
              <a:sym typeface="Arial"/>
            </a:endParaRPr>
          </a:p>
        </p:txBody>
      </p:sp>
      <p:sp>
        <p:nvSpPr>
          <p:cNvPr id="6" name="Google Shape;167;g3e408c2ef1a_0_138">
            <a:extLst>
              <a:ext uri="{FF2B5EF4-FFF2-40B4-BE49-F238E27FC236}">
                <a16:creationId xmlns:a16="http://schemas.microsoft.com/office/drawing/2014/main" id="{0C1EE371-ACEC-0276-200B-0A15D992E272}"/>
              </a:ext>
            </a:extLst>
          </p:cNvPr>
          <p:cNvSpPr txBox="1"/>
          <p:nvPr/>
        </p:nvSpPr>
        <p:spPr>
          <a:xfrm>
            <a:off x="3212792" y="3074514"/>
            <a:ext cx="2445228" cy="1412410"/>
          </a:xfrm>
          <a:prstGeom prst="rect">
            <a:avLst/>
          </a:prstGeom>
          <a:noFill/>
          <a:ln>
            <a:noFill/>
          </a:ln>
        </p:spPr>
        <p:txBody>
          <a:bodyPr spcFirstLastPara="1" wrap="square" lIns="0" tIns="27150" rIns="0" bIns="0" anchor="t" anchorCtr="0">
            <a:spAutoFit/>
          </a:bodyPr>
          <a:lstStyle/>
          <a:p>
            <a:pPr marL="457200" indent="-266700">
              <a:buSzPts val="600"/>
              <a:buFont typeface="Quicksand Medium"/>
              <a:buChar char="●"/>
            </a:pPr>
            <a:r>
              <a:rPr lang="en-US" sz="600" b="1" dirty="0">
                <a:latin typeface="Quicksand Medium"/>
              </a:rPr>
              <a:t>Mental Health Co-Responders — </a:t>
            </a:r>
            <a:r>
              <a:rPr lang="en-US" sz="600" dirty="0">
                <a:latin typeface="Quicksand Medium"/>
              </a:rPr>
              <a:t>Director of Behavioral Health / Chief of Police</a:t>
            </a:r>
          </a:p>
          <a:p>
            <a:pPr marL="457200" indent="-266700">
              <a:buSzPts val="600"/>
              <a:buFont typeface="Quicksand Medium"/>
              <a:buChar char="●"/>
            </a:pPr>
            <a:r>
              <a:rPr lang="en-US" sz="600" b="1" dirty="0">
                <a:latin typeface="Quicksand Medium"/>
              </a:rPr>
              <a:t>Crisis Intervention Teams (Non-Sworn Personnel) — </a:t>
            </a:r>
            <a:r>
              <a:rPr lang="en-US" sz="600" dirty="0">
                <a:latin typeface="Quicksand Medium"/>
              </a:rPr>
              <a:t>Chief of Police / Behavioral Health Director</a:t>
            </a:r>
          </a:p>
          <a:p>
            <a:pPr marL="457200" indent="-266700">
              <a:buSzPts val="600"/>
              <a:buFont typeface="Quicksand Medium"/>
              <a:buChar char="●"/>
            </a:pPr>
            <a:r>
              <a:rPr lang="en-US" sz="600" b="1" dirty="0">
                <a:latin typeface="Quicksand Medium"/>
              </a:rPr>
              <a:t>Community Paramedics — EMS Director</a:t>
            </a:r>
          </a:p>
          <a:p>
            <a:pPr marL="457200" indent="-266700">
              <a:buSzPts val="600"/>
              <a:buFont typeface="Quicksand Medium"/>
              <a:buChar char="●"/>
            </a:pPr>
            <a:r>
              <a:rPr lang="en-US" sz="600" b="1" dirty="0">
                <a:latin typeface="Quicksand Medium"/>
              </a:rPr>
              <a:t>Mobile Integrated Healthcare (MIH) Personnel — </a:t>
            </a:r>
            <a:r>
              <a:rPr lang="en-US" sz="600" dirty="0">
                <a:latin typeface="Quicksand Medium"/>
              </a:rPr>
              <a:t>EMS Director</a:t>
            </a:r>
          </a:p>
          <a:p>
            <a:pPr marL="457200" indent="-266700">
              <a:buSzPts val="600"/>
              <a:buFont typeface="Quicksand Medium"/>
              <a:buChar char="●"/>
            </a:pPr>
            <a:r>
              <a:rPr lang="en-US" sz="600" b="1" dirty="0">
                <a:latin typeface="Quicksand Medium"/>
              </a:rPr>
              <a:t>Victim Services Personnel — </a:t>
            </a:r>
            <a:r>
              <a:rPr lang="en-US" sz="600" dirty="0">
                <a:latin typeface="Quicksand Medium"/>
              </a:rPr>
              <a:t>Director of Victim Services / Chief of Police</a:t>
            </a:r>
          </a:p>
          <a:p>
            <a:pPr marL="457200" indent="-266700">
              <a:buSzPts val="600"/>
              <a:buFont typeface="Quicksand Medium"/>
              <a:buChar char="●"/>
            </a:pPr>
            <a:r>
              <a:rPr lang="en-US" sz="600" b="1" dirty="0">
                <a:latin typeface="Quicksand Medium"/>
              </a:rPr>
              <a:t>Detectives &amp; Investigators — </a:t>
            </a:r>
            <a:r>
              <a:rPr lang="en-US" sz="600" dirty="0">
                <a:latin typeface="Quicksand Medium"/>
              </a:rPr>
              <a:t>Chief of Police / Sheriff</a:t>
            </a:r>
          </a:p>
          <a:p>
            <a:pPr marL="457200" indent="-266700">
              <a:buSzPts val="600"/>
              <a:buFont typeface="Quicksand Medium"/>
              <a:buChar char="●"/>
            </a:pPr>
            <a:r>
              <a:rPr lang="en-US" sz="600" b="1" dirty="0">
                <a:latin typeface="Quicksand Medium"/>
              </a:rPr>
              <a:t>Fire Investigators </a:t>
            </a:r>
            <a:r>
              <a:rPr lang="en-US" sz="600" dirty="0">
                <a:latin typeface="Quicksand Medium"/>
              </a:rPr>
              <a:t>— Fire Marshal</a:t>
            </a:r>
          </a:p>
          <a:p>
            <a:pPr marL="457200" indent="-266700">
              <a:buSzPts val="600"/>
              <a:buFont typeface="Quicksand Medium"/>
              <a:buChar char="●"/>
            </a:pPr>
            <a:r>
              <a:rPr lang="en-US" sz="600" b="1" dirty="0">
                <a:latin typeface="Quicksand Medium"/>
              </a:rPr>
              <a:t>Fire Inspectors </a:t>
            </a:r>
            <a:r>
              <a:rPr lang="en-US" sz="600" dirty="0">
                <a:latin typeface="Quicksand Medium"/>
              </a:rPr>
              <a:t>— Fire Marshal</a:t>
            </a:r>
          </a:p>
          <a:p>
            <a:pPr marL="457200" indent="-266700">
              <a:buSzPts val="600"/>
              <a:buFont typeface="Quicksand Medium"/>
              <a:buChar char="●"/>
            </a:pPr>
            <a:r>
              <a:rPr lang="en-US" sz="600" b="1" dirty="0">
                <a:latin typeface="Quicksand Medium"/>
              </a:rPr>
              <a:t>Emergency Management Coordinators </a:t>
            </a:r>
            <a:r>
              <a:rPr lang="en-US" sz="600" dirty="0">
                <a:latin typeface="Quicksand Medium"/>
              </a:rPr>
              <a:t>— Emergency Management Director</a:t>
            </a:r>
          </a:p>
          <a:p>
            <a:pPr marL="457200" indent="-266700">
              <a:buSzPts val="600"/>
              <a:buFont typeface="Quicksand Medium"/>
              <a:buChar char="●"/>
            </a:pPr>
            <a:r>
              <a:rPr lang="en-US" sz="600" b="1" dirty="0">
                <a:latin typeface="Quicksand Medium"/>
              </a:rPr>
              <a:t>School Resource Officers </a:t>
            </a:r>
            <a:r>
              <a:rPr lang="en-US" sz="600" dirty="0">
                <a:latin typeface="Quicksand Medium"/>
              </a:rPr>
              <a:t>— Chief of Police / Sheriff</a:t>
            </a:r>
          </a:p>
        </p:txBody>
      </p:sp>
      <p:sp>
        <p:nvSpPr>
          <p:cNvPr id="7" name="Google Shape;120;g3e408c2ef1a_0_94">
            <a:extLst>
              <a:ext uri="{FF2B5EF4-FFF2-40B4-BE49-F238E27FC236}">
                <a16:creationId xmlns:a16="http://schemas.microsoft.com/office/drawing/2014/main" id="{2C248ACA-0507-0840-C8E2-67A52C18D197}"/>
              </a:ext>
            </a:extLst>
          </p:cNvPr>
          <p:cNvSpPr txBox="1"/>
          <p:nvPr/>
        </p:nvSpPr>
        <p:spPr>
          <a:xfrm>
            <a:off x="6234243" y="529357"/>
            <a:ext cx="2532501" cy="117340"/>
          </a:xfrm>
          <a:prstGeom prst="rect">
            <a:avLst/>
          </a:prstGeom>
          <a:noFill/>
          <a:ln>
            <a:noFill/>
          </a:ln>
        </p:spPr>
        <p:txBody>
          <a:bodyPr spcFirstLastPara="1" wrap="square" lIns="0" tIns="9525" rIns="0" bIns="0"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US" sz="700" b="1" dirty="0">
                <a:latin typeface="Quicksand Medium"/>
                <a:ea typeface="Quicksand Medium"/>
                <a:cs typeface="Quicksand Medium"/>
                <a:sym typeface="Quicksand Medium"/>
              </a:rPr>
              <a:t>Hospitals</a:t>
            </a:r>
            <a:endParaRPr sz="700" b="1" i="0" u="none" strike="noStrike" cap="none" dirty="0">
              <a:solidFill>
                <a:srgbClr val="000000"/>
              </a:solidFill>
              <a:latin typeface="Quicksand Medium"/>
              <a:ea typeface="Quicksand Medium"/>
              <a:cs typeface="Quicksand Medium"/>
              <a:sym typeface="Quicksand Medium"/>
            </a:endParaRPr>
          </a:p>
        </p:txBody>
      </p:sp>
      <p:sp>
        <p:nvSpPr>
          <p:cNvPr id="8" name="Google Shape;120;g3e408c2ef1a_0_94">
            <a:extLst>
              <a:ext uri="{FF2B5EF4-FFF2-40B4-BE49-F238E27FC236}">
                <a16:creationId xmlns:a16="http://schemas.microsoft.com/office/drawing/2014/main" id="{A1AF0E7C-0762-ACD9-D957-3B307783AD0D}"/>
              </a:ext>
            </a:extLst>
          </p:cNvPr>
          <p:cNvSpPr txBox="1"/>
          <p:nvPr/>
        </p:nvSpPr>
        <p:spPr>
          <a:xfrm>
            <a:off x="6232975" y="2464323"/>
            <a:ext cx="2301213" cy="563616"/>
          </a:xfrm>
          <a:prstGeom prst="rect">
            <a:avLst/>
          </a:prstGeom>
          <a:noFill/>
          <a:ln>
            <a:noFill/>
          </a:ln>
        </p:spPr>
        <p:txBody>
          <a:bodyPr spcFirstLastPara="1" wrap="square" lIns="0" tIns="9525" rIns="0" bIns="0" anchor="t" anchorCtr="0">
            <a:spAutoFit/>
          </a:bodyPr>
          <a:lstStyle/>
          <a:p>
            <a:pPr lvl="0">
              <a:buClr>
                <a:schemeClr val="dk1"/>
              </a:buClr>
              <a:buSzPts val="1100"/>
            </a:pPr>
            <a:r>
              <a:rPr lang="en-US" sz="600" dirty="0">
                <a:latin typeface="Quicksand Medium" panose="020B0604020202020204" charset="0"/>
              </a:rPr>
              <a:t>For </a:t>
            </a:r>
            <a:r>
              <a:rPr lang="en-US" sz="600" dirty="0" err="1">
                <a:latin typeface="Quicksand Medium" panose="020B0604020202020204" charset="0"/>
              </a:rPr>
              <a:t>ProteqNet</a:t>
            </a:r>
            <a:r>
              <a:rPr lang="en-US" sz="600" dirty="0">
                <a:latin typeface="Quicksand Medium" panose="020B0604020202020204" charset="0"/>
              </a:rPr>
              <a:t> specifically, the strongest hospital message is usually </a:t>
            </a:r>
            <a:r>
              <a:rPr lang="en-US" sz="600" b="1" dirty="0">
                <a:latin typeface="Quicksand Medium" panose="020B0604020202020204" charset="0"/>
              </a:rPr>
              <a:t>workplace violence prevention</a:t>
            </a:r>
            <a:r>
              <a:rPr lang="en-US" sz="600" dirty="0">
                <a:latin typeface="Quicksand Medium" panose="020B0604020202020204" charset="0"/>
              </a:rPr>
              <a:t>. Healthcare workers experience some of the highest rates of workplace violence of any industry, and hospitals are increasingly deploying wearable duress solutions for staff in emergency departments, behavioral health units, and community-based care programs.</a:t>
            </a:r>
            <a:endParaRPr sz="600" i="0" u="none" strike="noStrike" cap="none" dirty="0">
              <a:solidFill>
                <a:srgbClr val="000000"/>
              </a:solidFill>
              <a:latin typeface="Quicksand Medium" panose="020B0604020202020204" charset="0"/>
              <a:ea typeface="Quicksand Medium"/>
              <a:cs typeface="Quicksand Medium"/>
              <a:sym typeface="Quicksand Medium"/>
            </a:endParaRPr>
          </a:p>
        </p:txBody>
      </p:sp>
      <p:sp>
        <p:nvSpPr>
          <p:cNvPr id="9" name="Google Shape;120;g3e408c2ef1a_0_94">
            <a:extLst>
              <a:ext uri="{FF2B5EF4-FFF2-40B4-BE49-F238E27FC236}">
                <a16:creationId xmlns:a16="http://schemas.microsoft.com/office/drawing/2014/main" id="{BF0284F3-0045-D905-988B-8F9406222D39}"/>
              </a:ext>
            </a:extLst>
          </p:cNvPr>
          <p:cNvSpPr txBox="1"/>
          <p:nvPr/>
        </p:nvSpPr>
        <p:spPr>
          <a:xfrm>
            <a:off x="6234243" y="3126050"/>
            <a:ext cx="2532501" cy="117340"/>
          </a:xfrm>
          <a:prstGeom prst="rect">
            <a:avLst/>
          </a:prstGeom>
          <a:noFill/>
          <a:ln>
            <a:noFill/>
          </a:ln>
        </p:spPr>
        <p:txBody>
          <a:bodyPr spcFirstLastPara="1" wrap="square" lIns="0" tIns="9525" rIns="0" bIns="0"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US" sz="700" b="1" dirty="0">
                <a:latin typeface="Quicksand Medium"/>
                <a:ea typeface="Quicksand Medium"/>
                <a:cs typeface="Quicksand Medium"/>
                <a:sym typeface="Quicksand Medium"/>
              </a:rPr>
              <a:t>Home Health, Hospice &amp; Community-based Healthcare</a:t>
            </a:r>
            <a:endParaRPr sz="700" b="1" i="0" u="none" strike="noStrike" cap="none" dirty="0">
              <a:solidFill>
                <a:srgbClr val="000000"/>
              </a:solidFill>
              <a:latin typeface="Quicksand Medium"/>
              <a:ea typeface="Quicksand Medium"/>
              <a:cs typeface="Quicksand Medium"/>
              <a:sym typeface="Quicksand Medium"/>
            </a:endParaRPr>
          </a:p>
        </p:txBody>
      </p:sp>
    </p:spTree>
    <p:extLst>
      <p:ext uri="{BB962C8B-B14F-4D97-AF65-F5344CB8AC3E}">
        <p14:creationId xmlns:p14="http://schemas.microsoft.com/office/powerpoint/2010/main" val="36597603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7">
          <a:extLst>
            <a:ext uri="{FF2B5EF4-FFF2-40B4-BE49-F238E27FC236}">
              <a16:creationId xmlns:a16="http://schemas.microsoft.com/office/drawing/2014/main" id="{71CC8F25-11E6-BBA6-A4A6-02A7D91EC590}"/>
            </a:ext>
          </a:extLst>
        </p:cNvPr>
        <p:cNvGrpSpPr/>
        <p:nvPr/>
      </p:nvGrpSpPr>
      <p:grpSpPr>
        <a:xfrm>
          <a:off x="0" y="0"/>
          <a:ext cx="0" cy="0"/>
          <a:chOff x="0" y="0"/>
          <a:chExt cx="0" cy="0"/>
        </a:xfrm>
      </p:grpSpPr>
      <p:sp>
        <p:nvSpPr>
          <p:cNvPr id="138" name="Google Shape;138;g3e408c2ef1a_0_138">
            <a:extLst>
              <a:ext uri="{FF2B5EF4-FFF2-40B4-BE49-F238E27FC236}">
                <a16:creationId xmlns:a16="http://schemas.microsoft.com/office/drawing/2014/main" id="{4AF7AC90-7677-C7E4-867B-2928BE27AE5B}"/>
              </a:ext>
            </a:extLst>
          </p:cNvPr>
          <p:cNvSpPr txBox="1"/>
          <p:nvPr/>
        </p:nvSpPr>
        <p:spPr>
          <a:xfrm>
            <a:off x="489069" y="441884"/>
            <a:ext cx="1434300" cy="348529"/>
          </a:xfrm>
          <a:prstGeom prst="rect">
            <a:avLst/>
          </a:prstGeom>
          <a:noFill/>
          <a:ln>
            <a:noFill/>
          </a:ln>
        </p:spPr>
        <p:txBody>
          <a:bodyPr spcFirstLastPara="1" wrap="square" lIns="0" tIns="27150" rIns="0" bIns="0" anchor="t" anchorCtr="0">
            <a:spAutoFit/>
          </a:bodyPr>
          <a:lstStyle/>
          <a:p>
            <a:pPr marL="0" marR="0" lvl="0" indent="0" algn="l" rtl="0">
              <a:lnSpc>
                <a:spcPct val="115000"/>
              </a:lnSpc>
              <a:spcBef>
                <a:spcPts val="1400"/>
              </a:spcBef>
              <a:spcAft>
                <a:spcPts val="0"/>
              </a:spcAft>
              <a:buClr>
                <a:srgbClr val="000000"/>
              </a:buClr>
              <a:buSzPts val="800"/>
              <a:buFont typeface="Arial"/>
              <a:buNone/>
            </a:pPr>
            <a:r>
              <a:rPr lang="en" sz="800" b="1" dirty="0">
                <a:solidFill>
                  <a:srgbClr val="18518E"/>
                </a:solidFill>
              </a:rPr>
              <a:t>Construction</a:t>
            </a:r>
            <a:endParaRPr sz="600" b="0" i="0" u="none" strike="noStrike" cap="none" dirty="0">
              <a:solidFill>
                <a:srgbClr val="000000"/>
              </a:solidFill>
              <a:latin typeface="Arial"/>
              <a:ea typeface="Arial"/>
              <a:cs typeface="Arial"/>
              <a:sym typeface="Arial"/>
            </a:endParaRPr>
          </a:p>
        </p:txBody>
      </p:sp>
      <p:sp>
        <p:nvSpPr>
          <p:cNvPr id="139" name="Google Shape;139;g3e408c2ef1a_0_138">
            <a:extLst>
              <a:ext uri="{FF2B5EF4-FFF2-40B4-BE49-F238E27FC236}">
                <a16:creationId xmlns:a16="http://schemas.microsoft.com/office/drawing/2014/main" id="{4A63767A-0B74-6DEC-F8D2-D654B62C3662}"/>
              </a:ext>
            </a:extLst>
          </p:cNvPr>
          <p:cNvSpPr txBox="1"/>
          <p:nvPr/>
        </p:nvSpPr>
        <p:spPr>
          <a:xfrm>
            <a:off x="906886" y="179306"/>
            <a:ext cx="2259000" cy="196200"/>
          </a:xfrm>
          <a:prstGeom prst="rect">
            <a:avLst/>
          </a:prstGeom>
          <a:noFill/>
          <a:ln>
            <a:noFill/>
          </a:ln>
        </p:spPr>
        <p:txBody>
          <a:bodyPr spcFirstLastPara="1" wrap="square" lIns="0" tIns="11425" rIns="0" bIns="0" anchor="t" anchorCtr="0">
            <a:spAutoFit/>
          </a:bodyPr>
          <a:lstStyle/>
          <a:p>
            <a:pPr marL="12700" marR="0" lvl="0" indent="0" algn="l" rtl="0">
              <a:lnSpc>
                <a:spcPct val="100000"/>
              </a:lnSpc>
              <a:spcBef>
                <a:spcPts val="0"/>
              </a:spcBef>
              <a:spcAft>
                <a:spcPts val="0"/>
              </a:spcAft>
              <a:buClr>
                <a:schemeClr val="dk1"/>
              </a:buClr>
              <a:buSzPts val="1100"/>
              <a:buFont typeface="Arial"/>
              <a:buNone/>
            </a:pPr>
            <a:r>
              <a:rPr lang="en" sz="1200" b="1" i="0" u="none" strike="noStrike" cap="none" dirty="0">
                <a:solidFill>
                  <a:srgbClr val="E22C91"/>
                </a:solidFill>
                <a:latin typeface="Arial"/>
                <a:ea typeface="Arial"/>
                <a:cs typeface="Arial"/>
                <a:sym typeface="Arial"/>
              </a:rPr>
              <a:t>User Cases Cont.</a:t>
            </a:r>
            <a:endParaRPr sz="1200" b="1" i="0" u="none" strike="noStrike" cap="none" dirty="0">
              <a:solidFill>
                <a:srgbClr val="E22C91"/>
              </a:solidFill>
              <a:latin typeface="Arial"/>
              <a:ea typeface="Arial"/>
              <a:cs typeface="Arial"/>
              <a:sym typeface="Arial"/>
            </a:endParaRPr>
          </a:p>
        </p:txBody>
      </p:sp>
      <p:grpSp>
        <p:nvGrpSpPr>
          <p:cNvPr id="141" name="Google Shape;141;g3e408c2ef1a_0_138">
            <a:extLst>
              <a:ext uri="{FF2B5EF4-FFF2-40B4-BE49-F238E27FC236}">
                <a16:creationId xmlns:a16="http://schemas.microsoft.com/office/drawing/2014/main" id="{1E372ECD-53B9-5AE6-5071-0DF33CAFA225}"/>
              </a:ext>
            </a:extLst>
          </p:cNvPr>
          <p:cNvGrpSpPr/>
          <p:nvPr/>
        </p:nvGrpSpPr>
        <p:grpSpPr>
          <a:xfrm>
            <a:off x="490411" y="181404"/>
            <a:ext cx="299715" cy="293155"/>
            <a:chOff x="5227082" y="759436"/>
            <a:chExt cx="503638" cy="523398"/>
          </a:xfrm>
        </p:grpSpPr>
        <p:pic>
          <p:nvPicPr>
            <p:cNvPr id="142" name="Google Shape;142;g3e408c2ef1a_0_138">
              <a:extLst>
                <a:ext uri="{FF2B5EF4-FFF2-40B4-BE49-F238E27FC236}">
                  <a16:creationId xmlns:a16="http://schemas.microsoft.com/office/drawing/2014/main" id="{8224D4E2-ACE1-EF67-CAA6-5F39990AD6EA}"/>
                </a:ext>
              </a:extLst>
            </p:cNvPr>
            <p:cNvPicPr preferRelativeResize="0"/>
            <p:nvPr/>
          </p:nvPicPr>
          <p:blipFill rotWithShape="1">
            <a:blip r:embed="rId3">
              <a:alphaModFix/>
            </a:blip>
            <a:srcRect/>
            <a:stretch/>
          </p:blipFill>
          <p:spPr>
            <a:xfrm>
              <a:off x="5374728" y="759436"/>
              <a:ext cx="210082" cy="234535"/>
            </a:xfrm>
            <a:prstGeom prst="rect">
              <a:avLst/>
            </a:prstGeom>
            <a:noFill/>
            <a:ln>
              <a:noFill/>
            </a:ln>
          </p:spPr>
        </p:pic>
        <p:pic>
          <p:nvPicPr>
            <p:cNvPr id="143" name="Google Shape;143;g3e408c2ef1a_0_138">
              <a:extLst>
                <a:ext uri="{FF2B5EF4-FFF2-40B4-BE49-F238E27FC236}">
                  <a16:creationId xmlns:a16="http://schemas.microsoft.com/office/drawing/2014/main" id="{CA8A26F3-8CB1-60B3-355C-A4A61B187946}"/>
                </a:ext>
              </a:extLst>
            </p:cNvPr>
            <p:cNvPicPr preferRelativeResize="0"/>
            <p:nvPr/>
          </p:nvPicPr>
          <p:blipFill rotWithShape="1">
            <a:blip r:embed="rId4">
              <a:alphaModFix/>
            </a:blip>
            <a:srcRect/>
            <a:stretch/>
          </p:blipFill>
          <p:spPr>
            <a:xfrm>
              <a:off x="5227082" y="1102524"/>
              <a:ext cx="503638" cy="180310"/>
            </a:xfrm>
            <a:prstGeom prst="rect">
              <a:avLst/>
            </a:prstGeom>
            <a:noFill/>
            <a:ln>
              <a:noFill/>
            </a:ln>
          </p:spPr>
        </p:pic>
        <p:sp>
          <p:nvSpPr>
            <p:cNvPr id="144" name="Google Shape;144;g3e408c2ef1a_0_138">
              <a:extLst>
                <a:ext uri="{FF2B5EF4-FFF2-40B4-BE49-F238E27FC236}">
                  <a16:creationId xmlns:a16="http://schemas.microsoft.com/office/drawing/2014/main" id="{0E21E8C0-7226-7572-05FD-DA8E84C68D15}"/>
                </a:ext>
              </a:extLst>
            </p:cNvPr>
            <p:cNvSpPr/>
            <p:nvPr/>
          </p:nvSpPr>
          <p:spPr>
            <a:xfrm>
              <a:off x="5313154" y="987616"/>
              <a:ext cx="333375" cy="66675"/>
            </a:xfrm>
            <a:custGeom>
              <a:avLst/>
              <a:gdLst/>
              <a:ahLst/>
              <a:cxnLst/>
              <a:rect l="l" t="t" r="r" b="b"/>
              <a:pathLst>
                <a:path w="333375" h="66675" extrusionOk="0">
                  <a:moveTo>
                    <a:pt x="0" y="66172"/>
                  </a:moveTo>
                  <a:lnTo>
                    <a:pt x="0" y="44441"/>
                  </a:lnTo>
                  <a:lnTo>
                    <a:pt x="333338" y="44441"/>
                  </a:lnTo>
                  <a:lnTo>
                    <a:pt x="333338" y="66172"/>
                  </a:lnTo>
                </a:path>
                <a:path w="333375" h="66675" extrusionOk="0">
                  <a:moveTo>
                    <a:pt x="166669" y="0"/>
                  </a:moveTo>
                  <a:lnTo>
                    <a:pt x="166669" y="66172"/>
                  </a:lnTo>
                </a:path>
              </a:pathLst>
            </a:custGeom>
            <a:noFill/>
            <a:ln w="8175" cap="flat" cmpd="sng">
              <a:solidFill>
                <a:srgbClr val="E10074"/>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44"/>
                <a:buFont typeface="Arial"/>
                <a:buNone/>
              </a:pPr>
              <a:endParaRPr sz="944" b="0" i="0" u="none" strike="noStrike" cap="none">
                <a:solidFill>
                  <a:srgbClr val="000000"/>
                </a:solidFill>
                <a:latin typeface="Arial"/>
                <a:ea typeface="Arial"/>
                <a:cs typeface="Arial"/>
                <a:sym typeface="Arial"/>
              </a:endParaRPr>
            </a:p>
          </p:txBody>
        </p:sp>
      </p:grpSp>
      <p:sp>
        <p:nvSpPr>
          <p:cNvPr id="145" name="Google Shape;145;g3e408c2ef1a_0_138">
            <a:extLst>
              <a:ext uri="{FF2B5EF4-FFF2-40B4-BE49-F238E27FC236}">
                <a16:creationId xmlns:a16="http://schemas.microsoft.com/office/drawing/2014/main" id="{059DCF73-08F6-DCDC-D60F-C847B5547213}"/>
              </a:ext>
            </a:extLst>
          </p:cNvPr>
          <p:cNvSpPr txBox="1">
            <a:spLocks noGrp="1"/>
          </p:cNvSpPr>
          <p:nvPr>
            <p:ph type="sldNum" idx="12"/>
          </p:nvPr>
        </p:nvSpPr>
        <p:spPr>
          <a:xfrm>
            <a:off x="8564569" y="4873005"/>
            <a:ext cx="297300" cy="138600"/>
          </a:xfrm>
          <a:prstGeom prst="rect">
            <a:avLst/>
          </a:prstGeom>
          <a:noFill/>
          <a:ln>
            <a:noFill/>
          </a:ln>
        </p:spPr>
        <p:txBody>
          <a:bodyPr spcFirstLastPara="1" wrap="square" lIns="0" tIns="0" rIns="0" bIns="0" anchor="ctr" anchorCtr="0">
            <a:spAutoFit/>
          </a:bodyPr>
          <a:lstStyle/>
          <a:p>
            <a:pPr marL="25400" lvl="0" indent="0" algn="r" rtl="0">
              <a:lnSpc>
                <a:spcPct val="103777"/>
              </a:lnSpc>
              <a:spcBef>
                <a:spcPts val="0"/>
              </a:spcBef>
              <a:spcAft>
                <a:spcPts val="0"/>
              </a:spcAft>
              <a:buSzPts val="600"/>
              <a:buNone/>
            </a:pPr>
            <a:fld id="{00000000-1234-1234-1234-123412341234}" type="slidenum">
              <a:rPr lang="en"/>
              <a:t>5</a:t>
            </a:fld>
            <a:endParaRPr/>
          </a:p>
        </p:txBody>
      </p:sp>
      <p:sp>
        <p:nvSpPr>
          <p:cNvPr id="146" name="Google Shape;146;g3e408c2ef1a_0_138">
            <a:extLst>
              <a:ext uri="{FF2B5EF4-FFF2-40B4-BE49-F238E27FC236}">
                <a16:creationId xmlns:a16="http://schemas.microsoft.com/office/drawing/2014/main" id="{3D5974C4-B9FC-A58B-1F0D-B1AF5A411A63}"/>
              </a:ext>
            </a:extLst>
          </p:cNvPr>
          <p:cNvSpPr txBox="1">
            <a:spLocks noGrp="1"/>
          </p:cNvSpPr>
          <p:nvPr>
            <p:ph type="ftr" idx="11"/>
          </p:nvPr>
        </p:nvSpPr>
        <p:spPr>
          <a:xfrm>
            <a:off x="7255096" y="4873005"/>
            <a:ext cx="1428300" cy="107700"/>
          </a:xfrm>
          <a:prstGeom prst="rect">
            <a:avLst/>
          </a:prstGeom>
          <a:noFill/>
          <a:ln>
            <a:noFill/>
          </a:ln>
        </p:spPr>
        <p:txBody>
          <a:bodyPr spcFirstLastPara="1" wrap="square" lIns="0" tIns="0" rIns="0" bIns="0" anchor="ctr" anchorCtr="0">
            <a:spAutoFit/>
          </a:bodyPr>
          <a:lstStyle/>
          <a:p>
            <a:pPr marL="12700" lvl="0" indent="0" algn="ctr" rtl="0">
              <a:lnSpc>
                <a:spcPct val="133428"/>
              </a:lnSpc>
              <a:spcBef>
                <a:spcPts val="0"/>
              </a:spcBef>
              <a:spcAft>
                <a:spcPts val="0"/>
              </a:spcAft>
              <a:buSzPts val="700"/>
              <a:buNone/>
            </a:pPr>
            <a:r>
              <a:rPr lang="en" sz="700">
                <a:latin typeface="Quicksand"/>
                <a:ea typeface="Quicksand"/>
                <a:cs typeface="Quicksand"/>
                <a:sym typeface="Quicksand"/>
              </a:rPr>
              <a:t>FOR INTERNAL USE ONLY</a:t>
            </a:r>
            <a:endParaRPr/>
          </a:p>
        </p:txBody>
      </p:sp>
      <p:pic>
        <p:nvPicPr>
          <p:cNvPr id="147" name="Google Shape;147;g3e408c2ef1a_0_138" title="TFB_Registered-Partner_Logo_PRI_RGB_on-W_2022-03-25 (1) (002).png">
            <a:extLst>
              <a:ext uri="{FF2B5EF4-FFF2-40B4-BE49-F238E27FC236}">
                <a16:creationId xmlns:a16="http://schemas.microsoft.com/office/drawing/2014/main" id="{1725151F-0EA5-56A6-9535-7D19F80DDEA5}"/>
              </a:ext>
            </a:extLst>
          </p:cNvPr>
          <p:cNvPicPr preferRelativeResize="0"/>
          <p:nvPr/>
        </p:nvPicPr>
        <p:blipFill rotWithShape="1">
          <a:blip r:embed="rId5">
            <a:alphaModFix/>
          </a:blip>
          <a:srcRect/>
          <a:stretch/>
        </p:blipFill>
        <p:spPr>
          <a:xfrm>
            <a:off x="264200" y="4734700"/>
            <a:ext cx="1091282" cy="276900"/>
          </a:xfrm>
          <a:prstGeom prst="rect">
            <a:avLst/>
          </a:prstGeom>
          <a:noFill/>
          <a:ln>
            <a:noFill/>
          </a:ln>
        </p:spPr>
      </p:pic>
      <p:sp>
        <p:nvSpPr>
          <p:cNvPr id="152" name="Google Shape;152;g3e408c2ef1a_0_138">
            <a:extLst>
              <a:ext uri="{FF2B5EF4-FFF2-40B4-BE49-F238E27FC236}">
                <a16:creationId xmlns:a16="http://schemas.microsoft.com/office/drawing/2014/main" id="{BD5FD327-3416-C739-284C-DF3CC7A60C8F}"/>
              </a:ext>
            </a:extLst>
          </p:cNvPr>
          <p:cNvSpPr txBox="1"/>
          <p:nvPr/>
        </p:nvSpPr>
        <p:spPr>
          <a:xfrm>
            <a:off x="441669" y="836924"/>
            <a:ext cx="3004672" cy="858412"/>
          </a:xfrm>
          <a:prstGeom prst="rect">
            <a:avLst/>
          </a:prstGeom>
          <a:noFill/>
          <a:ln>
            <a:noFill/>
          </a:ln>
        </p:spPr>
        <p:txBody>
          <a:bodyPr spcFirstLastPara="1" wrap="square" lIns="0" tIns="27150" rIns="0" bIns="0" anchor="t" anchorCtr="0">
            <a:spAutoFit/>
          </a:bodyPr>
          <a:lstStyle/>
          <a:p>
            <a:pPr marL="457200" indent="-266700">
              <a:buSzPts val="600"/>
              <a:buFont typeface="Quicksand Medium"/>
              <a:buChar char="●"/>
            </a:pPr>
            <a:r>
              <a:rPr lang="en-US" sz="600" b="1" dirty="0">
                <a:latin typeface="Quicksand Medium"/>
              </a:rPr>
              <a:t>Field Superintendents </a:t>
            </a:r>
            <a:r>
              <a:rPr lang="en-US" sz="600" dirty="0">
                <a:latin typeface="Quicksand Medium"/>
              </a:rPr>
              <a:t>— Director of Construction</a:t>
            </a:r>
          </a:p>
          <a:p>
            <a:pPr marL="457200" indent="-266700">
              <a:buSzPts val="600"/>
              <a:buFont typeface="Quicksand Medium"/>
              <a:buChar char="●"/>
            </a:pPr>
            <a:r>
              <a:rPr lang="en-US" sz="600" b="1" dirty="0">
                <a:latin typeface="Quicksand Medium"/>
              </a:rPr>
              <a:t>Safety Managers </a:t>
            </a:r>
            <a:r>
              <a:rPr lang="en-US" sz="600" dirty="0">
                <a:latin typeface="Quicksand Medium"/>
              </a:rPr>
              <a:t>— Director of Safety</a:t>
            </a:r>
          </a:p>
          <a:p>
            <a:pPr marL="457200" indent="-266700">
              <a:buSzPts val="600"/>
              <a:buFont typeface="Quicksand Medium"/>
              <a:buChar char="●"/>
            </a:pPr>
            <a:r>
              <a:rPr lang="en-US" sz="600" b="1" dirty="0">
                <a:latin typeface="Quicksand Medium"/>
              </a:rPr>
              <a:t>Construction Project Managers </a:t>
            </a:r>
            <a:r>
              <a:rPr lang="en-US" sz="600" dirty="0">
                <a:latin typeface="Quicksand Medium"/>
              </a:rPr>
              <a:t>— Director of Construction</a:t>
            </a:r>
          </a:p>
          <a:p>
            <a:pPr marL="457200" indent="-266700">
              <a:buSzPts val="600"/>
              <a:buFont typeface="Quicksand Medium"/>
              <a:buChar char="●"/>
            </a:pPr>
            <a:r>
              <a:rPr lang="en-US" sz="600" b="1" dirty="0">
                <a:latin typeface="Quicksand Medium"/>
              </a:rPr>
              <a:t>Field Engineers </a:t>
            </a:r>
            <a:r>
              <a:rPr lang="en-US" sz="600" dirty="0">
                <a:latin typeface="Quicksand Medium"/>
              </a:rPr>
              <a:t>— Director of Construction</a:t>
            </a:r>
          </a:p>
          <a:p>
            <a:pPr marL="457200" indent="-266700">
              <a:buSzPts val="600"/>
              <a:buFont typeface="Quicksand Medium"/>
              <a:buChar char="●"/>
            </a:pPr>
            <a:r>
              <a:rPr lang="en-US" sz="600" b="1" dirty="0">
                <a:latin typeface="Quicksand Medium"/>
              </a:rPr>
              <a:t>Utility &amp; Infrastructure Construction Crews </a:t>
            </a:r>
            <a:r>
              <a:rPr lang="en-US" sz="600" dirty="0">
                <a:latin typeface="Quicksand Medium"/>
              </a:rPr>
              <a:t>— Director of Field Operations</a:t>
            </a:r>
          </a:p>
          <a:p>
            <a:pPr marL="457200" indent="-266700">
              <a:buSzPts val="600"/>
              <a:buFont typeface="Quicksand Medium"/>
              <a:buChar char="●"/>
            </a:pPr>
            <a:r>
              <a:rPr lang="en-US" sz="600" b="1" dirty="0">
                <a:latin typeface="Quicksand Medium"/>
              </a:rPr>
              <a:t>Land Development Managers </a:t>
            </a:r>
            <a:r>
              <a:rPr lang="en-US" sz="600" dirty="0">
                <a:latin typeface="Quicksand Medium"/>
              </a:rPr>
              <a:t>— Director of Land Development</a:t>
            </a:r>
          </a:p>
          <a:p>
            <a:pPr marL="457200" indent="-266700">
              <a:buSzPts val="600"/>
              <a:buFont typeface="Quicksand Medium"/>
              <a:buChar char="●"/>
            </a:pPr>
            <a:r>
              <a:rPr lang="en-US" sz="600" b="1" dirty="0">
                <a:latin typeface="Quicksand Medium"/>
              </a:rPr>
              <a:t>Warranty Service Technicians </a:t>
            </a:r>
            <a:r>
              <a:rPr lang="en-US" sz="600" dirty="0">
                <a:latin typeface="Quicksand Medium"/>
              </a:rPr>
              <a:t>— Director of Customer Care</a:t>
            </a:r>
          </a:p>
          <a:p>
            <a:pPr marL="457200" indent="-266700">
              <a:buSzPts val="600"/>
              <a:buFont typeface="Quicksand Medium"/>
              <a:buChar char="●"/>
            </a:pPr>
            <a:r>
              <a:rPr lang="en-US" sz="600" b="1" dirty="0">
                <a:latin typeface="Quicksand Medium"/>
              </a:rPr>
              <a:t>Warranty Inspectors </a:t>
            </a:r>
            <a:r>
              <a:rPr lang="en-US" sz="600" dirty="0">
                <a:latin typeface="Quicksand Medium"/>
              </a:rPr>
              <a:t>— Director of Customer Care</a:t>
            </a:r>
          </a:p>
        </p:txBody>
      </p:sp>
      <p:cxnSp>
        <p:nvCxnSpPr>
          <p:cNvPr id="155" name="Google Shape;155;g3e408c2ef1a_0_138">
            <a:extLst>
              <a:ext uri="{FF2B5EF4-FFF2-40B4-BE49-F238E27FC236}">
                <a16:creationId xmlns:a16="http://schemas.microsoft.com/office/drawing/2014/main" id="{8CE8E80B-0940-2883-EB88-66D65097B455}"/>
              </a:ext>
            </a:extLst>
          </p:cNvPr>
          <p:cNvCxnSpPr/>
          <p:nvPr/>
        </p:nvCxnSpPr>
        <p:spPr>
          <a:xfrm>
            <a:off x="906886" y="451706"/>
            <a:ext cx="1177500" cy="0"/>
          </a:xfrm>
          <a:prstGeom prst="straightConnector1">
            <a:avLst/>
          </a:prstGeom>
          <a:noFill/>
          <a:ln w="9525" cap="flat" cmpd="sng">
            <a:solidFill>
              <a:srgbClr val="E22C91"/>
            </a:solidFill>
            <a:prstDash val="solid"/>
            <a:round/>
            <a:headEnd type="none" w="sm" len="sm"/>
            <a:tailEnd type="none" w="sm" len="sm"/>
          </a:ln>
        </p:spPr>
      </p:cxnSp>
      <p:sp>
        <p:nvSpPr>
          <p:cNvPr id="157" name="Google Shape;157;g3e408c2ef1a_0_138">
            <a:extLst>
              <a:ext uri="{FF2B5EF4-FFF2-40B4-BE49-F238E27FC236}">
                <a16:creationId xmlns:a16="http://schemas.microsoft.com/office/drawing/2014/main" id="{F084DCB7-A0E0-7E60-F117-867C6B08D13B}"/>
              </a:ext>
            </a:extLst>
          </p:cNvPr>
          <p:cNvSpPr txBox="1"/>
          <p:nvPr/>
        </p:nvSpPr>
        <p:spPr>
          <a:xfrm>
            <a:off x="489069" y="2080553"/>
            <a:ext cx="1449300" cy="348529"/>
          </a:xfrm>
          <a:prstGeom prst="rect">
            <a:avLst/>
          </a:prstGeom>
          <a:noFill/>
          <a:ln>
            <a:noFill/>
          </a:ln>
        </p:spPr>
        <p:txBody>
          <a:bodyPr spcFirstLastPara="1" wrap="square" lIns="0" tIns="27150" rIns="0" bIns="0" anchor="t" anchorCtr="0">
            <a:spAutoFit/>
          </a:bodyPr>
          <a:lstStyle/>
          <a:p>
            <a:pPr marL="0" marR="0" lvl="0" indent="0" algn="l" rtl="0">
              <a:lnSpc>
                <a:spcPct val="115000"/>
              </a:lnSpc>
              <a:spcBef>
                <a:spcPts val="1400"/>
              </a:spcBef>
              <a:spcAft>
                <a:spcPts val="0"/>
              </a:spcAft>
              <a:buClr>
                <a:srgbClr val="000000"/>
              </a:buClr>
              <a:buSzPts val="800"/>
              <a:buFont typeface="Arial"/>
              <a:buNone/>
            </a:pPr>
            <a:r>
              <a:rPr lang="en" sz="800" b="1" dirty="0">
                <a:solidFill>
                  <a:srgbClr val="18518E"/>
                </a:solidFill>
              </a:rPr>
              <a:t>Field Services</a:t>
            </a:r>
            <a:endParaRPr sz="600" b="0" i="0" u="none" strike="noStrike" cap="none" dirty="0">
              <a:solidFill>
                <a:srgbClr val="000000"/>
              </a:solidFill>
              <a:latin typeface="Arial"/>
              <a:ea typeface="Arial"/>
              <a:cs typeface="Arial"/>
              <a:sym typeface="Arial"/>
            </a:endParaRPr>
          </a:p>
        </p:txBody>
      </p:sp>
      <p:sp>
        <p:nvSpPr>
          <p:cNvPr id="158" name="Google Shape;158;g3e408c2ef1a_0_138">
            <a:extLst>
              <a:ext uri="{FF2B5EF4-FFF2-40B4-BE49-F238E27FC236}">
                <a16:creationId xmlns:a16="http://schemas.microsoft.com/office/drawing/2014/main" id="{6AE98A0F-E3DB-4311-433D-25E204CF2557}"/>
              </a:ext>
            </a:extLst>
          </p:cNvPr>
          <p:cNvSpPr txBox="1"/>
          <p:nvPr/>
        </p:nvSpPr>
        <p:spPr>
          <a:xfrm>
            <a:off x="444712" y="2579450"/>
            <a:ext cx="3009129" cy="1135411"/>
          </a:xfrm>
          <a:prstGeom prst="rect">
            <a:avLst/>
          </a:prstGeom>
          <a:noFill/>
          <a:ln>
            <a:noFill/>
          </a:ln>
        </p:spPr>
        <p:txBody>
          <a:bodyPr spcFirstLastPara="1" wrap="square" lIns="0" tIns="27150" rIns="0" bIns="0" anchor="t" anchorCtr="0">
            <a:spAutoFit/>
          </a:bodyPr>
          <a:lstStyle/>
          <a:p>
            <a:pPr marL="457200" indent="-266700">
              <a:buSzPts val="600"/>
              <a:buFont typeface="Quicksand Medium"/>
              <a:buChar char="●"/>
            </a:pPr>
            <a:r>
              <a:rPr lang="en-US" sz="600" b="1" dirty="0">
                <a:latin typeface="Quicksand Medium"/>
              </a:rPr>
              <a:t>Field Service Technicians — </a:t>
            </a:r>
            <a:r>
              <a:rPr lang="en-US" sz="600" dirty="0">
                <a:latin typeface="Quicksand Medium"/>
              </a:rPr>
              <a:t>Owner / Director of Field Services</a:t>
            </a:r>
          </a:p>
          <a:p>
            <a:pPr marL="457200" indent="-266700">
              <a:buSzPts val="600"/>
              <a:buFont typeface="Quicksand Medium"/>
              <a:buChar char="●"/>
            </a:pPr>
            <a:r>
              <a:rPr lang="en-US" sz="600" b="1" dirty="0">
                <a:latin typeface="Quicksand Medium"/>
              </a:rPr>
              <a:t>Field Service Engineers — </a:t>
            </a:r>
            <a:r>
              <a:rPr lang="en-US" sz="600" dirty="0">
                <a:latin typeface="Quicksand Medium"/>
              </a:rPr>
              <a:t>Owner / Director of Field Services</a:t>
            </a:r>
          </a:p>
          <a:p>
            <a:pPr marL="457200" indent="-266700">
              <a:buSzPts val="600"/>
              <a:buFont typeface="Quicksand Medium"/>
              <a:buChar char="●"/>
            </a:pPr>
            <a:r>
              <a:rPr lang="en-US" sz="600" b="1" dirty="0">
                <a:latin typeface="Quicksand Medium"/>
              </a:rPr>
              <a:t>Installation Technicians </a:t>
            </a:r>
            <a:r>
              <a:rPr lang="en-US" sz="600" dirty="0">
                <a:latin typeface="Quicksand Medium"/>
              </a:rPr>
              <a:t>— Owner / Operations Manager</a:t>
            </a:r>
          </a:p>
          <a:p>
            <a:pPr marL="457200" indent="-266700">
              <a:buSzPts val="600"/>
              <a:buFont typeface="Quicksand Medium"/>
              <a:buChar char="●"/>
            </a:pPr>
            <a:r>
              <a:rPr lang="en-US" sz="600" b="1" dirty="0">
                <a:latin typeface="Quicksand Medium"/>
              </a:rPr>
              <a:t>Maintenance Technicians </a:t>
            </a:r>
            <a:r>
              <a:rPr lang="en-US" sz="600" dirty="0">
                <a:latin typeface="Quicksand Medium"/>
              </a:rPr>
              <a:t>— Owner / Operations Manager</a:t>
            </a:r>
          </a:p>
          <a:p>
            <a:pPr marL="457200" indent="-266700">
              <a:buSzPts val="600"/>
              <a:buFont typeface="Quicksand Medium"/>
              <a:buChar char="●"/>
            </a:pPr>
            <a:r>
              <a:rPr lang="en-US" sz="600" b="1" dirty="0">
                <a:latin typeface="Quicksand Medium"/>
              </a:rPr>
              <a:t>Utility Service Technicians </a:t>
            </a:r>
            <a:r>
              <a:rPr lang="en-US" sz="600" dirty="0">
                <a:latin typeface="Quicksand Medium"/>
              </a:rPr>
              <a:t>— Director of Utilities / Operations Manager</a:t>
            </a:r>
          </a:p>
          <a:p>
            <a:pPr marL="457200" indent="-266700">
              <a:buSzPts val="600"/>
              <a:buFont typeface="Quicksand Medium"/>
              <a:buChar char="●"/>
            </a:pPr>
            <a:r>
              <a:rPr lang="en-US" sz="600" b="1" dirty="0">
                <a:latin typeface="Quicksand Medium"/>
              </a:rPr>
              <a:t>Telecommunications Field Technicians </a:t>
            </a:r>
            <a:r>
              <a:rPr lang="en-US" sz="600" dirty="0">
                <a:latin typeface="Quicksand Medium"/>
              </a:rPr>
              <a:t>— Owner / Director of Field Operations</a:t>
            </a:r>
          </a:p>
          <a:p>
            <a:pPr marL="457200" indent="-266700">
              <a:buSzPts val="600"/>
              <a:buFont typeface="Quicksand Medium"/>
              <a:buChar char="●"/>
            </a:pPr>
            <a:r>
              <a:rPr lang="en-US" sz="600" b="1" dirty="0">
                <a:latin typeface="Quicksand Medium"/>
              </a:rPr>
              <a:t>Cable &amp; Broadband Technicians </a:t>
            </a:r>
            <a:r>
              <a:rPr lang="en-US" sz="600" dirty="0">
                <a:latin typeface="Quicksand Medium"/>
              </a:rPr>
              <a:t>— Owner / Operations Manager</a:t>
            </a:r>
          </a:p>
          <a:p>
            <a:pPr marL="457200" indent="-266700">
              <a:buSzPts val="600"/>
              <a:buFont typeface="Quicksand Medium"/>
              <a:buChar char="●"/>
            </a:pPr>
            <a:r>
              <a:rPr lang="en-US" sz="600" b="1" dirty="0">
                <a:latin typeface="Quicksand Medium"/>
              </a:rPr>
              <a:t>Meter Readers &amp; Utility Inspectors </a:t>
            </a:r>
            <a:r>
              <a:rPr lang="en-US" sz="600" dirty="0">
                <a:latin typeface="Quicksand Medium"/>
              </a:rPr>
              <a:t>— Director of Utilities / Operations Manager</a:t>
            </a:r>
          </a:p>
          <a:p>
            <a:pPr marL="457200" indent="-266700">
              <a:buSzPts val="600"/>
              <a:buFont typeface="Quicksand Medium"/>
              <a:buChar char="●"/>
            </a:pPr>
            <a:r>
              <a:rPr lang="en-US" sz="600" b="1" dirty="0">
                <a:latin typeface="Quicksand Medium"/>
              </a:rPr>
              <a:t>Appliance Repair Technicians </a:t>
            </a:r>
            <a:r>
              <a:rPr lang="en-US" sz="600" dirty="0">
                <a:latin typeface="Quicksand Medium"/>
              </a:rPr>
              <a:t>— Owner / Service Manager</a:t>
            </a:r>
          </a:p>
          <a:p>
            <a:pPr marL="457200" indent="-266700">
              <a:buSzPts val="600"/>
              <a:buFont typeface="Quicksand Medium"/>
              <a:buChar char="●"/>
            </a:pPr>
            <a:r>
              <a:rPr lang="en-US" sz="600" b="1" dirty="0">
                <a:latin typeface="Quicksand Medium"/>
              </a:rPr>
              <a:t>HVAC Service Technicians </a:t>
            </a:r>
            <a:r>
              <a:rPr lang="en-US" sz="600" dirty="0">
                <a:latin typeface="Quicksand Medium"/>
              </a:rPr>
              <a:t>— Owner / Service Manager</a:t>
            </a:r>
          </a:p>
        </p:txBody>
      </p:sp>
      <p:sp>
        <p:nvSpPr>
          <p:cNvPr id="166" name="Google Shape;166;g3e408c2ef1a_0_138">
            <a:extLst>
              <a:ext uri="{FF2B5EF4-FFF2-40B4-BE49-F238E27FC236}">
                <a16:creationId xmlns:a16="http://schemas.microsoft.com/office/drawing/2014/main" id="{D999AF0C-162F-FC1D-F544-C8BDD8897ED6}"/>
              </a:ext>
            </a:extLst>
          </p:cNvPr>
          <p:cNvSpPr txBox="1"/>
          <p:nvPr/>
        </p:nvSpPr>
        <p:spPr>
          <a:xfrm>
            <a:off x="4235756" y="2105701"/>
            <a:ext cx="1177499" cy="348529"/>
          </a:xfrm>
          <a:prstGeom prst="rect">
            <a:avLst/>
          </a:prstGeom>
          <a:noFill/>
          <a:ln>
            <a:noFill/>
          </a:ln>
        </p:spPr>
        <p:txBody>
          <a:bodyPr spcFirstLastPara="1" wrap="square" lIns="0" tIns="27150" rIns="0" bIns="0" anchor="t" anchorCtr="0">
            <a:spAutoFit/>
          </a:bodyPr>
          <a:lstStyle/>
          <a:p>
            <a:pPr marL="0" marR="0" lvl="0" indent="0" algn="l" rtl="0">
              <a:lnSpc>
                <a:spcPct val="115000"/>
              </a:lnSpc>
              <a:spcBef>
                <a:spcPts val="1400"/>
              </a:spcBef>
              <a:spcAft>
                <a:spcPts val="0"/>
              </a:spcAft>
              <a:buClr>
                <a:srgbClr val="000000"/>
              </a:buClr>
              <a:buSzPts val="800"/>
              <a:buFont typeface="Arial"/>
              <a:buNone/>
            </a:pPr>
            <a:r>
              <a:rPr lang="en" sz="800" b="1" dirty="0">
                <a:solidFill>
                  <a:srgbClr val="18518E"/>
                </a:solidFill>
              </a:rPr>
              <a:t>Retail</a:t>
            </a:r>
            <a:endParaRPr sz="600" b="0" i="0" u="none" strike="noStrike" cap="none" dirty="0">
              <a:solidFill>
                <a:srgbClr val="000000"/>
              </a:solidFill>
              <a:latin typeface="Arial"/>
              <a:ea typeface="Arial"/>
              <a:cs typeface="Arial"/>
              <a:sym typeface="Arial"/>
            </a:endParaRPr>
          </a:p>
        </p:txBody>
      </p:sp>
      <p:sp>
        <p:nvSpPr>
          <p:cNvPr id="167" name="Google Shape;167;g3e408c2ef1a_0_138">
            <a:extLst>
              <a:ext uri="{FF2B5EF4-FFF2-40B4-BE49-F238E27FC236}">
                <a16:creationId xmlns:a16="http://schemas.microsoft.com/office/drawing/2014/main" id="{059DBAFB-B2B6-7638-8392-F9BAAD9562F5}"/>
              </a:ext>
            </a:extLst>
          </p:cNvPr>
          <p:cNvSpPr txBox="1"/>
          <p:nvPr/>
        </p:nvSpPr>
        <p:spPr>
          <a:xfrm>
            <a:off x="4149567" y="808846"/>
            <a:ext cx="2982754" cy="1227744"/>
          </a:xfrm>
          <a:prstGeom prst="rect">
            <a:avLst/>
          </a:prstGeom>
          <a:noFill/>
          <a:ln>
            <a:noFill/>
          </a:ln>
        </p:spPr>
        <p:txBody>
          <a:bodyPr spcFirstLastPara="1" wrap="square" lIns="0" tIns="27150" rIns="0" bIns="0" anchor="t" anchorCtr="0">
            <a:spAutoFit/>
          </a:bodyPr>
          <a:lstStyle/>
          <a:p>
            <a:pPr marL="457200" indent="-266700">
              <a:buSzPts val="600"/>
              <a:buFont typeface="Quicksand Medium"/>
              <a:buChar char="●"/>
            </a:pPr>
            <a:r>
              <a:rPr lang="en-US" sz="600" b="1" dirty="0">
                <a:latin typeface="Quicksand Medium"/>
              </a:rPr>
              <a:t>School Bus Drivers </a:t>
            </a:r>
            <a:r>
              <a:rPr lang="en-US" sz="600" dirty="0">
                <a:latin typeface="Quicksand Medium"/>
              </a:rPr>
              <a:t>— Director of Transportation</a:t>
            </a:r>
          </a:p>
          <a:p>
            <a:pPr marL="457200" indent="-266700">
              <a:buSzPts val="600"/>
              <a:buFont typeface="Quicksand Medium"/>
              <a:buChar char="●"/>
            </a:pPr>
            <a:r>
              <a:rPr lang="en-US" sz="600" b="1" dirty="0">
                <a:latin typeface="Quicksand Medium"/>
              </a:rPr>
              <a:t>Transit Bus Operators </a:t>
            </a:r>
            <a:r>
              <a:rPr lang="en-US" sz="600" dirty="0">
                <a:latin typeface="Quicksand Medium"/>
              </a:rPr>
              <a:t>— Director of Transit Operations</a:t>
            </a:r>
          </a:p>
          <a:p>
            <a:pPr marL="457200" indent="-266700">
              <a:buSzPts val="600"/>
              <a:buFont typeface="Quicksand Medium"/>
              <a:buChar char="●"/>
            </a:pPr>
            <a:r>
              <a:rPr lang="en-US" sz="600" b="1" dirty="0">
                <a:latin typeface="Quicksand Medium"/>
              </a:rPr>
              <a:t>Paratransit Drivers </a:t>
            </a:r>
            <a:r>
              <a:rPr lang="en-US" sz="600" dirty="0">
                <a:latin typeface="Quicksand Medium"/>
              </a:rPr>
              <a:t>— Director of Paratransit / Transportation Director</a:t>
            </a:r>
          </a:p>
          <a:p>
            <a:pPr marL="457200" indent="-266700">
              <a:buSzPts val="600"/>
              <a:buFont typeface="Quicksand Medium"/>
              <a:buChar char="●"/>
            </a:pPr>
            <a:r>
              <a:rPr lang="en-US" sz="600" b="1" dirty="0">
                <a:latin typeface="Quicksand Medium"/>
              </a:rPr>
              <a:t>Rail Conductors &amp; Train Crews </a:t>
            </a:r>
            <a:r>
              <a:rPr lang="en-US" sz="600" dirty="0">
                <a:latin typeface="Quicksand Medium"/>
              </a:rPr>
              <a:t>— Director of Rail Operations</a:t>
            </a:r>
          </a:p>
          <a:p>
            <a:pPr marL="457200" indent="-266700">
              <a:buSzPts val="600"/>
              <a:buFont typeface="Quicksand Medium"/>
              <a:buChar char="●"/>
            </a:pPr>
            <a:r>
              <a:rPr lang="en-US" sz="600" b="1" dirty="0">
                <a:latin typeface="Quicksand Medium"/>
              </a:rPr>
              <a:t>Transportation Supervisors </a:t>
            </a:r>
            <a:r>
              <a:rPr lang="en-US" sz="600" dirty="0">
                <a:latin typeface="Quicksand Medium"/>
              </a:rPr>
              <a:t>— Director of Transportation</a:t>
            </a:r>
          </a:p>
          <a:p>
            <a:pPr marL="457200" indent="-266700">
              <a:buSzPts val="600"/>
              <a:buFont typeface="Quicksand Medium"/>
              <a:buChar char="●"/>
            </a:pPr>
            <a:r>
              <a:rPr lang="en-US" sz="600" b="1" dirty="0">
                <a:latin typeface="Quicksand Medium"/>
              </a:rPr>
              <a:t>Roadside Assistance Technicians </a:t>
            </a:r>
            <a:r>
              <a:rPr lang="en-US" sz="600" dirty="0">
                <a:latin typeface="Quicksand Medium"/>
              </a:rPr>
              <a:t>— Owner / Director of Operations</a:t>
            </a:r>
          </a:p>
          <a:p>
            <a:pPr marL="457200" indent="-266700">
              <a:buSzPts val="600"/>
              <a:buFont typeface="Quicksand Medium"/>
              <a:buChar char="●"/>
            </a:pPr>
            <a:r>
              <a:rPr lang="en-US" sz="600" b="1" dirty="0">
                <a:latin typeface="Quicksand Medium"/>
              </a:rPr>
              <a:t>Tow Truck Operators </a:t>
            </a:r>
            <a:r>
              <a:rPr lang="en-US" sz="600" dirty="0">
                <a:latin typeface="Quicksand Medium"/>
              </a:rPr>
              <a:t>— Owner / Operations Manager</a:t>
            </a:r>
          </a:p>
          <a:p>
            <a:pPr marL="457200" indent="-266700">
              <a:buSzPts val="600"/>
              <a:buFont typeface="Quicksand Medium"/>
              <a:buChar char="●"/>
            </a:pPr>
            <a:r>
              <a:rPr lang="en-US" sz="600" b="1" dirty="0">
                <a:latin typeface="Quicksand Medium"/>
              </a:rPr>
              <a:t>Fleet Service Technicians </a:t>
            </a:r>
            <a:r>
              <a:rPr lang="en-US" sz="600" dirty="0">
                <a:latin typeface="Quicksand Medium"/>
              </a:rPr>
              <a:t>— Fleet Manager / Director of Fleet Operations</a:t>
            </a:r>
          </a:p>
          <a:p>
            <a:pPr marL="457200" indent="-266700">
              <a:buSzPts val="600"/>
              <a:buFont typeface="Quicksand Medium"/>
              <a:buChar char="●"/>
            </a:pPr>
            <a:r>
              <a:rPr lang="en-US" sz="600" b="1" dirty="0">
                <a:latin typeface="Quicksand Medium"/>
              </a:rPr>
              <a:t>Transportation Inspectors </a:t>
            </a:r>
            <a:r>
              <a:rPr lang="en-US" sz="600" dirty="0">
                <a:latin typeface="Quicksand Medium"/>
              </a:rPr>
              <a:t>— Director of Transportation</a:t>
            </a:r>
          </a:p>
          <a:p>
            <a:pPr marL="457200" indent="-266700">
              <a:buSzPts val="600"/>
              <a:buFont typeface="Quicksand Medium"/>
              <a:buChar char="●"/>
            </a:pPr>
            <a:r>
              <a:rPr lang="en-US" sz="600" b="1" dirty="0">
                <a:latin typeface="Quicksand Medium"/>
              </a:rPr>
              <a:t>Parking &amp; Mobility Enforcement Officers </a:t>
            </a:r>
            <a:r>
              <a:rPr lang="en-US" sz="600" dirty="0">
                <a:latin typeface="Quicksand Medium"/>
              </a:rPr>
              <a:t>— Director of Parking &amp; Mobility Services</a:t>
            </a:r>
          </a:p>
        </p:txBody>
      </p:sp>
      <p:sp>
        <p:nvSpPr>
          <p:cNvPr id="5" name="Google Shape;166;g3e408c2ef1a_0_138">
            <a:extLst>
              <a:ext uri="{FF2B5EF4-FFF2-40B4-BE49-F238E27FC236}">
                <a16:creationId xmlns:a16="http://schemas.microsoft.com/office/drawing/2014/main" id="{A4C9459C-104B-88FD-7001-BD69C7E159F7}"/>
              </a:ext>
            </a:extLst>
          </p:cNvPr>
          <p:cNvSpPr txBox="1"/>
          <p:nvPr/>
        </p:nvSpPr>
        <p:spPr>
          <a:xfrm>
            <a:off x="4219421" y="391206"/>
            <a:ext cx="1177499" cy="348529"/>
          </a:xfrm>
          <a:prstGeom prst="rect">
            <a:avLst/>
          </a:prstGeom>
          <a:noFill/>
          <a:ln>
            <a:noFill/>
          </a:ln>
        </p:spPr>
        <p:txBody>
          <a:bodyPr spcFirstLastPara="1" wrap="square" lIns="0" tIns="27150" rIns="0" bIns="0" anchor="t" anchorCtr="0">
            <a:spAutoFit/>
          </a:bodyPr>
          <a:lstStyle/>
          <a:p>
            <a:pPr marL="0" marR="0" lvl="0" indent="0" algn="l" rtl="0">
              <a:lnSpc>
                <a:spcPct val="115000"/>
              </a:lnSpc>
              <a:spcBef>
                <a:spcPts val="1400"/>
              </a:spcBef>
              <a:spcAft>
                <a:spcPts val="0"/>
              </a:spcAft>
              <a:buClr>
                <a:srgbClr val="000000"/>
              </a:buClr>
              <a:buSzPts val="800"/>
              <a:buFont typeface="Arial"/>
              <a:buNone/>
            </a:pPr>
            <a:r>
              <a:rPr lang="en" sz="800" b="1" dirty="0">
                <a:solidFill>
                  <a:srgbClr val="18518E"/>
                </a:solidFill>
              </a:rPr>
              <a:t>Transportation</a:t>
            </a:r>
            <a:endParaRPr sz="600" b="0" i="0" u="none" strike="noStrike" cap="none" dirty="0">
              <a:solidFill>
                <a:srgbClr val="000000"/>
              </a:solidFill>
              <a:latin typeface="Arial"/>
              <a:ea typeface="Arial"/>
              <a:cs typeface="Arial"/>
              <a:sym typeface="Arial"/>
            </a:endParaRPr>
          </a:p>
        </p:txBody>
      </p:sp>
      <p:sp>
        <p:nvSpPr>
          <p:cNvPr id="6" name="Google Shape;167;g3e408c2ef1a_0_138">
            <a:extLst>
              <a:ext uri="{FF2B5EF4-FFF2-40B4-BE49-F238E27FC236}">
                <a16:creationId xmlns:a16="http://schemas.microsoft.com/office/drawing/2014/main" id="{12B86721-934D-635C-8CE2-39A6270E3CBF}"/>
              </a:ext>
            </a:extLst>
          </p:cNvPr>
          <p:cNvSpPr txBox="1"/>
          <p:nvPr/>
        </p:nvSpPr>
        <p:spPr>
          <a:xfrm>
            <a:off x="4165901" y="2524199"/>
            <a:ext cx="2944917" cy="489080"/>
          </a:xfrm>
          <a:prstGeom prst="rect">
            <a:avLst/>
          </a:prstGeom>
          <a:noFill/>
          <a:ln>
            <a:noFill/>
          </a:ln>
        </p:spPr>
        <p:txBody>
          <a:bodyPr spcFirstLastPara="1" wrap="square" lIns="0" tIns="27150" rIns="0" bIns="0" anchor="t" anchorCtr="0">
            <a:spAutoFit/>
          </a:bodyPr>
          <a:lstStyle/>
          <a:p>
            <a:pPr marL="457200" indent="-266700">
              <a:buSzPts val="600"/>
              <a:buFont typeface="Quicksand Medium"/>
              <a:buChar char="●"/>
            </a:pPr>
            <a:r>
              <a:rPr lang="en-US" sz="600" b="1" dirty="0">
                <a:latin typeface="Quicksand Medium"/>
              </a:rPr>
              <a:t>Convenience Store Managers </a:t>
            </a:r>
            <a:r>
              <a:rPr lang="en-US" sz="600" dirty="0">
                <a:latin typeface="Quicksand Medium"/>
              </a:rPr>
              <a:t>— Regional Manager</a:t>
            </a:r>
          </a:p>
          <a:p>
            <a:pPr marL="457200" indent="-266700">
              <a:buSzPts val="600"/>
              <a:buFont typeface="Quicksand Medium"/>
              <a:buChar char="●"/>
            </a:pPr>
            <a:r>
              <a:rPr lang="en-US" sz="600" b="1" dirty="0">
                <a:latin typeface="Quicksand Medium"/>
              </a:rPr>
              <a:t>Jewelry Store Managers — Regional Manager</a:t>
            </a:r>
          </a:p>
          <a:p>
            <a:pPr marL="457200" indent="-266700">
              <a:buSzPts val="600"/>
              <a:buFont typeface="Quicksand Medium"/>
              <a:buChar char="●"/>
            </a:pPr>
            <a:r>
              <a:rPr lang="en-US" sz="600" b="1" dirty="0">
                <a:latin typeface="Quicksand Medium"/>
              </a:rPr>
              <a:t>Pawn Shop Managers </a:t>
            </a:r>
            <a:r>
              <a:rPr lang="en-US" sz="600" dirty="0">
                <a:latin typeface="Quicksand Medium"/>
              </a:rPr>
              <a:t>— Owner / Director of Operations</a:t>
            </a:r>
          </a:p>
          <a:p>
            <a:pPr marL="457200" indent="-266700">
              <a:buSzPts val="600"/>
              <a:buFont typeface="Quicksand Medium"/>
              <a:buChar char="●"/>
            </a:pPr>
            <a:r>
              <a:rPr lang="en-US" sz="600" b="1" dirty="0">
                <a:latin typeface="Quicksand Medium"/>
              </a:rPr>
              <a:t>Asset Protection Investigators </a:t>
            </a:r>
            <a:r>
              <a:rPr lang="en-US" sz="600" dirty="0">
                <a:latin typeface="Quicksand Medium"/>
              </a:rPr>
              <a:t>— Director of Asset Protection</a:t>
            </a:r>
          </a:p>
          <a:p>
            <a:pPr marL="457200" indent="-266700">
              <a:buSzPts val="600"/>
              <a:buFont typeface="Quicksand Medium"/>
              <a:buChar char="●"/>
            </a:pPr>
            <a:r>
              <a:rPr lang="en-US" sz="600" b="1" dirty="0">
                <a:latin typeface="Quicksand Medium"/>
              </a:rPr>
              <a:t>District Managers </a:t>
            </a:r>
            <a:r>
              <a:rPr lang="en-US" sz="600" dirty="0">
                <a:latin typeface="Quicksand Medium"/>
              </a:rPr>
              <a:t>— VP of Operations</a:t>
            </a:r>
          </a:p>
        </p:txBody>
      </p:sp>
      <p:sp>
        <p:nvSpPr>
          <p:cNvPr id="10" name="Google Shape;166;g3e408c2ef1a_0_138">
            <a:extLst>
              <a:ext uri="{FF2B5EF4-FFF2-40B4-BE49-F238E27FC236}">
                <a16:creationId xmlns:a16="http://schemas.microsoft.com/office/drawing/2014/main" id="{DE97C95D-53AD-A430-C25A-C0CA212455DF}"/>
              </a:ext>
            </a:extLst>
          </p:cNvPr>
          <p:cNvSpPr txBox="1"/>
          <p:nvPr/>
        </p:nvSpPr>
        <p:spPr>
          <a:xfrm>
            <a:off x="4219420" y="3152359"/>
            <a:ext cx="1177499" cy="348529"/>
          </a:xfrm>
          <a:prstGeom prst="rect">
            <a:avLst/>
          </a:prstGeom>
          <a:noFill/>
          <a:ln>
            <a:noFill/>
          </a:ln>
        </p:spPr>
        <p:txBody>
          <a:bodyPr spcFirstLastPara="1" wrap="square" lIns="0" tIns="27150" rIns="0" bIns="0" anchor="t" anchorCtr="0">
            <a:spAutoFit/>
          </a:bodyPr>
          <a:lstStyle/>
          <a:p>
            <a:pPr marL="0" marR="0" lvl="0" indent="0" algn="l" rtl="0">
              <a:lnSpc>
                <a:spcPct val="115000"/>
              </a:lnSpc>
              <a:spcBef>
                <a:spcPts val="1400"/>
              </a:spcBef>
              <a:spcAft>
                <a:spcPts val="0"/>
              </a:spcAft>
              <a:buClr>
                <a:srgbClr val="000000"/>
              </a:buClr>
              <a:buSzPts val="800"/>
              <a:buFont typeface="Arial"/>
              <a:buNone/>
            </a:pPr>
            <a:r>
              <a:rPr lang="en" sz="800" b="1" dirty="0">
                <a:solidFill>
                  <a:srgbClr val="18518E"/>
                </a:solidFill>
              </a:rPr>
              <a:t>Business</a:t>
            </a:r>
            <a:endParaRPr sz="600" b="0" i="0" u="none" strike="noStrike" cap="none" dirty="0">
              <a:solidFill>
                <a:srgbClr val="000000"/>
              </a:solidFill>
              <a:latin typeface="Arial"/>
              <a:ea typeface="Arial"/>
              <a:cs typeface="Arial"/>
              <a:sym typeface="Arial"/>
            </a:endParaRPr>
          </a:p>
        </p:txBody>
      </p:sp>
      <p:sp>
        <p:nvSpPr>
          <p:cNvPr id="11" name="Google Shape;167;g3e408c2ef1a_0_138">
            <a:extLst>
              <a:ext uri="{FF2B5EF4-FFF2-40B4-BE49-F238E27FC236}">
                <a16:creationId xmlns:a16="http://schemas.microsoft.com/office/drawing/2014/main" id="{9F2702E4-0576-C824-8739-50392BA3E160}"/>
              </a:ext>
            </a:extLst>
          </p:cNvPr>
          <p:cNvSpPr txBox="1"/>
          <p:nvPr/>
        </p:nvSpPr>
        <p:spPr>
          <a:xfrm>
            <a:off x="4165901" y="3587846"/>
            <a:ext cx="2944917" cy="766079"/>
          </a:xfrm>
          <a:prstGeom prst="rect">
            <a:avLst/>
          </a:prstGeom>
          <a:noFill/>
          <a:ln>
            <a:noFill/>
          </a:ln>
        </p:spPr>
        <p:txBody>
          <a:bodyPr spcFirstLastPara="1" wrap="square" lIns="0" tIns="27150" rIns="0" bIns="0" anchor="t" anchorCtr="0">
            <a:spAutoFit/>
          </a:bodyPr>
          <a:lstStyle/>
          <a:p>
            <a:pPr marL="457200" indent="-266700">
              <a:buSzPts val="600"/>
              <a:buFont typeface="Quicksand Medium"/>
              <a:buChar char="●"/>
            </a:pPr>
            <a:r>
              <a:rPr lang="en-US" sz="600" b="1" dirty="0">
                <a:latin typeface="Quicksand Medium"/>
              </a:rPr>
              <a:t>Hotels &amp; Resorts </a:t>
            </a:r>
            <a:r>
              <a:rPr lang="en-US" sz="600" dirty="0">
                <a:latin typeface="Quicksand Medium"/>
              </a:rPr>
              <a:t>— General Manager / Director of Security</a:t>
            </a:r>
          </a:p>
          <a:p>
            <a:pPr marL="457200" indent="-266700">
              <a:buSzPts val="600"/>
              <a:buFont typeface="Quicksand Medium"/>
              <a:buChar char="●"/>
            </a:pPr>
            <a:r>
              <a:rPr lang="en-US" sz="600" b="1" dirty="0">
                <a:latin typeface="Quicksand Medium"/>
              </a:rPr>
              <a:t>Banks &amp; Financial Institutions </a:t>
            </a:r>
            <a:r>
              <a:rPr lang="en-US" sz="600" dirty="0">
                <a:latin typeface="Quicksand Medium"/>
              </a:rPr>
              <a:t>— Regional Banking Manager / Market President</a:t>
            </a:r>
          </a:p>
          <a:p>
            <a:pPr marL="457200" indent="-266700">
              <a:buSzPts val="600"/>
              <a:buFont typeface="Quicksand Medium"/>
              <a:buChar char="●"/>
            </a:pPr>
            <a:r>
              <a:rPr lang="en-US" sz="600" b="1" dirty="0">
                <a:latin typeface="Quicksand Medium"/>
              </a:rPr>
              <a:t>Apartments &amp; Property Management </a:t>
            </a:r>
            <a:r>
              <a:rPr lang="en-US" sz="600" dirty="0">
                <a:latin typeface="Quicksand Medium"/>
              </a:rPr>
              <a:t>— Regional Property Manager / Director of Property Management</a:t>
            </a:r>
          </a:p>
          <a:p>
            <a:pPr marL="457200" indent="-266700">
              <a:buSzPts val="600"/>
              <a:buFont typeface="Quicksand Medium"/>
              <a:buChar char="●"/>
            </a:pPr>
            <a:r>
              <a:rPr lang="en-US" sz="600" b="1" dirty="0">
                <a:latin typeface="Quicksand Medium"/>
              </a:rPr>
              <a:t>Property Inspectors </a:t>
            </a:r>
            <a:r>
              <a:rPr lang="en-US" sz="600" dirty="0">
                <a:latin typeface="Quicksand Medium"/>
              </a:rPr>
              <a:t>— Director of Operations / Owner</a:t>
            </a:r>
          </a:p>
          <a:p>
            <a:pPr marL="457200" indent="-266700">
              <a:buSzPts val="600"/>
              <a:buFont typeface="Quicksand Medium"/>
              <a:buChar char="●"/>
            </a:pPr>
            <a:r>
              <a:rPr lang="en-US" sz="600" b="1" dirty="0">
                <a:latin typeface="Quicksand Medium"/>
              </a:rPr>
              <a:t>Insurance Adjusters </a:t>
            </a:r>
            <a:r>
              <a:rPr lang="en-US" sz="600" dirty="0">
                <a:latin typeface="Quicksand Medium"/>
              </a:rPr>
              <a:t>— Claims Director / Regional Claims Manager</a:t>
            </a:r>
          </a:p>
          <a:p>
            <a:pPr marL="457200" indent="-266700">
              <a:buSzPts val="600"/>
              <a:buFont typeface="Quicksand Medium"/>
              <a:buChar char="●"/>
            </a:pPr>
            <a:r>
              <a:rPr lang="en-US" sz="600" b="1" dirty="0">
                <a:latin typeface="Quicksand Medium"/>
              </a:rPr>
              <a:t>Real Estate Agents &amp; Realtors </a:t>
            </a:r>
            <a:r>
              <a:rPr lang="en-US" sz="600" dirty="0">
                <a:latin typeface="Quicksand Medium"/>
              </a:rPr>
              <a:t>— Broker / Managing Broker</a:t>
            </a:r>
          </a:p>
        </p:txBody>
      </p:sp>
    </p:spTree>
    <p:extLst>
      <p:ext uri="{BB962C8B-B14F-4D97-AF65-F5344CB8AC3E}">
        <p14:creationId xmlns:p14="http://schemas.microsoft.com/office/powerpoint/2010/main" val="1707035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g3e408c2ef1a_0_370"/>
          <p:cNvSpPr/>
          <p:nvPr/>
        </p:nvSpPr>
        <p:spPr>
          <a:xfrm>
            <a:off x="6728900" y="2819900"/>
            <a:ext cx="1856700" cy="1744800"/>
          </a:xfrm>
          <a:prstGeom prst="roundRect">
            <a:avLst>
              <a:gd name="adj" fmla="val 4177"/>
            </a:avLst>
          </a:prstGeom>
          <a:noFill/>
          <a:ln w="12700" cap="flat" cmpd="sng">
            <a:solidFill>
              <a:srgbClr val="FDD70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highlight>
                <a:srgbClr val="FFFF00"/>
              </a:highlight>
              <a:latin typeface="Calibri"/>
              <a:ea typeface="Calibri"/>
              <a:cs typeface="Calibri"/>
              <a:sym typeface="Calibri"/>
            </a:endParaRPr>
          </a:p>
        </p:txBody>
      </p:sp>
      <p:sp>
        <p:nvSpPr>
          <p:cNvPr id="192" name="Google Shape;192;g3e408c2ef1a_0_370"/>
          <p:cNvSpPr/>
          <p:nvPr/>
        </p:nvSpPr>
        <p:spPr>
          <a:xfrm>
            <a:off x="4755089" y="2809850"/>
            <a:ext cx="1856700" cy="1744800"/>
          </a:xfrm>
          <a:prstGeom prst="roundRect">
            <a:avLst>
              <a:gd name="adj" fmla="val 4177"/>
            </a:avLst>
          </a:prstGeom>
          <a:noFill/>
          <a:ln w="12700" cap="flat" cmpd="sng">
            <a:solidFill>
              <a:srgbClr val="FDD70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highlight>
                <a:srgbClr val="FFFF00"/>
              </a:highlight>
              <a:latin typeface="Calibri"/>
              <a:ea typeface="Calibri"/>
              <a:cs typeface="Calibri"/>
              <a:sym typeface="Calibri"/>
            </a:endParaRPr>
          </a:p>
        </p:txBody>
      </p:sp>
      <p:sp>
        <p:nvSpPr>
          <p:cNvPr id="193" name="Google Shape;193;g3e408c2ef1a_0_370"/>
          <p:cNvSpPr/>
          <p:nvPr/>
        </p:nvSpPr>
        <p:spPr>
          <a:xfrm>
            <a:off x="2781300" y="2799875"/>
            <a:ext cx="1856700" cy="1744800"/>
          </a:xfrm>
          <a:prstGeom prst="roundRect">
            <a:avLst>
              <a:gd name="adj" fmla="val 4177"/>
            </a:avLst>
          </a:prstGeom>
          <a:noFill/>
          <a:ln w="12700" cap="flat" cmpd="sng">
            <a:solidFill>
              <a:srgbClr val="FDD70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highlight>
                <a:srgbClr val="FFFF00"/>
              </a:highlight>
              <a:latin typeface="Calibri"/>
              <a:ea typeface="Calibri"/>
              <a:cs typeface="Calibri"/>
              <a:sym typeface="Calibri"/>
            </a:endParaRPr>
          </a:p>
        </p:txBody>
      </p:sp>
      <p:sp>
        <p:nvSpPr>
          <p:cNvPr id="194" name="Google Shape;194;g3e408c2ef1a_0_370"/>
          <p:cNvSpPr/>
          <p:nvPr/>
        </p:nvSpPr>
        <p:spPr>
          <a:xfrm>
            <a:off x="795200" y="2819900"/>
            <a:ext cx="1856700" cy="1724700"/>
          </a:xfrm>
          <a:prstGeom prst="roundRect">
            <a:avLst>
              <a:gd name="adj" fmla="val 4177"/>
            </a:avLst>
          </a:prstGeom>
          <a:noFill/>
          <a:ln w="12700" cap="flat" cmpd="sng">
            <a:solidFill>
              <a:srgbClr val="FDD70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highlight>
                <a:srgbClr val="FFFF00"/>
              </a:highlight>
              <a:latin typeface="Calibri"/>
              <a:ea typeface="Calibri"/>
              <a:cs typeface="Calibri"/>
              <a:sym typeface="Calibri"/>
            </a:endParaRPr>
          </a:p>
        </p:txBody>
      </p:sp>
      <p:sp>
        <p:nvSpPr>
          <p:cNvPr id="195" name="Google Shape;195;g3e408c2ef1a_0_370"/>
          <p:cNvSpPr txBox="1">
            <a:spLocks noGrp="1"/>
          </p:cNvSpPr>
          <p:nvPr>
            <p:ph type="sldNum" idx="12"/>
          </p:nvPr>
        </p:nvSpPr>
        <p:spPr>
          <a:xfrm>
            <a:off x="8564569" y="4873005"/>
            <a:ext cx="297300" cy="138600"/>
          </a:xfrm>
          <a:prstGeom prst="rect">
            <a:avLst/>
          </a:prstGeom>
          <a:noFill/>
          <a:ln>
            <a:noFill/>
          </a:ln>
        </p:spPr>
        <p:txBody>
          <a:bodyPr spcFirstLastPara="1" wrap="square" lIns="0" tIns="0" rIns="0" bIns="0" anchor="ctr" anchorCtr="0">
            <a:spAutoFit/>
          </a:bodyPr>
          <a:lstStyle/>
          <a:p>
            <a:pPr marL="25400" lvl="0" indent="0" algn="r" rtl="0">
              <a:lnSpc>
                <a:spcPct val="103777"/>
              </a:lnSpc>
              <a:spcBef>
                <a:spcPts val="0"/>
              </a:spcBef>
              <a:spcAft>
                <a:spcPts val="0"/>
              </a:spcAft>
              <a:buSzPts val="600"/>
              <a:buNone/>
            </a:pPr>
            <a:fld id="{00000000-1234-1234-1234-123412341234}" type="slidenum">
              <a:rPr lang="en"/>
              <a:t>6</a:t>
            </a:fld>
            <a:endParaRPr/>
          </a:p>
        </p:txBody>
      </p:sp>
      <p:sp>
        <p:nvSpPr>
          <p:cNvPr id="196" name="Google Shape;196;g3e408c2ef1a_0_370"/>
          <p:cNvSpPr txBox="1">
            <a:spLocks noGrp="1"/>
          </p:cNvSpPr>
          <p:nvPr>
            <p:ph type="ftr" idx="11"/>
          </p:nvPr>
        </p:nvSpPr>
        <p:spPr>
          <a:xfrm>
            <a:off x="7255096" y="4873005"/>
            <a:ext cx="1428300" cy="107700"/>
          </a:xfrm>
          <a:prstGeom prst="rect">
            <a:avLst/>
          </a:prstGeom>
          <a:noFill/>
          <a:ln>
            <a:noFill/>
          </a:ln>
        </p:spPr>
        <p:txBody>
          <a:bodyPr spcFirstLastPara="1" wrap="square" lIns="0" tIns="0" rIns="0" bIns="0" anchor="ctr" anchorCtr="0">
            <a:spAutoFit/>
          </a:bodyPr>
          <a:lstStyle/>
          <a:p>
            <a:pPr marL="12700" lvl="0" indent="0" algn="ctr" rtl="0">
              <a:lnSpc>
                <a:spcPct val="133428"/>
              </a:lnSpc>
              <a:spcBef>
                <a:spcPts val="0"/>
              </a:spcBef>
              <a:spcAft>
                <a:spcPts val="0"/>
              </a:spcAft>
              <a:buSzPts val="700"/>
              <a:buNone/>
            </a:pPr>
            <a:r>
              <a:rPr lang="en" sz="700">
                <a:latin typeface="Quicksand"/>
                <a:ea typeface="Quicksand"/>
                <a:cs typeface="Quicksand"/>
                <a:sym typeface="Quicksand"/>
              </a:rPr>
              <a:t>FOR INTERNAL USE ONLY</a:t>
            </a:r>
            <a:endParaRPr/>
          </a:p>
        </p:txBody>
      </p:sp>
      <p:sp>
        <p:nvSpPr>
          <p:cNvPr id="197" name="Google Shape;197;g3e408c2ef1a_0_370"/>
          <p:cNvSpPr txBox="1"/>
          <p:nvPr/>
        </p:nvSpPr>
        <p:spPr>
          <a:xfrm>
            <a:off x="363900" y="312887"/>
            <a:ext cx="8498100" cy="692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endParaRPr sz="1400" i="0" u="none" strike="noStrike" cap="none">
              <a:solidFill>
                <a:srgbClr val="000000"/>
              </a:solidFill>
              <a:latin typeface="Quicksand Medium"/>
              <a:ea typeface="Quicksand Medium"/>
              <a:cs typeface="Quicksand Medium"/>
              <a:sym typeface="Quicksand Medium"/>
            </a:endParaRPr>
          </a:p>
          <a:p>
            <a:pPr marL="457200" marR="0" lvl="0" indent="0" algn="l" rtl="0">
              <a:lnSpc>
                <a:spcPct val="100000"/>
              </a:lnSpc>
              <a:spcBef>
                <a:spcPts val="0"/>
              </a:spcBef>
              <a:spcAft>
                <a:spcPts val="0"/>
              </a:spcAft>
              <a:buClr>
                <a:srgbClr val="000000"/>
              </a:buClr>
              <a:buSzPts val="700"/>
              <a:buFont typeface="Arial"/>
              <a:buNone/>
            </a:pPr>
            <a:endParaRPr sz="700" i="0" u="none" strike="noStrike" cap="none">
              <a:solidFill>
                <a:srgbClr val="000000"/>
              </a:solidFill>
              <a:latin typeface="Quicksand Medium"/>
              <a:ea typeface="Quicksand Medium"/>
              <a:cs typeface="Quicksand Medium"/>
              <a:sym typeface="Quicksand Medium"/>
            </a:endParaRPr>
          </a:p>
          <a:p>
            <a:pPr marL="0" marR="0" lvl="0" indent="0" algn="l" rtl="0">
              <a:lnSpc>
                <a:spcPct val="100000"/>
              </a:lnSpc>
              <a:spcBef>
                <a:spcPts val="0"/>
              </a:spcBef>
              <a:spcAft>
                <a:spcPts val="0"/>
              </a:spcAft>
              <a:buClr>
                <a:srgbClr val="000000"/>
              </a:buClr>
              <a:buSzPts val="700"/>
              <a:buFont typeface="Arial"/>
              <a:buNone/>
            </a:pPr>
            <a:r>
              <a:rPr lang="en" sz="900">
                <a:latin typeface="Quicksand Medium"/>
                <a:ea typeface="Quicksand Medium"/>
                <a:cs typeface="Quicksand Medium"/>
                <a:sym typeface="Quicksand Medium"/>
              </a:rPr>
              <a:t>ProteqNet™ is a connected employee protection ecosystem designed to help organizations improve worker safety, accelerate emergency response, and reduce operational risk across mobile, remote, public-facing, and high-risk work environments. </a:t>
            </a:r>
            <a:endParaRPr sz="900" i="0" u="none" strike="noStrike" cap="none">
              <a:solidFill>
                <a:srgbClr val="000000"/>
              </a:solidFill>
              <a:latin typeface="Quicksand Medium"/>
              <a:ea typeface="Quicksand Medium"/>
              <a:cs typeface="Quicksand Medium"/>
              <a:sym typeface="Quicksand Medium"/>
            </a:endParaRPr>
          </a:p>
        </p:txBody>
      </p:sp>
      <p:pic>
        <p:nvPicPr>
          <p:cNvPr id="198" name="Google Shape;198;g3e408c2ef1a_0_370" title="TFB_Registered-Partner_Logo_PRI_RGB_on-W_2022-03-25 (1) (002).png"/>
          <p:cNvPicPr preferRelativeResize="0"/>
          <p:nvPr/>
        </p:nvPicPr>
        <p:blipFill rotWithShape="1">
          <a:blip r:embed="rId3">
            <a:alphaModFix/>
          </a:blip>
          <a:srcRect/>
          <a:stretch/>
        </p:blipFill>
        <p:spPr>
          <a:xfrm>
            <a:off x="239775" y="4672650"/>
            <a:ext cx="1091282" cy="276900"/>
          </a:xfrm>
          <a:prstGeom prst="rect">
            <a:avLst/>
          </a:prstGeom>
          <a:noFill/>
          <a:ln>
            <a:noFill/>
          </a:ln>
        </p:spPr>
      </p:pic>
      <p:sp>
        <p:nvSpPr>
          <p:cNvPr id="199" name="Google Shape;199;g3e408c2ef1a_0_370"/>
          <p:cNvSpPr txBox="1"/>
          <p:nvPr/>
        </p:nvSpPr>
        <p:spPr>
          <a:xfrm>
            <a:off x="363900" y="1003237"/>
            <a:ext cx="3997200"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 sz="900" b="1"/>
              <a:t>ProteqNet™ combines</a:t>
            </a:r>
            <a:r>
              <a:rPr lang="en" sz="900" b="1" i="0" u="none" strike="noStrike" cap="none">
                <a:solidFill>
                  <a:srgbClr val="000000"/>
                </a:solidFill>
                <a:latin typeface="Arial"/>
                <a:ea typeface="Arial"/>
                <a:cs typeface="Arial"/>
                <a:sym typeface="Arial"/>
              </a:rPr>
              <a:t>:</a:t>
            </a:r>
            <a:endParaRPr sz="900" b="0" i="0" u="none" strike="noStrike" cap="none">
              <a:solidFill>
                <a:srgbClr val="000000"/>
              </a:solidFill>
              <a:latin typeface="Arial"/>
              <a:ea typeface="Arial"/>
              <a:cs typeface="Arial"/>
              <a:sym typeface="Arial"/>
            </a:endParaRPr>
          </a:p>
        </p:txBody>
      </p:sp>
      <p:sp>
        <p:nvSpPr>
          <p:cNvPr id="200" name="Google Shape;200;g3e408c2ef1a_0_370"/>
          <p:cNvSpPr txBox="1"/>
          <p:nvPr/>
        </p:nvSpPr>
        <p:spPr>
          <a:xfrm>
            <a:off x="376538" y="1809400"/>
            <a:ext cx="3997200"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600"/>
              <a:buFont typeface="Arial"/>
              <a:buNone/>
            </a:pPr>
            <a:r>
              <a:rPr lang="en" sz="900" b="1">
                <a:solidFill>
                  <a:srgbClr val="18518E"/>
                </a:solidFill>
              </a:rPr>
              <a:t>ProteqNet™ is not just a panic button. </a:t>
            </a:r>
            <a:endParaRPr sz="700" b="1" i="0" u="none" strike="noStrike" cap="none">
              <a:solidFill>
                <a:srgbClr val="18518E"/>
              </a:solidFill>
              <a:latin typeface="Arial"/>
              <a:ea typeface="Arial"/>
              <a:cs typeface="Arial"/>
              <a:sym typeface="Arial"/>
            </a:endParaRPr>
          </a:p>
        </p:txBody>
      </p:sp>
      <p:sp>
        <p:nvSpPr>
          <p:cNvPr id="201" name="Google Shape;201;g3e408c2ef1a_0_370"/>
          <p:cNvSpPr txBox="1"/>
          <p:nvPr/>
        </p:nvSpPr>
        <p:spPr>
          <a:xfrm>
            <a:off x="363900" y="1182599"/>
            <a:ext cx="2440800" cy="615600"/>
          </a:xfrm>
          <a:prstGeom prst="rect">
            <a:avLst/>
          </a:prstGeom>
          <a:noFill/>
          <a:ln>
            <a:noFill/>
          </a:ln>
        </p:spPr>
        <p:txBody>
          <a:bodyPr spcFirstLastPara="1" wrap="square" lIns="91425" tIns="45700" rIns="91425" bIns="45700" anchor="t" anchorCtr="0">
            <a:spAutoFit/>
          </a:bodyPr>
          <a:lstStyle/>
          <a:p>
            <a:pPr marL="457200" lvl="0" indent="-285750" algn="l" rtl="0">
              <a:spcBef>
                <a:spcPts val="0"/>
              </a:spcBef>
              <a:spcAft>
                <a:spcPts val="0"/>
              </a:spcAft>
              <a:buSzPts val="900"/>
              <a:buFont typeface="Quicksand Medium"/>
              <a:buChar char="●"/>
            </a:pPr>
            <a:r>
              <a:rPr lang="en" sz="900">
                <a:latin typeface="Quicksand Medium"/>
                <a:ea typeface="Quicksand Medium"/>
                <a:cs typeface="Quicksand Medium"/>
                <a:sym typeface="Quicksand Medium"/>
              </a:rPr>
              <a:t>Connected safety devices</a:t>
            </a:r>
            <a:endParaRPr sz="900">
              <a:latin typeface="Quicksand Medium"/>
              <a:ea typeface="Quicksand Medium"/>
              <a:cs typeface="Quicksand Medium"/>
              <a:sym typeface="Quicksand Medium"/>
            </a:endParaRPr>
          </a:p>
          <a:p>
            <a:pPr marL="457200" lvl="0" indent="-285750" algn="l" rtl="0">
              <a:spcBef>
                <a:spcPts val="0"/>
              </a:spcBef>
              <a:spcAft>
                <a:spcPts val="0"/>
              </a:spcAft>
              <a:buSzPts val="900"/>
              <a:buFont typeface="Quicksand Medium"/>
              <a:buChar char="●"/>
            </a:pPr>
            <a:r>
              <a:rPr lang="en" sz="900">
                <a:latin typeface="Quicksand Medium"/>
                <a:ea typeface="Quicksand Medium"/>
                <a:cs typeface="Quicksand Medium"/>
                <a:sym typeface="Quicksand Medium"/>
              </a:rPr>
              <a:t>Real-time location visibility</a:t>
            </a:r>
            <a:endParaRPr sz="900">
              <a:latin typeface="Quicksand Medium"/>
              <a:ea typeface="Quicksand Medium"/>
              <a:cs typeface="Quicksand Medium"/>
              <a:sym typeface="Quicksand Medium"/>
            </a:endParaRPr>
          </a:p>
          <a:p>
            <a:pPr marL="457200" lvl="0" indent="-285750" algn="l" rtl="0">
              <a:spcBef>
                <a:spcPts val="0"/>
              </a:spcBef>
              <a:spcAft>
                <a:spcPts val="0"/>
              </a:spcAft>
              <a:buSzPts val="900"/>
              <a:buFont typeface="Quicksand Medium"/>
              <a:buChar char="●"/>
            </a:pPr>
            <a:r>
              <a:rPr lang="en" sz="900">
                <a:latin typeface="Quicksand Medium"/>
                <a:ea typeface="Quicksand Medium"/>
                <a:cs typeface="Quicksand Medium"/>
                <a:sym typeface="Quicksand Medium"/>
              </a:rPr>
              <a:t>Emergency response workflows</a:t>
            </a:r>
            <a:endParaRPr sz="900">
              <a:latin typeface="Quicksand Medium"/>
              <a:ea typeface="Quicksand Medium"/>
              <a:cs typeface="Quicksand Medium"/>
              <a:sym typeface="Quicksand Medium"/>
            </a:endParaRPr>
          </a:p>
          <a:p>
            <a:pPr marL="0" marR="0" lvl="0" indent="0" algn="l" rtl="0">
              <a:lnSpc>
                <a:spcPct val="100000"/>
              </a:lnSpc>
              <a:spcBef>
                <a:spcPts val="0"/>
              </a:spcBef>
              <a:spcAft>
                <a:spcPts val="0"/>
              </a:spcAft>
              <a:buNone/>
            </a:pPr>
            <a:endParaRPr sz="700">
              <a:latin typeface="Quicksand Medium"/>
              <a:ea typeface="Quicksand Medium"/>
              <a:cs typeface="Quicksand Medium"/>
              <a:sym typeface="Quicksand Medium"/>
            </a:endParaRPr>
          </a:p>
        </p:txBody>
      </p:sp>
      <p:sp>
        <p:nvSpPr>
          <p:cNvPr id="202" name="Google Shape;202;g3e408c2ef1a_0_370"/>
          <p:cNvSpPr txBox="1"/>
          <p:nvPr/>
        </p:nvSpPr>
        <p:spPr>
          <a:xfrm>
            <a:off x="2804700" y="1132225"/>
            <a:ext cx="2659500" cy="754200"/>
          </a:xfrm>
          <a:prstGeom prst="rect">
            <a:avLst/>
          </a:prstGeom>
          <a:noFill/>
          <a:ln>
            <a:noFill/>
          </a:ln>
        </p:spPr>
        <p:txBody>
          <a:bodyPr spcFirstLastPara="1" wrap="square" lIns="91425" tIns="45700" rIns="91425" bIns="45700" anchor="t" anchorCtr="0">
            <a:spAutoFit/>
          </a:bodyPr>
          <a:lstStyle/>
          <a:p>
            <a:pPr marL="457200" lvl="0" indent="-285750" algn="l" rtl="0">
              <a:spcBef>
                <a:spcPts val="0"/>
              </a:spcBef>
              <a:spcAft>
                <a:spcPts val="0"/>
              </a:spcAft>
              <a:buClr>
                <a:schemeClr val="dk1"/>
              </a:buClr>
              <a:buSzPts val="900"/>
              <a:buFont typeface="Quicksand Medium"/>
              <a:buChar char="●"/>
            </a:pPr>
            <a:r>
              <a:rPr lang="en" sz="900">
                <a:solidFill>
                  <a:schemeClr val="dk1"/>
                </a:solidFill>
                <a:latin typeface="Quicksand Medium"/>
                <a:ea typeface="Quicksand Medium"/>
                <a:cs typeface="Quicksand Medium"/>
                <a:sym typeface="Quicksand Medium"/>
              </a:rPr>
              <a:t>Nationwide cellular connectivity</a:t>
            </a:r>
            <a:endParaRPr sz="900">
              <a:solidFill>
                <a:schemeClr val="dk1"/>
              </a:solidFill>
              <a:latin typeface="Quicksand Medium"/>
              <a:ea typeface="Quicksand Medium"/>
              <a:cs typeface="Quicksand Medium"/>
              <a:sym typeface="Quicksand Medium"/>
            </a:endParaRPr>
          </a:p>
          <a:p>
            <a:pPr marL="457200" lvl="0" indent="-285750" algn="l" rtl="0">
              <a:spcBef>
                <a:spcPts val="0"/>
              </a:spcBef>
              <a:spcAft>
                <a:spcPts val="0"/>
              </a:spcAft>
              <a:buClr>
                <a:schemeClr val="dk1"/>
              </a:buClr>
              <a:buSzPts val="900"/>
              <a:buFont typeface="Quicksand Medium"/>
              <a:buChar char="●"/>
            </a:pPr>
            <a:r>
              <a:rPr lang="en" sz="900">
                <a:solidFill>
                  <a:schemeClr val="dk1"/>
                </a:solidFill>
                <a:latin typeface="Quicksand Medium"/>
                <a:ea typeface="Quicksand Medium"/>
                <a:cs typeface="Quicksand Medium"/>
                <a:sym typeface="Quicksand Medium"/>
              </a:rPr>
              <a:t>Safety reporting and analytics</a:t>
            </a:r>
            <a:endParaRPr sz="900">
              <a:solidFill>
                <a:schemeClr val="dk1"/>
              </a:solidFill>
              <a:latin typeface="Quicksand Medium"/>
              <a:ea typeface="Quicksand Medium"/>
              <a:cs typeface="Quicksand Medium"/>
              <a:sym typeface="Quicksand Medium"/>
            </a:endParaRPr>
          </a:p>
          <a:p>
            <a:pPr marL="457200" lvl="0" indent="-285750" algn="l" rtl="0">
              <a:spcBef>
                <a:spcPts val="0"/>
              </a:spcBef>
              <a:spcAft>
                <a:spcPts val="0"/>
              </a:spcAft>
              <a:buClr>
                <a:schemeClr val="dk1"/>
              </a:buClr>
              <a:buSzPts val="900"/>
              <a:buFont typeface="Quicksand Medium"/>
              <a:buChar char="●"/>
            </a:pPr>
            <a:r>
              <a:rPr lang="en" sz="900">
                <a:solidFill>
                  <a:schemeClr val="dk1"/>
                </a:solidFill>
                <a:latin typeface="Quicksand Medium"/>
                <a:ea typeface="Quicksand Medium"/>
                <a:cs typeface="Quicksand Medium"/>
                <a:sym typeface="Quicksand Medium"/>
              </a:rPr>
              <a:t>Centralized monitoring and escalation tools</a:t>
            </a:r>
            <a:endParaRPr sz="900">
              <a:solidFill>
                <a:schemeClr val="dk1"/>
              </a:solidFill>
              <a:latin typeface="Quicksand Medium"/>
              <a:ea typeface="Quicksand Medium"/>
              <a:cs typeface="Quicksand Medium"/>
              <a:sym typeface="Quicksand Medium"/>
            </a:endParaRPr>
          </a:p>
          <a:p>
            <a:pPr marL="0" marR="0" lvl="0" indent="0" algn="l" rtl="0">
              <a:lnSpc>
                <a:spcPct val="100000"/>
              </a:lnSpc>
              <a:spcBef>
                <a:spcPts val="0"/>
              </a:spcBef>
              <a:spcAft>
                <a:spcPts val="0"/>
              </a:spcAft>
              <a:buNone/>
            </a:pPr>
            <a:endParaRPr sz="700">
              <a:latin typeface="Quicksand Medium"/>
              <a:ea typeface="Quicksand Medium"/>
              <a:cs typeface="Quicksand Medium"/>
              <a:sym typeface="Quicksand Medium"/>
            </a:endParaRPr>
          </a:p>
        </p:txBody>
      </p:sp>
      <p:sp>
        <p:nvSpPr>
          <p:cNvPr id="203" name="Google Shape;203;g3e408c2ef1a_0_370"/>
          <p:cNvSpPr txBox="1"/>
          <p:nvPr/>
        </p:nvSpPr>
        <p:spPr>
          <a:xfrm>
            <a:off x="436068" y="2463913"/>
            <a:ext cx="2259000" cy="196200"/>
          </a:xfrm>
          <a:prstGeom prst="rect">
            <a:avLst/>
          </a:prstGeom>
          <a:noFill/>
          <a:ln>
            <a:noFill/>
          </a:ln>
        </p:spPr>
        <p:txBody>
          <a:bodyPr spcFirstLastPara="1" wrap="square" lIns="0" tIns="11425" rIns="0" bIns="0" anchor="t" anchorCtr="0">
            <a:spAutoFit/>
          </a:bodyPr>
          <a:lstStyle/>
          <a:p>
            <a:pPr marL="12700" marR="0" lvl="0" indent="0" algn="l" rtl="0">
              <a:lnSpc>
                <a:spcPct val="100000"/>
              </a:lnSpc>
              <a:spcBef>
                <a:spcPts val="0"/>
              </a:spcBef>
              <a:spcAft>
                <a:spcPts val="0"/>
              </a:spcAft>
              <a:buClr>
                <a:schemeClr val="dk1"/>
              </a:buClr>
              <a:buSzPts val="1100"/>
              <a:buFont typeface="Arial"/>
              <a:buNone/>
            </a:pPr>
            <a:r>
              <a:rPr lang="en" sz="1200" b="1">
                <a:solidFill>
                  <a:srgbClr val="E22C91"/>
                </a:solidFill>
              </a:rPr>
              <a:t>The ProteqNet™ Platform </a:t>
            </a:r>
            <a:endParaRPr sz="1200" b="1" i="0" u="none" strike="noStrike" cap="none">
              <a:solidFill>
                <a:srgbClr val="E22C91"/>
              </a:solidFill>
              <a:latin typeface="Arial"/>
              <a:ea typeface="Arial"/>
              <a:cs typeface="Arial"/>
              <a:sym typeface="Arial"/>
            </a:endParaRPr>
          </a:p>
        </p:txBody>
      </p:sp>
      <p:sp>
        <p:nvSpPr>
          <p:cNvPr id="204" name="Google Shape;204;g3e408c2ef1a_0_370"/>
          <p:cNvSpPr txBox="1"/>
          <p:nvPr/>
        </p:nvSpPr>
        <p:spPr>
          <a:xfrm>
            <a:off x="475562" y="2094500"/>
            <a:ext cx="8447400" cy="287400"/>
          </a:xfrm>
          <a:prstGeom prst="rect">
            <a:avLst/>
          </a:prstGeom>
          <a:noFill/>
          <a:ln>
            <a:noFill/>
          </a:ln>
        </p:spPr>
        <p:txBody>
          <a:bodyPr spcFirstLastPara="1" wrap="square" lIns="0" tIns="10300" rIns="0" bIns="0" anchor="t" anchorCtr="0">
            <a:spAutoFit/>
          </a:bodyPr>
          <a:lstStyle/>
          <a:p>
            <a:pPr marL="0" lvl="0" indent="0" algn="l" rtl="0">
              <a:spcBef>
                <a:spcPts val="0"/>
              </a:spcBef>
              <a:spcAft>
                <a:spcPts val="0"/>
              </a:spcAft>
              <a:buNone/>
            </a:pPr>
            <a:r>
              <a:rPr lang="en" sz="900">
                <a:latin typeface="Quicksand Medium"/>
                <a:ea typeface="Quicksand Medium"/>
                <a:cs typeface="Quicksand Medium"/>
                <a:sym typeface="Quicksand Medium"/>
              </a:rPr>
              <a:t>It is a connected employee protection platform designed to support workforce safety initiatives across healthcare, education, government, utilities, construction, field services, retail, hospitality, and other lone-worker environments. </a:t>
            </a:r>
            <a:endParaRPr sz="900">
              <a:latin typeface="Quicksand Medium"/>
              <a:ea typeface="Quicksand Medium"/>
              <a:cs typeface="Quicksand Medium"/>
              <a:sym typeface="Quicksand Medium"/>
            </a:endParaRPr>
          </a:p>
        </p:txBody>
      </p:sp>
      <p:sp>
        <p:nvSpPr>
          <p:cNvPr id="205" name="Google Shape;205;g3e408c2ef1a_0_370"/>
          <p:cNvSpPr txBox="1"/>
          <p:nvPr/>
        </p:nvSpPr>
        <p:spPr>
          <a:xfrm>
            <a:off x="978350" y="2742126"/>
            <a:ext cx="1490400" cy="147600"/>
          </a:xfrm>
          <a:prstGeom prst="rect">
            <a:avLst/>
          </a:prstGeom>
          <a:noFill/>
          <a:ln>
            <a:noFill/>
          </a:ln>
        </p:spPr>
        <p:txBody>
          <a:bodyPr spcFirstLastPara="1" wrap="square" lIns="0" tIns="10200" rIns="0" bIns="0" anchor="t" anchorCtr="0">
            <a:spAutoFit/>
          </a:bodyPr>
          <a:lstStyle/>
          <a:p>
            <a:pPr marL="0" marR="0" lvl="0" indent="0" algn="ctr" rtl="0">
              <a:lnSpc>
                <a:spcPct val="115000"/>
              </a:lnSpc>
              <a:spcBef>
                <a:spcPts val="1387"/>
              </a:spcBef>
              <a:spcAft>
                <a:spcPts val="396"/>
              </a:spcAft>
              <a:buClr>
                <a:schemeClr val="dk1"/>
              </a:buClr>
              <a:buSzPts val="1090"/>
              <a:buFont typeface="Arial"/>
              <a:buNone/>
            </a:pPr>
            <a:r>
              <a:rPr lang="en" sz="892" b="1" dirty="0">
                <a:solidFill>
                  <a:srgbClr val="18518E"/>
                </a:solidFill>
              </a:rPr>
              <a:t>ProteqNet One</a:t>
            </a:r>
            <a:r>
              <a:rPr lang="en" sz="892" b="1" i="0" u="none" strike="noStrike" cap="none" dirty="0">
                <a:solidFill>
                  <a:srgbClr val="18518E"/>
                </a:solidFill>
                <a:latin typeface="Arial"/>
                <a:ea typeface="Arial"/>
                <a:cs typeface="Arial"/>
                <a:sym typeface="Arial"/>
              </a:rPr>
              <a:t>™</a:t>
            </a:r>
            <a:endParaRPr sz="892" b="1" i="0" u="none" strike="noStrike" cap="none" dirty="0">
              <a:solidFill>
                <a:srgbClr val="18518E"/>
              </a:solidFill>
              <a:latin typeface="Arial"/>
              <a:ea typeface="Arial"/>
              <a:cs typeface="Arial"/>
              <a:sym typeface="Arial"/>
            </a:endParaRPr>
          </a:p>
        </p:txBody>
      </p:sp>
      <p:sp>
        <p:nvSpPr>
          <p:cNvPr id="206" name="Google Shape;206;g3e408c2ef1a_0_370"/>
          <p:cNvSpPr txBox="1"/>
          <p:nvPr/>
        </p:nvSpPr>
        <p:spPr>
          <a:xfrm>
            <a:off x="895750" y="3127100"/>
            <a:ext cx="1678800" cy="1215300"/>
          </a:xfrm>
          <a:prstGeom prst="rect">
            <a:avLst/>
          </a:prstGeom>
          <a:noFill/>
          <a:ln>
            <a:noFill/>
          </a:ln>
        </p:spPr>
        <p:txBody>
          <a:bodyPr spcFirstLastPara="1" wrap="square" lIns="0" tIns="9425" rIns="0" bIns="0" anchor="t" anchorCtr="0">
            <a:spAutoFit/>
          </a:bodyPr>
          <a:lstStyle/>
          <a:p>
            <a:pPr marL="0" lvl="0" indent="0" algn="l" rtl="0">
              <a:spcBef>
                <a:spcPts val="0"/>
              </a:spcBef>
              <a:spcAft>
                <a:spcPts val="0"/>
              </a:spcAft>
              <a:buNone/>
            </a:pPr>
            <a:r>
              <a:rPr lang="en" sz="793">
                <a:latin typeface="Quicksand Medium"/>
                <a:ea typeface="Quicksand Medium"/>
                <a:cs typeface="Quicksand Medium"/>
                <a:sym typeface="Quicksand Medium"/>
              </a:rPr>
              <a:t>Connected employee safety devices including:</a:t>
            </a:r>
            <a:endParaRPr sz="793">
              <a:latin typeface="Quicksand Medium"/>
              <a:ea typeface="Quicksand Medium"/>
              <a:cs typeface="Quicksand Medium"/>
              <a:sym typeface="Quicksand Medium"/>
            </a:endParaRPr>
          </a:p>
          <a:p>
            <a:pPr marL="0" lvl="0" indent="0" algn="l" rtl="0">
              <a:spcBef>
                <a:spcPts val="0"/>
              </a:spcBef>
              <a:spcAft>
                <a:spcPts val="0"/>
              </a:spcAft>
              <a:buNone/>
            </a:pPr>
            <a:endParaRPr sz="793">
              <a:latin typeface="Quicksand Medium"/>
              <a:ea typeface="Quicksand Medium"/>
              <a:cs typeface="Quicksand Medium"/>
              <a:sym typeface="Quicksand Medium"/>
            </a:endParaRPr>
          </a:p>
          <a:p>
            <a:pPr marL="452892" lvl="0" indent="-276827" algn="l" rtl="0">
              <a:spcBef>
                <a:spcPts val="0"/>
              </a:spcBef>
              <a:spcAft>
                <a:spcPts val="0"/>
              </a:spcAft>
              <a:buSzPts val="793"/>
              <a:buFont typeface="Quicksand Medium"/>
              <a:buChar char="●"/>
            </a:pPr>
            <a:r>
              <a:rPr lang="en" sz="793">
                <a:latin typeface="Quicksand Medium"/>
                <a:ea typeface="Quicksand Medium"/>
                <a:cs typeface="Quicksand Medium"/>
                <a:sym typeface="Quicksand Medium"/>
              </a:rPr>
              <a:t>Connected Panic Buttons</a:t>
            </a:r>
            <a:endParaRPr sz="793">
              <a:latin typeface="Quicksand Medium"/>
              <a:ea typeface="Quicksand Medium"/>
              <a:cs typeface="Quicksand Medium"/>
              <a:sym typeface="Quicksand Medium"/>
            </a:endParaRPr>
          </a:p>
          <a:p>
            <a:pPr marL="452892" lvl="0" indent="-276827" algn="l" rtl="0">
              <a:spcBef>
                <a:spcPts val="0"/>
              </a:spcBef>
              <a:spcAft>
                <a:spcPts val="0"/>
              </a:spcAft>
              <a:buSzPts val="793"/>
              <a:buFont typeface="Quicksand Medium"/>
              <a:buChar char="●"/>
            </a:pPr>
            <a:r>
              <a:rPr lang="en" sz="793">
                <a:latin typeface="Quicksand Medium"/>
                <a:ea typeface="Quicksand Medium"/>
                <a:cs typeface="Quicksand Medium"/>
                <a:sym typeface="Quicksand Medium"/>
              </a:rPr>
              <a:t>Personal Safety Devices (PSD)</a:t>
            </a:r>
            <a:endParaRPr sz="793">
              <a:latin typeface="Quicksand Medium"/>
              <a:ea typeface="Quicksand Medium"/>
              <a:cs typeface="Quicksand Medium"/>
              <a:sym typeface="Quicksand Medium"/>
            </a:endParaRPr>
          </a:p>
          <a:p>
            <a:pPr marL="0" lvl="0" indent="0" algn="l" rtl="0">
              <a:spcBef>
                <a:spcPts val="0"/>
              </a:spcBef>
              <a:spcAft>
                <a:spcPts val="0"/>
              </a:spcAft>
              <a:buNone/>
            </a:pPr>
            <a:endParaRPr sz="793">
              <a:latin typeface="Quicksand Medium"/>
              <a:ea typeface="Quicksand Medium"/>
              <a:cs typeface="Quicksand Medium"/>
              <a:sym typeface="Quicksand Medium"/>
            </a:endParaRPr>
          </a:p>
          <a:p>
            <a:pPr marL="0" lvl="0" indent="0" algn="l" rtl="0">
              <a:spcBef>
                <a:spcPts val="0"/>
              </a:spcBef>
              <a:spcAft>
                <a:spcPts val="0"/>
              </a:spcAft>
              <a:buNone/>
            </a:pPr>
            <a:r>
              <a:rPr lang="en" sz="793">
                <a:latin typeface="Quicksand Medium"/>
                <a:ea typeface="Quicksand Medium"/>
                <a:cs typeface="Quicksand Medium"/>
                <a:sym typeface="Quicksand Medium"/>
              </a:rPr>
              <a:t>Designed to accelerate access to assistance during critical situations. </a:t>
            </a:r>
            <a:endParaRPr sz="793">
              <a:latin typeface="Quicksand Medium"/>
              <a:ea typeface="Quicksand Medium"/>
              <a:cs typeface="Quicksand Medium"/>
              <a:sym typeface="Quicksand Medium"/>
            </a:endParaRPr>
          </a:p>
          <a:p>
            <a:pPr marL="452892" lvl="0" indent="0" algn="l" rtl="0">
              <a:spcBef>
                <a:spcPts val="0"/>
              </a:spcBef>
              <a:spcAft>
                <a:spcPts val="0"/>
              </a:spcAft>
              <a:buNone/>
            </a:pPr>
            <a:endParaRPr sz="693">
              <a:latin typeface="Quicksand Medium"/>
              <a:ea typeface="Quicksand Medium"/>
              <a:cs typeface="Quicksand Medium"/>
              <a:sym typeface="Quicksand Medium"/>
            </a:endParaRPr>
          </a:p>
        </p:txBody>
      </p:sp>
      <p:sp>
        <p:nvSpPr>
          <p:cNvPr id="207" name="Google Shape;207;g3e408c2ef1a_0_370"/>
          <p:cNvSpPr txBox="1"/>
          <p:nvPr/>
        </p:nvSpPr>
        <p:spPr>
          <a:xfrm>
            <a:off x="2894925" y="2746100"/>
            <a:ext cx="1490400" cy="147600"/>
          </a:xfrm>
          <a:prstGeom prst="rect">
            <a:avLst/>
          </a:prstGeom>
          <a:noFill/>
          <a:ln>
            <a:noFill/>
          </a:ln>
        </p:spPr>
        <p:txBody>
          <a:bodyPr spcFirstLastPara="1" wrap="square" lIns="0" tIns="10200" rIns="0" bIns="0" anchor="t" anchorCtr="0">
            <a:spAutoFit/>
          </a:bodyPr>
          <a:lstStyle/>
          <a:p>
            <a:pPr marL="0" marR="0" lvl="0" indent="0" algn="ctr" rtl="0">
              <a:lnSpc>
                <a:spcPct val="115000"/>
              </a:lnSpc>
              <a:spcBef>
                <a:spcPts val="1387"/>
              </a:spcBef>
              <a:spcAft>
                <a:spcPts val="396"/>
              </a:spcAft>
              <a:buClr>
                <a:schemeClr val="dk1"/>
              </a:buClr>
              <a:buSzPts val="1090"/>
              <a:buFont typeface="Arial"/>
              <a:buNone/>
            </a:pPr>
            <a:r>
              <a:rPr lang="en" sz="892" b="1" dirty="0">
                <a:solidFill>
                  <a:srgbClr val="18518E"/>
                </a:solidFill>
              </a:rPr>
              <a:t>ProteqNet Locate™ </a:t>
            </a:r>
            <a:endParaRPr sz="892" b="1" i="0" u="none" strike="noStrike" cap="none" dirty="0">
              <a:solidFill>
                <a:srgbClr val="18518E"/>
              </a:solidFill>
              <a:latin typeface="Arial"/>
              <a:ea typeface="Arial"/>
              <a:cs typeface="Arial"/>
              <a:sym typeface="Arial"/>
            </a:endParaRPr>
          </a:p>
        </p:txBody>
      </p:sp>
      <p:sp>
        <p:nvSpPr>
          <p:cNvPr id="208" name="Google Shape;208;g3e408c2ef1a_0_370"/>
          <p:cNvSpPr txBox="1"/>
          <p:nvPr/>
        </p:nvSpPr>
        <p:spPr>
          <a:xfrm>
            <a:off x="2894925" y="3127100"/>
            <a:ext cx="1678800" cy="1348800"/>
          </a:xfrm>
          <a:prstGeom prst="rect">
            <a:avLst/>
          </a:prstGeom>
          <a:noFill/>
          <a:ln>
            <a:noFill/>
          </a:ln>
        </p:spPr>
        <p:txBody>
          <a:bodyPr spcFirstLastPara="1" wrap="square" lIns="0" tIns="9425" rIns="0" bIns="0" anchor="t" anchorCtr="0">
            <a:spAutoFit/>
          </a:bodyPr>
          <a:lstStyle/>
          <a:p>
            <a:pPr marL="0" lvl="0" indent="0" algn="l" rtl="0">
              <a:spcBef>
                <a:spcPts val="0"/>
              </a:spcBef>
              <a:spcAft>
                <a:spcPts val="0"/>
              </a:spcAft>
              <a:buClr>
                <a:schemeClr val="dk1"/>
              </a:buClr>
              <a:buSzPts val="1100"/>
              <a:buFont typeface="Arial"/>
              <a:buNone/>
            </a:pPr>
            <a:r>
              <a:rPr lang="en" sz="800" dirty="0">
                <a:latin typeface="Quicksand Medium"/>
                <a:ea typeface="Quicksand Medium"/>
                <a:cs typeface="Quicksand Medium"/>
                <a:sym typeface="Quicksand Medium"/>
              </a:rPr>
              <a:t>Indoor and outdoor location visibility.</a:t>
            </a:r>
            <a:endParaRPr sz="800" dirty="0">
              <a:latin typeface="Quicksand Medium"/>
              <a:ea typeface="Quicksand Medium"/>
              <a:cs typeface="Quicksand Medium"/>
              <a:sym typeface="Quicksand Medium"/>
            </a:endParaRPr>
          </a:p>
          <a:p>
            <a:pPr marL="0" lvl="0" indent="0" algn="l" rtl="0">
              <a:spcBef>
                <a:spcPts val="0"/>
              </a:spcBef>
              <a:spcAft>
                <a:spcPts val="0"/>
              </a:spcAft>
              <a:buNone/>
            </a:pPr>
            <a:endParaRPr sz="800" dirty="0">
              <a:latin typeface="Quicksand Medium"/>
              <a:ea typeface="Quicksand Medium"/>
              <a:cs typeface="Quicksand Medium"/>
              <a:sym typeface="Quicksand Medium"/>
            </a:endParaRPr>
          </a:p>
          <a:p>
            <a:pPr marL="0" lvl="0" indent="0" algn="l" rtl="0">
              <a:spcBef>
                <a:spcPts val="0"/>
              </a:spcBef>
              <a:spcAft>
                <a:spcPts val="0"/>
              </a:spcAft>
              <a:buNone/>
            </a:pPr>
            <a:r>
              <a:rPr lang="en" sz="800" b="1" dirty="0">
                <a:latin typeface="Quicksand"/>
                <a:ea typeface="Quicksand"/>
                <a:cs typeface="Quicksand"/>
                <a:sym typeface="Quicksand"/>
              </a:rPr>
              <a:t>Provides:</a:t>
            </a:r>
            <a:endParaRPr sz="800" b="1" dirty="0">
              <a:latin typeface="Quicksand"/>
              <a:ea typeface="Quicksand"/>
              <a:cs typeface="Quicksand"/>
              <a:sym typeface="Quicksand"/>
            </a:endParaRPr>
          </a:p>
          <a:p>
            <a:pPr marL="0" lvl="0" indent="0" algn="l" rtl="0">
              <a:spcBef>
                <a:spcPts val="0"/>
              </a:spcBef>
              <a:spcAft>
                <a:spcPts val="0"/>
              </a:spcAft>
              <a:buClr>
                <a:schemeClr val="dk1"/>
              </a:buClr>
              <a:buSzPts val="1100"/>
              <a:buFont typeface="Arial"/>
              <a:buNone/>
            </a:pPr>
            <a:endParaRPr sz="800" dirty="0">
              <a:latin typeface="Quicksand Medium"/>
              <a:ea typeface="Quicksand Medium"/>
              <a:cs typeface="Quicksand Medium"/>
              <a:sym typeface="Quicksand Medium"/>
            </a:endParaRPr>
          </a:p>
          <a:p>
            <a:pPr marL="457200" lvl="0" indent="-279400" algn="l" rtl="0">
              <a:spcBef>
                <a:spcPts val="0"/>
              </a:spcBef>
              <a:spcAft>
                <a:spcPts val="0"/>
              </a:spcAft>
              <a:buSzPts val="800"/>
              <a:buFont typeface="Quicksand Medium"/>
              <a:buChar char="●"/>
            </a:pPr>
            <a:r>
              <a:rPr lang="en" sz="800" dirty="0">
                <a:latin typeface="Quicksand Medium"/>
                <a:ea typeface="Quicksand Medium"/>
                <a:cs typeface="Quicksand Medium"/>
                <a:sym typeface="Quicksand Medium"/>
              </a:rPr>
              <a:t>Real-time employee location</a:t>
            </a:r>
            <a:endParaRPr sz="800" dirty="0">
              <a:latin typeface="Quicksand Medium"/>
              <a:ea typeface="Quicksand Medium"/>
              <a:cs typeface="Quicksand Medium"/>
              <a:sym typeface="Quicksand Medium"/>
            </a:endParaRPr>
          </a:p>
          <a:p>
            <a:pPr marL="457200" lvl="0" indent="-279400" algn="l" rtl="0">
              <a:spcBef>
                <a:spcPts val="0"/>
              </a:spcBef>
              <a:spcAft>
                <a:spcPts val="0"/>
              </a:spcAft>
              <a:buSzPts val="800"/>
              <a:buFont typeface="Quicksand Medium"/>
              <a:buChar char="●"/>
            </a:pPr>
            <a:r>
              <a:rPr lang="en" sz="800" dirty="0">
                <a:latin typeface="Quicksand Medium"/>
                <a:ea typeface="Quicksand Medium"/>
                <a:cs typeface="Quicksand Medium"/>
                <a:sym typeface="Quicksand Medium"/>
              </a:rPr>
              <a:t>Situational awareness</a:t>
            </a:r>
            <a:endParaRPr sz="800" dirty="0">
              <a:latin typeface="Quicksand Medium"/>
              <a:ea typeface="Quicksand Medium"/>
              <a:cs typeface="Quicksand Medium"/>
              <a:sym typeface="Quicksand Medium"/>
            </a:endParaRPr>
          </a:p>
          <a:p>
            <a:pPr marL="457200" lvl="0" indent="-279400" algn="l" rtl="0">
              <a:spcBef>
                <a:spcPts val="0"/>
              </a:spcBef>
              <a:spcAft>
                <a:spcPts val="0"/>
              </a:spcAft>
              <a:buSzPts val="800"/>
              <a:buFont typeface="Quicksand Medium"/>
              <a:buChar char="●"/>
            </a:pPr>
            <a:r>
              <a:rPr lang="en" sz="800" dirty="0">
                <a:latin typeface="Quicksand Medium"/>
                <a:ea typeface="Quicksand Medium"/>
                <a:cs typeface="Quicksand Medium"/>
                <a:sym typeface="Quicksand Medium"/>
              </a:rPr>
              <a:t>Emergency location tracking</a:t>
            </a:r>
            <a:endParaRPr sz="800" dirty="0">
              <a:latin typeface="Quicksand Medium"/>
              <a:ea typeface="Quicksand Medium"/>
              <a:cs typeface="Quicksand Medium"/>
              <a:sym typeface="Quicksand Medium"/>
            </a:endParaRPr>
          </a:p>
          <a:p>
            <a:pPr marL="452892" lvl="0" indent="0" algn="l" rtl="0">
              <a:spcBef>
                <a:spcPts val="0"/>
              </a:spcBef>
              <a:spcAft>
                <a:spcPts val="0"/>
              </a:spcAft>
              <a:buNone/>
            </a:pPr>
            <a:endParaRPr sz="700" dirty="0">
              <a:latin typeface="Quicksand Medium"/>
              <a:ea typeface="Quicksand Medium"/>
              <a:cs typeface="Quicksand Medium"/>
              <a:sym typeface="Quicksand Medium"/>
            </a:endParaRPr>
          </a:p>
        </p:txBody>
      </p:sp>
      <p:sp>
        <p:nvSpPr>
          <p:cNvPr id="209" name="Google Shape;209;g3e408c2ef1a_0_370"/>
          <p:cNvSpPr txBox="1"/>
          <p:nvPr/>
        </p:nvSpPr>
        <p:spPr>
          <a:xfrm>
            <a:off x="4938239" y="2736050"/>
            <a:ext cx="1490400" cy="147600"/>
          </a:xfrm>
          <a:prstGeom prst="rect">
            <a:avLst/>
          </a:prstGeom>
          <a:noFill/>
          <a:ln>
            <a:noFill/>
          </a:ln>
        </p:spPr>
        <p:txBody>
          <a:bodyPr spcFirstLastPara="1" wrap="square" lIns="0" tIns="10200" rIns="0" bIns="0" anchor="t" anchorCtr="0">
            <a:spAutoFit/>
          </a:bodyPr>
          <a:lstStyle/>
          <a:p>
            <a:pPr marL="0" marR="0" lvl="0" indent="0" algn="ctr" rtl="0">
              <a:lnSpc>
                <a:spcPct val="115000"/>
              </a:lnSpc>
              <a:spcBef>
                <a:spcPts val="1387"/>
              </a:spcBef>
              <a:spcAft>
                <a:spcPts val="396"/>
              </a:spcAft>
              <a:buClr>
                <a:schemeClr val="dk1"/>
              </a:buClr>
              <a:buSzPts val="1090"/>
              <a:buFont typeface="Arial"/>
              <a:buNone/>
            </a:pPr>
            <a:r>
              <a:rPr lang="en" sz="892" b="1" dirty="0">
                <a:solidFill>
                  <a:srgbClr val="18518E"/>
                </a:solidFill>
              </a:rPr>
              <a:t>ProteqNet Response™ </a:t>
            </a:r>
            <a:endParaRPr sz="892" b="1" i="0" u="none" strike="noStrike" cap="none" dirty="0">
              <a:solidFill>
                <a:srgbClr val="18518E"/>
              </a:solidFill>
              <a:latin typeface="Arial"/>
              <a:ea typeface="Arial"/>
              <a:cs typeface="Arial"/>
              <a:sym typeface="Arial"/>
            </a:endParaRPr>
          </a:p>
        </p:txBody>
      </p:sp>
      <p:sp>
        <p:nvSpPr>
          <p:cNvPr id="210" name="Google Shape;210;g3e408c2ef1a_0_370"/>
          <p:cNvSpPr txBox="1"/>
          <p:nvPr/>
        </p:nvSpPr>
        <p:spPr>
          <a:xfrm>
            <a:off x="4885924" y="3117050"/>
            <a:ext cx="1678800" cy="1225500"/>
          </a:xfrm>
          <a:prstGeom prst="rect">
            <a:avLst/>
          </a:prstGeom>
          <a:noFill/>
          <a:ln>
            <a:noFill/>
          </a:ln>
        </p:spPr>
        <p:txBody>
          <a:bodyPr spcFirstLastPara="1" wrap="square" lIns="0" tIns="9425" rIns="0" bIns="0" anchor="t" anchorCtr="0">
            <a:spAutoFit/>
          </a:bodyPr>
          <a:lstStyle/>
          <a:p>
            <a:pPr marL="0" lvl="0" indent="0" algn="l" rtl="0">
              <a:spcBef>
                <a:spcPts val="0"/>
              </a:spcBef>
              <a:spcAft>
                <a:spcPts val="0"/>
              </a:spcAft>
              <a:buNone/>
            </a:pPr>
            <a:r>
              <a:rPr lang="en" sz="800">
                <a:latin typeface="Quicksand Medium"/>
                <a:ea typeface="Quicksand Medium"/>
                <a:cs typeface="Quicksand Medium"/>
                <a:sym typeface="Quicksand Medium"/>
              </a:rPr>
              <a:t>Alert management and escalation platform.</a:t>
            </a:r>
            <a:endParaRPr sz="800">
              <a:latin typeface="Quicksand Medium"/>
              <a:ea typeface="Quicksand Medium"/>
              <a:cs typeface="Quicksand Medium"/>
              <a:sym typeface="Quicksand Medium"/>
            </a:endParaRPr>
          </a:p>
          <a:p>
            <a:pPr marL="0" lvl="0" indent="0" algn="l" rtl="0">
              <a:spcBef>
                <a:spcPts val="0"/>
              </a:spcBef>
              <a:spcAft>
                <a:spcPts val="0"/>
              </a:spcAft>
              <a:buClr>
                <a:schemeClr val="dk1"/>
              </a:buClr>
              <a:buSzPts val="1100"/>
              <a:buFont typeface="Arial"/>
              <a:buNone/>
            </a:pPr>
            <a:endParaRPr sz="800">
              <a:latin typeface="Quicksand Medium"/>
              <a:ea typeface="Quicksand Medium"/>
              <a:cs typeface="Quicksand Medium"/>
              <a:sym typeface="Quicksand Medium"/>
            </a:endParaRPr>
          </a:p>
          <a:p>
            <a:pPr marL="0" lvl="0" indent="0" algn="l" rtl="0">
              <a:spcBef>
                <a:spcPts val="0"/>
              </a:spcBef>
              <a:spcAft>
                <a:spcPts val="0"/>
              </a:spcAft>
              <a:buNone/>
            </a:pPr>
            <a:r>
              <a:rPr lang="en" sz="800" b="1">
                <a:latin typeface="Quicksand"/>
                <a:ea typeface="Quicksand"/>
                <a:cs typeface="Quicksand"/>
                <a:sym typeface="Quicksand"/>
              </a:rPr>
              <a:t>Supports:</a:t>
            </a:r>
            <a:endParaRPr sz="800" b="1">
              <a:latin typeface="Quicksand"/>
              <a:ea typeface="Quicksand"/>
              <a:cs typeface="Quicksand"/>
              <a:sym typeface="Quicksand"/>
            </a:endParaRPr>
          </a:p>
          <a:p>
            <a:pPr marL="0" lvl="0" indent="0" algn="l" rtl="0">
              <a:spcBef>
                <a:spcPts val="0"/>
              </a:spcBef>
              <a:spcAft>
                <a:spcPts val="0"/>
              </a:spcAft>
              <a:buClr>
                <a:schemeClr val="dk1"/>
              </a:buClr>
              <a:buSzPts val="1100"/>
              <a:buFont typeface="Arial"/>
              <a:buNone/>
            </a:pPr>
            <a:endParaRPr sz="800">
              <a:latin typeface="Quicksand Medium"/>
              <a:ea typeface="Quicksand Medium"/>
              <a:cs typeface="Quicksand Medium"/>
              <a:sym typeface="Quicksand Medium"/>
            </a:endParaRPr>
          </a:p>
          <a:p>
            <a:pPr marL="457200" lvl="0" indent="-279400" algn="l" rtl="0">
              <a:spcBef>
                <a:spcPts val="0"/>
              </a:spcBef>
              <a:spcAft>
                <a:spcPts val="0"/>
              </a:spcAft>
              <a:buSzPts val="800"/>
              <a:buFont typeface="Quicksand Medium"/>
              <a:buChar char="●"/>
            </a:pPr>
            <a:r>
              <a:rPr lang="en" sz="800">
                <a:latin typeface="Quicksand Medium"/>
                <a:ea typeface="Quicksand Medium"/>
                <a:cs typeface="Quicksand Medium"/>
                <a:sym typeface="Quicksand Medium"/>
              </a:rPr>
              <a:t>Alert routing</a:t>
            </a:r>
            <a:endParaRPr sz="800">
              <a:latin typeface="Quicksand Medium"/>
              <a:ea typeface="Quicksand Medium"/>
              <a:cs typeface="Quicksand Medium"/>
              <a:sym typeface="Quicksand Medium"/>
            </a:endParaRPr>
          </a:p>
          <a:p>
            <a:pPr marL="457200" lvl="0" indent="-279400" algn="l" rtl="0">
              <a:spcBef>
                <a:spcPts val="0"/>
              </a:spcBef>
              <a:spcAft>
                <a:spcPts val="0"/>
              </a:spcAft>
              <a:buSzPts val="800"/>
              <a:buFont typeface="Quicksand Medium"/>
              <a:buChar char="●"/>
            </a:pPr>
            <a:r>
              <a:rPr lang="en" sz="800">
                <a:latin typeface="Quicksand Medium"/>
                <a:ea typeface="Quicksand Medium"/>
                <a:cs typeface="Quicksand Medium"/>
                <a:sym typeface="Quicksand Medium"/>
              </a:rPr>
              <a:t>Escalation workflows</a:t>
            </a:r>
            <a:endParaRPr sz="800">
              <a:latin typeface="Quicksand Medium"/>
              <a:ea typeface="Quicksand Medium"/>
              <a:cs typeface="Quicksand Medium"/>
              <a:sym typeface="Quicksand Medium"/>
            </a:endParaRPr>
          </a:p>
          <a:p>
            <a:pPr marL="457200" lvl="0" indent="-279400" algn="l" rtl="0">
              <a:spcBef>
                <a:spcPts val="0"/>
              </a:spcBef>
              <a:spcAft>
                <a:spcPts val="0"/>
              </a:spcAft>
              <a:buSzPts val="800"/>
              <a:buFont typeface="Quicksand Medium"/>
              <a:buChar char="●"/>
            </a:pPr>
            <a:r>
              <a:rPr lang="en" sz="800">
                <a:latin typeface="Quicksand Medium"/>
                <a:ea typeface="Quicksand Medium"/>
                <a:cs typeface="Quicksand Medium"/>
                <a:sym typeface="Quicksand Medium"/>
              </a:rPr>
              <a:t>Supervisor notifications</a:t>
            </a:r>
            <a:endParaRPr sz="800">
              <a:latin typeface="Quicksand Medium"/>
              <a:ea typeface="Quicksand Medium"/>
              <a:cs typeface="Quicksand Medium"/>
              <a:sym typeface="Quicksand Medium"/>
            </a:endParaRPr>
          </a:p>
          <a:p>
            <a:pPr marL="457200" lvl="0" indent="-279400" algn="l" rtl="0">
              <a:spcBef>
                <a:spcPts val="0"/>
              </a:spcBef>
              <a:spcAft>
                <a:spcPts val="0"/>
              </a:spcAft>
              <a:buSzPts val="800"/>
              <a:buFont typeface="Quicksand Medium"/>
              <a:buChar char="●"/>
            </a:pPr>
            <a:r>
              <a:rPr lang="en" sz="800">
                <a:latin typeface="Quicksand Medium"/>
                <a:ea typeface="Quicksand Medium"/>
                <a:cs typeface="Quicksand Medium"/>
                <a:sym typeface="Quicksand Medium"/>
              </a:rPr>
              <a:t>Dispatch coordination</a:t>
            </a:r>
            <a:endParaRPr sz="800">
              <a:latin typeface="Quicksand Medium"/>
              <a:ea typeface="Quicksand Medium"/>
              <a:cs typeface="Quicksand Medium"/>
              <a:sym typeface="Quicksand Medium"/>
            </a:endParaRPr>
          </a:p>
          <a:p>
            <a:pPr marL="0" lvl="0" indent="0" algn="l" rtl="0">
              <a:spcBef>
                <a:spcPts val="0"/>
              </a:spcBef>
              <a:spcAft>
                <a:spcPts val="0"/>
              </a:spcAft>
              <a:buNone/>
            </a:pPr>
            <a:endParaRPr sz="700">
              <a:latin typeface="Quicksand Medium"/>
              <a:ea typeface="Quicksand Medium"/>
              <a:cs typeface="Quicksand Medium"/>
              <a:sym typeface="Quicksand Medium"/>
            </a:endParaRPr>
          </a:p>
        </p:txBody>
      </p:sp>
      <p:sp>
        <p:nvSpPr>
          <p:cNvPr id="211" name="Google Shape;211;g3e408c2ef1a_0_370"/>
          <p:cNvSpPr txBox="1"/>
          <p:nvPr/>
        </p:nvSpPr>
        <p:spPr>
          <a:xfrm>
            <a:off x="6912028" y="2726075"/>
            <a:ext cx="1490400" cy="147600"/>
          </a:xfrm>
          <a:prstGeom prst="rect">
            <a:avLst/>
          </a:prstGeom>
          <a:noFill/>
          <a:ln>
            <a:noFill/>
          </a:ln>
        </p:spPr>
        <p:txBody>
          <a:bodyPr spcFirstLastPara="1" wrap="square" lIns="0" tIns="10200" rIns="0" bIns="0" anchor="t" anchorCtr="0">
            <a:spAutoFit/>
          </a:bodyPr>
          <a:lstStyle/>
          <a:p>
            <a:pPr marL="0" marR="0" lvl="0" indent="0" algn="ctr" rtl="0">
              <a:lnSpc>
                <a:spcPct val="115000"/>
              </a:lnSpc>
              <a:spcBef>
                <a:spcPts val="1387"/>
              </a:spcBef>
              <a:spcAft>
                <a:spcPts val="396"/>
              </a:spcAft>
              <a:buClr>
                <a:schemeClr val="dk1"/>
              </a:buClr>
              <a:buSzPts val="1090"/>
              <a:buFont typeface="Arial"/>
              <a:buNone/>
            </a:pPr>
            <a:r>
              <a:rPr lang="en" sz="892" b="1">
                <a:solidFill>
                  <a:srgbClr val="18518E"/>
                </a:solidFill>
              </a:rPr>
              <a:t>ProteqNet Link™ </a:t>
            </a:r>
            <a:endParaRPr sz="892" b="1" i="0" u="none" strike="noStrike" cap="none">
              <a:solidFill>
                <a:srgbClr val="18518E"/>
              </a:solidFill>
              <a:latin typeface="Arial"/>
              <a:ea typeface="Arial"/>
              <a:cs typeface="Arial"/>
              <a:sym typeface="Arial"/>
            </a:endParaRPr>
          </a:p>
        </p:txBody>
      </p:sp>
      <p:sp>
        <p:nvSpPr>
          <p:cNvPr id="212" name="Google Shape;212;g3e408c2ef1a_0_370"/>
          <p:cNvSpPr txBox="1"/>
          <p:nvPr/>
        </p:nvSpPr>
        <p:spPr>
          <a:xfrm>
            <a:off x="6830076" y="3127100"/>
            <a:ext cx="1678800" cy="1471800"/>
          </a:xfrm>
          <a:prstGeom prst="rect">
            <a:avLst/>
          </a:prstGeom>
          <a:noFill/>
          <a:ln>
            <a:noFill/>
          </a:ln>
        </p:spPr>
        <p:txBody>
          <a:bodyPr spcFirstLastPara="1" wrap="square" lIns="0" tIns="9425" rIns="0" bIns="0" anchor="t" anchorCtr="0">
            <a:spAutoFit/>
          </a:bodyPr>
          <a:lstStyle/>
          <a:p>
            <a:pPr marL="0" lvl="0" indent="0" algn="l" rtl="0">
              <a:spcBef>
                <a:spcPts val="0"/>
              </a:spcBef>
              <a:spcAft>
                <a:spcPts val="0"/>
              </a:spcAft>
              <a:buNone/>
            </a:pPr>
            <a:r>
              <a:rPr lang="en" sz="800">
                <a:latin typeface="Quicksand Medium"/>
                <a:ea typeface="Quicksand Medium"/>
                <a:cs typeface="Quicksand Medium"/>
                <a:sym typeface="Quicksand Medium"/>
              </a:rPr>
              <a:t>Nationwide cellular connectivity powered by T-Mobile.</a:t>
            </a:r>
            <a:endParaRPr sz="800">
              <a:latin typeface="Quicksand Medium"/>
              <a:ea typeface="Quicksand Medium"/>
              <a:cs typeface="Quicksand Medium"/>
              <a:sym typeface="Quicksand Medium"/>
            </a:endParaRPr>
          </a:p>
          <a:p>
            <a:pPr marL="0" lvl="0" indent="0" algn="l" rtl="0">
              <a:spcBef>
                <a:spcPts val="0"/>
              </a:spcBef>
              <a:spcAft>
                <a:spcPts val="0"/>
              </a:spcAft>
              <a:buClr>
                <a:schemeClr val="dk1"/>
              </a:buClr>
              <a:buSzPts val="1100"/>
              <a:buFont typeface="Arial"/>
              <a:buNone/>
            </a:pPr>
            <a:endParaRPr sz="800">
              <a:latin typeface="Quicksand Medium"/>
              <a:ea typeface="Quicksand Medium"/>
              <a:cs typeface="Quicksand Medium"/>
              <a:sym typeface="Quicksand Medium"/>
            </a:endParaRPr>
          </a:p>
          <a:p>
            <a:pPr marL="0" lvl="0" indent="0" algn="l" rtl="0">
              <a:spcBef>
                <a:spcPts val="0"/>
              </a:spcBef>
              <a:spcAft>
                <a:spcPts val="0"/>
              </a:spcAft>
              <a:buNone/>
            </a:pPr>
            <a:r>
              <a:rPr lang="en" sz="800" b="1">
                <a:latin typeface="Quicksand"/>
                <a:ea typeface="Quicksand"/>
                <a:cs typeface="Quicksand"/>
                <a:sym typeface="Quicksand"/>
              </a:rPr>
              <a:t>Provides:</a:t>
            </a:r>
            <a:endParaRPr sz="800" b="1">
              <a:latin typeface="Quicksand"/>
              <a:ea typeface="Quicksand"/>
              <a:cs typeface="Quicksand"/>
              <a:sym typeface="Quicksand"/>
            </a:endParaRPr>
          </a:p>
          <a:p>
            <a:pPr marL="0" lvl="0" indent="0" algn="l" rtl="0">
              <a:spcBef>
                <a:spcPts val="0"/>
              </a:spcBef>
              <a:spcAft>
                <a:spcPts val="0"/>
              </a:spcAft>
              <a:buClr>
                <a:schemeClr val="dk1"/>
              </a:buClr>
              <a:buSzPts val="1100"/>
              <a:buFont typeface="Arial"/>
              <a:buNone/>
            </a:pPr>
            <a:endParaRPr sz="800">
              <a:latin typeface="Quicksand Medium"/>
              <a:ea typeface="Quicksand Medium"/>
              <a:cs typeface="Quicksand Medium"/>
              <a:sym typeface="Quicksand Medium"/>
            </a:endParaRPr>
          </a:p>
          <a:p>
            <a:pPr marL="457200" lvl="0" indent="-279400" algn="l" rtl="0">
              <a:spcBef>
                <a:spcPts val="0"/>
              </a:spcBef>
              <a:spcAft>
                <a:spcPts val="0"/>
              </a:spcAft>
              <a:buSzPts val="800"/>
              <a:buFont typeface="Quicksand Medium"/>
              <a:buChar char="●"/>
            </a:pPr>
            <a:r>
              <a:rPr lang="en" sz="800">
                <a:latin typeface="Quicksand Medium"/>
                <a:ea typeface="Quicksand Medium"/>
                <a:cs typeface="Quicksand Medium"/>
                <a:sym typeface="Quicksand Medium"/>
              </a:rPr>
              <a:t>Always-connected protection</a:t>
            </a:r>
            <a:endParaRPr sz="800">
              <a:latin typeface="Quicksand Medium"/>
              <a:ea typeface="Quicksand Medium"/>
              <a:cs typeface="Quicksand Medium"/>
              <a:sym typeface="Quicksand Medium"/>
            </a:endParaRPr>
          </a:p>
          <a:p>
            <a:pPr marL="457200" lvl="0" indent="-279400" algn="l" rtl="0">
              <a:spcBef>
                <a:spcPts val="0"/>
              </a:spcBef>
              <a:spcAft>
                <a:spcPts val="0"/>
              </a:spcAft>
              <a:buSzPts val="800"/>
              <a:buFont typeface="Quicksand Medium"/>
              <a:buChar char="●"/>
            </a:pPr>
            <a:r>
              <a:rPr lang="en" sz="800">
                <a:latin typeface="Quicksand Medium"/>
                <a:ea typeface="Quicksand Medium"/>
                <a:cs typeface="Quicksand Medium"/>
                <a:sym typeface="Quicksand Medium"/>
              </a:rPr>
              <a:t>No dependence on local Wi-Fi</a:t>
            </a:r>
            <a:endParaRPr sz="800">
              <a:latin typeface="Quicksand Medium"/>
              <a:ea typeface="Quicksand Medium"/>
              <a:cs typeface="Quicksand Medium"/>
              <a:sym typeface="Quicksand Medium"/>
            </a:endParaRPr>
          </a:p>
          <a:p>
            <a:pPr marL="457200" lvl="0" indent="-279400" algn="l" rtl="0">
              <a:spcBef>
                <a:spcPts val="0"/>
              </a:spcBef>
              <a:spcAft>
                <a:spcPts val="0"/>
              </a:spcAft>
              <a:buSzPts val="800"/>
              <a:buFont typeface="Quicksand Medium"/>
              <a:buChar char="●"/>
            </a:pPr>
            <a:r>
              <a:rPr lang="en" sz="800">
                <a:latin typeface="Quicksand Medium"/>
                <a:ea typeface="Quicksand Medium"/>
                <a:cs typeface="Quicksand Medium"/>
                <a:sym typeface="Quicksand Medium"/>
              </a:rPr>
              <a:t>Reliable nationwide coverage</a:t>
            </a:r>
            <a:endParaRPr sz="800">
              <a:latin typeface="Quicksand Medium"/>
              <a:ea typeface="Quicksand Medium"/>
              <a:cs typeface="Quicksand Medium"/>
              <a:sym typeface="Quicksand Medium"/>
            </a:endParaRPr>
          </a:p>
          <a:p>
            <a:pPr marL="0" lvl="0" indent="0" algn="l" rtl="0">
              <a:spcBef>
                <a:spcPts val="0"/>
              </a:spcBef>
              <a:spcAft>
                <a:spcPts val="0"/>
              </a:spcAft>
              <a:buNone/>
            </a:pPr>
            <a:endParaRPr sz="700">
              <a:latin typeface="Quicksand Medium"/>
              <a:ea typeface="Quicksand Medium"/>
              <a:cs typeface="Quicksand Medium"/>
              <a:sym typeface="Quicksand Medium"/>
            </a:endParaRPr>
          </a:p>
        </p:txBody>
      </p:sp>
      <p:sp>
        <p:nvSpPr>
          <p:cNvPr id="213" name="Google Shape;213;g3e408c2ef1a_0_370"/>
          <p:cNvSpPr txBox="1"/>
          <p:nvPr/>
        </p:nvSpPr>
        <p:spPr>
          <a:xfrm>
            <a:off x="388300" y="254000"/>
            <a:ext cx="30000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a:solidFill>
                  <a:srgbClr val="E22C91"/>
                </a:solidFill>
              </a:rPr>
              <a:t>What is ProteqNet™? </a:t>
            </a:r>
            <a:endParaRPr/>
          </a:p>
        </p:txBody>
      </p:sp>
      <p:cxnSp>
        <p:nvCxnSpPr>
          <p:cNvPr id="214" name="Google Shape;214;g3e408c2ef1a_0_370"/>
          <p:cNvCxnSpPr/>
          <p:nvPr/>
        </p:nvCxnSpPr>
        <p:spPr>
          <a:xfrm rot="10800000" flipH="1">
            <a:off x="388300" y="584450"/>
            <a:ext cx="1678800" cy="600"/>
          </a:xfrm>
          <a:prstGeom prst="straightConnector1">
            <a:avLst/>
          </a:prstGeom>
          <a:noFill/>
          <a:ln w="9525" cap="flat" cmpd="sng">
            <a:solidFill>
              <a:srgbClr val="E22C91"/>
            </a:solidFill>
            <a:prstDash val="solid"/>
            <a:round/>
            <a:headEnd type="none" w="sm" len="sm"/>
            <a:tailEnd type="none" w="sm" len="sm"/>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g3e408c2ef1a_0_398"/>
          <p:cNvSpPr/>
          <p:nvPr/>
        </p:nvSpPr>
        <p:spPr>
          <a:xfrm>
            <a:off x="247125" y="543126"/>
            <a:ext cx="4178100" cy="1944600"/>
          </a:xfrm>
          <a:prstGeom prst="roundRect">
            <a:avLst>
              <a:gd name="adj" fmla="val 9153"/>
            </a:avLst>
          </a:prstGeom>
          <a:noFill/>
          <a:ln w="12700" cap="flat" cmpd="sng">
            <a:solidFill>
              <a:srgbClr val="FDD70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0" name="Google Shape;220;g3e408c2ef1a_0_398"/>
          <p:cNvSpPr txBox="1">
            <a:spLocks noGrp="1"/>
          </p:cNvSpPr>
          <p:nvPr>
            <p:ph type="sldNum" idx="12"/>
          </p:nvPr>
        </p:nvSpPr>
        <p:spPr>
          <a:xfrm>
            <a:off x="8564569" y="4873005"/>
            <a:ext cx="297300" cy="138600"/>
          </a:xfrm>
          <a:prstGeom prst="rect">
            <a:avLst/>
          </a:prstGeom>
          <a:noFill/>
          <a:ln>
            <a:noFill/>
          </a:ln>
        </p:spPr>
        <p:txBody>
          <a:bodyPr spcFirstLastPara="1" wrap="square" lIns="0" tIns="0" rIns="0" bIns="0" anchor="ctr" anchorCtr="0">
            <a:spAutoFit/>
          </a:bodyPr>
          <a:lstStyle/>
          <a:p>
            <a:pPr marL="25400" lvl="0" indent="0" algn="r" rtl="0">
              <a:lnSpc>
                <a:spcPct val="103777"/>
              </a:lnSpc>
              <a:spcBef>
                <a:spcPts val="0"/>
              </a:spcBef>
              <a:spcAft>
                <a:spcPts val="0"/>
              </a:spcAft>
              <a:buSzPts val="600"/>
              <a:buNone/>
            </a:pPr>
            <a:fld id="{00000000-1234-1234-1234-123412341234}" type="slidenum">
              <a:rPr lang="en"/>
              <a:t>7</a:t>
            </a:fld>
            <a:endParaRPr/>
          </a:p>
        </p:txBody>
      </p:sp>
      <p:sp>
        <p:nvSpPr>
          <p:cNvPr id="221" name="Google Shape;221;g3e408c2ef1a_0_398"/>
          <p:cNvSpPr txBox="1">
            <a:spLocks noGrp="1"/>
          </p:cNvSpPr>
          <p:nvPr>
            <p:ph type="ftr" idx="11"/>
          </p:nvPr>
        </p:nvSpPr>
        <p:spPr>
          <a:xfrm>
            <a:off x="7255096" y="4873005"/>
            <a:ext cx="1428300" cy="107700"/>
          </a:xfrm>
          <a:prstGeom prst="rect">
            <a:avLst/>
          </a:prstGeom>
          <a:noFill/>
          <a:ln>
            <a:noFill/>
          </a:ln>
        </p:spPr>
        <p:txBody>
          <a:bodyPr spcFirstLastPara="1" wrap="square" lIns="0" tIns="0" rIns="0" bIns="0" anchor="ctr" anchorCtr="0">
            <a:spAutoFit/>
          </a:bodyPr>
          <a:lstStyle/>
          <a:p>
            <a:pPr marL="12700" lvl="0" indent="0" algn="ctr" rtl="0">
              <a:lnSpc>
                <a:spcPct val="133428"/>
              </a:lnSpc>
              <a:spcBef>
                <a:spcPts val="0"/>
              </a:spcBef>
              <a:spcAft>
                <a:spcPts val="0"/>
              </a:spcAft>
              <a:buSzPts val="700"/>
              <a:buNone/>
            </a:pPr>
            <a:r>
              <a:rPr lang="en" sz="700"/>
              <a:t>FOR INTERNAL USE ONLY</a:t>
            </a:r>
            <a:endParaRPr/>
          </a:p>
        </p:txBody>
      </p:sp>
      <p:sp>
        <p:nvSpPr>
          <p:cNvPr id="222" name="Google Shape;222;g3e408c2ef1a_0_398"/>
          <p:cNvSpPr txBox="1"/>
          <p:nvPr/>
        </p:nvSpPr>
        <p:spPr>
          <a:xfrm>
            <a:off x="280200" y="147837"/>
            <a:ext cx="3393000" cy="196200"/>
          </a:xfrm>
          <a:prstGeom prst="rect">
            <a:avLst/>
          </a:prstGeom>
          <a:noFill/>
          <a:ln>
            <a:noFill/>
          </a:ln>
        </p:spPr>
        <p:txBody>
          <a:bodyPr spcFirstLastPara="1" wrap="square" lIns="0" tIns="11425" rIns="0" bIns="0" anchor="t" anchorCtr="0">
            <a:spAutoFit/>
          </a:bodyPr>
          <a:lstStyle/>
          <a:p>
            <a:pPr marL="12700" marR="0" lvl="0" indent="0" algn="l" rtl="0">
              <a:lnSpc>
                <a:spcPct val="100000"/>
              </a:lnSpc>
              <a:spcBef>
                <a:spcPts val="0"/>
              </a:spcBef>
              <a:spcAft>
                <a:spcPts val="0"/>
              </a:spcAft>
              <a:buClr>
                <a:srgbClr val="000000"/>
              </a:buClr>
              <a:buSzPts val="1200"/>
              <a:buFont typeface="Arial"/>
              <a:buNone/>
            </a:pPr>
            <a:r>
              <a:rPr lang="en" sz="1200" b="1">
                <a:solidFill>
                  <a:srgbClr val="E22C91"/>
                </a:solidFill>
              </a:rPr>
              <a:t>Panic Button vs Personal Safety Device </a:t>
            </a:r>
            <a:endParaRPr sz="1200" b="1" i="0" u="none" strike="noStrike" cap="none">
              <a:solidFill>
                <a:srgbClr val="E22C91"/>
              </a:solidFill>
              <a:latin typeface="Arial"/>
              <a:ea typeface="Arial"/>
              <a:cs typeface="Arial"/>
              <a:sym typeface="Arial"/>
            </a:endParaRPr>
          </a:p>
        </p:txBody>
      </p:sp>
      <p:pic>
        <p:nvPicPr>
          <p:cNvPr id="223" name="Google Shape;223;g3e408c2ef1a_0_398" title="TFB_Registered-Partner_Logo_PRI_RGB_on-W_2022-03-25 (1) (002).png"/>
          <p:cNvPicPr preferRelativeResize="0"/>
          <p:nvPr/>
        </p:nvPicPr>
        <p:blipFill rotWithShape="1">
          <a:blip r:embed="rId3">
            <a:alphaModFix/>
          </a:blip>
          <a:srcRect/>
          <a:stretch/>
        </p:blipFill>
        <p:spPr>
          <a:xfrm>
            <a:off x="239775" y="4723200"/>
            <a:ext cx="1091282" cy="276900"/>
          </a:xfrm>
          <a:prstGeom prst="rect">
            <a:avLst/>
          </a:prstGeom>
          <a:noFill/>
          <a:ln>
            <a:noFill/>
          </a:ln>
        </p:spPr>
      </p:pic>
      <p:sp>
        <p:nvSpPr>
          <p:cNvPr id="224" name="Google Shape;224;g3e408c2ef1a_0_398"/>
          <p:cNvSpPr txBox="1"/>
          <p:nvPr/>
        </p:nvSpPr>
        <p:spPr>
          <a:xfrm>
            <a:off x="416650" y="578639"/>
            <a:ext cx="37116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 sz="1200" b="1">
                <a:solidFill>
                  <a:srgbClr val="E22C91"/>
                </a:solidFill>
              </a:rPr>
              <a:t>When To Position the Panic Button </a:t>
            </a:r>
            <a:endParaRPr sz="700" b="0" i="0" u="none" strike="noStrike" cap="none">
              <a:solidFill>
                <a:srgbClr val="000000"/>
              </a:solidFill>
              <a:latin typeface="Arial"/>
              <a:ea typeface="Arial"/>
              <a:cs typeface="Arial"/>
              <a:sym typeface="Arial"/>
            </a:endParaRPr>
          </a:p>
        </p:txBody>
      </p:sp>
      <p:sp>
        <p:nvSpPr>
          <p:cNvPr id="225" name="Google Shape;225;g3e408c2ef1a_0_398"/>
          <p:cNvSpPr txBox="1"/>
          <p:nvPr/>
        </p:nvSpPr>
        <p:spPr>
          <a:xfrm>
            <a:off x="297682" y="2594351"/>
            <a:ext cx="2926800" cy="196200"/>
          </a:xfrm>
          <a:prstGeom prst="rect">
            <a:avLst/>
          </a:prstGeom>
          <a:noFill/>
          <a:ln>
            <a:noFill/>
          </a:ln>
        </p:spPr>
        <p:txBody>
          <a:bodyPr spcFirstLastPara="1" wrap="square" lIns="0" tIns="11425" rIns="0" bIns="0" anchor="t" anchorCtr="0">
            <a:spAutoFit/>
          </a:bodyPr>
          <a:lstStyle/>
          <a:p>
            <a:pPr marL="12700" marR="0" lvl="0" indent="0" algn="l" rtl="0">
              <a:lnSpc>
                <a:spcPct val="100000"/>
              </a:lnSpc>
              <a:spcBef>
                <a:spcPts val="0"/>
              </a:spcBef>
              <a:spcAft>
                <a:spcPts val="0"/>
              </a:spcAft>
              <a:buClr>
                <a:srgbClr val="000000"/>
              </a:buClr>
              <a:buSzPts val="1200"/>
              <a:buFont typeface="Arial"/>
              <a:buNone/>
            </a:pPr>
            <a:r>
              <a:rPr lang="en" sz="1200" b="1">
                <a:solidFill>
                  <a:srgbClr val="E22C91"/>
                </a:solidFill>
              </a:rPr>
              <a:t>Why Customers Choose It </a:t>
            </a:r>
            <a:endParaRPr sz="1200" b="1" i="0" u="none" strike="noStrike" cap="none">
              <a:solidFill>
                <a:srgbClr val="000000"/>
              </a:solidFill>
              <a:latin typeface="Arial"/>
              <a:ea typeface="Arial"/>
              <a:cs typeface="Arial"/>
              <a:sym typeface="Arial"/>
            </a:endParaRPr>
          </a:p>
        </p:txBody>
      </p:sp>
      <p:cxnSp>
        <p:nvCxnSpPr>
          <p:cNvPr id="226" name="Google Shape;226;g3e408c2ef1a_0_398"/>
          <p:cNvCxnSpPr/>
          <p:nvPr/>
        </p:nvCxnSpPr>
        <p:spPr>
          <a:xfrm>
            <a:off x="4547650" y="2632875"/>
            <a:ext cx="900" cy="2302800"/>
          </a:xfrm>
          <a:prstGeom prst="straightConnector1">
            <a:avLst/>
          </a:prstGeom>
          <a:noFill/>
          <a:ln w="9525" cap="flat" cmpd="sng">
            <a:solidFill>
              <a:srgbClr val="E22C91"/>
            </a:solidFill>
            <a:prstDash val="solid"/>
            <a:round/>
            <a:headEnd type="none" w="sm" len="sm"/>
            <a:tailEnd type="none" w="sm" len="sm"/>
          </a:ln>
        </p:spPr>
      </p:cxnSp>
      <p:sp>
        <p:nvSpPr>
          <p:cNvPr id="227" name="Google Shape;227;g3e408c2ef1a_0_398"/>
          <p:cNvSpPr txBox="1"/>
          <p:nvPr/>
        </p:nvSpPr>
        <p:spPr>
          <a:xfrm>
            <a:off x="297675" y="2928975"/>
            <a:ext cx="3978900" cy="1212600"/>
          </a:xfrm>
          <a:prstGeom prst="rect">
            <a:avLst/>
          </a:prstGeom>
          <a:noFill/>
          <a:ln>
            <a:noFill/>
          </a:ln>
        </p:spPr>
        <p:txBody>
          <a:bodyPr spcFirstLastPara="1" wrap="square" lIns="0" tIns="27150" rIns="0" bIns="0" anchor="t" anchorCtr="0">
            <a:spAutoFit/>
          </a:bodyPr>
          <a:lstStyle/>
          <a:p>
            <a:pPr marL="0" lvl="0" indent="0" algn="l" rtl="0">
              <a:spcBef>
                <a:spcPts val="0"/>
              </a:spcBef>
              <a:spcAft>
                <a:spcPts val="0"/>
              </a:spcAft>
              <a:buClr>
                <a:schemeClr val="dk1"/>
              </a:buClr>
              <a:buSzPts val="1100"/>
              <a:buFont typeface="Arial"/>
              <a:buNone/>
            </a:pPr>
            <a:r>
              <a:rPr lang="en" sz="700">
                <a:latin typeface="Quicksand Medium"/>
                <a:ea typeface="Quicksand Medium"/>
                <a:cs typeface="Quicksand Medium"/>
                <a:sym typeface="Quicksand Medium"/>
              </a:rPr>
              <a:t>The Panic Button is designed for environments where employees interact directly with the public and need discreet access to assistance.</a:t>
            </a:r>
            <a:endParaRPr sz="700">
              <a:latin typeface="Quicksand Medium"/>
              <a:ea typeface="Quicksand Medium"/>
              <a:cs typeface="Quicksand Medium"/>
              <a:sym typeface="Quicksand Medium"/>
            </a:endParaRPr>
          </a:p>
          <a:p>
            <a:pPr marL="0" lvl="0" indent="0" algn="l" rtl="0">
              <a:spcBef>
                <a:spcPts val="0"/>
              </a:spcBef>
              <a:spcAft>
                <a:spcPts val="0"/>
              </a:spcAft>
              <a:buClr>
                <a:schemeClr val="dk1"/>
              </a:buClr>
              <a:buSzPts val="1100"/>
              <a:buFont typeface="Arial"/>
              <a:buNone/>
            </a:pPr>
            <a:endParaRPr sz="700">
              <a:latin typeface="Quicksand Medium"/>
              <a:ea typeface="Quicksand Medium"/>
              <a:cs typeface="Quicksand Medium"/>
              <a:sym typeface="Quicksand Medium"/>
            </a:endParaRPr>
          </a:p>
          <a:p>
            <a:pPr marL="0" lvl="0" indent="0" algn="l" rtl="0">
              <a:spcBef>
                <a:spcPts val="0"/>
              </a:spcBef>
              <a:spcAft>
                <a:spcPts val="0"/>
              </a:spcAft>
              <a:buClr>
                <a:schemeClr val="dk1"/>
              </a:buClr>
              <a:buSzPts val="1100"/>
              <a:buFont typeface="Arial"/>
              <a:buNone/>
            </a:pPr>
            <a:r>
              <a:rPr lang="en" sz="700" b="1">
                <a:latin typeface="Quicksand"/>
                <a:ea typeface="Quicksand"/>
                <a:cs typeface="Quicksand"/>
                <a:sym typeface="Quicksand"/>
              </a:rPr>
              <a:t>Key advantages:</a:t>
            </a:r>
            <a:endParaRPr sz="700" b="1">
              <a:latin typeface="Quicksand"/>
              <a:ea typeface="Quicksand"/>
              <a:cs typeface="Quicksand"/>
              <a:sym typeface="Quicksand"/>
            </a:endParaRPr>
          </a:p>
          <a:p>
            <a:pPr marL="0" lvl="0" indent="0" algn="l" rtl="0">
              <a:spcBef>
                <a:spcPts val="0"/>
              </a:spcBef>
              <a:spcAft>
                <a:spcPts val="0"/>
              </a:spcAft>
              <a:buClr>
                <a:schemeClr val="dk1"/>
              </a:buClr>
              <a:buSzPts val="1100"/>
              <a:buFont typeface="Arial"/>
              <a:buNone/>
            </a:pPr>
            <a:endParaRPr sz="70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a:latin typeface="Quicksand Medium"/>
                <a:ea typeface="Quicksand Medium"/>
                <a:cs typeface="Quicksand Medium"/>
                <a:sym typeface="Quicksand Medium"/>
              </a:rPr>
              <a:t>Small form factor</a:t>
            </a:r>
            <a:endParaRPr sz="70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a:latin typeface="Quicksand Medium"/>
                <a:ea typeface="Quicksand Medium"/>
                <a:cs typeface="Quicksand Medium"/>
                <a:sym typeface="Quicksand Medium"/>
              </a:rPr>
              <a:t>Easy to wear all day</a:t>
            </a:r>
            <a:endParaRPr sz="70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a:latin typeface="Quicksand Medium"/>
                <a:ea typeface="Quicksand Medium"/>
                <a:cs typeface="Quicksand Medium"/>
                <a:sym typeface="Quicksand Medium"/>
              </a:rPr>
              <a:t>Haptic feedback confirms alerts</a:t>
            </a:r>
            <a:endParaRPr sz="70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a:latin typeface="Quicksand Medium"/>
                <a:ea typeface="Quicksand Medium"/>
                <a:cs typeface="Quicksand Medium"/>
                <a:sym typeface="Quicksand Medium"/>
              </a:rPr>
              <a:t>Less intrusive for employees</a:t>
            </a:r>
            <a:endParaRPr sz="70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a:latin typeface="Quicksand Medium"/>
                <a:ea typeface="Quicksand Medium"/>
                <a:cs typeface="Quicksand Medium"/>
                <a:sym typeface="Quicksand Medium"/>
              </a:rPr>
              <a:t>Ideal for public-facing staff</a:t>
            </a:r>
            <a:endParaRPr sz="700">
              <a:latin typeface="Quicksand Medium"/>
              <a:ea typeface="Quicksand Medium"/>
              <a:cs typeface="Quicksand Medium"/>
              <a:sym typeface="Quicksand Medium"/>
            </a:endParaRPr>
          </a:p>
          <a:p>
            <a:pPr marL="0" lvl="0" indent="0" algn="l" rtl="0">
              <a:spcBef>
                <a:spcPts val="0"/>
              </a:spcBef>
              <a:spcAft>
                <a:spcPts val="0"/>
              </a:spcAft>
              <a:buClr>
                <a:srgbClr val="000000"/>
              </a:buClr>
              <a:buSzPts val="700"/>
              <a:buFont typeface="Arial"/>
              <a:buNone/>
            </a:pPr>
            <a:endParaRPr sz="700">
              <a:latin typeface="Quicksand Medium"/>
              <a:ea typeface="Quicksand Medium"/>
              <a:cs typeface="Quicksand Medium"/>
              <a:sym typeface="Quicksand Medium"/>
            </a:endParaRPr>
          </a:p>
        </p:txBody>
      </p:sp>
      <p:sp>
        <p:nvSpPr>
          <p:cNvPr id="228" name="Google Shape;228;g3e408c2ef1a_0_398"/>
          <p:cNvSpPr txBox="1"/>
          <p:nvPr/>
        </p:nvSpPr>
        <p:spPr>
          <a:xfrm>
            <a:off x="275673" y="3913826"/>
            <a:ext cx="2264400" cy="150600"/>
          </a:xfrm>
          <a:prstGeom prst="rect">
            <a:avLst/>
          </a:prstGeom>
          <a:noFill/>
          <a:ln>
            <a:noFill/>
          </a:ln>
        </p:spPr>
        <p:txBody>
          <a:bodyPr spcFirstLastPara="1" wrap="square" lIns="0" tIns="27150" rIns="0" bIns="0" anchor="t" anchorCtr="0">
            <a:spAutoFit/>
          </a:bodyPr>
          <a:lstStyle/>
          <a:p>
            <a:pPr marL="0" marR="0" lvl="0" indent="0" algn="l" rtl="0">
              <a:lnSpc>
                <a:spcPct val="115000"/>
              </a:lnSpc>
              <a:spcBef>
                <a:spcPts val="1400"/>
              </a:spcBef>
              <a:spcAft>
                <a:spcPts val="0"/>
              </a:spcAft>
              <a:buClr>
                <a:srgbClr val="000000"/>
              </a:buClr>
              <a:buSzPts val="800"/>
              <a:buFont typeface="Arial"/>
              <a:buNone/>
            </a:pPr>
            <a:r>
              <a:rPr lang="en" sz="800" b="1" dirty="0">
                <a:solidFill>
                  <a:srgbClr val="18518E"/>
                </a:solidFill>
              </a:rPr>
              <a:t>Positioning Statement </a:t>
            </a:r>
            <a:endParaRPr sz="600" b="0" i="0" u="none" strike="noStrike" cap="none" dirty="0">
              <a:solidFill>
                <a:srgbClr val="000000"/>
              </a:solidFill>
              <a:latin typeface="Arial"/>
              <a:ea typeface="Arial"/>
              <a:cs typeface="Arial"/>
              <a:sym typeface="Arial"/>
            </a:endParaRPr>
          </a:p>
        </p:txBody>
      </p:sp>
      <p:sp>
        <p:nvSpPr>
          <p:cNvPr id="229" name="Google Shape;229;g3e408c2ef1a_0_398"/>
          <p:cNvSpPr txBox="1"/>
          <p:nvPr/>
        </p:nvSpPr>
        <p:spPr>
          <a:xfrm>
            <a:off x="275673" y="4291951"/>
            <a:ext cx="3978900" cy="243000"/>
          </a:xfrm>
          <a:prstGeom prst="rect">
            <a:avLst/>
          </a:prstGeom>
          <a:noFill/>
          <a:ln>
            <a:noFill/>
          </a:ln>
        </p:spPr>
        <p:txBody>
          <a:bodyPr spcFirstLastPara="1" wrap="square" lIns="0" tIns="27150" rIns="0" bIns="0" anchor="t" anchorCtr="0">
            <a:spAutoFit/>
          </a:bodyPr>
          <a:lstStyle/>
          <a:p>
            <a:pPr marL="0" marR="0" lvl="0" indent="0" algn="l" rtl="0">
              <a:lnSpc>
                <a:spcPct val="100000"/>
              </a:lnSpc>
              <a:spcBef>
                <a:spcPts val="0"/>
              </a:spcBef>
              <a:spcAft>
                <a:spcPts val="0"/>
              </a:spcAft>
              <a:buClr>
                <a:srgbClr val="000000"/>
              </a:buClr>
              <a:buSzPts val="600"/>
              <a:buFont typeface="Arial"/>
              <a:buNone/>
            </a:pPr>
            <a:r>
              <a:rPr lang="en" sz="700">
                <a:latin typeface="Quicksand Medium"/>
                <a:ea typeface="Quicksand Medium"/>
                <a:cs typeface="Quicksand Medium"/>
                <a:sym typeface="Quicksand Medium"/>
              </a:rPr>
              <a:t>"The Panic Button is designed for people-focused environments where employees need discreet, always-connected access to help." </a:t>
            </a:r>
            <a:endParaRPr sz="600" i="0" u="none" strike="noStrike" cap="none">
              <a:solidFill>
                <a:srgbClr val="000000"/>
              </a:solidFill>
              <a:latin typeface="Quicksand Medium"/>
              <a:ea typeface="Quicksand Medium"/>
              <a:cs typeface="Quicksand Medium"/>
              <a:sym typeface="Quicksand Medium"/>
            </a:endParaRPr>
          </a:p>
        </p:txBody>
      </p:sp>
      <p:cxnSp>
        <p:nvCxnSpPr>
          <p:cNvPr id="230" name="Google Shape;230;g3e408c2ef1a_0_398"/>
          <p:cNvCxnSpPr/>
          <p:nvPr/>
        </p:nvCxnSpPr>
        <p:spPr>
          <a:xfrm rot="10800000" flipH="1">
            <a:off x="290775" y="416462"/>
            <a:ext cx="2897400" cy="3600"/>
          </a:xfrm>
          <a:prstGeom prst="straightConnector1">
            <a:avLst/>
          </a:prstGeom>
          <a:noFill/>
          <a:ln w="9525" cap="flat" cmpd="sng">
            <a:solidFill>
              <a:srgbClr val="E22C91"/>
            </a:solidFill>
            <a:prstDash val="solid"/>
            <a:round/>
            <a:headEnd type="none" w="sm" len="sm"/>
            <a:tailEnd type="none" w="sm" len="sm"/>
          </a:ln>
        </p:spPr>
      </p:cxnSp>
      <p:cxnSp>
        <p:nvCxnSpPr>
          <p:cNvPr id="231" name="Google Shape;231;g3e408c2ef1a_0_398"/>
          <p:cNvCxnSpPr/>
          <p:nvPr/>
        </p:nvCxnSpPr>
        <p:spPr>
          <a:xfrm>
            <a:off x="313682" y="2841475"/>
            <a:ext cx="1935900" cy="300"/>
          </a:xfrm>
          <a:prstGeom prst="straightConnector1">
            <a:avLst/>
          </a:prstGeom>
          <a:noFill/>
          <a:ln w="9525" cap="flat" cmpd="sng">
            <a:solidFill>
              <a:srgbClr val="E22C91"/>
            </a:solidFill>
            <a:prstDash val="solid"/>
            <a:round/>
            <a:headEnd type="none" w="sm" len="sm"/>
            <a:tailEnd type="none" w="sm" len="sm"/>
          </a:ln>
        </p:spPr>
      </p:cxnSp>
      <p:sp>
        <p:nvSpPr>
          <p:cNvPr id="232" name="Google Shape;232;g3e408c2ef1a_0_398"/>
          <p:cNvSpPr txBox="1"/>
          <p:nvPr/>
        </p:nvSpPr>
        <p:spPr>
          <a:xfrm>
            <a:off x="491150" y="855537"/>
            <a:ext cx="1722600" cy="147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700" b="1">
                <a:solidFill>
                  <a:schemeClr val="dk1"/>
                </a:solidFill>
                <a:latin typeface="Quicksand"/>
                <a:ea typeface="Quicksand"/>
                <a:cs typeface="Quicksand"/>
                <a:sym typeface="Quicksand"/>
              </a:rPr>
              <a:t>Best Fit Industries</a:t>
            </a:r>
            <a:endParaRPr sz="700" b="1">
              <a:solidFill>
                <a:schemeClr val="dk1"/>
              </a:solidFill>
              <a:latin typeface="Quicksand"/>
              <a:ea typeface="Quicksand"/>
              <a:cs typeface="Quicksand"/>
              <a:sym typeface="Quicksand"/>
            </a:endParaRPr>
          </a:p>
          <a:p>
            <a:pPr marL="0" lvl="0" indent="0" algn="l" rtl="0">
              <a:spcBef>
                <a:spcPts val="0"/>
              </a:spcBef>
              <a:spcAft>
                <a:spcPts val="0"/>
              </a:spcAft>
              <a:buNone/>
            </a:pPr>
            <a:endParaRPr sz="700">
              <a:solidFill>
                <a:schemeClr val="dk1"/>
              </a:solidFill>
              <a:latin typeface="Quicksand Medium"/>
              <a:ea typeface="Quicksand Medium"/>
              <a:cs typeface="Quicksand Medium"/>
              <a:sym typeface="Quicksand Medium"/>
            </a:endParaRPr>
          </a:p>
          <a:p>
            <a:pPr marL="0" lvl="0" indent="0" algn="l" rtl="0">
              <a:spcBef>
                <a:spcPts val="0"/>
              </a:spcBef>
              <a:spcAft>
                <a:spcPts val="0"/>
              </a:spcAft>
              <a:buNone/>
            </a:pPr>
            <a:r>
              <a:rPr lang="en" sz="700" b="1">
                <a:solidFill>
                  <a:schemeClr val="dk1"/>
                </a:solidFill>
                <a:latin typeface="Quicksand"/>
                <a:ea typeface="Quicksand"/>
                <a:cs typeface="Quicksand"/>
                <a:sym typeface="Quicksand"/>
              </a:rPr>
              <a:t>Healthcare</a:t>
            </a:r>
            <a:endParaRPr sz="700" b="1">
              <a:solidFill>
                <a:schemeClr val="dk1"/>
              </a:solidFill>
              <a:latin typeface="Quicksand"/>
              <a:ea typeface="Quicksand"/>
              <a:cs typeface="Quicksand"/>
              <a:sym typeface="Quicksand"/>
            </a:endParaRPr>
          </a:p>
          <a:p>
            <a:pPr marL="457200" lvl="0" indent="-273050" algn="l" rtl="0">
              <a:spcBef>
                <a:spcPts val="0"/>
              </a:spcBef>
              <a:spcAft>
                <a:spcPts val="0"/>
              </a:spcAft>
              <a:buClr>
                <a:schemeClr val="dk1"/>
              </a:buClr>
              <a:buSzPts val="700"/>
              <a:buFont typeface="Quicksand Medium"/>
              <a:buChar char="●"/>
            </a:pPr>
            <a:r>
              <a:rPr lang="en" sz="700">
                <a:solidFill>
                  <a:schemeClr val="dk1"/>
                </a:solidFill>
                <a:latin typeface="Quicksand Medium"/>
                <a:ea typeface="Quicksand Medium"/>
                <a:cs typeface="Quicksand Medium"/>
                <a:sym typeface="Quicksand Medium"/>
              </a:rPr>
              <a:t>Home Health</a:t>
            </a:r>
            <a:endParaRPr sz="700">
              <a:solidFill>
                <a:schemeClr val="dk1"/>
              </a:solidFill>
              <a:latin typeface="Quicksand Medium"/>
              <a:ea typeface="Quicksand Medium"/>
              <a:cs typeface="Quicksand Medium"/>
              <a:sym typeface="Quicksand Medium"/>
            </a:endParaRPr>
          </a:p>
          <a:p>
            <a:pPr marL="457200" lvl="0" indent="-273050" algn="l" rtl="0">
              <a:spcBef>
                <a:spcPts val="0"/>
              </a:spcBef>
              <a:spcAft>
                <a:spcPts val="0"/>
              </a:spcAft>
              <a:buClr>
                <a:schemeClr val="dk1"/>
              </a:buClr>
              <a:buSzPts val="700"/>
              <a:buFont typeface="Quicksand Medium"/>
              <a:buChar char="●"/>
            </a:pPr>
            <a:r>
              <a:rPr lang="en" sz="700">
                <a:solidFill>
                  <a:schemeClr val="dk1"/>
                </a:solidFill>
                <a:latin typeface="Quicksand Medium"/>
                <a:ea typeface="Quicksand Medium"/>
                <a:cs typeface="Quicksand Medium"/>
                <a:sym typeface="Quicksand Medium"/>
              </a:rPr>
              <a:t>Behavioral Health</a:t>
            </a:r>
            <a:endParaRPr sz="700">
              <a:solidFill>
                <a:schemeClr val="dk1"/>
              </a:solidFill>
              <a:latin typeface="Quicksand Medium"/>
              <a:ea typeface="Quicksand Medium"/>
              <a:cs typeface="Quicksand Medium"/>
              <a:sym typeface="Quicksand Medium"/>
            </a:endParaRPr>
          </a:p>
          <a:p>
            <a:pPr marL="457200" lvl="0" indent="-273050" algn="l" rtl="0">
              <a:spcBef>
                <a:spcPts val="0"/>
              </a:spcBef>
              <a:spcAft>
                <a:spcPts val="0"/>
              </a:spcAft>
              <a:buClr>
                <a:schemeClr val="dk1"/>
              </a:buClr>
              <a:buSzPts val="700"/>
              <a:buFont typeface="Quicksand Medium"/>
              <a:buChar char="●"/>
            </a:pPr>
            <a:r>
              <a:rPr lang="en" sz="700">
                <a:solidFill>
                  <a:schemeClr val="dk1"/>
                </a:solidFill>
                <a:latin typeface="Quicksand Medium"/>
                <a:ea typeface="Quicksand Medium"/>
                <a:cs typeface="Quicksand Medium"/>
                <a:sym typeface="Quicksand Medium"/>
              </a:rPr>
              <a:t>Hospitals</a:t>
            </a:r>
            <a:endParaRPr sz="700">
              <a:solidFill>
                <a:schemeClr val="dk1"/>
              </a:solidFill>
              <a:latin typeface="Quicksand Medium"/>
              <a:ea typeface="Quicksand Medium"/>
              <a:cs typeface="Quicksand Medium"/>
              <a:sym typeface="Quicksand Medium"/>
            </a:endParaRPr>
          </a:p>
          <a:p>
            <a:pPr marL="457200" lvl="0" indent="-273050" algn="l" rtl="0">
              <a:spcBef>
                <a:spcPts val="0"/>
              </a:spcBef>
              <a:spcAft>
                <a:spcPts val="0"/>
              </a:spcAft>
              <a:buClr>
                <a:schemeClr val="dk1"/>
              </a:buClr>
              <a:buSzPts val="700"/>
              <a:buFont typeface="Quicksand Medium"/>
              <a:buChar char="●"/>
            </a:pPr>
            <a:r>
              <a:rPr lang="en" sz="700">
                <a:solidFill>
                  <a:schemeClr val="dk1"/>
                </a:solidFill>
                <a:latin typeface="Quicksand Medium"/>
                <a:ea typeface="Quicksand Medium"/>
                <a:cs typeface="Quicksand Medium"/>
                <a:sym typeface="Quicksand Medium"/>
              </a:rPr>
              <a:t>Clinics</a:t>
            </a:r>
            <a:endParaRPr sz="700">
              <a:solidFill>
                <a:schemeClr val="dk1"/>
              </a:solidFill>
              <a:latin typeface="Quicksand Medium"/>
              <a:ea typeface="Quicksand Medium"/>
              <a:cs typeface="Quicksand Medium"/>
              <a:sym typeface="Quicksand Medium"/>
            </a:endParaRPr>
          </a:p>
          <a:p>
            <a:pPr marL="0" lvl="0" indent="0" algn="l" rtl="0">
              <a:spcBef>
                <a:spcPts val="0"/>
              </a:spcBef>
              <a:spcAft>
                <a:spcPts val="0"/>
              </a:spcAft>
              <a:buNone/>
            </a:pPr>
            <a:endParaRPr sz="700">
              <a:solidFill>
                <a:schemeClr val="dk1"/>
              </a:solidFill>
              <a:latin typeface="Quicksand Medium"/>
              <a:ea typeface="Quicksand Medium"/>
              <a:cs typeface="Quicksand Medium"/>
              <a:sym typeface="Quicksand Medium"/>
            </a:endParaRPr>
          </a:p>
          <a:p>
            <a:pPr marL="0" lvl="0" indent="0" algn="l" rtl="0">
              <a:spcBef>
                <a:spcPts val="0"/>
              </a:spcBef>
              <a:spcAft>
                <a:spcPts val="0"/>
              </a:spcAft>
              <a:buNone/>
            </a:pPr>
            <a:r>
              <a:rPr lang="en" sz="700" b="1">
                <a:solidFill>
                  <a:schemeClr val="dk1"/>
                </a:solidFill>
                <a:latin typeface="Quicksand"/>
                <a:ea typeface="Quicksand"/>
                <a:cs typeface="Quicksand"/>
                <a:sym typeface="Quicksand"/>
              </a:rPr>
              <a:t>Education</a:t>
            </a:r>
            <a:endParaRPr sz="700" b="1">
              <a:solidFill>
                <a:schemeClr val="dk1"/>
              </a:solidFill>
              <a:latin typeface="Quicksand"/>
              <a:ea typeface="Quicksand"/>
              <a:cs typeface="Quicksand"/>
              <a:sym typeface="Quicksand"/>
            </a:endParaRPr>
          </a:p>
          <a:p>
            <a:pPr marL="457200" lvl="0" indent="-273050" algn="l" rtl="0">
              <a:spcBef>
                <a:spcPts val="0"/>
              </a:spcBef>
              <a:spcAft>
                <a:spcPts val="0"/>
              </a:spcAft>
              <a:buClr>
                <a:schemeClr val="dk1"/>
              </a:buClr>
              <a:buSzPts val="700"/>
              <a:buFont typeface="Quicksand Medium"/>
              <a:buChar char="●"/>
            </a:pPr>
            <a:r>
              <a:rPr lang="en" sz="700">
                <a:solidFill>
                  <a:schemeClr val="dk1"/>
                </a:solidFill>
                <a:latin typeface="Quicksand Medium"/>
                <a:ea typeface="Quicksand Medium"/>
                <a:cs typeface="Quicksand Medium"/>
                <a:sym typeface="Quicksand Medium"/>
              </a:rPr>
              <a:t>K-12</a:t>
            </a:r>
            <a:endParaRPr sz="700">
              <a:solidFill>
                <a:schemeClr val="dk1"/>
              </a:solidFill>
              <a:latin typeface="Quicksand Medium"/>
              <a:ea typeface="Quicksand Medium"/>
              <a:cs typeface="Quicksand Medium"/>
              <a:sym typeface="Quicksand Medium"/>
            </a:endParaRPr>
          </a:p>
          <a:p>
            <a:pPr marL="457200" lvl="0" indent="-273050" algn="l" rtl="0">
              <a:spcBef>
                <a:spcPts val="0"/>
              </a:spcBef>
              <a:spcAft>
                <a:spcPts val="0"/>
              </a:spcAft>
              <a:buClr>
                <a:schemeClr val="dk1"/>
              </a:buClr>
              <a:buSzPts val="700"/>
              <a:buFont typeface="Quicksand Medium"/>
              <a:buChar char="●"/>
            </a:pPr>
            <a:r>
              <a:rPr lang="en" sz="700">
                <a:solidFill>
                  <a:schemeClr val="dk1"/>
                </a:solidFill>
                <a:latin typeface="Quicksand Medium"/>
                <a:ea typeface="Quicksand Medium"/>
                <a:cs typeface="Quicksand Medium"/>
                <a:sym typeface="Quicksand Medium"/>
              </a:rPr>
              <a:t>Higher Education</a:t>
            </a:r>
            <a:endParaRPr sz="700">
              <a:solidFill>
                <a:schemeClr val="dk1"/>
              </a:solidFill>
              <a:latin typeface="Quicksand Medium"/>
              <a:ea typeface="Quicksand Medium"/>
              <a:cs typeface="Quicksand Medium"/>
              <a:sym typeface="Quicksand Medium"/>
            </a:endParaRPr>
          </a:p>
          <a:p>
            <a:pPr marL="457200" lvl="0" indent="-273050" algn="l" rtl="0">
              <a:spcBef>
                <a:spcPts val="0"/>
              </a:spcBef>
              <a:spcAft>
                <a:spcPts val="0"/>
              </a:spcAft>
              <a:buClr>
                <a:schemeClr val="dk1"/>
              </a:buClr>
              <a:buSzPts val="700"/>
              <a:buFont typeface="Quicksand Medium"/>
              <a:buChar char="●"/>
            </a:pPr>
            <a:r>
              <a:rPr lang="en" sz="700">
                <a:solidFill>
                  <a:schemeClr val="dk1"/>
                </a:solidFill>
                <a:latin typeface="Quicksand Medium"/>
                <a:ea typeface="Quicksand Medium"/>
                <a:cs typeface="Quicksand Medium"/>
                <a:sym typeface="Quicksand Medium"/>
              </a:rPr>
              <a:t>School Administration</a:t>
            </a:r>
            <a:endParaRPr>
              <a:latin typeface="Quicksand Medium"/>
              <a:ea typeface="Quicksand Medium"/>
              <a:cs typeface="Quicksand Medium"/>
              <a:sym typeface="Quicksand Medium"/>
            </a:endParaRPr>
          </a:p>
        </p:txBody>
      </p:sp>
      <p:sp>
        <p:nvSpPr>
          <p:cNvPr id="233" name="Google Shape;233;g3e408c2ef1a_0_398"/>
          <p:cNvSpPr txBox="1"/>
          <p:nvPr/>
        </p:nvSpPr>
        <p:spPr>
          <a:xfrm>
            <a:off x="2405650" y="843762"/>
            <a:ext cx="1722600" cy="158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700" b="1">
                <a:solidFill>
                  <a:schemeClr val="dk1"/>
                </a:solidFill>
                <a:latin typeface="Quicksand"/>
                <a:ea typeface="Quicksand"/>
                <a:cs typeface="Quicksand"/>
                <a:sym typeface="Quicksand"/>
              </a:rPr>
              <a:t>Best Fit Industries</a:t>
            </a:r>
            <a:endParaRPr sz="700" b="1">
              <a:solidFill>
                <a:schemeClr val="dk1"/>
              </a:solidFill>
              <a:latin typeface="Quicksand"/>
              <a:ea typeface="Quicksand"/>
              <a:cs typeface="Quicksand"/>
              <a:sym typeface="Quicksand"/>
            </a:endParaRPr>
          </a:p>
          <a:p>
            <a:pPr marL="0" lvl="0" indent="0" algn="l" rtl="0">
              <a:spcBef>
                <a:spcPts val="0"/>
              </a:spcBef>
              <a:spcAft>
                <a:spcPts val="0"/>
              </a:spcAft>
              <a:buNone/>
            </a:pPr>
            <a:endParaRPr sz="700">
              <a:solidFill>
                <a:schemeClr val="dk1"/>
              </a:solidFill>
              <a:latin typeface="Quicksand Medium"/>
              <a:ea typeface="Quicksand Medium"/>
              <a:cs typeface="Quicksand Medium"/>
              <a:sym typeface="Quicksand Medium"/>
            </a:endParaRPr>
          </a:p>
          <a:p>
            <a:pPr marL="0" lvl="0" indent="0" algn="l" rtl="0">
              <a:spcBef>
                <a:spcPts val="0"/>
              </a:spcBef>
              <a:spcAft>
                <a:spcPts val="0"/>
              </a:spcAft>
              <a:buNone/>
            </a:pPr>
            <a:r>
              <a:rPr lang="en" sz="700" b="1">
                <a:latin typeface="Quicksand"/>
                <a:ea typeface="Quicksand"/>
                <a:cs typeface="Quicksand"/>
                <a:sym typeface="Quicksand"/>
              </a:rPr>
              <a:t>Social Services</a:t>
            </a:r>
            <a:endParaRPr sz="700" b="1">
              <a:latin typeface="Quicksand"/>
              <a:ea typeface="Quicksand"/>
              <a:cs typeface="Quicksand"/>
              <a:sym typeface="Quicksand"/>
            </a:endParaRPr>
          </a:p>
          <a:p>
            <a:pPr marL="457200" lvl="0" indent="-273050" algn="l" rtl="0">
              <a:spcBef>
                <a:spcPts val="0"/>
              </a:spcBef>
              <a:spcAft>
                <a:spcPts val="0"/>
              </a:spcAft>
              <a:buSzPts val="700"/>
              <a:buFont typeface="Quicksand Medium"/>
              <a:buChar char="●"/>
            </a:pPr>
            <a:r>
              <a:rPr lang="en" sz="700">
                <a:latin typeface="Quicksand Medium"/>
                <a:ea typeface="Quicksand Medium"/>
                <a:cs typeface="Quicksand Medium"/>
                <a:sym typeface="Quicksand Medium"/>
              </a:rPr>
              <a:t>CPS</a:t>
            </a:r>
            <a:endParaRPr sz="70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a:latin typeface="Quicksand Medium"/>
                <a:ea typeface="Quicksand Medium"/>
                <a:cs typeface="Quicksand Medium"/>
                <a:sym typeface="Quicksand Medium"/>
              </a:rPr>
              <a:t>APS</a:t>
            </a:r>
            <a:endParaRPr sz="70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a:latin typeface="Quicksand Medium"/>
                <a:ea typeface="Quicksand Medium"/>
                <a:cs typeface="Quicksand Medium"/>
                <a:sym typeface="Quicksand Medium"/>
              </a:rPr>
              <a:t>Family Services</a:t>
            </a:r>
            <a:endParaRPr sz="70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a:latin typeface="Quicksand Medium"/>
                <a:ea typeface="Quicksand Medium"/>
                <a:cs typeface="Quicksand Medium"/>
                <a:sym typeface="Quicksand Medium"/>
              </a:rPr>
              <a:t>Case Workers</a:t>
            </a:r>
            <a:endParaRPr sz="700">
              <a:latin typeface="Quicksand Medium"/>
              <a:ea typeface="Quicksand Medium"/>
              <a:cs typeface="Quicksand Medium"/>
              <a:sym typeface="Quicksand Medium"/>
            </a:endParaRPr>
          </a:p>
          <a:p>
            <a:pPr marL="0" lvl="0" indent="0" algn="l" rtl="0">
              <a:spcBef>
                <a:spcPts val="0"/>
              </a:spcBef>
              <a:spcAft>
                <a:spcPts val="0"/>
              </a:spcAft>
              <a:buNone/>
            </a:pPr>
            <a:endParaRPr sz="700">
              <a:latin typeface="Quicksand Medium"/>
              <a:ea typeface="Quicksand Medium"/>
              <a:cs typeface="Quicksand Medium"/>
              <a:sym typeface="Quicksand Medium"/>
            </a:endParaRPr>
          </a:p>
          <a:p>
            <a:pPr marL="0" lvl="0" indent="0" algn="l" rtl="0">
              <a:spcBef>
                <a:spcPts val="0"/>
              </a:spcBef>
              <a:spcAft>
                <a:spcPts val="0"/>
              </a:spcAft>
              <a:buNone/>
            </a:pPr>
            <a:r>
              <a:rPr lang="en" sz="700" b="1">
                <a:latin typeface="Quicksand"/>
                <a:ea typeface="Quicksand"/>
                <a:cs typeface="Quicksand"/>
                <a:sym typeface="Quicksand"/>
              </a:rPr>
              <a:t>Businesses</a:t>
            </a:r>
            <a:endParaRPr sz="700" b="1">
              <a:latin typeface="Quicksand"/>
              <a:ea typeface="Quicksand"/>
              <a:cs typeface="Quicksand"/>
              <a:sym typeface="Quicksand"/>
            </a:endParaRPr>
          </a:p>
          <a:p>
            <a:pPr marL="457200" lvl="0" indent="-273050" algn="l" rtl="0">
              <a:spcBef>
                <a:spcPts val="0"/>
              </a:spcBef>
              <a:spcAft>
                <a:spcPts val="0"/>
              </a:spcAft>
              <a:buSzPts val="700"/>
              <a:buFont typeface="Quicksand Medium"/>
              <a:buChar char="●"/>
            </a:pPr>
            <a:r>
              <a:rPr lang="en" sz="700">
                <a:latin typeface="Quicksand Medium"/>
                <a:ea typeface="Quicksand Medium"/>
                <a:cs typeface="Quicksand Medium"/>
                <a:sym typeface="Quicksand Medium"/>
              </a:rPr>
              <a:t>Corporate Offices</a:t>
            </a:r>
            <a:endParaRPr sz="70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a:latin typeface="Quicksand Medium"/>
                <a:ea typeface="Quicksand Medium"/>
                <a:cs typeface="Quicksand Medium"/>
                <a:sym typeface="Quicksand Medium"/>
              </a:rPr>
              <a:t>Retail </a:t>
            </a:r>
            <a:endParaRPr sz="70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a:latin typeface="Quicksand Medium"/>
                <a:ea typeface="Quicksand Medium"/>
                <a:cs typeface="Quicksand Medium"/>
                <a:sym typeface="Quicksand Medium"/>
              </a:rPr>
              <a:t>Hospitality</a:t>
            </a:r>
            <a:endParaRPr sz="70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a:latin typeface="Quicksand Medium"/>
                <a:ea typeface="Quicksand Medium"/>
                <a:cs typeface="Quicksand Medium"/>
                <a:sym typeface="Quicksand Medium"/>
              </a:rPr>
              <a:t>Banks</a:t>
            </a:r>
            <a:endParaRPr sz="700">
              <a:latin typeface="Quicksand Medium"/>
              <a:ea typeface="Quicksand Medium"/>
              <a:cs typeface="Quicksand Medium"/>
              <a:sym typeface="Quicksand Medium"/>
            </a:endParaRPr>
          </a:p>
        </p:txBody>
      </p:sp>
      <p:sp>
        <p:nvSpPr>
          <p:cNvPr id="234" name="Google Shape;234;g3e408c2ef1a_0_398"/>
          <p:cNvSpPr/>
          <p:nvPr/>
        </p:nvSpPr>
        <p:spPr>
          <a:xfrm>
            <a:off x="4683775" y="543126"/>
            <a:ext cx="4178100" cy="1944600"/>
          </a:xfrm>
          <a:prstGeom prst="roundRect">
            <a:avLst>
              <a:gd name="adj" fmla="val 9153"/>
            </a:avLst>
          </a:prstGeom>
          <a:noFill/>
          <a:ln w="12700" cap="flat" cmpd="sng">
            <a:solidFill>
              <a:srgbClr val="FDD70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5" name="Google Shape;235;g3e408c2ef1a_0_398"/>
          <p:cNvSpPr txBox="1"/>
          <p:nvPr/>
        </p:nvSpPr>
        <p:spPr>
          <a:xfrm>
            <a:off x="4853300" y="578637"/>
            <a:ext cx="39546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 sz="1200" b="1">
                <a:solidFill>
                  <a:srgbClr val="E22C91"/>
                </a:solidFill>
              </a:rPr>
              <a:t>When To Position the Personal Safety Device (PSD) </a:t>
            </a:r>
            <a:endParaRPr sz="700" b="0" i="0" u="none" strike="noStrike" cap="none">
              <a:solidFill>
                <a:srgbClr val="000000"/>
              </a:solidFill>
              <a:latin typeface="Arial"/>
              <a:ea typeface="Arial"/>
              <a:cs typeface="Arial"/>
              <a:sym typeface="Arial"/>
            </a:endParaRPr>
          </a:p>
        </p:txBody>
      </p:sp>
      <p:sp>
        <p:nvSpPr>
          <p:cNvPr id="236" name="Google Shape;236;g3e408c2ef1a_0_398"/>
          <p:cNvSpPr txBox="1"/>
          <p:nvPr/>
        </p:nvSpPr>
        <p:spPr>
          <a:xfrm>
            <a:off x="4734332" y="2606988"/>
            <a:ext cx="2926800" cy="196200"/>
          </a:xfrm>
          <a:prstGeom prst="rect">
            <a:avLst/>
          </a:prstGeom>
          <a:noFill/>
          <a:ln>
            <a:noFill/>
          </a:ln>
        </p:spPr>
        <p:txBody>
          <a:bodyPr spcFirstLastPara="1" wrap="square" lIns="0" tIns="11425" rIns="0" bIns="0" anchor="t" anchorCtr="0">
            <a:spAutoFit/>
          </a:bodyPr>
          <a:lstStyle/>
          <a:p>
            <a:pPr marL="12700" marR="0" lvl="0" indent="0" algn="l" rtl="0">
              <a:lnSpc>
                <a:spcPct val="100000"/>
              </a:lnSpc>
              <a:spcBef>
                <a:spcPts val="0"/>
              </a:spcBef>
              <a:spcAft>
                <a:spcPts val="0"/>
              </a:spcAft>
              <a:buClr>
                <a:srgbClr val="000000"/>
              </a:buClr>
              <a:buSzPts val="1200"/>
              <a:buFont typeface="Arial"/>
              <a:buNone/>
            </a:pPr>
            <a:r>
              <a:rPr lang="en" sz="1200" b="1">
                <a:solidFill>
                  <a:srgbClr val="E22C91"/>
                </a:solidFill>
              </a:rPr>
              <a:t>Why Customers Choose It </a:t>
            </a:r>
            <a:endParaRPr sz="1200" b="1" i="0" u="none" strike="noStrike" cap="none">
              <a:solidFill>
                <a:srgbClr val="000000"/>
              </a:solidFill>
              <a:latin typeface="Arial"/>
              <a:ea typeface="Arial"/>
              <a:cs typeface="Arial"/>
              <a:sym typeface="Arial"/>
            </a:endParaRPr>
          </a:p>
        </p:txBody>
      </p:sp>
      <p:sp>
        <p:nvSpPr>
          <p:cNvPr id="237" name="Google Shape;237;g3e408c2ef1a_0_398"/>
          <p:cNvSpPr txBox="1"/>
          <p:nvPr/>
        </p:nvSpPr>
        <p:spPr>
          <a:xfrm>
            <a:off x="4734325" y="2928975"/>
            <a:ext cx="3978900" cy="1212600"/>
          </a:xfrm>
          <a:prstGeom prst="rect">
            <a:avLst/>
          </a:prstGeom>
          <a:noFill/>
          <a:ln>
            <a:noFill/>
          </a:ln>
        </p:spPr>
        <p:txBody>
          <a:bodyPr spcFirstLastPara="1" wrap="square" lIns="0" tIns="27150" rIns="0" bIns="0" anchor="t" anchorCtr="0">
            <a:spAutoFit/>
          </a:bodyPr>
          <a:lstStyle/>
          <a:p>
            <a:pPr marL="0" lvl="0" indent="0" algn="l" rtl="0">
              <a:spcBef>
                <a:spcPts val="0"/>
              </a:spcBef>
              <a:spcAft>
                <a:spcPts val="0"/>
              </a:spcAft>
              <a:buNone/>
            </a:pPr>
            <a:r>
              <a:rPr lang="en" sz="700" dirty="0">
                <a:latin typeface="Quicksand Medium"/>
                <a:ea typeface="Quicksand Medium"/>
                <a:cs typeface="Quicksand Medium"/>
                <a:sym typeface="Quicksand Medium"/>
              </a:rPr>
              <a:t>The PSD is designed for rugged environments where durability and workforce flexibility are critical.</a:t>
            </a:r>
            <a:endParaRPr sz="700" dirty="0">
              <a:latin typeface="Quicksand Medium"/>
              <a:ea typeface="Quicksand Medium"/>
              <a:cs typeface="Quicksand Medium"/>
              <a:sym typeface="Quicksand Medium"/>
            </a:endParaRPr>
          </a:p>
          <a:p>
            <a:pPr marL="0" lvl="0" indent="0" algn="l" rtl="0">
              <a:spcBef>
                <a:spcPts val="0"/>
              </a:spcBef>
              <a:spcAft>
                <a:spcPts val="0"/>
              </a:spcAft>
              <a:buNone/>
            </a:pPr>
            <a:endParaRPr sz="700" dirty="0">
              <a:latin typeface="Quicksand Medium"/>
              <a:ea typeface="Quicksand Medium"/>
              <a:cs typeface="Quicksand Medium"/>
              <a:sym typeface="Quicksand Medium"/>
            </a:endParaRPr>
          </a:p>
          <a:p>
            <a:pPr marL="0" lvl="0" indent="0" algn="l" rtl="0">
              <a:spcBef>
                <a:spcPts val="0"/>
              </a:spcBef>
              <a:spcAft>
                <a:spcPts val="0"/>
              </a:spcAft>
              <a:buNone/>
            </a:pPr>
            <a:r>
              <a:rPr lang="en" sz="700" b="1" dirty="0">
                <a:latin typeface="Quicksand"/>
                <a:ea typeface="Quicksand"/>
                <a:cs typeface="Quicksand"/>
                <a:sym typeface="Quicksand"/>
              </a:rPr>
              <a:t>Key advantages:</a:t>
            </a:r>
            <a:endParaRPr sz="700" b="1" dirty="0">
              <a:latin typeface="Quicksand"/>
              <a:ea typeface="Quicksand"/>
              <a:cs typeface="Quicksand"/>
              <a:sym typeface="Quicksand"/>
            </a:endParaRPr>
          </a:p>
          <a:p>
            <a:pPr marL="0" lvl="0" indent="0" algn="l" rtl="0">
              <a:spcBef>
                <a:spcPts val="0"/>
              </a:spcBef>
              <a:spcAft>
                <a:spcPts val="0"/>
              </a:spcAft>
              <a:buNone/>
            </a:pPr>
            <a:endParaRPr sz="700" dirty="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Ruggedized design</a:t>
            </a:r>
            <a:endParaRPr sz="700" dirty="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Built for outdoor environments</a:t>
            </a:r>
            <a:endParaRPr sz="700" dirty="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Supports NFC badge assignment</a:t>
            </a:r>
            <a:endParaRPr sz="700" dirty="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Enables shared-device deployments</a:t>
            </a:r>
            <a:endParaRPr sz="700" dirty="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Ideal for rotating shifts and field crews</a:t>
            </a:r>
            <a:endParaRPr sz="700" dirty="0">
              <a:latin typeface="Quicksand Medium"/>
              <a:ea typeface="Quicksand Medium"/>
              <a:cs typeface="Quicksand Medium"/>
              <a:sym typeface="Quicksand Medium"/>
            </a:endParaRPr>
          </a:p>
          <a:p>
            <a:pPr marL="0" lvl="0" indent="0" algn="l" rtl="0">
              <a:spcBef>
                <a:spcPts val="0"/>
              </a:spcBef>
              <a:spcAft>
                <a:spcPts val="0"/>
              </a:spcAft>
              <a:buClr>
                <a:srgbClr val="000000"/>
              </a:buClr>
              <a:buSzPts val="700"/>
              <a:buFont typeface="Arial"/>
              <a:buNone/>
            </a:pPr>
            <a:endParaRPr sz="700" dirty="0">
              <a:latin typeface="Quicksand Medium"/>
              <a:ea typeface="Quicksand Medium"/>
              <a:cs typeface="Quicksand Medium"/>
              <a:sym typeface="Quicksand Medium"/>
            </a:endParaRPr>
          </a:p>
        </p:txBody>
      </p:sp>
      <p:sp>
        <p:nvSpPr>
          <p:cNvPr id="238" name="Google Shape;238;g3e408c2ef1a_0_398"/>
          <p:cNvSpPr txBox="1"/>
          <p:nvPr/>
        </p:nvSpPr>
        <p:spPr>
          <a:xfrm>
            <a:off x="4700123" y="3914054"/>
            <a:ext cx="2264400" cy="150600"/>
          </a:xfrm>
          <a:prstGeom prst="rect">
            <a:avLst/>
          </a:prstGeom>
          <a:noFill/>
          <a:ln>
            <a:noFill/>
          </a:ln>
        </p:spPr>
        <p:txBody>
          <a:bodyPr spcFirstLastPara="1" wrap="square" lIns="0" tIns="27150" rIns="0" bIns="0" anchor="t" anchorCtr="0">
            <a:spAutoFit/>
          </a:bodyPr>
          <a:lstStyle/>
          <a:p>
            <a:pPr marL="0" marR="0" lvl="0" indent="0" algn="l" rtl="0">
              <a:lnSpc>
                <a:spcPct val="115000"/>
              </a:lnSpc>
              <a:spcBef>
                <a:spcPts val="1400"/>
              </a:spcBef>
              <a:spcAft>
                <a:spcPts val="0"/>
              </a:spcAft>
              <a:buClr>
                <a:srgbClr val="000000"/>
              </a:buClr>
              <a:buSzPts val="800"/>
              <a:buFont typeface="Arial"/>
              <a:buNone/>
            </a:pPr>
            <a:r>
              <a:rPr lang="en" sz="800" b="1" dirty="0">
                <a:solidFill>
                  <a:srgbClr val="18518E"/>
                </a:solidFill>
              </a:rPr>
              <a:t>Positioning Statement </a:t>
            </a:r>
            <a:endParaRPr sz="600" b="0" i="0" u="none" strike="noStrike" cap="none" dirty="0">
              <a:solidFill>
                <a:srgbClr val="000000"/>
              </a:solidFill>
              <a:latin typeface="Arial"/>
              <a:ea typeface="Arial"/>
              <a:cs typeface="Arial"/>
              <a:sym typeface="Arial"/>
            </a:endParaRPr>
          </a:p>
        </p:txBody>
      </p:sp>
      <p:sp>
        <p:nvSpPr>
          <p:cNvPr id="239" name="Google Shape;239;g3e408c2ef1a_0_398"/>
          <p:cNvSpPr txBox="1"/>
          <p:nvPr/>
        </p:nvSpPr>
        <p:spPr>
          <a:xfrm>
            <a:off x="4700123" y="4310076"/>
            <a:ext cx="3978900" cy="243000"/>
          </a:xfrm>
          <a:prstGeom prst="rect">
            <a:avLst/>
          </a:prstGeom>
          <a:noFill/>
          <a:ln>
            <a:noFill/>
          </a:ln>
        </p:spPr>
        <p:txBody>
          <a:bodyPr spcFirstLastPara="1" wrap="square" lIns="0" tIns="27150" rIns="0" bIns="0" anchor="t" anchorCtr="0">
            <a:spAutoFit/>
          </a:bodyPr>
          <a:lstStyle/>
          <a:p>
            <a:pPr marL="0" marR="0" lvl="0" indent="0" algn="l" rtl="0">
              <a:lnSpc>
                <a:spcPct val="100000"/>
              </a:lnSpc>
              <a:spcBef>
                <a:spcPts val="0"/>
              </a:spcBef>
              <a:spcAft>
                <a:spcPts val="0"/>
              </a:spcAft>
              <a:buClr>
                <a:srgbClr val="000000"/>
              </a:buClr>
              <a:buSzPts val="600"/>
              <a:buFont typeface="Arial"/>
              <a:buNone/>
            </a:pPr>
            <a:r>
              <a:rPr lang="en" sz="700">
                <a:latin typeface="Quicksand Medium"/>
                <a:ea typeface="Quicksand Medium"/>
                <a:cs typeface="Quicksand Medium"/>
                <a:sym typeface="Quicksand Medium"/>
              </a:rPr>
              <a:t>"The PSD is designed for field workers who need durable protection in demanding environments." </a:t>
            </a:r>
            <a:endParaRPr sz="600" i="0" u="none" strike="noStrike" cap="none">
              <a:solidFill>
                <a:srgbClr val="000000"/>
              </a:solidFill>
              <a:latin typeface="Quicksand Medium"/>
              <a:ea typeface="Quicksand Medium"/>
              <a:cs typeface="Quicksand Medium"/>
              <a:sym typeface="Quicksand Medium"/>
            </a:endParaRPr>
          </a:p>
        </p:txBody>
      </p:sp>
      <p:cxnSp>
        <p:nvCxnSpPr>
          <p:cNvPr id="240" name="Google Shape;240;g3e408c2ef1a_0_398"/>
          <p:cNvCxnSpPr/>
          <p:nvPr/>
        </p:nvCxnSpPr>
        <p:spPr>
          <a:xfrm>
            <a:off x="4750332" y="2841475"/>
            <a:ext cx="1935900" cy="300"/>
          </a:xfrm>
          <a:prstGeom prst="straightConnector1">
            <a:avLst/>
          </a:prstGeom>
          <a:noFill/>
          <a:ln w="9525" cap="flat" cmpd="sng">
            <a:solidFill>
              <a:srgbClr val="E22C91"/>
            </a:solidFill>
            <a:prstDash val="solid"/>
            <a:round/>
            <a:headEnd type="none" w="sm" len="sm"/>
            <a:tailEnd type="none" w="sm" len="sm"/>
          </a:ln>
        </p:spPr>
      </p:cxnSp>
      <p:sp>
        <p:nvSpPr>
          <p:cNvPr id="241" name="Google Shape;241;g3e408c2ef1a_0_398"/>
          <p:cNvSpPr txBox="1"/>
          <p:nvPr/>
        </p:nvSpPr>
        <p:spPr>
          <a:xfrm>
            <a:off x="4896050" y="630883"/>
            <a:ext cx="1722600" cy="1839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 sz="700" b="1" dirty="0">
                <a:solidFill>
                  <a:schemeClr val="dk1"/>
                </a:solidFill>
                <a:latin typeface="Quicksand"/>
                <a:ea typeface="Quicksand"/>
                <a:cs typeface="Quicksand"/>
                <a:sym typeface="Quicksand"/>
              </a:rPr>
              <a:t>Tier 1 – Highest Risk / Highest Opportunity</a:t>
            </a:r>
            <a:endParaRPr sz="700" b="1" dirty="0">
              <a:solidFill>
                <a:schemeClr val="dk1"/>
              </a:solidFill>
              <a:latin typeface="Quicksand"/>
              <a:ea typeface="Quicksand"/>
              <a:cs typeface="Quicksand"/>
              <a:sym typeface="Quicksand"/>
            </a:endParaRPr>
          </a:p>
          <a:p>
            <a:pPr marL="457200" lvl="0" indent="-273050" algn="l" rtl="0">
              <a:lnSpc>
                <a:spcPct val="115000"/>
              </a:lnSpc>
              <a:spcBef>
                <a:spcPts val="1200"/>
              </a:spcBef>
              <a:spcAft>
                <a:spcPts val="0"/>
              </a:spcAft>
              <a:buClr>
                <a:schemeClr val="dk1"/>
              </a:buClr>
              <a:buSzPts val="700"/>
              <a:buFont typeface="Quicksand Medium"/>
              <a:buChar char="●"/>
            </a:pPr>
            <a:r>
              <a:rPr lang="en" sz="700" dirty="0">
                <a:solidFill>
                  <a:schemeClr val="dk1"/>
                </a:solidFill>
                <a:latin typeface="Quicksand Medium"/>
                <a:ea typeface="Quicksand Medium"/>
                <a:cs typeface="Quicksand Medium"/>
                <a:sym typeface="Quicksand Medium"/>
              </a:rPr>
              <a:t>Oil &amp; Gas</a:t>
            </a:r>
            <a:endParaRPr sz="700" dirty="0">
              <a:solidFill>
                <a:schemeClr val="dk1"/>
              </a:solidFill>
              <a:latin typeface="Quicksand Medium"/>
              <a:ea typeface="Quicksand Medium"/>
              <a:cs typeface="Quicksand Medium"/>
              <a:sym typeface="Quicksand Medium"/>
            </a:endParaRPr>
          </a:p>
          <a:p>
            <a:pPr marL="457200" lvl="0" indent="-273050" algn="l" rtl="0">
              <a:lnSpc>
                <a:spcPct val="115000"/>
              </a:lnSpc>
              <a:spcBef>
                <a:spcPts val="0"/>
              </a:spcBef>
              <a:spcAft>
                <a:spcPts val="0"/>
              </a:spcAft>
              <a:buClr>
                <a:schemeClr val="dk1"/>
              </a:buClr>
              <a:buSzPts val="700"/>
              <a:buFont typeface="Quicksand Medium"/>
              <a:buChar char="●"/>
            </a:pPr>
            <a:r>
              <a:rPr lang="en" sz="700" dirty="0">
                <a:solidFill>
                  <a:schemeClr val="dk1"/>
                </a:solidFill>
                <a:latin typeface="Quicksand Medium"/>
                <a:ea typeface="Quicksand Medium"/>
                <a:cs typeface="Quicksand Medium"/>
                <a:sym typeface="Quicksand Medium"/>
              </a:rPr>
              <a:t>Utilities</a:t>
            </a:r>
            <a:endParaRPr sz="700" dirty="0">
              <a:solidFill>
                <a:schemeClr val="dk1"/>
              </a:solidFill>
              <a:latin typeface="Quicksand Medium"/>
              <a:ea typeface="Quicksand Medium"/>
              <a:cs typeface="Quicksand Medium"/>
              <a:sym typeface="Quicksand Medium"/>
            </a:endParaRPr>
          </a:p>
          <a:p>
            <a:pPr marL="457200" lvl="0" indent="-273050" algn="l" rtl="0">
              <a:lnSpc>
                <a:spcPct val="115000"/>
              </a:lnSpc>
              <a:spcBef>
                <a:spcPts val="0"/>
              </a:spcBef>
              <a:spcAft>
                <a:spcPts val="0"/>
              </a:spcAft>
              <a:buClr>
                <a:schemeClr val="dk1"/>
              </a:buClr>
              <a:buSzPts val="700"/>
              <a:buFont typeface="Quicksand Medium"/>
              <a:buChar char="●"/>
            </a:pPr>
            <a:r>
              <a:rPr lang="en" sz="700" dirty="0">
                <a:solidFill>
                  <a:schemeClr val="dk1"/>
                </a:solidFill>
                <a:latin typeface="Quicksand Medium"/>
                <a:ea typeface="Quicksand Medium"/>
                <a:cs typeface="Quicksand Medium"/>
                <a:sym typeface="Quicksand Medium"/>
              </a:rPr>
              <a:t>Construction</a:t>
            </a:r>
            <a:endParaRPr sz="700" dirty="0">
              <a:solidFill>
                <a:schemeClr val="dk1"/>
              </a:solidFill>
              <a:latin typeface="Quicksand Medium"/>
              <a:ea typeface="Quicksand Medium"/>
              <a:cs typeface="Quicksand Medium"/>
              <a:sym typeface="Quicksand Medium"/>
            </a:endParaRPr>
          </a:p>
          <a:p>
            <a:pPr marL="457200" lvl="0" indent="-273050" algn="l" rtl="0">
              <a:lnSpc>
                <a:spcPct val="115000"/>
              </a:lnSpc>
              <a:spcBef>
                <a:spcPts val="0"/>
              </a:spcBef>
              <a:spcAft>
                <a:spcPts val="0"/>
              </a:spcAft>
              <a:buClr>
                <a:schemeClr val="dk1"/>
              </a:buClr>
              <a:buSzPts val="700"/>
              <a:buFont typeface="Quicksand Medium"/>
              <a:buChar char="●"/>
            </a:pPr>
            <a:r>
              <a:rPr lang="en" sz="700" dirty="0">
                <a:solidFill>
                  <a:schemeClr val="dk1"/>
                </a:solidFill>
                <a:latin typeface="Quicksand Medium"/>
                <a:ea typeface="Quicksand Medium"/>
                <a:cs typeface="Quicksand Medium"/>
                <a:sym typeface="Quicksand Medium"/>
              </a:rPr>
              <a:t>Transportation</a:t>
            </a:r>
            <a:endParaRPr sz="700" dirty="0">
              <a:solidFill>
                <a:schemeClr val="dk1"/>
              </a:solidFill>
              <a:latin typeface="Quicksand Medium"/>
              <a:ea typeface="Quicksand Medium"/>
              <a:cs typeface="Quicksand Medium"/>
              <a:sym typeface="Quicksand Medium"/>
            </a:endParaRPr>
          </a:p>
          <a:p>
            <a:pPr marL="457200" lvl="0" indent="-273050" algn="l" rtl="0">
              <a:lnSpc>
                <a:spcPct val="115000"/>
              </a:lnSpc>
              <a:spcBef>
                <a:spcPts val="0"/>
              </a:spcBef>
              <a:spcAft>
                <a:spcPts val="0"/>
              </a:spcAft>
              <a:buClr>
                <a:schemeClr val="dk1"/>
              </a:buClr>
              <a:buSzPts val="700"/>
              <a:buFont typeface="Quicksand Medium"/>
              <a:buChar char="●"/>
            </a:pPr>
            <a:r>
              <a:rPr lang="en" sz="700" dirty="0">
                <a:solidFill>
                  <a:schemeClr val="dk1"/>
                </a:solidFill>
                <a:latin typeface="Quicksand Medium"/>
                <a:ea typeface="Quicksand Medium"/>
                <a:cs typeface="Quicksand Medium"/>
                <a:sym typeface="Quicksand Medium"/>
              </a:rPr>
              <a:t>Public Works</a:t>
            </a:r>
            <a:endParaRPr sz="700" dirty="0">
              <a:solidFill>
                <a:schemeClr val="dk1"/>
              </a:solidFill>
              <a:latin typeface="Quicksand Medium"/>
              <a:ea typeface="Quicksand Medium"/>
              <a:cs typeface="Quicksand Medium"/>
              <a:sym typeface="Quicksand Medium"/>
            </a:endParaRPr>
          </a:p>
          <a:p>
            <a:pPr marL="457200" lvl="0" indent="-273050" algn="l" rtl="0">
              <a:lnSpc>
                <a:spcPct val="115000"/>
              </a:lnSpc>
              <a:spcBef>
                <a:spcPts val="0"/>
              </a:spcBef>
              <a:spcAft>
                <a:spcPts val="0"/>
              </a:spcAft>
              <a:buClr>
                <a:schemeClr val="dk1"/>
              </a:buClr>
              <a:buSzPts val="700"/>
              <a:buFont typeface="Quicksand Medium"/>
              <a:buChar char="●"/>
            </a:pPr>
            <a:r>
              <a:rPr lang="en" sz="700" dirty="0">
                <a:solidFill>
                  <a:schemeClr val="dk1"/>
                </a:solidFill>
                <a:latin typeface="Quicksand Medium"/>
                <a:ea typeface="Quicksand Medium"/>
                <a:cs typeface="Quicksand Medium"/>
                <a:sym typeface="Quicksand Medium"/>
              </a:rPr>
              <a:t>Telecommunications</a:t>
            </a:r>
            <a:endParaRPr sz="700" dirty="0">
              <a:solidFill>
                <a:schemeClr val="dk1"/>
              </a:solidFill>
              <a:latin typeface="Quicksand Medium"/>
              <a:ea typeface="Quicksand Medium"/>
              <a:cs typeface="Quicksand Medium"/>
              <a:sym typeface="Quicksand Medium"/>
            </a:endParaRPr>
          </a:p>
          <a:p>
            <a:pPr marL="457200" lvl="0" indent="-273050" algn="l" rtl="0">
              <a:lnSpc>
                <a:spcPct val="115000"/>
              </a:lnSpc>
              <a:spcBef>
                <a:spcPts val="0"/>
              </a:spcBef>
              <a:spcAft>
                <a:spcPts val="0"/>
              </a:spcAft>
              <a:buClr>
                <a:schemeClr val="dk1"/>
              </a:buClr>
              <a:buSzPts val="700"/>
              <a:buFont typeface="Quicksand Medium"/>
              <a:buChar char="●"/>
            </a:pPr>
            <a:r>
              <a:rPr lang="en" sz="700" dirty="0">
                <a:solidFill>
                  <a:schemeClr val="dk1"/>
                </a:solidFill>
                <a:latin typeface="Quicksand Medium"/>
                <a:ea typeface="Quicksand Medium"/>
                <a:cs typeface="Quicksand Medium"/>
                <a:sym typeface="Quicksand Medium"/>
              </a:rPr>
              <a:t>Manufacturing</a:t>
            </a:r>
            <a:endParaRPr sz="700" dirty="0">
              <a:solidFill>
                <a:schemeClr val="dk1"/>
              </a:solidFill>
              <a:latin typeface="Quicksand Medium"/>
              <a:ea typeface="Quicksand Medium"/>
              <a:cs typeface="Quicksand Medium"/>
              <a:sym typeface="Quicksand Medium"/>
            </a:endParaRPr>
          </a:p>
          <a:p>
            <a:pPr marL="457200" lvl="0" indent="-273050" algn="l" rtl="0">
              <a:lnSpc>
                <a:spcPct val="115000"/>
              </a:lnSpc>
              <a:spcBef>
                <a:spcPts val="0"/>
              </a:spcBef>
              <a:spcAft>
                <a:spcPts val="0"/>
              </a:spcAft>
              <a:buClr>
                <a:schemeClr val="dk1"/>
              </a:buClr>
              <a:buSzPts val="700"/>
              <a:buFont typeface="Quicksand Medium"/>
              <a:buChar char="●"/>
            </a:pPr>
            <a:r>
              <a:rPr lang="en" sz="700" dirty="0">
                <a:solidFill>
                  <a:schemeClr val="dk1"/>
                </a:solidFill>
                <a:latin typeface="Quicksand Medium"/>
                <a:ea typeface="Quicksand Medium"/>
                <a:cs typeface="Quicksand Medium"/>
                <a:sym typeface="Quicksand Medium"/>
              </a:rPr>
              <a:t>Field Services</a:t>
            </a:r>
            <a:endParaRPr sz="300" dirty="0">
              <a:solidFill>
                <a:schemeClr val="dk1"/>
              </a:solidFill>
              <a:latin typeface="Quicksand Medium"/>
              <a:ea typeface="Quicksand Medium"/>
              <a:cs typeface="Quicksand Medium"/>
              <a:sym typeface="Quicksand Medium"/>
            </a:endParaRPr>
          </a:p>
          <a:p>
            <a:pPr marL="0" lvl="0" indent="0" algn="l" rtl="0">
              <a:spcBef>
                <a:spcPts val="1200"/>
              </a:spcBef>
              <a:spcAft>
                <a:spcPts val="0"/>
              </a:spcAft>
              <a:buNone/>
            </a:pPr>
            <a:endParaRPr sz="700" dirty="0">
              <a:latin typeface="Quicksand Medium"/>
              <a:ea typeface="Quicksand Medium"/>
              <a:cs typeface="Quicksand Medium"/>
              <a:sym typeface="Quicksand Medium"/>
            </a:endParaRPr>
          </a:p>
        </p:txBody>
      </p:sp>
      <p:sp>
        <p:nvSpPr>
          <p:cNvPr id="242" name="Google Shape;242;g3e408c2ef1a_0_398"/>
          <p:cNvSpPr txBox="1"/>
          <p:nvPr/>
        </p:nvSpPr>
        <p:spPr>
          <a:xfrm>
            <a:off x="6814225" y="642698"/>
            <a:ext cx="1722600" cy="1947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 sz="700" b="1" dirty="0">
                <a:solidFill>
                  <a:schemeClr val="dk1"/>
                </a:solidFill>
                <a:latin typeface="Quicksand"/>
                <a:ea typeface="Quicksand"/>
                <a:cs typeface="Quicksand"/>
                <a:sym typeface="Quicksand"/>
              </a:rPr>
              <a:t>Tier 2 – Emerging &amp; Specialized Applications</a:t>
            </a:r>
            <a:endParaRPr sz="700" b="1" dirty="0">
              <a:solidFill>
                <a:schemeClr val="dk1"/>
              </a:solidFill>
              <a:latin typeface="Quicksand"/>
              <a:ea typeface="Quicksand"/>
              <a:cs typeface="Quicksand"/>
              <a:sym typeface="Quicksand"/>
            </a:endParaRPr>
          </a:p>
          <a:p>
            <a:pPr marL="457200" lvl="0" indent="-273050" algn="l" rtl="0">
              <a:lnSpc>
                <a:spcPct val="115000"/>
              </a:lnSpc>
              <a:spcBef>
                <a:spcPts val="1200"/>
              </a:spcBef>
              <a:spcAft>
                <a:spcPts val="0"/>
              </a:spcAft>
              <a:buClr>
                <a:schemeClr val="dk1"/>
              </a:buClr>
              <a:buSzPts val="700"/>
              <a:buFont typeface="Quicksand Medium"/>
              <a:buChar char="●"/>
            </a:pPr>
            <a:r>
              <a:rPr lang="en" sz="700" dirty="0">
                <a:solidFill>
                  <a:schemeClr val="dk1"/>
                </a:solidFill>
                <a:latin typeface="Quicksand Medium"/>
                <a:ea typeface="Quicksand Medium"/>
                <a:cs typeface="Quicksand Medium"/>
                <a:sym typeface="Quicksand Medium"/>
              </a:rPr>
              <a:t>Warehousing &amp; Logistics</a:t>
            </a:r>
            <a:endParaRPr sz="700" dirty="0">
              <a:solidFill>
                <a:schemeClr val="dk1"/>
              </a:solidFill>
              <a:latin typeface="Quicksand Medium"/>
              <a:ea typeface="Quicksand Medium"/>
              <a:cs typeface="Quicksand Medium"/>
              <a:sym typeface="Quicksand Medium"/>
            </a:endParaRPr>
          </a:p>
          <a:p>
            <a:pPr marL="457200" lvl="0" indent="-273050" algn="l" rtl="0">
              <a:lnSpc>
                <a:spcPct val="115000"/>
              </a:lnSpc>
              <a:spcBef>
                <a:spcPts val="0"/>
              </a:spcBef>
              <a:spcAft>
                <a:spcPts val="0"/>
              </a:spcAft>
              <a:buClr>
                <a:schemeClr val="dk1"/>
              </a:buClr>
              <a:buSzPts val="700"/>
              <a:buFont typeface="Quicksand Medium"/>
              <a:buChar char="●"/>
            </a:pPr>
            <a:r>
              <a:rPr lang="en" sz="700" dirty="0">
                <a:solidFill>
                  <a:schemeClr val="dk1"/>
                </a:solidFill>
                <a:latin typeface="Quicksand Medium"/>
                <a:ea typeface="Quicksand Medium"/>
                <a:cs typeface="Quicksand Medium"/>
                <a:sym typeface="Quicksand Medium"/>
              </a:rPr>
              <a:t>Mining &amp; Aggregates</a:t>
            </a:r>
            <a:endParaRPr sz="700" dirty="0">
              <a:solidFill>
                <a:schemeClr val="dk1"/>
              </a:solidFill>
              <a:latin typeface="Quicksand Medium"/>
              <a:ea typeface="Quicksand Medium"/>
              <a:cs typeface="Quicksand Medium"/>
              <a:sym typeface="Quicksand Medium"/>
            </a:endParaRPr>
          </a:p>
          <a:p>
            <a:pPr marL="457200" lvl="0" indent="-273050" algn="l" rtl="0">
              <a:lnSpc>
                <a:spcPct val="115000"/>
              </a:lnSpc>
              <a:spcBef>
                <a:spcPts val="0"/>
              </a:spcBef>
              <a:spcAft>
                <a:spcPts val="0"/>
              </a:spcAft>
              <a:buClr>
                <a:schemeClr val="dk1"/>
              </a:buClr>
              <a:buSzPts val="700"/>
              <a:buFont typeface="Quicksand Medium"/>
              <a:buChar char="●"/>
            </a:pPr>
            <a:r>
              <a:rPr lang="en" sz="700" dirty="0">
                <a:solidFill>
                  <a:schemeClr val="dk1"/>
                </a:solidFill>
                <a:latin typeface="Quicksand Medium"/>
                <a:ea typeface="Quicksand Medium"/>
                <a:cs typeface="Quicksand Medium"/>
                <a:sym typeface="Quicksand Medium"/>
              </a:rPr>
              <a:t>Public Works</a:t>
            </a:r>
            <a:endParaRPr sz="700" dirty="0">
              <a:solidFill>
                <a:schemeClr val="dk1"/>
              </a:solidFill>
              <a:latin typeface="Quicksand Medium"/>
              <a:ea typeface="Quicksand Medium"/>
              <a:cs typeface="Quicksand Medium"/>
              <a:sym typeface="Quicksand Medium"/>
            </a:endParaRPr>
          </a:p>
          <a:p>
            <a:pPr marL="457200" lvl="0" indent="-273050" algn="l" rtl="0">
              <a:lnSpc>
                <a:spcPct val="115000"/>
              </a:lnSpc>
              <a:spcBef>
                <a:spcPts val="0"/>
              </a:spcBef>
              <a:spcAft>
                <a:spcPts val="0"/>
              </a:spcAft>
              <a:buClr>
                <a:schemeClr val="dk1"/>
              </a:buClr>
              <a:buSzPts val="700"/>
              <a:buFont typeface="Quicksand Medium"/>
              <a:buChar char="●"/>
            </a:pPr>
            <a:r>
              <a:rPr lang="en" sz="700" dirty="0">
                <a:solidFill>
                  <a:schemeClr val="dk1"/>
                </a:solidFill>
                <a:latin typeface="Quicksand Medium"/>
                <a:ea typeface="Quicksand Medium"/>
                <a:cs typeface="Quicksand Medium"/>
                <a:sym typeface="Quicksand Medium"/>
              </a:rPr>
              <a:t>Railroads</a:t>
            </a:r>
            <a:endParaRPr sz="700" dirty="0">
              <a:solidFill>
                <a:schemeClr val="dk1"/>
              </a:solidFill>
              <a:latin typeface="Quicksand Medium"/>
              <a:ea typeface="Quicksand Medium"/>
              <a:cs typeface="Quicksand Medium"/>
              <a:sym typeface="Quicksand Medium"/>
            </a:endParaRPr>
          </a:p>
          <a:p>
            <a:pPr marL="457200" lvl="0" indent="-273050" algn="l" rtl="0">
              <a:lnSpc>
                <a:spcPct val="115000"/>
              </a:lnSpc>
              <a:spcBef>
                <a:spcPts val="0"/>
              </a:spcBef>
              <a:spcAft>
                <a:spcPts val="0"/>
              </a:spcAft>
              <a:buClr>
                <a:schemeClr val="dk1"/>
              </a:buClr>
              <a:buSzPts val="700"/>
              <a:buFont typeface="Quicksand Medium"/>
              <a:buChar char="●"/>
            </a:pPr>
            <a:r>
              <a:rPr lang="en" sz="700" dirty="0">
                <a:solidFill>
                  <a:schemeClr val="dk1"/>
                </a:solidFill>
                <a:latin typeface="Quicksand Medium"/>
                <a:ea typeface="Quicksand Medium"/>
                <a:cs typeface="Quicksand Medium"/>
                <a:sym typeface="Quicksand Medium"/>
              </a:rPr>
              <a:t>Ports &amp; Maritime</a:t>
            </a:r>
            <a:endParaRPr sz="700" dirty="0">
              <a:solidFill>
                <a:schemeClr val="dk1"/>
              </a:solidFill>
              <a:latin typeface="Quicksand Medium"/>
              <a:ea typeface="Quicksand Medium"/>
              <a:cs typeface="Quicksand Medium"/>
              <a:sym typeface="Quicksand Medium"/>
            </a:endParaRPr>
          </a:p>
          <a:p>
            <a:pPr marL="457200" lvl="0" indent="-273050" algn="l" rtl="0">
              <a:lnSpc>
                <a:spcPct val="115000"/>
              </a:lnSpc>
              <a:spcBef>
                <a:spcPts val="0"/>
              </a:spcBef>
              <a:spcAft>
                <a:spcPts val="0"/>
              </a:spcAft>
              <a:buClr>
                <a:schemeClr val="dk1"/>
              </a:buClr>
              <a:buSzPts val="700"/>
              <a:buFont typeface="Quicksand Medium"/>
              <a:buChar char="●"/>
            </a:pPr>
            <a:r>
              <a:rPr lang="en" sz="700" dirty="0">
                <a:solidFill>
                  <a:schemeClr val="dk1"/>
                </a:solidFill>
                <a:latin typeface="Quicksand Medium"/>
                <a:ea typeface="Quicksand Medium"/>
                <a:cs typeface="Quicksand Medium"/>
                <a:sym typeface="Quicksand Medium"/>
              </a:rPr>
              <a:t>Agriculture</a:t>
            </a:r>
            <a:endParaRPr sz="700" dirty="0">
              <a:solidFill>
                <a:schemeClr val="dk1"/>
              </a:solidFill>
              <a:latin typeface="Quicksand Medium"/>
              <a:ea typeface="Quicksand Medium"/>
              <a:cs typeface="Quicksand Medium"/>
              <a:sym typeface="Quicksand Medium"/>
            </a:endParaRPr>
          </a:p>
          <a:p>
            <a:pPr marL="457200" lvl="0" indent="-273050" algn="l" rtl="0">
              <a:lnSpc>
                <a:spcPct val="115000"/>
              </a:lnSpc>
              <a:spcBef>
                <a:spcPts val="0"/>
              </a:spcBef>
              <a:spcAft>
                <a:spcPts val="0"/>
              </a:spcAft>
              <a:buClr>
                <a:schemeClr val="dk1"/>
              </a:buClr>
              <a:buSzPts val="700"/>
              <a:buFont typeface="Quicksand Medium"/>
              <a:buChar char="●"/>
            </a:pPr>
            <a:r>
              <a:rPr lang="en" sz="700" dirty="0">
                <a:solidFill>
                  <a:schemeClr val="dk1"/>
                </a:solidFill>
                <a:latin typeface="Quicksand Medium"/>
                <a:ea typeface="Quicksand Medium"/>
                <a:cs typeface="Quicksand Medium"/>
                <a:sym typeface="Quicksand Medium"/>
              </a:rPr>
              <a:t>Environmental Services</a:t>
            </a:r>
            <a:endParaRPr sz="700" dirty="0">
              <a:solidFill>
                <a:schemeClr val="dk1"/>
              </a:solidFill>
              <a:latin typeface="Quicksand Medium"/>
              <a:ea typeface="Quicksand Medium"/>
              <a:cs typeface="Quicksand Medium"/>
              <a:sym typeface="Quicksand Medium"/>
            </a:endParaRPr>
          </a:p>
          <a:p>
            <a:pPr marL="457200" lvl="0" indent="-273050" algn="l" rtl="0">
              <a:lnSpc>
                <a:spcPct val="115000"/>
              </a:lnSpc>
              <a:spcBef>
                <a:spcPts val="0"/>
              </a:spcBef>
              <a:spcAft>
                <a:spcPts val="0"/>
              </a:spcAft>
              <a:buClr>
                <a:schemeClr val="dk1"/>
              </a:buClr>
              <a:buSzPts val="700"/>
              <a:buFont typeface="Quicksand Medium"/>
              <a:buChar char="●"/>
            </a:pPr>
            <a:r>
              <a:rPr lang="en" sz="700" dirty="0">
                <a:solidFill>
                  <a:schemeClr val="dk1"/>
                </a:solidFill>
                <a:latin typeface="Quicksand Medium"/>
                <a:ea typeface="Quicksand Medium"/>
                <a:cs typeface="Quicksand Medium"/>
                <a:sym typeface="Quicksand Medium"/>
              </a:rPr>
              <a:t>Property Management</a:t>
            </a:r>
            <a:endParaRPr sz="300" dirty="0">
              <a:solidFill>
                <a:schemeClr val="dk1"/>
              </a:solidFill>
              <a:latin typeface="Quicksand Medium"/>
              <a:ea typeface="Quicksand Medium"/>
              <a:cs typeface="Quicksand Medium"/>
              <a:sym typeface="Quicksand Medium"/>
            </a:endParaRPr>
          </a:p>
          <a:p>
            <a:pPr marL="0" lvl="0" indent="0" algn="l" rtl="0">
              <a:spcBef>
                <a:spcPts val="1200"/>
              </a:spcBef>
              <a:spcAft>
                <a:spcPts val="0"/>
              </a:spcAft>
              <a:buNone/>
            </a:pPr>
            <a:endParaRPr sz="700" dirty="0">
              <a:latin typeface="Quicksand Medium"/>
              <a:ea typeface="Quicksand Medium"/>
              <a:cs typeface="Quicksand Medium"/>
              <a:sym typeface="Quicksand Medium"/>
            </a:endParaRPr>
          </a:p>
          <a:p>
            <a:pPr marL="457200" lvl="0" indent="0" algn="l" rtl="0">
              <a:spcBef>
                <a:spcPts val="0"/>
              </a:spcBef>
              <a:spcAft>
                <a:spcPts val="0"/>
              </a:spcAft>
              <a:buNone/>
            </a:pPr>
            <a:endParaRPr sz="700" dirty="0">
              <a:latin typeface="Quicksand Medium"/>
              <a:ea typeface="Quicksand Medium"/>
              <a:cs typeface="Quicksand Medium"/>
              <a:sym typeface="Quicksand Medium"/>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g3e408c2ef1a_0_451"/>
          <p:cNvSpPr txBox="1"/>
          <p:nvPr/>
        </p:nvSpPr>
        <p:spPr>
          <a:xfrm>
            <a:off x="290775" y="70711"/>
            <a:ext cx="1449300" cy="196200"/>
          </a:xfrm>
          <a:prstGeom prst="rect">
            <a:avLst/>
          </a:prstGeom>
          <a:noFill/>
          <a:ln>
            <a:noFill/>
          </a:ln>
        </p:spPr>
        <p:txBody>
          <a:bodyPr spcFirstLastPara="1" wrap="square" lIns="0" tIns="11425" rIns="0" bIns="0" anchor="t" anchorCtr="0">
            <a:spAutoFit/>
          </a:bodyPr>
          <a:lstStyle/>
          <a:p>
            <a:pPr marL="1270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E22C91"/>
                </a:solidFill>
                <a:latin typeface="Arial"/>
                <a:ea typeface="Arial"/>
                <a:cs typeface="Arial"/>
                <a:sym typeface="Arial"/>
              </a:rPr>
              <a:t>Buyer Concerns</a:t>
            </a:r>
            <a:endParaRPr sz="1200" b="1" i="0" u="none" strike="noStrike" cap="none">
              <a:solidFill>
                <a:srgbClr val="000000"/>
              </a:solidFill>
              <a:latin typeface="Arial"/>
              <a:ea typeface="Arial"/>
              <a:cs typeface="Arial"/>
              <a:sym typeface="Arial"/>
            </a:endParaRPr>
          </a:p>
        </p:txBody>
      </p:sp>
      <p:sp>
        <p:nvSpPr>
          <p:cNvPr id="248" name="Google Shape;248;g3e408c2ef1a_0_451"/>
          <p:cNvSpPr txBox="1">
            <a:spLocks noGrp="1"/>
          </p:cNvSpPr>
          <p:nvPr>
            <p:ph type="sldNum" idx="12"/>
          </p:nvPr>
        </p:nvSpPr>
        <p:spPr>
          <a:xfrm>
            <a:off x="8564569" y="4873005"/>
            <a:ext cx="297300" cy="138600"/>
          </a:xfrm>
          <a:prstGeom prst="rect">
            <a:avLst/>
          </a:prstGeom>
          <a:noFill/>
          <a:ln>
            <a:noFill/>
          </a:ln>
        </p:spPr>
        <p:txBody>
          <a:bodyPr spcFirstLastPara="1" wrap="square" lIns="0" tIns="0" rIns="0" bIns="0" anchor="ctr" anchorCtr="0">
            <a:spAutoFit/>
          </a:bodyPr>
          <a:lstStyle/>
          <a:p>
            <a:pPr marL="25400" lvl="0" indent="0" algn="r" rtl="0">
              <a:lnSpc>
                <a:spcPct val="103777"/>
              </a:lnSpc>
              <a:spcBef>
                <a:spcPts val="0"/>
              </a:spcBef>
              <a:spcAft>
                <a:spcPts val="0"/>
              </a:spcAft>
              <a:buSzPts val="600"/>
              <a:buNone/>
            </a:pPr>
            <a:fld id="{00000000-1234-1234-1234-123412341234}" type="slidenum">
              <a:rPr lang="en"/>
              <a:t>8</a:t>
            </a:fld>
            <a:endParaRPr/>
          </a:p>
        </p:txBody>
      </p:sp>
      <p:sp>
        <p:nvSpPr>
          <p:cNvPr id="249" name="Google Shape;249;g3e408c2ef1a_0_451"/>
          <p:cNvSpPr txBox="1">
            <a:spLocks noGrp="1"/>
          </p:cNvSpPr>
          <p:nvPr>
            <p:ph type="ftr" idx="11"/>
          </p:nvPr>
        </p:nvSpPr>
        <p:spPr>
          <a:xfrm>
            <a:off x="7255096" y="4873005"/>
            <a:ext cx="1428300" cy="215400"/>
          </a:xfrm>
          <a:prstGeom prst="rect">
            <a:avLst/>
          </a:prstGeom>
          <a:noFill/>
          <a:ln>
            <a:noFill/>
          </a:ln>
        </p:spPr>
        <p:txBody>
          <a:bodyPr spcFirstLastPara="1" wrap="square" lIns="0" tIns="0" rIns="0" bIns="0" anchor="ctr" anchorCtr="0">
            <a:spAutoFit/>
          </a:bodyPr>
          <a:lstStyle/>
          <a:p>
            <a:pPr marL="457200" marR="0" lvl="0" indent="0" algn="l" rtl="0">
              <a:lnSpc>
                <a:spcPct val="100000"/>
              </a:lnSpc>
              <a:spcBef>
                <a:spcPts val="0"/>
              </a:spcBef>
              <a:spcAft>
                <a:spcPts val="0"/>
              </a:spcAft>
              <a:buNone/>
            </a:pPr>
            <a:r>
              <a:rPr lang="en" sz="700" b="0">
                <a:solidFill>
                  <a:srgbClr val="000000"/>
                </a:solidFill>
                <a:latin typeface="Quicksand Medium"/>
                <a:ea typeface="Quicksand Medium"/>
                <a:cs typeface="Quicksand Medium"/>
                <a:sym typeface="Quicksand Medium"/>
              </a:rPr>
              <a:t>FOR INTERNAL USE ONLY</a:t>
            </a:r>
            <a:endParaRPr sz="700" b="0">
              <a:solidFill>
                <a:srgbClr val="000000"/>
              </a:solidFill>
              <a:latin typeface="Quicksand Medium"/>
              <a:ea typeface="Quicksand Medium"/>
              <a:cs typeface="Quicksand Medium"/>
              <a:sym typeface="Quicksand Medium"/>
            </a:endParaRPr>
          </a:p>
        </p:txBody>
      </p:sp>
      <p:pic>
        <p:nvPicPr>
          <p:cNvPr id="250" name="Google Shape;250;g3e408c2ef1a_0_451" title="TFB_Registered-Partner_Logo_PRI_RGB_on-W_2022-03-25 (1) (002).png"/>
          <p:cNvPicPr preferRelativeResize="0"/>
          <p:nvPr/>
        </p:nvPicPr>
        <p:blipFill rotWithShape="1">
          <a:blip r:embed="rId3">
            <a:alphaModFix/>
          </a:blip>
          <a:srcRect/>
          <a:stretch/>
        </p:blipFill>
        <p:spPr>
          <a:xfrm>
            <a:off x="239775" y="4672650"/>
            <a:ext cx="1091282" cy="276900"/>
          </a:xfrm>
          <a:prstGeom prst="rect">
            <a:avLst/>
          </a:prstGeom>
          <a:noFill/>
          <a:ln>
            <a:noFill/>
          </a:ln>
        </p:spPr>
      </p:pic>
      <p:sp>
        <p:nvSpPr>
          <p:cNvPr id="251" name="Google Shape;251;g3e408c2ef1a_0_451"/>
          <p:cNvSpPr txBox="1"/>
          <p:nvPr/>
        </p:nvSpPr>
        <p:spPr>
          <a:xfrm>
            <a:off x="306226" y="218354"/>
            <a:ext cx="1701300" cy="133500"/>
          </a:xfrm>
          <a:prstGeom prst="rect">
            <a:avLst/>
          </a:prstGeom>
          <a:noFill/>
          <a:ln>
            <a:noFill/>
          </a:ln>
        </p:spPr>
        <p:txBody>
          <a:bodyPr spcFirstLastPara="1" wrap="square" lIns="0" tIns="10300" rIns="0" bIns="0" anchor="t" anchorCtr="0">
            <a:spAutoFit/>
          </a:bodyPr>
          <a:lstStyle/>
          <a:p>
            <a:pPr marL="0" marR="0" lvl="0" indent="0" algn="l" rtl="0">
              <a:lnSpc>
                <a:spcPct val="115000"/>
              </a:lnSpc>
              <a:spcBef>
                <a:spcPts val="1400"/>
              </a:spcBef>
              <a:spcAft>
                <a:spcPts val="400"/>
              </a:spcAft>
              <a:buClr>
                <a:schemeClr val="dk1"/>
              </a:buClr>
              <a:buSzPts val="1100"/>
              <a:buFont typeface="Arial"/>
              <a:buNone/>
            </a:pPr>
            <a:r>
              <a:rPr lang="en" sz="800" b="1" i="0" u="none" strike="noStrike" cap="none">
                <a:solidFill>
                  <a:srgbClr val="18518E"/>
                </a:solidFill>
                <a:latin typeface="Arial"/>
                <a:ea typeface="Arial"/>
                <a:cs typeface="Arial"/>
                <a:sym typeface="Arial"/>
              </a:rPr>
              <a:t>Common Questions:</a:t>
            </a:r>
            <a:endParaRPr sz="800" b="1" i="0" u="none" strike="noStrike" cap="none">
              <a:solidFill>
                <a:srgbClr val="18518E"/>
              </a:solidFill>
              <a:latin typeface="Arial"/>
              <a:ea typeface="Arial"/>
              <a:cs typeface="Arial"/>
              <a:sym typeface="Arial"/>
            </a:endParaRPr>
          </a:p>
        </p:txBody>
      </p:sp>
      <p:sp>
        <p:nvSpPr>
          <p:cNvPr id="252" name="Google Shape;252;g3e408c2ef1a_0_451"/>
          <p:cNvSpPr txBox="1"/>
          <p:nvPr/>
        </p:nvSpPr>
        <p:spPr>
          <a:xfrm>
            <a:off x="290774" y="610499"/>
            <a:ext cx="2382000" cy="1087200"/>
          </a:xfrm>
          <a:prstGeom prst="rect">
            <a:avLst/>
          </a:prstGeom>
          <a:noFill/>
          <a:ln>
            <a:noFill/>
          </a:ln>
        </p:spPr>
        <p:txBody>
          <a:bodyPr spcFirstLastPara="1" wrap="square" lIns="0" tIns="9525" rIns="0" bIns="0" anchor="t" anchorCtr="0">
            <a:spAutoFit/>
          </a:bodyPr>
          <a:lstStyle/>
          <a:p>
            <a:pPr marL="457200" lvl="0" indent="-273050" algn="l" rtl="0">
              <a:spcBef>
                <a:spcPts val="0"/>
              </a:spcBef>
              <a:spcAft>
                <a:spcPts val="0"/>
              </a:spcAft>
              <a:buSzPts val="700"/>
              <a:buFont typeface="Quicksand Medium"/>
              <a:buChar char="●"/>
            </a:pPr>
            <a:r>
              <a:rPr lang="en" sz="700">
                <a:latin typeface="Quicksand Medium"/>
                <a:ea typeface="Quicksand Medium"/>
                <a:cs typeface="Quicksand Medium"/>
                <a:sym typeface="Quicksand Medium"/>
              </a:rPr>
              <a:t>"How quickly can employees get help?"</a:t>
            </a:r>
            <a:endParaRPr sz="70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a:latin typeface="Quicksand Medium"/>
                <a:ea typeface="Quicksand Medium"/>
                <a:cs typeface="Quicksand Medium"/>
                <a:sym typeface="Quicksand Medium"/>
              </a:rPr>
              <a:t>"Can we locate employees during an incident?"</a:t>
            </a:r>
            <a:endParaRPr sz="70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a:latin typeface="Quicksand Medium"/>
                <a:ea typeface="Quicksand Medium"/>
                <a:cs typeface="Quicksand Medium"/>
                <a:sym typeface="Quicksand Medium"/>
              </a:rPr>
              <a:t>"Will it work in the field?"</a:t>
            </a:r>
            <a:endParaRPr sz="70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a:latin typeface="Quicksand Medium"/>
                <a:ea typeface="Quicksand Medium"/>
                <a:cs typeface="Quicksand Medium"/>
                <a:sym typeface="Quicksand Medium"/>
              </a:rPr>
              <a:t>"What if an employee can't reach their phone?"</a:t>
            </a:r>
            <a:endParaRPr sz="70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a:latin typeface="Quicksand Medium"/>
                <a:ea typeface="Quicksand Medium"/>
                <a:cs typeface="Quicksand Medium"/>
                <a:sym typeface="Quicksand Medium"/>
              </a:rPr>
              <a:t>"Will employees actually use it?"</a:t>
            </a:r>
            <a:endParaRPr sz="70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a:latin typeface="Quicksand Medium"/>
                <a:ea typeface="Quicksand Medium"/>
                <a:cs typeface="Quicksand Medium"/>
                <a:sym typeface="Quicksand Medium"/>
              </a:rPr>
              <a:t>"How difficult is deployment?"</a:t>
            </a:r>
            <a:endParaRPr sz="70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a:latin typeface="Quicksand Medium"/>
                <a:ea typeface="Quicksand Medium"/>
                <a:cs typeface="Quicksand Medium"/>
                <a:sym typeface="Quicksand Medium"/>
              </a:rPr>
              <a:t>"How are alerts managed?"</a:t>
            </a:r>
            <a:endParaRPr sz="70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a:latin typeface="Quicksand Medium"/>
                <a:ea typeface="Quicksand Medium"/>
                <a:cs typeface="Quicksand Medium"/>
                <a:sym typeface="Quicksand Medium"/>
              </a:rPr>
              <a:t>"Will this create more work for our team?"</a:t>
            </a:r>
            <a:endParaRPr sz="700">
              <a:latin typeface="Quicksand Medium"/>
              <a:ea typeface="Quicksand Medium"/>
              <a:cs typeface="Quicksand Medium"/>
              <a:sym typeface="Quicksand Medium"/>
            </a:endParaRPr>
          </a:p>
        </p:txBody>
      </p:sp>
      <p:cxnSp>
        <p:nvCxnSpPr>
          <p:cNvPr id="253" name="Google Shape;253;g3e408c2ef1a_0_451"/>
          <p:cNvCxnSpPr/>
          <p:nvPr/>
        </p:nvCxnSpPr>
        <p:spPr>
          <a:xfrm>
            <a:off x="2940225" y="257725"/>
            <a:ext cx="0" cy="4495800"/>
          </a:xfrm>
          <a:prstGeom prst="straightConnector1">
            <a:avLst/>
          </a:prstGeom>
          <a:noFill/>
          <a:ln w="9525" cap="flat" cmpd="sng">
            <a:solidFill>
              <a:srgbClr val="E22C91"/>
            </a:solidFill>
            <a:prstDash val="solid"/>
            <a:round/>
            <a:headEnd type="none" w="sm" len="sm"/>
            <a:tailEnd type="none" w="sm" len="sm"/>
          </a:ln>
        </p:spPr>
      </p:cxnSp>
      <p:sp>
        <p:nvSpPr>
          <p:cNvPr id="254" name="Google Shape;254;g3e408c2ef1a_0_451"/>
          <p:cNvSpPr txBox="1"/>
          <p:nvPr/>
        </p:nvSpPr>
        <p:spPr>
          <a:xfrm>
            <a:off x="290775" y="1832376"/>
            <a:ext cx="1902000" cy="196200"/>
          </a:xfrm>
          <a:prstGeom prst="rect">
            <a:avLst/>
          </a:prstGeom>
          <a:noFill/>
          <a:ln>
            <a:noFill/>
          </a:ln>
        </p:spPr>
        <p:txBody>
          <a:bodyPr spcFirstLastPara="1" wrap="square" lIns="0" tIns="11425" rIns="0" bIns="0" anchor="t" anchorCtr="0">
            <a:spAutoFit/>
          </a:bodyPr>
          <a:lstStyle/>
          <a:p>
            <a:pPr marL="1270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E22C91"/>
                </a:solidFill>
                <a:latin typeface="Arial"/>
                <a:ea typeface="Arial"/>
                <a:cs typeface="Arial"/>
                <a:sym typeface="Arial"/>
              </a:rPr>
              <a:t>Why Connectivity Matters</a:t>
            </a:r>
            <a:endParaRPr sz="1200" b="1" i="0" u="none" strike="noStrike" cap="none">
              <a:solidFill>
                <a:srgbClr val="000000"/>
              </a:solidFill>
              <a:latin typeface="Arial"/>
              <a:ea typeface="Arial"/>
              <a:cs typeface="Arial"/>
              <a:sym typeface="Arial"/>
            </a:endParaRPr>
          </a:p>
        </p:txBody>
      </p:sp>
      <p:sp>
        <p:nvSpPr>
          <p:cNvPr id="255" name="Google Shape;255;g3e408c2ef1a_0_451"/>
          <p:cNvSpPr txBox="1"/>
          <p:nvPr/>
        </p:nvSpPr>
        <p:spPr>
          <a:xfrm>
            <a:off x="290775" y="2108175"/>
            <a:ext cx="2467200" cy="1256400"/>
          </a:xfrm>
          <a:prstGeom prst="rect">
            <a:avLst/>
          </a:prstGeom>
          <a:noFill/>
          <a:ln>
            <a:noFill/>
          </a:ln>
        </p:spPr>
        <p:txBody>
          <a:bodyPr spcFirstLastPara="1" wrap="square" lIns="0" tIns="9525" rIns="0" bIns="0" anchor="t" anchorCtr="0">
            <a:spAutoFit/>
          </a:bodyPr>
          <a:lstStyle/>
          <a:p>
            <a:pPr marL="0" lvl="0" indent="0" algn="l" rtl="0">
              <a:spcBef>
                <a:spcPts val="0"/>
              </a:spcBef>
              <a:spcAft>
                <a:spcPts val="0"/>
              </a:spcAft>
              <a:buClr>
                <a:schemeClr val="dk1"/>
              </a:buClr>
              <a:buSzPts val="1100"/>
              <a:buFont typeface="Arial"/>
              <a:buNone/>
            </a:pPr>
            <a:r>
              <a:rPr lang="en" sz="700">
                <a:latin typeface="Quicksand Medium"/>
                <a:ea typeface="Quicksand Medium"/>
                <a:cs typeface="Quicksand Medium"/>
                <a:sym typeface="Quicksand Medium"/>
              </a:rPr>
              <a:t>Employee safety solutions only work if employees remain connected when an incident occurs.</a:t>
            </a:r>
            <a:endParaRPr sz="700">
              <a:latin typeface="Quicksand Medium"/>
              <a:ea typeface="Quicksand Medium"/>
              <a:cs typeface="Quicksand Medium"/>
              <a:sym typeface="Quicksand Medium"/>
            </a:endParaRPr>
          </a:p>
          <a:p>
            <a:pPr marL="0" lvl="0" indent="0" algn="l" rtl="0">
              <a:spcBef>
                <a:spcPts val="0"/>
              </a:spcBef>
              <a:spcAft>
                <a:spcPts val="0"/>
              </a:spcAft>
              <a:buClr>
                <a:schemeClr val="dk1"/>
              </a:buClr>
              <a:buSzPts val="1100"/>
              <a:buFont typeface="Arial"/>
              <a:buNone/>
            </a:pPr>
            <a:endParaRPr sz="700">
              <a:latin typeface="Quicksand Medium"/>
              <a:ea typeface="Quicksand Medium"/>
              <a:cs typeface="Quicksand Medium"/>
              <a:sym typeface="Quicksand Medium"/>
            </a:endParaRPr>
          </a:p>
          <a:p>
            <a:pPr marL="0" lvl="0" indent="0" algn="l" rtl="0">
              <a:spcBef>
                <a:spcPts val="0"/>
              </a:spcBef>
              <a:spcAft>
                <a:spcPts val="0"/>
              </a:spcAft>
              <a:buClr>
                <a:schemeClr val="dk1"/>
              </a:buClr>
              <a:buSzPts val="1100"/>
              <a:buFont typeface="Arial"/>
              <a:buNone/>
            </a:pPr>
            <a:r>
              <a:rPr lang="en" sz="700" b="1">
                <a:solidFill>
                  <a:schemeClr val="dk1"/>
                </a:solidFill>
                <a:latin typeface="Quicksand"/>
                <a:ea typeface="Quicksand"/>
                <a:cs typeface="Quicksand"/>
                <a:sym typeface="Quicksand"/>
              </a:rPr>
              <a:t>If connectivity is lost:</a:t>
            </a:r>
            <a:r>
              <a:rPr lang="en" sz="1100" b="1">
                <a:solidFill>
                  <a:schemeClr val="dk1"/>
                </a:solidFill>
                <a:latin typeface="Quicksand"/>
                <a:ea typeface="Quicksand"/>
                <a:cs typeface="Quicksand"/>
                <a:sym typeface="Quicksand"/>
              </a:rPr>
              <a:t> </a:t>
            </a:r>
            <a:endParaRPr sz="700" b="1">
              <a:latin typeface="Quicksand"/>
              <a:ea typeface="Quicksand"/>
              <a:cs typeface="Quicksand"/>
              <a:sym typeface="Quicksand"/>
            </a:endParaRPr>
          </a:p>
          <a:p>
            <a:pPr marL="0" lvl="0" indent="0" algn="l" rtl="0">
              <a:spcBef>
                <a:spcPts val="0"/>
              </a:spcBef>
              <a:spcAft>
                <a:spcPts val="0"/>
              </a:spcAft>
              <a:buClr>
                <a:schemeClr val="dk1"/>
              </a:buClr>
              <a:buSzPts val="1100"/>
              <a:buFont typeface="Arial"/>
              <a:buNone/>
            </a:pPr>
            <a:endParaRPr sz="70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a:latin typeface="Quicksand Medium"/>
                <a:ea typeface="Quicksand Medium"/>
                <a:cs typeface="Quicksand Medium"/>
                <a:sym typeface="Quicksand Medium"/>
              </a:rPr>
              <a:t>Emergency alerts may be delayed</a:t>
            </a:r>
            <a:endParaRPr sz="70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a:latin typeface="Quicksand Medium"/>
                <a:ea typeface="Quicksand Medium"/>
                <a:cs typeface="Quicksand Medium"/>
                <a:sym typeface="Quicksand Medium"/>
              </a:rPr>
              <a:t>Response teams lose visibility</a:t>
            </a:r>
            <a:endParaRPr sz="70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a:latin typeface="Quicksand Medium"/>
                <a:ea typeface="Quicksand Medium"/>
                <a:cs typeface="Quicksand Medium"/>
                <a:sym typeface="Quicksand Medium"/>
              </a:rPr>
              <a:t>Employee location becomes harder to identify</a:t>
            </a:r>
            <a:endParaRPr sz="70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a:latin typeface="Quicksand Medium"/>
                <a:ea typeface="Quicksand Medium"/>
                <a:cs typeface="Quicksand Medium"/>
                <a:sym typeface="Quicksand Medium"/>
              </a:rPr>
              <a:t>Safety workflows break down</a:t>
            </a:r>
            <a:endParaRPr sz="70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a:latin typeface="Quicksand Medium"/>
                <a:ea typeface="Quicksand Medium"/>
                <a:cs typeface="Quicksand Medium"/>
                <a:sym typeface="Quicksand Medium"/>
              </a:rPr>
              <a:t>Operational and liability risk increases</a:t>
            </a:r>
            <a:endParaRPr sz="700">
              <a:latin typeface="Quicksand Medium"/>
              <a:ea typeface="Quicksand Medium"/>
              <a:cs typeface="Quicksand Medium"/>
              <a:sym typeface="Quicksand Medium"/>
            </a:endParaRPr>
          </a:p>
          <a:p>
            <a:pPr marL="0" lvl="0" indent="0" algn="l" rtl="0">
              <a:spcBef>
                <a:spcPts val="0"/>
              </a:spcBef>
              <a:spcAft>
                <a:spcPts val="0"/>
              </a:spcAft>
              <a:buClr>
                <a:srgbClr val="000000"/>
              </a:buClr>
              <a:buSzPts val="600"/>
              <a:buFont typeface="Arial"/>
              <a:buNone/>
            </a:pPr>
            <a:endParaRPr sz="700">
              <a:latin typeface="Quicksand Medium"/>
              <a:ea typeface="Quicksand Medium"/>
              <a:cs typeface="Quicksand Medium"/>
              <a:sym typeface="Quicksand Medium"/>
            </a:endParaRPr>
          </a:p>
        </p:txBody>
      </p:sp>
      <p:sp>
        <p:nvSpPr>
          <p:cNvPr id="256" name="Google Shape;256;g3e408c2ef1a_0_451"/>
          <p:cNvSpPr txBox="1"/>
          <p:nvPr/>
        </p:nvSpPr>
        <p:spPr>
          <a:xfrm>
            <a:off x="290774" y="3200896"/>
            <a:ext cx="2428200" cy="133500"/>
          </a:xfrm>
          <a:prstGeom prst="rect">
            <a:avLst/>
          </a:prstGeom>
          <a:noFill/>
          <a:ln>
            <a:noFill/>
          </a:ln>
        </p:spPr>
        <p:txBody>
          <a:bodyPr spcFirstLastPara="1" wrap="square" lIns="0" tIns="10300" rIns="0" bIns="0" anchor="t" anchorCtr="0">
            <a:spAutoFit/>
          </a:bodyPr>
          <a:lstStyle/>
          <a:p>
            <a:pPr marL="0" marR="0" lvl="0" indent="0" algn="l" rtl="0">
              <a:lnSpc>
                <a:spcPct val="115000"/>
              </a:lnSpc>
              <a:spcBef>
                <a:spcPts val="1400"/>
              </a:spcBef>
              <a:spcAft>
                <a:spcPts val="400"/>
              </a:spcAft>
              <a:buClr>
                <a:schemeClr val="dk1"/>
              </a:buClr>
              <a:buSzPts val="1100"/>
              <a:buFont typeface="Arial"/>
              <a:buNone/>
            </a:pPr>
            <a:r>
              <a:rPr lang="en" sz="800" b="1" dirty="0">
                <a:solidFill>
                  <a:srgbClr val="18518E"/>
                </a:solidFill>
              </a:rPr>
              <a:t>Powered by T-Mobile’s Nationwide Network</a:t>
            </a:r>
            <a:endParaRPr sz="800" b="1" i="0" u="none" strike="noStrike" cap="none" dirty="0">
              <a:solidFill>
                <a:srgbClr val="18518E"/>
              </a:solidFill>
              <a:latin typeface="Arial"/>
              <a:ea typeface="Arial"/>
              <a:cs typeface="Arial"/>
              <a:sym typeface="Arial"/>
            </a:endParaRPr>
          </a:p>
        </p:txBody>
      </p:sp>
      <p:cxnSp>
        <p:nvCxnSpPr>
          <p:cNvPr id="257" name="Google Shape;257;g3e408c2ef1a_0_451"/>
          <p:cNvCxnSpPr/>
          <p:nvPr/>
        </p:nvCxnSpPr>
        <p:spPr>
          <a:xfrm>
            <a:off x="290775" y="298311"/>
            <a:ext cx="1178100" cy="0"/>
          </a:xfrm>
          <a:prstGeom prst="straightConnector1">
            <a:avLst/>
          </a:prstGeom>
          <a:noFill/>
          <a:ln w="9525" cap="flat" cmpd="sng">
            <a:solidFill>
              <a:srgbClr val="E22C91"/>
            </a:solidFill>
            <a:prstDash val="solid"/>
            <a:round/>
            <a:headEnd type="none" w="sm" len="sm"/>
            <a:tailEnd type="none" w="sm" len="sm"/>
          </a:ln>
        </p:spPr>
      </p:cxnSp>
      <p:cxnSp>
        <p:nvCxnSpPr>
          <p:cNvPr id="258" name="Google Shape;258;g3e408c2ef1a_0_451"/>
          <p:cNvCxnSpPr/>
          <p:nvPr/>
        </p:nvCxnSpPr>
        <p:spPr>
          <a:xfrm>
            <a:off x="290775" y="2054225"/>
            <a:ext cx="1870500" cy="0"/>
          </a:xfrm>
          <a:prstGeom prst="straightConnector1">
            <a:avLst/>
          </a:prstGeom>
          <a:noFill/>
          <a:ln w="9525" cap="flat" cmpd="sng">
            <a:solidFill>
              <a:srgbClr val="E22C91"/>
            </a:solidFill>
            <a:prstDash val="solid"/>
            <a:round/>
            <a:headEnd type="none" w="sm" len="sm"/>
            <a:tailEnd type="none" w="sm" len="sm"/>
          </a:ln>
        </p:spPr>
      </p:cxnSp>
      <p:sp>
        <p:nvSpPr>
          <p:cNvPr id="259" name="Google Shape;259;g3e408c2ef1a_0_451"/>
          <p:cNvSpPr txBox="1"/>
          <p:nvPr/>
        </p:nvSpPr>
        <p:spPr>
          <a:xfrm>
            <a:off x="3139400" y="79111"/>
            <a:ext cx="2302200" cy="196200"/>
          </a:xfrm>
          <a:prstGeom prst="rect">
            <a:avLst/>
          </a:prstGeom>
          <a:noFill/>
          <a:ln>
            <a:noFill/>
          </a:ln>
        </p:spPr>
        <p:txBody>
          <a:bodyPr spcFirstLastPara="1" wrap="square" lIns="0" tIns="11425" rIns="0" bIns="0" anchor="t" anchorCtr="0">
            <a:spAutoFit/>
          </a:bodyPr>
          <a:lstStyle/>
          <a:p>
            <a:pPr marL="1270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E22C91"/>
                </a:solidFill>
                <a:latin typeface="Arial"/>
                <a:ea typeface="Arial"/>
                <a:cs typeface="Arial"/>
                <a:sym typeface="Arial"/>
              </a:rPr>
              <a:t>How to Sell </a:t>
            </a:r>
            <a:r>
              <a:rPr lang="en" sz="1200" b="1">
                <a:solidFill>
                  <a:srgbClr val="E22C91"/>
                </a:solidFill>
              </a:rPr>
              <a:t>ProteqNet™</a:t>
            </a:r>
            <a:endParaRPr sz="1200" b="1" i="0" u="none" strike="noStrike" cap="none">
              <a:solidFill>
                <a:srgbClr val="000000"/>
              </a:solidFill>
              <a:latin typeface="Arial"/>
              <a:ea typeface="Arial"/>
              <a:cs typeface="Arial"/>
              <a:sym typeface="Arial"/>
            </a:endParaRPr>
          </a:p>
        </p:txBody>
      </p:sp>
      <p:sp>
        <p:nvSpPr>
          <p:cNvPr id="260" name="Google Shape;260;g3e408c2ef1a_0_451"/>
          <p:cNvSpPr txBox="1"/>
          <p:nvPr/>
        </p:nvSpPr>
        <p:spPr>
          <a:xfrm>
            <a:off x="3260388" y="228632"/>
            <a:ext cx="2428200" cy="133500"/>
          </a:xfrm>
          <a:prstGeom prst="rect">
            <a:avLst/>
          </a:prstGeom>
          <a:noFill/>
          <a:ln>
            <a:noFill/>
          </a:ln>
        </p:spPr>
        <p:txBody>
          <a:bodyPr spcFirstLastPara="1" wrap="square" lIns="0" tIns="10300" rIns="0" bIns="0" anchor="t" anchorCtr="0">
            <a:spAutoFit/>
          </a:bodyPr>
          <a:lstStyle/>
          <a:p>
            <a:pPr marL="0" marR="0" lvl="0" indent="0" algn="l" rtl="0">
              <a:lnSpc>
                <a:spcPct val="115000"/>
              </a:lnSpc>
              <a:spcBef>
                <a:spcPts val="1400"/>
              </a:spcBef>
              <a:spcAft>
                <a:spcPts val="400"/>
              </a:spcAft>
              <a:buClr>
                <a:schemeClr val="dk1"/>
              </a:buClr>
              <a:buSzPts val="1100"/>
              <a:buFont typeface="Arial"/>
              <a:buNone/>
            </a:pPr>
            <a:r>
              <a:rPr lang="en" sz="800" b="1" i="0" u="none" strike="noStrike" cap="none">
                <a:solidFill>
                  <a:srgbClr val="18518E"/>
                </a:solidFill>
                <a:latin typeface="Arial"/>
                <a:ea typeface="Arial"/>
                <a:cs typeface="Arial"/>
                <a:sym typeface="Arial"/>
              </a:rPr>
              <a:t>DO Lead With</a:t>
            </a:r>
            <a:endParaRPr sz="800" b="1" i="0" u="none" strike="noStrike" cap="none">
              <a:solidFill>
                <a:srgbClr val="18518E"/>
              </a:solidFill>
              <a:latin typeface="Arial"/>
              <a:ea typeface="Arial"/>
              <a:cs typeface="Arial"/>
              <a:sym typeface="Arial"/>
            </a:endParaRPr>
          </a:p>
        </p:txBody>
      </p:sp>
      <p:sp>
        <p:nvSpPr>
          <p:cNvPr id="261" name="Google Shape;261;g3e408c2ef1a_0_451"/>
          <p:cNvSpPr txBox="1"/>
          <p:nvPr/>
        </p:nvSpPr>
        <p:spPr>
          <a:xfrm>
            <a:off x="3287600" y="836838"/>
            <a:ext cx="2191500" cy="656100"/>
          </a:xfrm>
          <a:prstGeom prst="rect">
            <a:avLst/>
          </a:prstGeom>
          <a:noFill/>
          <a:ln>
            <a:noFill/>
          </a:ln>
        </p:spPr>
        <p:txBody>
          <a:bodyPr spcFirstLastPara="1" wrap="square" lIns="0" tIns="9525" rIns="0" bIns="0" anchor="t" anchorCtr="0">
            <a:spAutoFit/>
          </a:bodyPr>
          <a:lstStyle/>
          <a:p>
            <a:pPr marL="457200" marR="0" lvl="0" indent="-273050" algn="l" rtl="0">
              <a:lnSpc>
                <a:spcPct val="100000"/>
              </a:lnSpc>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Employee safety and wellbeing</a:t>
            </a:r>
            <a:endParaRPr sz="700" dirty="0">
              <a:latin typeface="Quicksand Medium"/>
              <a:ea typeface="Quicksand Medium"/>
              <a:cs typeface="Quicksand Medium"/>
              <a:sym typeface="Quicksand Medium"/>
            </a:endParaRPr>
          </a:p>
          <a:p>
            <a:pPr marL="457200" marR="0" lvl="0" indent="-273050" algn="l" rtl="0">
              <a:lnSpc>
                <a:spcPct val="100000"/>
              </a:lnSpc>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Lone worker protection</a:t>
            </a:r>
            <a:endParaRPr sz="700" dirty="0">
              <a:latin typeface="Quicksand Medium"/>
              <a:ea typeface="Quicksand Medium"/>
              <a:cs typeface="Quicksand Medium"/>
              <a:sym typeface="Quicksand Medium"/>
            </a:endParaRPr>
          </a:p>
          <a:p>
            <a:pPr marL="457200" marR="0" lvl="0" indent="-273050" algn="l" rtl="0">
              <a:lnSpc>
                <a:spcPct val="100000"/>
              </a:lnSpc>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Faster emergency response</a:t>
            </a:r>
            <a:endParaRPr sz="700" dirty="0">
              <a:latin typeface="Quicksand Medium"/>
              <a:ea typeface="Quicksand Medium"/>
              <a:cs typeface="Quicksand Medium"/>
              <a:sym typeface="Quicksand Medium"/>
            </a:endParaRPr>
          </a:p>
          <a:p>
            <a:pPr marL="457200" marR="0" lvl="0" indent="-273050" algn="l" rtl="0">
              <a:lnSpc>
                <a:spcPct val="100000"/>
              </a:lnSpc>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Duty-of-care initiatives</a:t>
            </a:r>
            <a:endParaRPr sz="700" dirty="0">
              <a:latin typeface="Quicksand Medium"/>
              <a:ea typeface="Quicksand Medium"/>
              <a:cs typeface="Quicksand Medium"/>
              <a:sym typeface="Quicksand Medium"/>
            </a:endParaRPr>
          </a:p>
          <a:p>
            <a:pPr marL="457200" marR="0" lvl="0" indent="-273050" algn="l" rtl="0">
              <a:lnSpc>
                <a:spcPct val="100000"/>
              </a:lnSpc>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Risk reduction and liability mitigatio</a:t>
            </a:r>
            <a:r>
              <a:rPr lang="en" sz="700" dirty="0">
                <a:solidFill>
                  <a:schemeClr val="dk1"/>
                </a:solidFill>
                <a:latin typeface="Quicksand Medium"/>
                <a:ea typeface="Quicksand Medium"/>
                <a:cs typeface="Quicksand Medium"/>
                <a:sym typeface="Quicksand Medium"/>
              </a:rPr>
              <a:t>n</a:t>
            </a:r>
            <a:endParaRPr sz="700" dirty="0">
              <a:solidFill>
                <a:schemeClr val="dk1"/>
              </a:solidFill>
              <a:latin typeface="Quicksand Medium"/>
              <a:ea typeface="Quicksand Medium"/>
              <a:cs typeface="Quicksand Medium"/>
              <a:sym typeface="Quicksand Medium"/>
            </a:endParaRPr>
          </a:p>
          <a:p>
            <a:pPr marL="0" lvl="0" indent="0" algn="l" rtl="0">
              <a:spcBef>
                <a:spcPts val="0"/>
              </a:spcBef>
              <a:spcAft>
                <a:spcPts val="0"/>
              </a:spcAft>
              <a:buNone/>
            </a:pPr>
            <a:endParaRPr sz="700" dirty="0">
              <a:solidFill>
                <a:schemeClr val="dk1"/>
              </a:solidFill>
              <a:latin typeface="Quicksand Medium"/>
              <a:ea typeface="Quicksand Medium"/>
              <a:cs typeface="Quicksand Medium"/>
              <a:sym typeface="Quicksand Medium"/>
            </a:endParaRPr>
          </a:p>
        </p:txBody>
      </p:sp>
      <p:cxnSp>
        <p:nvCxnSpPr>
          <p:cNvPr id="262" name="Google Shape;262;g3e408c2ef1a_0_451"/>
          <p:cNvCxnSpPr/>
          <p:nvPr/>
        </p:nvCxnSpPr>
        <p:spPr>
          <a:xfrm>
            <a:off x="3162050" y="312973"/>
            <a:ext cx="1843500" cy="0"/>
          </a:xfrm>
          <a:prstGeom prst="straightConnector1">
            <a:avLst/>
          </a:prstGeom>
          <a:noFill/>
          <a:ln w="9525" cap="flat" cmpd="sng">
            <a:solidFill>
              <a:srgbClr val="E22C91"/>
            </a:solidFill>
            <a:prstDash val="solid"/>
            <a:round/>
            <a:headEnd type="none" w="sm" len="sm"/>
            <a:tailEnd type="none" w="sm" len="sm"/>
          </a:ln>
        </p:spPr>
      </p:cxnSp>
      <p:sp>
        <p:nvSpPr>
          <p:cNvPr id="263" name="Google Shape;263;g3e408c2ef1a_0_451"/>
          <p:cNvSpPr txBox="1"/>
          <p:nvPr/>
        </p:nvSpPr>
        <p:spPr>
          <a:xfrm>
            <a:off x="3255873" y="1262008"/>
            <a:ext cx="1504500" cy="133500"/>
          </a:xfrm>
          <a:prstGeom prst="rect">
            <a:avLst/>
          </a:prstGeom>
          <a:noFill/>
          <a:ln>
            <a:noFill/>
          </a:ln>
        </p:spPr>
        <p:txBody>
          <a:bodyPr spcFirstLastPara="1" wrap="square" lIns="0" tIns="10300" rIns="0" bIns="0" anchor="t" anchorCtr="0">
            <a:spAutoFit/>
          </a:bodyPr>
          <a:lstStyle/>
          <a:p>
            <a:pPr marL="0" marR="0" lvl="0" indent="0" algn="l" rtl="0">
              <a:lnSpc>
                <a:spcPct val="115000"/>
              </a:lnSpc>
              <a:spcBef>
                <a:spcPts val="1400"/>
              </a:spcBef>
              <a:spcAft>
                <a:spcPts val="400"/>
              </a:spcAft>
              <a:buClr>
                <a:schemeClr val="dk1"/>
              </a:buClr>
              <a:buSzPts val="1100"/>
              <a:buFont typeface="Arial"/>
              <a:buNone/>
            </a:pPr>
            <a:r>
              <a:rPr lang="en" sz="800" b="1" i="0" u="none" strike="noStrike" cap="none" dirty="0">
                <a:solidFill>
                  <a:srgbClr val="18518E"/>
                </a:solidFill>
                <a:latin typeface="Arial"/>
                <a:ea typeface="Arial"/>
                <a:cs typeface="Arial"/>
                <a:sym typeface="Arial"/>
              </a:rPr>
              <a:t>DO NOT Lead With</a:t>
            </a:r>
            <a:endParaRPr sz="800" b="1" i="0" u="none" strike="noStrike" cap="none" dirty="0">
              <a:solidFill>
                <a:srgbClr val="18518E"/>
              </a:solidFill>
              <a:latin typeface="Arial"/>
              <a:ea typeface="Arial"/>
              <a:cs typeface="Arial"/>
              <a:sym typeface="Arial"/>
            </a:endParaRPr>
          </a:p>
        </p:txBody>
      </p:sp>
      <p:sp>
        <p:nvSpPr>
          <p:cNvPr id="264" name="Google Shape;264;g3e408c2ef1a_0_451"/>
          <p:cNvSpPr txBox="1"/>
          <p:nvPr/>
        </p:nvSpPr>
        <p:spPr>
          <a:xfrm>
            <a:off x="3322687" y="1886494"/>
            <a:ext cx="1819500" cy="548400"/>
          </a:xfrm>
          <a:prstGeom prst="rect">
            <a:avLst/>
          </a:prstGeom>
          <a:noFill/>
          <a:ln>
            <a:noFill/>
          </a:ln>
        </p:spPr>
        <p:txBody>
          <a:bodyPr spcFirstLastPara="1" wrap="square" lIns="0" tIns="9525" rIns="0" bIns="0" anchor="t" anchorCtr="0">
            <a:spAutoFit/>
          </a:bodyPr>
          <a:lstStyle/>
          <a:p>
            <a:pPr marL="457200" marR="0" lvl="0" indent="-273050" algn="l" rtl="0">
              <a:lnSpc>
                <a:spcPct val="100000"/>
              </a:lnSpc>
              <a:spcBef>
                <a:spcPts val="0"/>
              </a:spcBef>
              <a:spcAft>
                <a:spcPts val="0"/>
              </a:spcAft>
              <a:buSzPts val="700"/>
              <a:buFont typeface="Quicksand Medium"/>
              <a:buChar char="●"/>
            </a:pPr>
            <a:r>
              <a:rPr lang="en" sz="700">
                <a:latin typeface="Quicksand Medium"/>
                <a:ea typeface="Quicksand Medium"/>
                <a:cs typeface="Quicksand Medium"/>
                <a:sym typeface="Quicksand Medium"/>
              </a:rPr>
              <a:t>Panic button features</a:t>
            </a:r>
            <a:endParaRPr sz="700">
              <a:latin typeface="Quicksand Medium"/>
              <a:ea typeface="Quicksand Medium"/>
              <a:cs typeface="Quicksand Medium"/>
              <a:sym typeface="Quicksand Medium"/>
            </a:endParaRPr>
          </a:p>
          <a:p>
            <a:pPr marL="457200" marR="0" lvl="0" indent="-273050" algn="l" rtl="0">
              <a:lnSpc>
                <a:spcPct val="100000"/>
              </a:lnSpc>
              <a:spcBef>
                <a:spcPts val="0"/>
              </a:spcBef>
              <a:spcAft>
                <a:spcPts val="0"/>
              </a:spcAft>
              <a:buSzPts val="700"/>
              <a:buFont typeface="Quicksand Medium"/>
              <a:buChar char="●"/>
            </a:pPr>
            <a:r>
              <a:rPr lang="en" sz="700">
                <a:latin typeface="Quicksand Medium"/>
                <a:ea typeface="Quicksand Medium"/>
                <a:cs typeface="Quicksand Medium"/>
                <a:sym typeface="Quicksand Medium"/>
              </a:rPr>
              <a:t>Device specifications</a:t>
            </a:r>
            <a:endParaRPr sz="700">
              <a:latin typeface="Quicksand Medium"/>
              <a:ea typeface="Quicksand Medium"/>
              <a:cs typeface="Quicksand Medium"/>
              <a:sym typeface="Quicksand Medium"/>
            </a:endParaRPr>
          </a:p>
          <a:p>
            <a:pPr marL="457200" marR="0" lvl="0" indent="-273050" algn="l" rtl="0">
              <a:lnSpc>
                <a:spcPct val="100000"/>
              </a:lnSpc>
              <a:spcBef>
                <a:spcPts val="0"/>
              </a:spcBef>
              <a:spcAft>
                <a:spcPts val="0"/>
              </a:spcAft>
              <a:buSzPts val="700"/>
              <a:buFont typeface="Quicksand Medium"/>
              <a:buChar char="●"/>
            </a:pPr>
            <a:r>
              <a:rPr lang="en" sz="700">
                <a:latin typeface="Quicksand Medium"/>
                <a:ea typeface="Quicksand Medium"/>
                <a:cs typeface="Quicksand Medium"/>
                <a:sym typeface="Quicksand Medium"/>
              </a:rPr>
              <a:t>Technical terminology</a:t>
            </a:r>
            <a:endParaRPr sz="700">
              <a:latin typeface="Quicksand Medium"/>
              <a:ea typeface="Quicksand Medium"/>
              <a:cs typeface="Quicksand Medium"/>
              <a:sym typeface="Quicksand Medium"/>
            </a:endParaRPr>
          </a:p>
          <a:p>
            <a:pPr marL="457200" marR="0" lvl="0" indent="-273050" algn="l" rtl="0">
              <a:lnSpc>
                <a:spcPct val="100000"/>
              </a:lnSpc>
              <a:spcBef>
                <a:spcPts val="0"/>
              </a:spcBef>
              <a:spcAft>
                <a:spcPts val="0"/>
              </a:spcAft>
              <a:buSzPts val="700"/>
              <a:buFont typeface="Quicksand Medium"/>
              <a:buChar char="●"/>
            </a:pPr>
            <a:r>
              <a:rPr lang="en" sz="700">
                <a:latin typeface="Quicksand Medium"/>
                <a:ea typeface="Quicksand Medium"/>
                <a:cs typeface="Quicksand Medium"/>
                <a:sym typeface="Quicksand Medium"/>
              </a:rPr>
              <a:t>Hardware comparisons</a:t>
            </a:r>
            <a:endParaRPr sz="700">
              <a:latin typeface="Quicksand Medium"/>
              <a:ea typeface="Quicksand Medium"/>
              <a:cs typeface="Quicksand Medium"/>
              <a:sym typeface="Quicksand Medium"/>
            </a:endParaRPr>
          </a:p>
          <a:p>
            <a:pPr marL="457200" marR="0" lvl="0" indent="-273050" algn="l" rtl="0">
              <a:lnSpc>
                <a:spcPct val="100000"/>
              </a:lnSpc>
              <a:spcBef>
                <a:spcPts val="0"/>
              </a:spcBef>
              <a:spcAft>
                <a:spcPts val="0"/>
              </a:spcAft>
              <a:buSzPts val="700"/>
              <a:buFont typeface="Quicksand Medium"/>
              <a:buChar char="●"/>
            </a:pPr>
            <a:r>
              <a:rPr lang="en" sz="700">
                <a:latin typeface="Quicksand Medium"/>
                <a:ea typeface="Quicksand Medium"/>
                <a:cs typeface="Quicksand Medium"/>
                <a:sym typeface="Quicksand Medium"/>
              </a:rPr>
              <a:t>Employee tracking</a:t>
            </a:r>
            <a:endParaRPr sz="700">
              <a:latin typeface="Quicksand Medium"/>
              <a:ea typeface="Quicksand Medium"/>
              <a:cs typeface="Quicksand Medium"/>
              <a:sym typeface="Quicksand Medium"/>
            </a:endParaRPr>
          </a:p>
        </p:txBody>
      </p:sp>
      <p:sp>
        <p:nvSpPr>
          <p:cNvPr id="265" name="Google Shape;265;g3e408c2ef1a_0_451"/>
          <p:cNvSpPr txBox="1"/>
          <p:nvPr/>
        </p:nvSpPr>
        <p:spPr>
          <a:xfrm>
            <a:off x="3255873" y="2334708"/>
            <a:ext cx="1504500" cy="133500"/>
          </a:xfrm>
          <a:prstGeom prst="rect">
            <a:avLst/>
          </a:prstGeom>
          <a:noFill/>
          <a:ln>
            <a:noFill/>
          </a:ln>
        </p:spPr>
        <p:txBody>
          <a:bodyPr spcFirstLastPara="1" wrap="square" lIns="0" tIns="10300" rIns="0" bIns="0" anchor="t" anchorCtr="0">
            <a:spAutoFit/>
          </a:bodyPr>
          <a:lstStyle/>
          <a:p>
            <a:pPr marL="0" marR="0" lvl="0" indent="0" algn="l" rtl="0">
              <a:lnSpc>
                <a:spcPct val="115000"/>
              </a:lnSpc>
              <a:spcBef>
                <a:spcPts val="1400"/>
              </a:spcBef>
              <a:spcAft>
                <a:spcPts val="400"/>
              </a:spcAft>
              <a:buClr>
                <a:schemeClr val="dk1"/>
              </a:buClr>
              <a:buSzPts val="1100"/>
              <a:buFont typeface="Arial"/>
              <a:buNone/>
            </a:pPr>
            <a:r>
              <a:rPr lang="en" sz="800" b="1" dirty="0">
                <a:solidFill>
                  <a:srgbClr val="18518E"/>
                </a:solidFill>
              </a:rPr>
              <a:t>Position ProteqNet™ As </a:t>
            </a:r>
            <a:endParaRPr sz="800" b="1" i="0" u="none" strike="noStrike" cap="none" dirty="0">
              <a:solidFill>
                <a:srgbClr val="18518E"/>
              </a:solidFill>
              <a:latin typeface="Arial"/>
              <a:ea typeface="Arial"/>
              <a:cs typeface="Arial"/>
              <a:sym typeface="Arial"/>
            </a:endParaRPr>
          </a:p>
        </p:txBody>
      </p:sp>
      <p:sp>
        <p:nvSpPr>
          <p:cNvPr id="266" name="Google Shape;266;g3e408c2ef1a_0_451"/>
          <p:cNvSpPr txBox="1"/>
          <p:nvPr/>
        </p:nvSpPr>
        <p:spPr>
          <a:xfrm>
            <a:off x="3313137" y="2704268"/>
            <a:ext cx="2249700" cy="763800"/>
          </a:xfrm>
          <a:prstGeom prst="rect">
            <a:avLst/>
          </a:prstGeom>
          <a:noFill/>
          <a:ln>
            <a:noFill/>
          </a:ln>
        </p:spPr>
        <p:txBody>
          <a:bodyPr spcFirstLastPara="1" wrap="square" lIns="0" tIns="9525" rIns="0" bIns="0" anchor="t" anchorCtr="0">
            <a:spAutoFit/>
          </a:bodyPr>
          <a:lstStyle/>
          <a:p>
            <a:pPr marL="457200" lvl="0" indent="-273050" algn="l" rtl="0">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Employee protection platform</a:t>
            </a:r>
            <a:endParaRPr sz="700" dirty="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Lone worker safety solution</a:t>
            </a:r>
            <a:endParaRPr sz="700" dirty="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Emergency response ecosystem</a:t>
            </a:r>
            <a:endParaRPr sz="700" dirty="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Workforce safety initiative</a:t>
            </a:r>
            <a:endParaRPr sz="700" dirty="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Risk mitigation tool</a:t>
            </a:r>
            <a:endParaRPr sz="700" dirty="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Duty-of-care solution</a:t>
            </a:r>
            <a:endParaRPr sz="700" dirty="0">
              <a:latin typeface="Quicksand Medium"/>
              <a:ea typeface="Quicksand Medium"/>
              <a:cs typeface="Quicksand Medium"/>
              <a:sym typeface="Quicksand Medium"/>
            </a:endParaRPr>
          </a:p>
          <a:p>
            <a:pPr marL="457200" lvl="0" indent="-273050" algn="l" rtl="0">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Connected employee protection platform</a:t>
            </a:r>
            <a:endParaRPr sz="700" dirty="0">
              <a:latin typeface="Quicksand Medium"/>
              <a:ea typeface="Quicksand Medium"/>
              <a:cs typeface="Quicksand Medium"/>
              <a:sym typeface="Quicksand Medium"/>
            </a:endParaRPr>
          </a:p>
        </p:txBody>
      </p:sp>
      <p:sp>
        <p:nvSpPr>
          <p:cNvPr id="267" name="Google Shape;267;g3e408c2ef1a_0_451"/>
          <p:cNvSpPr txBox="1"/>
          <p:nvPr/>
        </p:nvSpPr>
        <p:spPr>
          <a:xfrm>
            <a:off x="3162373" y="3496471"/>
            <a:ext cx="2302200" cy="196200"/>
          </a:xfrm>
          <a:prstGeom prst="rect">
            <a:avLst/>
          </a:prstGeom>
          <a:noFill/>
          <a:ln>
            <a:noFill/>
          </a:ln>
        </p:spPr>
        <p:txBody>
          <a:bodyPr spcFirstLastPara="1" wrap="square" lIns="0" tIns="11425" rIns="0" bIns="0" anchor="t" anchorCtr="0">
            <a:spAutoFit/>
          </a:bodyPr>
          <a:lstStyle/>
          <a:p>
            <a:pPr marL="1270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E22C91"/>
                </a:solidFill>
                <a:latin typeface="Arial"/>
                <a:ea typeface="Arial"/>
                <a:cs typeface="Arial"/>
                <a:sym typeface="Arial"/>
              </a:rPr>
              <a:t>Discovery Questions</a:t>
            </a:r>
            <a:endParaRPr sz="1200" b="1" i="0" u="none" strike="noStrike" cap="none">
              <a:solidFill>
                <a:srgbClr val="000000"/>
              </a:solidFill>
              <a:latin typeface="Arial"/>
              <a:ea typeface="Arial"/>
              <a:cs typeface="Arial"/>
              <a:sym typeface="Arial"/>
            </a:endParaRPr>
          </a:p>
        </p:txBody>
      </p:sp>
      <p:cxnSp>
        <p:nvCxnSpPr>
          <p:cNvPr id="268" name="Google Shape;268;g3e408c2ef1a_0_451"/>
          <p:cNvCxnSpPr/>
          <p:nvPr/>
        </p:nvCxnSpPr>
        <p:spPr>
          <a:xfrm rot="10800000" flipH="1">
            <a:off x="3158813" y="3742046"/>
            <a:ext cx="1527900" cy="300"/>
          </a:xfrm>
          <a:prstGeom prst="straightConnector1">
            <a:avLst/>
          </a:prstGeom>
          <a:noFill/>
          <a:ln w="9525" cap="flat" cmpd="sng">
            <a:solidFill>
              <a:srgbClr val="E22C91"/>
            </a:solidFill>
            <a:prstDash val="solid"/>
            <a:round/>
            <a:headEnd type="none" w="sm" len="sm"/>
            <a:tailEnd type="none" w="sm" len="sm"/>
          </a:ln>
        </p:spPr>
      </p:cxnSp>
      <p:sp>
        <p:nvSpPr>
          <p:cNvPr id="269" name="Google Shape;269;g3e408c2ef1a_0_451"/>
          <p:cNvSpPr txBox="1"/>
          <p:nvPr/>
        </p:nvSpPr>
        <p:spPr>
          <a:xfrm>
            <a:off x="216512" y="3374837"/>
            <a:ext cx="2467200" cy="11544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endParaRPr sz="700" dirty="0">
              <a:latin typeface="Quicksand Medium"/>
              <a:ea typeface="Quicksand Medium"/>
              <a:cs typeface="Quicksand Medium"/>
              <a:sym typeface="Quicksand Medium"/>
            </a:endParaRPr>
          </a:p>
          <a:p>
            <a:pPr marL="457200" marR="0" lvl="0" indent="-273050" algn="l" rtl="0">
              <a:lnSpc>
                <a:spcPct val="100000"/>
              </a:lnSpc>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Operates independently of building Wi-Fi</a:t>
            </a:r>
            <a:endParaRPr sz="700" dirty="0">
              <a:latin typeface="Quicksand Medium"/>
              <a:ea typeface="Quicksand Medium"/>
              <a:cs typeface="Quicksand Medium"/>
              <a:sym typeface="Quicksand Medium"/>
            </a:endParaRPr>
          </a:p>
          <a:p>
            <a:pPr marL="457200" marR="0" lvl="0" indent="-273050" algn="l" rtl="0">
              <a:lnSpc>
                <a:spcPct val="100000"/>
              </a:lnSpc>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Protection indoors, outdoors, and on the move</a:t>
            </a:r>
            <a:endParaRPr sz="700" dirty="0">
              <a:latin typeface="Quicksand Medium"/>
              <a:ea typeface="Quicksand Medium"/>
              <a:cs typeface="Quicksand Medium"/>
              <a:sym typeface="Quicksand Medium"/>
            </a:endParaRPr>
          </a:p>
          <a:p>
            <a:pPr marL="457200" marR="0" lvl="0" indent="-273050" algn="l" rtl="0">
              <a:lnSpc>
                <a:spcPct val="100000"/>
              </a:lnSpc>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Supports remote and mobile teams</a:t>
            </a:r>
            <a:endParaRPr sz="700" dirty="0">
              <a:latin typeface="Quicksand Medium"/>
              <a:ea typeface="Quicksand Medium"/>
              <a:cs typeface="Quicksand Medium"/>
              <a:sym typeface="Quicksand Medium"/>
            </a:endParaRPr>
          </a:p>
          <a:p>
            <a:pPr marL="457200" marR="0" lvl="0" indent="-273050" algn="l" rtl="0">
              <a:lnSpc>
                <a:spcPct val="100000"/>
              </a:lnSpc>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Provides an added layer of safety and connectivity</a:t>
            </a:r>
            <a:endParaRPr sz="700" dirty="0">
              <a:latin typeface="Quicksand Medium"/>
              <a:ea typeface="Quicksand Medium"/>
              <a:cs typeface="Quicksand Medium"/>
              <a:sym typeface="Quicksand Medium"/>
            </a:endParaRPr>
          </a:p>
          <a:p>
            <a:pPr marL="457200" marR="0" lvl="0" indent="-273050" algn="l" rtl="0">
              <a:lnSpc>
                <a:spcPct val="100000"/>
              </a:lnSpc>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Provides nationwide employee protection beyond traditional networks</a:t>
            </a:r>
            <a:endParaRPr sz="700" dirty="0">
              <a:latin typeface="Quicksand Medium"/>
              <a:ea typeface="Quicksand Medium"/>
              <a:cs typeface="Quicksand Medium"/>
              <a:sym typeface="Quicksand Medium"/>
            </a:endParaRPr>
          </a:p>
        </p:txBody>
      </p:sp>
      <p:cxnSp>
        <p:nvCxnSpPr>
          <p:cNvPr id="270" name="Google Shape;270;g3e408c2ef1a_0_451"/>
          <p:cNvCxnSpPr/>
          <p:nvPr/>
        </p:nvCxnSpPr>
        <p:spPr>
          <a:xfrm>
            <a:off x="6008750" y="312425"/>
            <a:ext cx="0" cy="4495800"/>
          </a:xfrm>
          <a:prstGeom prst="straightConnector1">
            <a:avLst/>
          </a:prstGeom>
          <a:noFill/>
          <a:ln w="9525" cap="flat" cmpd="sng">
            <a:solidFill>
              <a:srgbClr val="E22C91"/>
            </a:solidFill>
            <a:prstDash val="solid"/>
            <a:round/>
            <a:headEnd type="none" w="sm" len="sm"/>
            <a:tailEnd type="none" w="sm" len="sm"/>
          </a:ln>
        </p:spPr>
      </p:cxnSp>
      <p:sp>
        <p:nvSpPr>
          <p:cNvPr id="271" name="Google Shape;271;g3e408c2ef1a_0_451"/>
          <p:cNvSpPr txBox="1"/>
          <p:nvPr/>
        </p:nvSpPr>
        <p:spPr>
          <a:xfrm>
            <a:off x="3149403" y="491211"/>
            <a:ext cx="2543700"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700">
                <a:solidFill>
                  <a:schemeClr val="dk1"/>
                </a:solidFill>
                <a:latin typeface="Quicksand Medium"/>
                <a:ea typeface="Quicksand Medium"/>
                <a:cs typeface="Quicksand Medium"/>
                <a:sym typeface="Quicksand Medium"/>
              </a:rPr>
              <a:t>Focus on business outcomes, employee protection, and organizational risk—not product features. </a:t>
            </a:r>
            <a:endParaRPr sz="700">
              <a:solidFill>
                <a:schemeClr val="dk2"/>
              </a:solidFill>
              <a:latin typeface="Quicksand Medium"/>
              <a:ea typeface="Quicksand Medium"/>
              <a:cs typeface="Quicksand Medium"/>
              <a:sym typeface="Quicksand Medium"/>
            </a:endParaRPr>
          </a:p>
        </p:txBody>
      </p:sp>
      <p:sp>
        <p:nvSpPr>
          <p:cNvPr id="272" name="Google Shape;272;g3e408c2ef1a_0_451"/>
          <p:cNvSpPr txBox="1"/>
          <p:nvPr/>
        </p:nvSpPr>
        <p:spPr>
          <a:xfrm>
            <a:off x="3144888" y="1515337"/>
            <a:ext cx="2543700"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700" dirty="0">
                <a:solidFill>
                  <a:schemeClr val="dk1"/>
                </a:solidFill>
                <a:latin typeface="Quicksand Medium"/>
                <a:ea typeface="Quicksand Medium"/>
                <a:cs typeface="Quicksand Medium"/>
                <a:sym typeface="Quicksand Medium"/>
              </a:rPr>
              <a:t>Avoid starting with technology, hardware, or features before establishing the business need. </a:t>
            </a:r>
            <a:endParaRPr sz="700" dirty="0">
              <a:solidFill>
                <a:schemeClr val="dk2"/>
              </a:solidFill>
              <a:latin typeface="Quicksand Medium"/>
              <a:ea typeface="Quicksand Medium"/>
              <a:cs typeface="Quicksand Medium"/>
              <a:sym typeface="Quicksand Medium"/>
            </a:endParaRPr>
          </a:p>
        </p:txBody>
      </p:sp>
      <p:sp>
        <p:nvSpPr>
          <p:cNvPr id="273" name="Google Shape;273;g3e408c2ef1a_0_451"/>
          <p:cNvSpPr txBox="1"/>
          <p:nvPr/>
        </p:nvSpPr>
        <p:spPr>
          <a:xfrm>
            <a:off x="3093339" y="3690620"/>
            <a:ext cx="2543700"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700" b="1" dirty="0">
                <a:solidFill>
                  <a:schemeClr val="dk1"/>
                </a:solidFill>
                <a:latin typeface="Quicksand"/>
                <a:ea typeface="Quicksand"/>
                <a:cs typeface="Quicksand"/>
                <a:sym typeface="Quicksand"/>
              </a:rPr>
              <a:t>5 Questions to ask on every call! </a:t>
            </a:r>
            <a:endParaRPr sz="700" b="1" dirty="0">
              <a:solidFill>
                <a:schemeClr val="dk2"/>
              </a:solidFill>
              <a:latin typeface="Quicksand"/>
              <a:ea typeface="Quicksand"/>
              <a:cs typeface="Quicksand"/>
              <a:sym typeface="Quicksand"/>
            </a:endParaRPr>
          </a:p>
        </p:txBody>
      </p:sp>
      <p:sp>
        <p:nvSpPr>
          <p:cNvPr id="274" name="Google Shape;274;g3e408c2ef1a_0_451"/>
          <p:cNvSpPr txBox="1"/>
          <p:nvPr/>
        </p:nvSpPr>
        <p:spPr>
          <a:xfrm>
            <a:off x="3093324" y="3937637"/>
            <a:ext cx="2773200" cy="1194900"/>
          </a:xfrm>
          <a:prstGeom prst="rect">
            <a:avLst/>
          </a:prstGeom>
          <a:noFill/>
          <a:ln>
            <a:noFill/>
          </a:ln>
        </p:spPr>
        <p:txBody>
          <a:bodyPr spcFirstLastPara="1" wrap="square" lIns="0" tIns="9525" rIns="0" bIns="0" anchor="t" anchorCtr="0">
            <a:spAutoFit/>
          </a:bodyPr>
          <a:lstStyle/>
          <a:p>
            <a:pPr marL="457200" marR="0" lvl="0" indent="-273050" algn="l" rtl="0">
              <a:lnSpc>
                <a:spcPct val="100000"/>
              </a:lnSpc>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Do employees work alone, remotely, or in isolated environments?</a:t>
            </a:r>
            <a:endParaRPr sz="700" dirty="0">
              <a:latin typeface="Quicksand Medium"/>
              <a:ea typeface="Quicksand Medium"/>
              <a:cs typeface="Quicksand Medium"/>
              <a:sym typeface="Quicksand Medium"/>
            </a:endParaRPr>
          </a:p>
          <a:p>
            <a:pPr marL="457200" marR="0" lvl="0" indent="-273050" algn="l" rtl="0">
              <a:lnSpc>
                <a:spcPct val="100000"/>
              </a:lnSpc>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What happens today when an employee needs immediate assistance?</a:t>
            </a:r>
            <a:endParaRPr sz="700" dirty="0">
              <a:latin typeface="Quicksand Medium"/>
              <a:ea typeface="Quicksand Medium"/>
              <a:cs typeface="Quicksand Medium"/>
              <a:sym typeface="Quicksand Medium"/>
            </a:endParaRPr>
          </a:p>
          <a:p>
            <a:pPr marL="457200" marR="0" lvl="0" indent="-273050" algn="l" rtl="0">
              <a:lnSpc>
                <a:spcPct val="100000"/>
              </a:lnSpc>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How would you know if an employee needed help but couldn't reach a phone?</a:t>
            </a:r>
            <a:endParaRPr sz="700" dirty="0">
              <a:latin typeface="Quicksand Medium"/>
              <a:ea typeface="Quicksand Medium"/>
              <a:cs typeface="Quicksand Medium"/>
              <a:sym typeface="Quicksand Medium"/>
            </a:endParaRPr>
          </a:p>
          <a:p>
            <a:pPr marL="457200" marR="0" lvl="0" indent="-273050" algn="l" rtl="0">
              <a:lnSpc>
                <a:spcPct val="100000"/>
              </a:lnSpc>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Do supervisors have visibility into employee locations during emergencies?</a:t>
            </a:r>
            <a:endParaRPr sz="700" dirty="0">
              <a:latin typeface="Quicksand Medium"/>
              <a:ea typeface="Quicksand Medium"/>
              <a:cs typeface="Quicksand Medium"/>
              <a:sym typeface="Quicksand Medium"/>
            </a:endParaRPr>
          </a:p>
          <a:p>
            <a:pPr marL="457200" marR="0" lvl="0" indent="-273050" algn="l" rtl="0">
              <a:lnSpc>
                <a:spcPct val="100000"/>
              </a:lnSpc>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Have there been any recent safety incidents, near misses, or employee safety concerns?</a:t>
            </a:r>
            <a:endParaRPr sz="700" dirty="0">
              <a:latin typeface="Quicksand Medium"/>
              <a:ea typeface="Quicksand Medium"/>
              <a:cs typeface="Quicksand Medium"/>
              <a:sym typeface="Quicksand Medium"/>
            </a:endParaRPr>
          </a:p>
          <a:p>
            <a:pPr marL="0" lvl="0" indent="0" algn="l" rtl="0">
              <a:spcBef>
                <a:spcPts val="0"/>
              </a:spcBef>
              <a:spcAft>
                <a:spcPts val="0"/>
              </a:spcAft>
              <a:buNone/>
            </a:pPr>
            <a:endParaRPr sz="700" dirty="0">
              <a:latin typeface="Quicksand Medium"/>
              <a:ea typeface="Quicksand Medium"/>
              <a:cs typeface="Quicksand Medium"/>
              <a:sym typeface="Quicksand Medium"/>
            </a:endParaRPr>
          </a:p>
        </p:txBody>
      </p:sp>
      <p:sp>
        <p:nvSpPr>
          <p:cNvPr id="275" name="Google Shape;275;g3e408c2ef1a_0_451"/>
          <p:cNvSpPr txBox="1"/>
          <p:nvPr/>
        </p:nvSpPr>
        <p:spPr>
          <a:xfrm>
            <a:off x="6195015" y="121373"/>
            <a:ext cx="2543700"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700" b="1" dirty="0">
                <a:solidFill>
                  <a:schemeClr val="dk1"/>
                </a:solidFill>
                <a:latin typeface="Quicksand"/>
                <a:ea typeface="Quicksand"/>
                <a:cs typeface="Quicksand"/>
                <a:sym typeface="Quicksand"/>
              </a:rPr>
              <a:t>What You're Trying to Uncover</a:t>
            </a:r>
            <a:r>
              <a:rPr lang="en" sz="700" dirty="0">
                <a:solidFill>
                  <a:schemeClr val="dk1"/>
                </a:solidFill>
                <a:latin typeface="Quicksand Medium"/>
                <a:ea typeface="Quicksand Medium"/>
                <a:cs typeface="Quicksand Medium"/>
                <a:sym typeface="Quicksand Medium"/>
              </a:rPr>
              <a:t> :  Lone worker risks, Gaps in emergency response, Lack of employee visibility during incidents, Existing safety concerns.</a:t>
            </a:r>
            <a:endParaRPr sz="700" dirty="0">
              <a:solidFill>
                <a:schemeClr val="dk2"/>
              </a:solidFill>
              <a:latin typeface="Quicksand Medium"/>
              <a:ea typeface="Quicksand Medium"/>
              <a:cs typeface="Quicksand Medium"/>
              <a:sym typeface="Quicksand Medium"/>
            </a:endParaRPr>
          </a:p>
        </p:txBody>
      </p:sp>
      <p:sp>
        <p:nvSpPr>
          <p:cNvPr id="276" name="Google Shape;276;g3e408c2ef1a_0_451"/>
          <p:cNvSpPr txBox="1"/>
          <p:nvPr/>
        </p:nvSpPr>
        <p:spPr>
          <a:xfrm>
            <a:off x="6290507" y="443068"/>
            <a:ext cx="2543700" cy="133500"/>
          </a:xfrm>
          <a:prstGeom prst="rect">
            <a:avLst/>
          </a:prstGeom>
          <a:noFill/>
          <a:ln>
            <a:noFill/>
          </a:ln>
        </p:spPr>
        <p:txBody>
          <a:bodyPr spcFirstLastPara="1" wrap="square" lIns="0" tIns="10300" rIns="0" bIns="0" anchor="t" anchorCtr="0">
            <a:spAutoFit/>
          </a:bodyPr>
          <a:lstStyle/>
          <a:p>
            <a:pPr marL="0" marR="0" lvl="0" indent="0" algn="l" rtl="0">
              <a:lnSpc>
                <a:spcPct val="115000"/>
              </a:lnSpc>
              <a:spcBef>
                <a:spcPts val="1400"/>
              </a:spcBef>
              <a:spcAft>
                <a:spcPts val="400"/>
              </a:spcAft>
              <a:buClr>
                <a:schemeClr val="dk1"/>
              </a:buClr>
              <a:buSzPts val="1100"/>
              <a:buFont typeface="Arial"/>
              <a:buNone/>
            </a:pPr>
            <a:r>
              <a:rPr lang="en" sz="800" b="1">
                <a:solidFill>
                  <a:srgbClr val="18518E"/>
                </a:solidFill>
              </a:rPr>
              <a:t>Additional Workforce &amp; Safety Questions </a:t>
            </a:r>
            <a:endParaRPr sz="800" b="1" i="0" u="none" strike="noStrike" cap="none">
              <a:solidFill>
                <a:srgbClr val="18518E"/>
              </a:solidFill>
              <a:latin typeface="Arial"/>
              <a:ea typeface="Arial"/>
              <a:cs typeface="Arial"/>
              <a:sym typeface="Arial"/>
            </a:endParaRPr>
          </a:p>
        </p:txBody>
      </p:sp>
      <p:sp>
        <p:nvSpPr>
          <p:cNvPr id="277" name="Google Shape;277;g3e408c2ef1a_0_451"/>
          <p:cNvSpPr txBox="1"/>
          <p:nvPr/>
        </p:nvSpPr>
        <p:spPr>
          <a:xfrm>
            <a:off x="6328625" y="816086"/>
            <a:ext cx="2543700" cy="656100"/>
          </a:xfrm>
          <a:prstGeom prst="rect">
            <a:avLst/>
          </a:prstGeom>
          <a:noFill/>
          <a:ln>
            <a:noFill/>
          </a:ln>
        </p:spPr>
        <p:txBody>
          <a:bodyPr spcFirstLastPara="1" wrap="square" lIns="0" tIns="9525" rIns="0" bIns="0" anchor="t" anchorCtr="0">
            <a:spAutoFit/>
          </a:bodyPr>
          <a:lstStyle/>
          <a:p>
            <a:pPr marL="457200" marR="0" lvl="0" indent="-273050" algn="l" rtl="0">
              <a:lnSpc>
                <a:spcPct val="100000"/>
              </a:lnSpc>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Do employees conduct home visits, field work, or work outside traditional facilities?</a:t>
            </a:r>
            <a:endParaRPr sz="700" dirty="0">
              <a:latin typeface="Quicksand Medium"/>
              <a:ea typeface="Quicksand Medium"/>
              <a:cs typeface="Quicksand Medium"/>
              <a:sym typeface="Quicksand Medium"/>
            </a:endParaRPr>
          </a:p>
          <a:p>
            <a:pPr marL="457200" marR="0" lvl="0" indent="-273050" algn="l" rtl="0">
              <a:lnSpc>
                <a:spcPct val="100000"/>
              </a:lnSpc>
              <a:spcBef>
                <a:spcPts val="0"/>
              </a:spcBef>
              <a:spcAft>
                <a:spcPts val="0"/>
              </a:spcAft>
              <a:buSzPts val="700"/>
              <a:buFont typeface="Quicksand Medium"/>
              <a:buChar char="●"/>
            </a:pPr>
            <a:r>
              <a:rPr lang="en" sz="700" dirty="0">
                <a:latin typeface="Quicksand Medium"/>
                <a:ea typeface="Quicksand Medium"/>
                <a:cs typeface="Quicksand Medium"/>
                <a:sym typeface="Quicksand Medium"/>
              </a:rPr>
              <a:t>Do employees regularly interact with the public or unknown individuals in isolated areas?</a:t>
            </a:r>
            <a:endParaRPr sz="700" dirty="0">
              <a:latin typeface="Quicksand Medium"/>
              <a:ea typeface="Quicksand Medium"/>
              <a:cs typeface="Quicksand Medium"/>
              <a:sym typeface="Quicksand Medium"/>
            </a:endParaRPr>
          </a:p>
          <a:p>
            <a:pPr marL="0" marR="0" lvl="0" indent="0" algn="l" rtl="0">
              <a:lnSpc>
                <a:spcPct val="100000"/>
              </a:lnSpc>
              <a:spcBef>
                <a:spcPts val="0"/>
              </a:spcBef>
              <a:spcAft>
                <a:spcPts val="0"/>
              </a:spcAft>
              <a:buNone/>
            </a:pPr>
            <a:endParaRPr sz="700" dirty="0">
              <a:latin typeface="Quicksand Medium"/>
              <a:ea typeface="Quicksand Medium"/>
              <a:cs typeface="Quicksand Medium"/>
              <a:sym typeface="Quicksand Medium"/>
            </a:endParaRPr>
          </a:p>
          <a:p>
            <a:pPr marL="0" lvl="0" indent="0" algn="l" rtl="0">
              <a:spcBef>
                <a:spcPts val="0"/>
              </a:spcBef>
              <a:spcAft>
                <a:spcPts val="0"/>
              </a:spcAft>
              <a:buNone/>
            </a:pPr>
            <a:endParaRPr sz="700" dirty="0">
              <a:latin typeface="Quicksand Medium"/>
              <a:ea typeface="Quicksand Medium"/>
              <a:cs typeface="Quicksand Medium"/>
              <a:sym typeface="Quicksand Medium"/>
            </a:endParaRPr>
          </a:p>
        </p:txBody>
      </p:sp>
      <p:sp>
        <p:nvSpPr>
          <p:cNvPr id="278" name="Google Shape;278;g3e408c2ef1a_0_451"/>
          <p:cNvSpPr txBox="1"/>
          <p:nvPr/>
        </p:nvSpPr>
        <p:spPr>
          <a:xfrm>
            <a:off x="6227312" y="1246852"/>
            <a:ext cx="2543700" cy="47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700" b="1">
                <a:solidFill>
                  <a:schemeClr val="dk1"/>
                </a:solidFill>
                <a:latin typeface="Quicksand"/>
                <a:ea typeface="Quicksand"/>
                <a:cs typeface="Quicksand"/>
                <a:sym typeface="Quicksand"/>
              </a:rPr>
              <a:t>What You're Trying to Uncover: </a:t>
            </a:r>
            <a:r>
              <a:rPr lang="en" sz="700">
                <a:solidFill>
                  <a:schemeClr val="dk1"/>
                </a:solidFill>
                <a:latin typeface="Quicksand Medium"/>
                <a:ea typeface="Quicksand Medium"/>
                <a:cs typeface="Quicksand Medium"/>
                <a:sym typeface="Quicksand Medium"/>
              </a:rPr>
              <a:t>Exposure to safety risks and employee vulnerability.  Situations where immediate assistance may be needed. </a:t>
            </a:r>
            <a:endParaRPr sz="700">
              <a:solidFill>
                <a:schemeClr val="dk2"/>
              </a:solidFill>
              <a:latin typeface="Quicksand Medium"/>
              <a:ea typeface="Quicksand Medium"/>
              <a:cs typeface="Quicksand Medium"/>
              <a:sym typeface="Quicksand Medium"/>
            </a:endParaRPr>
          </a:p>
        </p:txBody>
      </p:sp>
      <p:sp>
        <p:nvSpPr>
          <p:cNvPr id="279" name="Google Shape;279;g3e408c2ef1a_0_451"/>
          <p:cNvSpPr txBox="1"/>
          <p:nvPr/>
        </p:nvSpPr>
        <p:spPr>
          <a:xfrm>
            <a:off x="6290507" y="1551219"/>
            <a:ext cx="2543700" cy="133500"/>
          </a:xfrm>
          <a:prstGeom prst="rect">
            <a:avLst/>
          </a:prstGeom>
          <a:noFill/>
          <a:ln>
            <a:noFill/>
          </a:ln>
        </p:spPr>
        <p:txBody>
          <a:bodyPr spcFirstLastPara="1" wrap="square" lIns="0" tIns="10300" rIns="0" bIns="0" anchor="t" anchorCtr="0">
            <a:spAutoFit/>
          </a:bodyPr>
          <a:lstStyle/>
          <a:p>
            <a:pPr marL="0" marR="0" lvl="0" indent="0" algn="l" rtl="0">
              <a:lnSpc>
                <a:spcPct val="115000"/>
              </a:lnSpc>
              <a:spcBef>
                <a:spcPts val="1400"/>
              </a:spcBef>
              <a:spcAft>
                <a:spcPts val="400"/>
              </a:spcAft>
              <a:buClr>
                <a:schemeClr val="dk1"/>
              </a:buClr>
              <a:buSzPts val="1100"/>
              <a:buFont typeface="Arial"/>
              <a:buNone/>
            </a:pPr>
            <a:r>
              <a:rPr lang="en" sz="800" b="1" dirty="0">
                <a:solidFill>
                  <a:srgbClr val="18518E"/>
                </a:solidFill>
              </a:rPr>
              <a:t>Additional Operational Questions </a:t>
            </a:r>
            <a:endParaRPr sz="800" b="1" i="0" u="none" strike="noStrike" cap="none" dirty="0">
              <a:solidFill>
                <a:srgbClr val="18518E"/>
              </a:solidFill>
              <a:latin typeface="Arial"/>
              <a:ea typeface="Arial"/>
              <a:cs typeface="Arial"/>
              <a:sym typeface="Arial"/>
            </a:endParaRPr>
          </a:p>
        </p:txBody>
      </p:sp>
      <p:sp>
        <p:nvSpPr>
          <p:cNvPr id="280" name="Google Shape;280;g3e408c2ef1a_0_451"/>
          <p:cNvSpPr txBox="1"/>
          <p:nvPr/>
        </p:nvSpPr>
        <p:spPr>
          <a:xfrm>
            <a:off x="6297600" y="1931285"/>
            <a:ext cx="2543700" cy="548400"/>
          </a:xfrm>
          <a:prstGeom prst="rect">
            <a:avLst/>
          </a:prstGeom>
          <a:noFill/>
          <a:ln>
            <a:noFill/>
          </a:ln>
        </p:spPr>
        <p:txBody>
          <a:bodyPr spcFirstLastPara="1" wrap="square" lIns="0" tIns="9525" rIns="0" bIns="0" anchor="t" anchorCtr="0">
            <a:spAutoFit/>
          </a:bodyPr>
          <a:lstStyle/>
          <a:p>
            <a:pPr marL="457200" marR="0" lvl="0" indent="-273050" algn="l" rtl="0">
              <a:lnSpc>
                <a:spcPct val="100000"/>
              </a:lnSpc>
              <a:spcBef>
                <a:spcPts val="0"/>
              </a:spcBef>
              <a:spcAft>
                <a:spcPts val="0"/>
              </a:spcAft>
              <a:buSzPts val="700"/>
              <a:buFont typeface="Quicksand Medium"/>
              <a:buChar char="●"/>
            </a:pPr>
            <a:r>
              <a:rPr lang="en" sz="700">
                <a:latin typeface="Quicksand Medium"/>
                <a:ea typeface="Quicksand Medium"/>
                <a:cs typeface="Quicksand Medium"/>
                <a:sym typeface="Quicksand Medium"/>
              </a:rPr>
              <a:t>What happens when an employee cannot ask for help during an emergency?</a:t>
            </a:r>
            <a:endParaRPr sz="700">
              <a:latin typeface="Quicksand Medium"/>
              <a:ea typeface="Quicksand Medium"/>
              <a:cs typeface="Quicksand Medium"/>
              <a:sym typeface="Quicksand Medium"/>
            </a:endParaRPr>
          </a:p>
          <a:p>
            <a:pPr marL="457200" marR="0" lvl="0" indent="-273050" algn="l" rtl="0">
              <a:lnSpc>
                <a:spcPct val="100000"/>
              </a:lnSpc>
              <a:spcBef>
                <a:spcPts val="0"/>
              </a:spcBef>
              <a:spcAft>
                <a:spcPts val="0"/>
              </a:spcAft>
              <a:buSzPts val="700"/>
              <a:buFont typeface="Quicksand Medium"/>
              <a:buChar char="●"/>
            </a:pPr>
            <a:r>
              <a:rPr lang="en" sz="700">
                <a:latin typeface="Quicksand Medium"/>
                <a:ea typeface="Quicksand Medium"/>
                <a:cs typeface="Quicksand Medium"/>
                <a:sym typeface="Quicksand Medium"/>
              </a:rPr>
              <a:t>How are safety incidents escalated and managed today?</a:t>
            </a:r>
            <a:endParaRPr sz="700">
              <a:latin typeface="Quicksand Medium"/>
              <a:ea typeface="Quicksand Medium"/>
              <a:cs typeface="Quicksand Medium"/>
              <a:sym typeface="Quicksand Medium"/>
            </a:endParaRPr>
          </a:p>
          <a:p>
            <a:pPr marL="0" lvl="0" indent="0" algn="l" rtl="0">
              <a:spcBef>
                <a:spcPts val="0"/>
              </a:spcBef>
              <a:spcAft>
                <a:spcPts val="0"/>
              </a:spcAft>
              <a:buNone/>
            </a:pPr>
            <a:endParaRPr sz="700">
              <a:latin typeface="Quicksand Medium"/>
              <a:ea typeface="Quicksand Medium"/>
              <a:cs typeface="Quicksand Medium"/>
              <a:sym typeface="Quicksand Medium"/>
            </a:endParaRPr>
          </a:p>
        </p:txBody>
      </p:sp>
      <p:sp>
        <p:nvSpPr>
          <p:cNvPr id="281" name="Google Shape;281;g3e408c2ef1a_0_451"/>
          <p:cNvSpPr txBox="1"/>
          <p:nvPr/>
        </p:nvSpPr>
        <p:spPr>
          <a:xfrm>
            <a:off x="6220300" y="2364376"/>
            <a:ext cx="2543700" cy="47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700" b="1">
                <a:solidFill>
                  <a:schemeClr val="dk1"/>
                </a:solidFill>
                <a:latin typeface="Quicksand"/>
                <a:ea typeface="Quicksand"/>
                <a:cs typeface="Quicksand"/>
                <a:sym typeface="Quicksand"/>
              </a:rPr>
              <a:t>What You're Trying to Uncover: </a:t>
            </a:r>
            <a:r>
              <a:rPr lang="en" sz="700">
                <a:solidFill>
                  <a:schemeClr val="dk1"/>
                </a:solidFill>
                <a:latin typeface="Quicksand Medium"/>
                <a:ea typeface="Quicksand Medium"/>
                <a:cs typeface="Quicksand Medium"/>
                <a:sym typeface="Quicksand Medium"/>
              </a:rPr>
              <a:t>Response workflows, Communication gaps and opportunities to improve response times </a:t>
            </a:r>
            <a:endParaRPr sz="700">
              <a:solidFill>
                <a:schemeClr val="dk2"/>
              </a:solidFill>
              <a:latin typeface="Quicksand Medium"/>
              <a:ea typeface="Quicksand Medium"/>
              <a:cs typeface="Quicksand Medium"/>
              <a:sym typeface="Quicksand Medium"/>
            </a:endParaRPr>
          </a:p>
        </p:txBody>
      </p:sp>
      <p:sp>
        <p:nvSpPr>
          <p:cNvPr id="282" name="Google Shape;282;g3e408c2ef1a_0_451"/>
          <p:cNvSpPr txBox="1"/>
          <p:nvPr/>
        </p:nvSpPr>
        <p:spPr>
          <a:xfrm>
            <a:off x="6290507" y="2729910"/>
            <a:ext cx="2543700" cy="133500"/>
          </a:xfrm>
          <a:prstGeom prst="rect">
            <a:avLst/>
          </a:prstGeom>
          <a:noFill/>
          <a:ln>
            <a:noFill/>
          </a:ln>
        </p:spPr>
        <p:txBody>
          <a:bodyPr spcFirstLastPara="1" wrap="square" lIns="0" tIns="10300" rIns="0" bIns="0" anchor="t" anchorCtr="0">
            <a:spAutoFit/>
          </a:bodyPr>
          <a:lstStyle/>
          <a:p>
            <a:pPr marL="0" marR="0" lvl="0" indent="0" algn="l" rtl="0">
              <a:lnSpc>
                <a:spcPct val="115000"/>
              </a:lnSpc>
              <a:spcBef>
                <a:spcPts val="1400"/>
              </a:spcBef>
              <a:spcAft>
                <a:spcPts val="400"/>
              </a:spcAft>
              <a:buClr>
                <a:schemeClr val="dk1"/>
              </a:buClr>
              <a:buSzPts val="1100"/>
              <a:buFont typeface="Arial"/>
              <a:buNone/>
            </a:pPr>
            <a:r>
              <a:rPr lang="en" sz="800" b="1" dirty="0">
                <a:solidFill>
                  <a:srgbClr val="18518E"/>
                </a:solidFill>
              </a:rPr>
              <a:t>Additional Risk &amp; Compliance Questions </a:t>
            </a:r>
            <a:endParaRPr sz="800" b="1" i="0" u="none" strike="noStrike" cap="none" dirty="0">
              <a:solidFill>
                <a:srgbClr val="18518E"/>
              </a:solidFill>
              <a:latin typeface="Arial"/>
              <a:ea typeface="Arial"/>
              <a:cs typeface="Arial"/>
              <a:sym typeface="Arial"/>
            </a:endParaRPr>
          </a:p>
        </p:txBody>
      </p:sp>
      <p:sp>
        <p:nvSpPr>
          <p:cNvPr id="283" name="Google Shape;283;g3e408c2ef1a_0_451"/>
          <p:cNvSpPr txBox="1"/>
          <p:nvPr/>
        </p:nvSpPr>
        <p:spPr>
          <a:xfrm>
            <a:off x="6317262" y="3129773"/>
            <a:ext cx="2543700" cy="548400"/>
          </a:xfrm>
          <a:prstGeom prst="rect">
            <a:avLst/>
          </a:prstGeom>
          <a:noFill/>
          <a:ln>
            <a:noFill/>
          </a:ln>
        </p:spPr>
        <p:txBody>
          <a:bodyPr spcFirstLastPara="1" wrap="square" lIns="0" tIns="9525" rIns="0" bIns="0" anchor="t" anchorCtr="0">
            <a:spAutoFit/>
          </a:bodyPr>
          <a:lstStyle/>
          <a:p>
            <a:pPr marL="457200" marR="0" lvl="0" indent="-273050" algn="l" rtl="0">
              <a:lnSpc>
                <a:spcPct val="100000"/>
              </a:lnSpc>
              <a:spcBef>
                <a:spcPts val="0"/>
              </a:spcBef>
              <a:spcAft>
                <a:spcPts val="0"/>
              </a:spcAft>
              <a:buSzPts val="700"/>
              <a:buFont typeface="Quicksand Medium"/>
              <a:buChar char="●"/>
            </a:pPr>
            <a:r>
              <a:rPr lang="en" sz="700">
                <a:latin typeface="Quicksand Medium"/>
                <a:ea typeface="Quicksand Medium"/>
                <a:cs typeface="Quicksand Medium"/>
                <a:sym typeface="Quicksand Medium"/>
              </a:rPr>
              <a:t>How does your organization approach employee safety and duty of care today?</a:t>
            </a:r>
            <a:endParaRPr sz="700">
              <a:latin typeface="Quicksand Medium"/>
              <a:ea typeface="Quicksand Medium"/>
              <a:cs typeface="Quicksand Medium"/>
              <a:sym typeface="Quicksand Medium"/>
            </a:endParaRPr>
          </a:p>
          <a:p>
            <a:pPr marL="457200" marR="0" lvl="0" indent="-273050" algn="l" rtl="0">
              <a:lnSpc>
                <a:spcPct val="100000"/>
              </a:lnSpc>
              <a:spcBef>
                <a:spcPts val="0"/>
              </a:spcBef>
              <a:spcAft>
                <a:spcPts val="0"/>
              </a:spcAft>
              <a:buSzPts val="700"/>
              <a:buFont typeface="Quicksand Medium"/>
              <a:buChar char="●"/>
            </a:pPr>
            <a:r>
              <a:rPr lang="en" sz="700">
                <a:latin typeface="Quicksand Medium"/>
                <a:ea typeface="Quicksand Medium"/>
                <a:cs typeface="Quicksand Medium"/>
                <a:sym typeface="Quicksand Medium"/>
              </a:rPr>
              <a:t>What improvements would you like to see in your current incident response process?</a:t>
            </a:r>
            <a:endParaRPr sz="700">
              <a:latin typeface="Quicksand Medium"/>
              <a:ea typeface="Quicksand Medium"/>
              <a:cs typeface="Quicksand Medium"/>
              <a:sym typeface="Quicksand Medium"/>
            </a:endParaRPr>
          </a:p>
          <a:p>
            <a:pPr marL="0" lvl="0" indent="0" algn="l" rtl="0">
              <a:spcBef>
                <a:spcPts val="0"/>
              </a:spcBef>
              <a:spcAft>
                <a:spcPts val="0"/>
              </a:spcAft>
              <a:buNone/>
            </a:pPr>
            <a:endParaRPr sz="700">
              <a:latin typeface="Quicksand Medium"/>
              <a:ea typeface="Quicksand Medium"/>
              <a:cs typeface="Quicksand Medium"/>
              <a:sym typeface="Quicksand Medium"/>
            </a:endParaRPr>
          </a:p>
        </p:txBody>
      </p:sp>
      <p:sp>
        <p:nvSpPr>
          <p:cNvPr id="284" name="Google Shape;284;g3e408c2ef1a_0_451"/>
          <p:cNvSpPr txBox="1"/>
          <p:nvPr/>
        </p:nvSpPr>
        <p:spPr>
          <a:xfrm>
            <a:off x="6317250" y="3572026"/>
            <a:ext cx="2543700" cy="47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700" b="1">
                <a:solidFill>
                  <a:schemeClr val="dk1"/>
                </a:solidFill>
                <a:latin typeface="Quicksand"/>
                <a:ea typeface="Quicksand"/>
                <a:cs typeface="Quicksand"/>
                <a:sym typeface="Quicksand"/>
              </a:rPr>
              <a:t>What You're Trying to Uncover</a:t>
            </a:r>
            <a:r>
              <a:rPr lang="en" sz="700">
                <a:solidFill>
                  <a:schemeClr val="dk1"/>
                </a:solidFill>
                <a:latin typeface="Quicksand Medium"/>
                <a:ea typeface="Quicksand Medium"/>
                <a:cs typeface="Quicksand Medium"/>
                <a:sym typeface="Quicksand Medium"/>
              </a:rPr>
              <a:t>: Employee safety priorities, Incident response challenges, Organizational risk exposure </a:t>
            </a:r>
            <a:endParaRPr sz="700">
              <a:solidFill>
                <a:schemeClr val="dk2"/>
              </a:solidFill>
              <a:latin typeface="Quicksand Medium"/>
              <a:ea typeface="Quicksand Medium"/>
              <a:cs typeface="Quicksand Medium"/>
              <a:sym typeface="Quicksand Medium"/>
            </a:endParaRPr>
          </a:p>
        </p:txBody>
      </p:sp>
      <p:sp>
        <p:nvSpPr>
          <p:cNvPr id="285" name="Google Shape;285;g3e408c2ef1a_0_451"/>
          <p:cNvSpPr txBox="1"/>
          <p:nvPr/>
        </p:nvSpPr>
        <p:spPr>
          <a:xfrm>
            <a:off x="6252775" y="4193787"/>
            <a:ext cx="2619600" cy="579900"/>
          </a:xfrm>
          <a:prstGeom prst="rect">
            <a:avLst/>
          </a:prstGeom>
          <a:noFill/>
          <a:ln>
            <a:noFill/>
          </a:ln>
        </p:spPr>
        <p:txBody>
          <a:bodyPr spcFirstLastPara="1" wrap="square" lIns="91425" tIns="91425" rIns="91425" bIns="91425" anchor="t" anchorCtr="0">
            <a:noAutofit/>
          </a:bodyPr>
          <a:lstStyle/>
          <a:p>
            <a:pPr marL="457200" marR="0" lvl="0" indent="-273050" algn="l" rtl="0">
              <a:lnSpc>
                <a:spcPct val="100000"/>
              </a:lnSpc>
              <a:spcBef>
                <a:spcPts val="0"/>
              </a:spcBef>
              <a:spcAft>
                <a:spcPts val="0"/>
              </a:spcAft>
              <a:buSzPts val="700"/>
              <a:buFont typeface="Quicksand Medium"/>
              <a:buChar char="●"/>
            </a:pPr>
            <a:r>
              <a:rPr lang="en" sz="700">
                <a:latin typeface="Quicksand Medium"/>
                <a:ea typeface="Quicksand Medium"/>
                <a:cs typeface="Quicksand Medium"/>
                <a:sym typeface="Quicksand Medium"/>
              </a:rPr>
              <a:t>Executive priorities</a:t>
            </a:r>
            <a:endParaRPr sz="700">
              <a:latin typeface="Quicksand Medium"/>
              <a:ea typeface="Quicksand Medium"/>
              <a:cs typeface="Quicksand Medium"/>
              <a:sym typeface="Quicksand Medium"/>
            </a:endParaRPr>
          </a:p>
          <a:p>
            <a:pPr marL="457200" marR="0" lvl="0" indent="-273050" algn="l" rtl="0">
              <a:lnSpc>
                <a:spcPct val="100000"/>
              </a:lnSpc>
              <a:spcBef>
                <a:spcPts val="0"/>
              </a:spcBef>
              <a:spcAft>
                <a:spcPts val="0"/>
              </a:spcAft>
              <a:buSzPts val="700"/>
              <a:buFont typeface="Quicksand Medium"/>
              <a:buChar char="●"/>
            </a:pPr>
            <a:r>
              <a:rPr lang="en" sz="700">
                <a:latin typeface="Quicksand Medium"/>
                <a:ea typeface="Quicksand Medium"/>
                <a:cs typeface="Quicksand Medium"/>
                <a:sym typeface="Quicksand Medium"/>
              </a:rPr>
              <a:t>Compliance requirements</a:t>
            </a:r>
            <a:endParaRPr sz="700">
              <a:latin typeface="Quicksand Medium"/>
              <a:ea typeface="Quicksand Medium"/>
              <a:cs typeface="Quicksand Medium"/>
              <a:sym typeface="Quicksand Medium"/>
            </a:endParaRPr>
          </a:p>
          <a:p>
            <a:pPr marL="457200" marR="0" lvl="0" indent="-273050" algn="l" rtl="0">
              <a:lnSpc>
                <a:spcPct val="100000"/>
              </a:lnSpc>
              <a:spcBef>
                <a:spcPts val="0"/>
              </a:spcBef>
              <a:spcAft>
                <a:spcPts val="0"/>
              </a:spcAft>
              <a:buSzPts val="700"/>
              <a:buFont typeface="Quicksand Medium"/>
              <a:buChar char="●"/>
            </a:pPr>
            <a:r>
              <a:rPr lang="en" sz="700">
                <a:latin typeface="Quicksand Medium"/>
                <a:ea typeface="Quicksand Medium"/>
                <a:cs typeface="Quicksand Medium"/>
                <a:sym typeface="Quicksand Medium"/>
              </a:rPr>
              <a:t>Liability concerns</a:t>
            </a:r>
            <a:endParaRPr sz="700">
              <a:latin typeface="Quicksand Medium"/>
              <a:ea typeface="Quicksand Medium"/>
              <a:cs typeface="Quicksand Medium"/>
              <a:sym typeface="Quicksand Medium"/>
            </a:endParaRPr>
          </a:p>
          <a:p>
            <a:pPr marL="457200" marR="0" lvl="0" indent="-273050" algn="l" rtl="0">
              <a:lnSpc>
                <a:spcPct val="100000"/>
              </a:lnSpc>
              <a:spcBef>
                <a:spcPts val="0"/>
              </a:spcBef>
              <a:spcAft>
                <a:spcPts val="0"/>
              </a:spcAft>
              <a:buSzPts val="700"/>
              <a:buFont typeface="Quicksand Medium"/>
              <a:buChar char="●"/>
            </a:pPr>
            <a:r>
              <a:rPr lang="en" sz="700">
                <a:latin typeface="Quicksand Medium"/>
                <a:ea typeface="Quicksand Medium"/>
                <a:cs typeface="Quicksand Medium"/>
                <a:sym typeface="Quicksand Medium"/>
              </a:rPr>
              <a:t>Organizational commitment to employee safety</a:t>
            </a:r>
            <a:endParaRPr sz="700">
              <a:latin typeface="Quicksand Medium"/>
              <a:ea typeface="Quicksand Medium"/>
              <a:cs typeface="Quicksand Medium"/>
              <a:sym typeface="Quicksand Medium"/>
            </a:endParaRPr>
          </a:p>
        </p:txBody>
      </p:sp>
      <p:sp>
        <p:nvSpPr>
          <p:cNvPr id="286" name="Google Shape;286;g3e408c2ef1a_0_451"/>
          <p:cNvSpPr txBox="1"/>
          <p:nvPr/>
        </p:nvSpPr>
        <p:spPr>
          <a:xfrm>
            <a:off x="6312437" y="3860299"/>
            <a:ext cx="2543700" cy="133500"/>
          </a:xfrm>
          <a:prstGeom prst="rect">
            <a:avLst/>
          </a:prstGeom>
          <a:noFill/>
          <a:ln>
            <a:noFill/>
          </a:ln>
        </p:spPr>
        <p:txBody>
          <a:bodyPr spcFirstLastPara="1" wrap="square" lIns="0" tIns="10300" rIns="0" bIns="0" anchor="t" anchorCtr="0">
            <a:spAutoFit/>
          </a:bodyPr>
          <a:lstStyle/>
          <a:p>
            <a:pPr marL="0" marR="0" lvl="0" indent="0" algn="l" rtl="0">
              <a:lnSpc>
                <a:spcPct val="115000"/>
              </a:lnSpc>
              <a:spcBef>
                <a:spcPts val="1400"/>
              </a:spcBef>
              <a:spcAft>
                <a:spcPts val="400"/>
              </a:spcAft>
              <a:buClr>
                <a:schemeClr val="dk1"/>
              </a:buClr>
              <a:buSzPts val="1100"/>
              <a:buFont typeface="Arial"/>
              <a:buNone/>
            </a:pPr>
            <a:r>
              <a:rPr lang="en" sz="800" b="1" dirty="0">
                <a:solidFill>
                  <a:srgbClr val="18518E"/>
                </a:solidFill>
              </a:rPr>
              <a:t>What you’re trying to uncover:</a:t>
            </a:r>
            <a:endParaRPr sz="800" b="1" i="0" u="none" strike="noStrike" cap="none" dirty="0">
              <a:solidFill>
                <a:srgbClr val="18518E"/>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g3e408c2ef1a_0_841"/>
          <p:cNvSpPr/>
          <p:nvPr/>
        </p:nvSpPr>
        <p:spPr>
          <a:xfrm>
            <a:off x="3190650" y="154075"/>
            <a:ext cx="2762700" cy="4473600"/>
          </a:xfrm>
          <a:prstGeom prst="roundRect">
            <a:avLst>
              <a:gd name="adj" fmla="val 4268"/>
            </a:avLst>
          </a:prstGeom>
          <a:noFill/>
          <a:ln w="12700" cap="flat" cmpd="sng">
            <a:solidFill>
              <a:srgbClr val="FDD70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2" name="Google Shape;292;g3e408c2ef1a_0_841"/>
          <p:cNvSpPr/>
          <p:nvPr/>
        </p:nvSpPr>
        <p:spPr>
          <a:xfrm>
            <a:off x="314575" y="154075"/>
            <a:ext cx="2762700" cy="4473600"/>
          </a:xfrm>
          <a:prstGeom prst="roundRect">
            <a:avLst>
              <a:gd name="adj" fmla="val 4268"/>
            </a:avLst>
          </a:prstGeom>
          <a:noFill/>
          <a:ln w="12700" cap="flat" cmpd="sng">
            <a:solidFill>
              <a:srgbClr val="FDD70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3" name="Google Shape;293;g3e408c2ef1a_0_841"/>
          <p:cNvSpPr/>
          <p:nvPr/>
        </p:nvSpPr>
        <p:spPr>
          <a:xfrm>
            <a:off x="6099050" y="154075"/>
            <a:ext cx="2887500" cy="2787000"/>
          </a:xfrm>
          <a:prstGeom prst="roundRect">
            <a:avLst>
              <a:gd name="adj" fmla="val 4268"/>
            </a:avLst>
          </a:prstGeom>
          <a:noFill/>
          <a:ln w="12700" cap="flat" cmpd="sng">
            <a:solidFill>
              <a:srgbClr val="FDD70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4" name="Google Shape;294;g3e408c2ef1a_0_841"/>
          <p:cNvSpPr txBox="1">
            <a:spLocks noGrp="1"/>
          </p:cNvSpPr>
          <p:nvPr>
            <p:ph type="sldNum" idx="12"/>
          </p:nvPr>
        </p:nvSpPr>
        <p:spPr>
          <a:xfrm>
            <a:off x="8564569" y="4873005"/>
            <a:ext cx="297300" cy="138600"/>
          </a:xfrm>
          <a:prstGeom prst="rect">
            <a:avLst/>
          </a:prstGeom>
          <a:noFill/>
          <a:ln>
            <a:noFill/>
          </a:ln>
        </p:spPr>
        <p:txBody>
          <a:bodyPr spcFirstLastPara="1" wrap="square" lIns="0" tIns="0" rIns="0" bIns="0" anchor="ctr" anchorCtr="0">
            <a:spAutoFit/>
          </a:bodyPr>
          <a:lstStyle/>
          <a:p>
            <a:pPr marL="25400" lvl="0" indent="0" algn="r" rtl="0">
              <a:lnSpc>
                <a:spcPct val="103777"/>
              </a:lnSpc>
              <a:spcBef>
                <a:spcPts val="0"/>
              </a:spcBef>
              <a:spcAft>
                <a:spcPts val="0"/>
              </a:spcAft>
              <a:buSzPts val="600"/>
              <a:buNone/>
            </a:pPr>
            <a:fld id="{00000000-1234-1234-1234-123412341234}" type="slidenum">
              <a:rPr lang="en"/>
              <a:t>9</a:t>
            </a:fld>
            <a:endParaRPr/>
          </a:p>
        </p:txBody>
      </p:sp>
      <p:sp>
        <p:nvSpPr>
          <p:cNvPr id="295" name="Google Shape;295;g3e408c2ef1a_0_841"/>
          <p:cNvSpPr txBox="1">
            <a:spLocks noGrp="1"/>
          </p:cNvSpPr>
          <p:nvPr>
            <p:ph type="ftr" idx="11"/>
          </p:nvPr>
        </p:nvSpPr>
        <p:spPr>
          <a:xfrm>
            <a:off x="7255096" y="4873005"/>
            <a:ext cx="1428300" cy="107700"/>
          </a:xfrm>
          <a:prstGeom prst="rect">
            <a:avLst/>
          </a:prstGeom>
          <a:noFill/>
          <a:ln>
            <a:noFill/>
          </a:ln>
        </p:spPr>
        <p:txBody>
          <a:bodyPr spcFirstLastPara="1" wrap="square" lIns="0" tIns="0" rIns="0" bIns="0" anchor="ctr" anchorCtr="0">
            <a:spAutoFit/>
          </a:bodyPr>
          <a:lstStyle/>
          <a:p>
            <a:pPr marL="12700" lvl="0" indent="0" algn="ctr" rtl="0">
              <a:lnSpc>
                <a:spcPct val="133428"/>
              </a:lnSpc>
              <a:spcBef>
                <a:spcPts val="0"/>
              </a:spcBef>
              <a:spcAft>
                <a:spcPts val="0"/>
              </a:spcAft>
              <a:buSzPts val="700"/>
              <a:buNone/>
            </a:pPr>
            <a:r>
              <a:rPr lang="en" sz="700"/>
              <a:t>FOR INTERNAL USE ONLY</a:t>
            </a:r>
            <a:endParaRPr/>
          </a:p>
        </p:txBody>
      </p:sp>
      <p:pic>
        <p:nvPicPr>
          <p:cNvPr id="296" name="Google Shape;296;g3e408c2ef1a_0_841" title="TFB_Registered-Partner_Logo_PRI_RGB_on-W_2022-03-25 (1) (002).png"/>
          <p:cNvPicPr preferRelativeResize="0"/>
          <p:nvPr/>
        </p:nvPicPr>
        <p:blipFill rotWithShape="1">
          <a:blip r:embed="rId3">
            <a:alphaModFix/>
          </a:blip>
          <a:srcRect/>
          <a:stretch/>
        </p:blipFill>
        <p:spPr>
          <a:xfrm>
            <a:off x="239775" y="4735838"/>
            <a:ext cx="1091282" cy="276900"/>
          </a:xfrm>
          <a:prstGeom prst="rect">
            <a:avLst/>
          </a:prstGeom>
          <a:noFill/>
          <a:ln>
            <a:noFill/>
          </a:ln>
        </p:spPr>
      </p:pic>
      <p:sp>
        <p:nvSpPr>
          <p:cNvPr id="297" name="Google Shape;297;g3e408c2ef1a_0_841"/>
          <p:cNvSpPr txBox="1"/>
          <p:nvPr/>
        </p:nvSpPr>
        <p:spPr>
          <a:xfrm>
            <a:off x="3343046" y="248849"/>
            <a:ext cx="24318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 sz="1200" b="1" i="0" u="none" strike="noStrike" cap="none">
                <a:solidFill>
                  <a:srgbClr val="E22C91"/>
                </a:solidFill>
                <a:latin typeface="Arial"/>
                <a:ea typeface="Arial"/>
                <a:cs typeface="Arial"/>
                <a:sym typeface="Arial"/>
              </a:rPr>
              <a:t>Objection Handling</a:t>
            </a:r>
            <a:endParaRPr sz="600" b="0" i="0" u="none" strike="noStrike" cap="none">
              <a:solidFill>
                <a:srgbClr val="000000"/>
              </a:solidFill>
              <a:latin typeface="Arial"/>
              <a:ea typeface="Arial"/>
              <a:cs typeface="Arial"/>
              <a:sym typeface="Arial"/>
            </a:endParaRPr>
          </a:p>
        </p:txBody>
      </p:sp>
      <p:sp>
        <p:nvSpPr>
          <p:cNvPr id="298" name="Google Shape;298;g3e408c2ef1a_0_841"/>
          <p:cNvSpPr txBox="1"/>
          <p:nvPr/>
        </p:nvSpPr>
        <p:spPr>
          <a:xfrm>
            <a:off x="3415125" y="489225"/>
            <a:ext cx="2431800" cy="308100"/>
          </a:xfrm>
          <a:prstGeom prst="rect">
            <a:avLst/>
          </a:prstGeom>
          <a:noFill/>
          <a:ln>
            <a:noFill/>
          </a:ln>
        </p:spPr>
        <p:txBody>
          <a:bodyPr spcFirstLastPara="1" wrap="square" lIns="0" tIns="10300" rIns="0" bIns="0" anchor="t" anchorCtr="0">
            <a:spAutoFit/>
          </a:bodyPr>
          <a:lstStyle/>
          <a:p>
            <a:pPr marL="0" marR="0" lvl="0" indent="0" algn="l" rtl="0">
              <a:lnSpc>
                <a:spcPct val="115000"/>
              </a:lnSpc>
              <a:spcBef>
                <a:spcPts val="1400"/>
              </a:spcBef>
              <a:spcAft>
                <a:spcPts val="400"/>
              </a:spcAft>
              <a:buClr>
                <a:schemeClr val="dk1"/>
              </a:buClr>
              <a:buSzPts val="1100"/>
              <a:buFont typeface="Arial"/>
              <a:buNone/>
            </a:pPr>
            <a:r>
              <a:rPr lang="en" sz="900" b="1" i="1" dirty="0">
                <a:solidFill>
                  <a:srgbClr val="18518E"/>
                </a:solidFill>
              </a:rPr>
              <a:t>"We already have Wi-Fi enabled panic buttons" </a:t>
            </a:r>
            <a:endParaRPr sz="900" b="1" i="1" u="none" strike="noStrike" cap="none" dirty="0">
              <a:solidFill>
                <a:srgbClr val="18518E"/>
              </a:solidFill>
              <a:latin typeface="Arial"/>
              <a:ea typeface="Arial"/>
              <a:cs typeface="Arial"/>
              <a:sym typeface="Arial"/>
            </a:endParaRPr>
          </a:p>
        </p:txBody>
      </p:sp>
      <p:sp>
        <p:nvSpPr>
          <p:cNvPr id="299" name="Google Shape;299;g3e408c2ef1a_0_841"/>
          <p:cNvSpPr txBox="1"/>
          <p:nvPr/>
        </p:nvSpPr>
        <p:spPr>
          <a:xfrm>
            <a:off x="3415125" y="987839"/>
            <a:ext cx="2332500" cy="548400"/>
          </a:xfrm>
          <a:prstGeom prst="rect">
            <a:avLst/>
          </a:prstGeom>
          <a:noFill/>
          <a:ln>
            <a:noFill/>
          </a:ln>
        </p:spPr>
        <p:txBody>
          <a:bodyPr spcFirstLastPara="1" wrap="square" lIns="0" tIns="9525" rIns="0" bIns="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 sz="700">
                <a:solidFill>
                  <a:schemeClr val="dk1"/>
                </a:solidFill>
                <a:latin typeface="Quicksand Medium"/>
                <a:ea typeface="Quicksand Medium"/>
                <a:cs typeface="Quicksand Medium"/>
                <a:sym typeface="Quicksand Medium"/>
              </a:rPr>
              <a:t>Wi-Fi is an important part of your infrastructure, but employee safety shouldn't depend on a single network. ProteqNet operates independently of facility Wi-Fi, providing protection beyond building coverage and outages. </a:t>
            </a:r>
            <a:endParaRPr sz="700" i="0" u="none" strike="noStrike" cap="none">
              <a:solidFill>
                <a:schemeClr val="dk1"/>
              </a:solidFill>
              <a:latin typeface="Quicksand Medium"/>
              <a:ea typeface="Quicksand Medium"/>
              <a:cs typeface="Quicksand Medium"/>
              <a:sym typeface="Quicksand Medium"/>
            </a:endParaRPr>
          </a:p>
        </p:txBody>
      </p:sp>
      <p:sp>
        <p:nvSpPr>
          <p:cNvPr id="300" name="Google Shape;300;g3e408c2ef1a_0_841"/>
          <p:cNvSpPr txBox="1"/>
          <p:nvPr/>
        </p:nvSpPr>
        <p:spPr>
          <a:xfrm>
            <a:off x="3415050" y="1447837"/>
            <a:ext cx="2157000" cy="148800"/>
          </a:xfrm>
          <a:prstGeom prst="rect">
            <a:avLst/>
          </a:prstGeom>
          <a:noFill/>
          <a:ln>
            <a:noFill/>
          </a:ln>
        </p:spPr>
        <p:txBody>
          <a:bodyPr spcFirstLastPara="1" wrap="square" lIns="0" tIns="10300" rIns="0" bIns="0" anchor="t" anchorCtr="0">
            <a:spAutoFit/>
          </a:bodyPr>
          <a:lstStyle/>
          <a:p>
            <a:pPr marL="0" marR="0" lvl="0" indent="0" algn="l" rtl="0">
              <a:lnSpc>
                <a:spcPct val="115000"/>
              </a:lnSpc>
              <a:spcBef>
                <a:spcPts val="1400"/>
              </a:spcBef>
              <a:spcAft>
                <a:spcPts val="400"/>
              </a:spcAft>
              <a:buClr>
                <a:schemeClr val="dk1"/>
              </a:buClr>
              <a:buSzPts val="1100"/>
              <a:buFont typeface="Arial"/>
              <a:buNone/>
            </a:pPr>
            <a:r>
              <a:rPr lang="en" sz="900" b="1" i="1" dirty="0">
                <a:solidFill>
                  <a:srgbClr val="18518E"/>
                </a:solidFill>
              </a:rPr>
              <a:t>"Our employees already have phones." </a:t>
            </a:r>
            <a:endParaRPr sz="900" b="1" i="1" u="none" strike="noStrike" cap="none" dirty="0">
              <a:solidFill>
                <a:srgbClr val="18518E"/>
              </a:solidFill>
              <a:latin typeface="Arial"/>
              <a:ea typeface="Arial"/>
              <a:cs typeface="Arial"/>
              <a:sym typeface="Arial"/>
            </a:endParaRPr>
          </a:p>
        </p:txBody>
      </p:sp>
      <p:sp>
        <p:nvSpPr>
          <p:cNvPr id="301" name="Google Shape;301;g3e408c2ef1a_0_841"/>
          <p:cNvSpPr txBox="1"/>
          <p:nvPr/>
        </p:nvSpPr>
        <p:spPr>
          <a:xfrm>
            <a:off x="3415125" y="1833673"/>
            <a:ext cx="2308500" cy="333000"/>
          </a:xfrm>
          <a:prstGeom prst="rect">
            <a:avLst/>
          </a:prstGeom>
          <a:noFill/>
          <a:ln>
            <a:noFill/>
          </a:ln>
        </p:spPr>
        <p:txBody>
          <a:bodyPr spcFirstLastPara="1" wrap="square" lIns="0" tIns="9525" rIns="0" bIns="0" anchor="t" anchorCtr="0">
            <a:spAutoFit/>
          </a:bodyPr>
          <a:lstStyle/>
          <a:p>
            <a:pPr marL="0" marR="0" lvl="0" indent="0" algn="l" rtl="0">
              <a:lnSpc>
                <a:spcPct val="100000"/>
              </a:lnSpc>
              <a:spcBef>
                <a:spcPts val="0"/>
              </a:spcBef>
              <a:spcAft>
                <a:spcPts val="0"/>
              </a:spcAft>
              <a:buNone/>
            </a:pPr>
            <a:r>
              <a:rPr lang="en" sz="700">
                <a:solidFill>
                  <a:schemeClr val="dk1"/>
                </a:solidFill>
                <a:latin typeface="Quicksand Medium"/>
                <a:ea typeface="Quicksand Medium"/>
                <a:cs typeface="Quicksand Medium"/>
                <a:sym typeface="Quicksand Medium"/>
              </a:rPr>
              <a:t>In a crisis, calling for help isn't always practical. ProteqNet enables employees to discreetly request assistance at the touch of a button. </a:t>
            </a:r>
            <a:endParaRPr sz="700" i="0" u="none" strike="noStrike" cap="none">
              <a:solidFill>
                <a:schemeClr val="dk1"/>
              </a:solidFill>
              <a:latin typeface="Quicksand Medium"/>
              <a:ea typeface="Quicksand Medium"/>
              <a:cs typeface="Quicksand Medium"/>
              <a:sym typeface="Quicksand Medium"/>
            </a:endParaRPr>
          </a:p>
        </p:txBody>
      </p:sp>
      <p:sp>
        <p:nvSpPr>
          <p:cNvPr id="302" name="Google Shape;302;g3e408c2ef1a_0_841"/>
          <p:cNvSpPr txBox="1"/>
          <p:nvPr/>
        </p:nvSpPr>
        <p:spPr>
          <a:xfrm>
            <a:off x="3415050" y="2114642"/>
            <a:ext cx="1971900" cy="148800"/>
          </a:xfrm>
          <a:prstGeom prst="rect">
            <a:avLst/>
          </a:prstGeom>
          <a:noFill/>
          <a:ln>
            <a:noFill/>
          </a:ln>
        </p:spPr>
        <p:txBody>
          <a:bodyPr spcFirstLastPara="1" wrap="square" lIns="0" tIns="10300" rIns="0" bIns="0" anchor="t" anchorCtr="0">
            <a:spAutoFit/>
          </a:bodyPr>
          <a:lstStyle/>
          <a:p>
            <a:pPr marL="0" marR="0" lvl="0" indent="0" algn="l" rtl="0">
              <a:lnSpc>
                <a:spcPct val="115000"/>
              </a:lnSpc>
              <a:spcBef>
                <a:spcPts val="1400"/>
              </a:spcBef>
              <a:spcAft>
                <a:spcPts val="400"/>
              </a:spcAft>
              <a:buClr>
                <a:schemeClr val="dk1"/>
              </a:buClr>
              <a:buSzPts val="1100"/>
              <a:buFont typeface="Arial"/>
              <a:buNone/>
            </a:pPr>
            <a:r>
              <a:rPr lang="en" sz="900" b="1" i="1" dirty="0">
                <a:solidFill>
                  <a:srgbClr val="18518E"/>
                </a:solidFill>
              </a:rPr>
              <a:t>"We already have a safety solution." </a:t>
            </a:r>
            <a:endParaRPr sz="900" b="1" i="1" u="none" strike="noStrike" cap="none" dirty="0">
              <a:solidFill>
                <a:srgbClr val="18518E"/>
              </a:solidFill>
              <a:latin typeface="Arial"/>
              <a:ea typeface="Arial"/>
              <a:cs typeface="Arial"/>
              <a:sym typeface="Arial"/>
            </a:endParaRPr>
          </a:p>
        </p:txBody>
      </p:sp>
      <p:sp>
        <p:nvSpPr>
          <p:cNvPr id="303" name="Google Shape;303;g3e408c2ef1a_0_841"/>
          <p:cNvSpPr txBox="1"/>
          <p:nvPr/>
        </p:nvSpPr>
        <p:spPr>
          <a:xfrm>
            <a:off x="3415125" y="2499497"/>
            <a:ext cx="2270400" cy="225000"/>
          </a:xfrm>
          <a:prstGeom prst="rect">
            <a:avLst/>
          </a:prstGeom>
          <a:noFill/>
          <a:ln>
            <a:noFill/>
          </a:ln>
        </p:spPr>
        <p:txBody>
          <a:bodyPr spcFirstLastPara="1" wrap="square" lIns="0" tIns="9525" rIns="0" bIns="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 sz="700">
                <a:solidFill>
                  <a:schemeClr val="dk1"/>
                </a:solidFill>
                <a:latin typeface="Quicksand Medium"/>
                <a:ea typeface="Quicksand Medium"/>
                <a:cs typeface="Quicksand Medium"/>
                <a:sym typeface="Quicksand Medium"/>
              </a:rPr>
              <a:t>That's great. Can you tell me more about your current solution and how employees request help today? </a:t>
            </a:r>
            <a:endParaRPr sz="700" i="0" u="none" strike="noStrike" cap="none">
              <a:solidFill>
                <a:schemeClr val="dk1"/>
              </a:solidFill>
              <a:latin typeface="Quicksand Medium"/>
              <a:ea typeface="Quicksand Medium"/>
              <a:cs typeface="Quicksand Medium"/>
              <a:sym typeface="Quicksand Medium"/>
            </a:endParaRPr>
          </a:p>
        </p:txBody>
      </p:sp>
      <p:sp>
        <p:nvSpPr>
          <p:cNvPr id="304" name="Google Shape;304;g3e408c2ef1a_0_841"/>
          <p:cNvSpPr txBox="1"/>
          <p:nvPr/>
        </p:nvSpPr>
        <p:spPr>
          <a:xfrm>
            <a:off x="6251413" y="236612"/>
            <a:ext cx="37116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 sz="1200" b="1" i="0" u="none" strike="noStrike" cap="none">
                <a:solidFill>
                  <a:srgbClr val="E22C91"/>
                </a:solidFill>
                <a:latin typeface="Arial"/>
                <a:ea typeface="Arial"/>
                <a:cs typeface="Arial"/>
                <a:sym typeface="Arial"/>
              </a:rPr>
              <a:t>Advice From Sales Specialists</a:t>
            </a:r>
            <a:endParaRPr sz="600" b="0" i="0" u="none" strike="noStrike" cap="none">
              <a:solidFill>
                <a:srgbClr val="000000"/>
              </a:solidFill>
              <a:latin typeface="Arial"/>
              <a:ea typeface="Arial"/>
              <a:cs typeface="Arial"/>
              <a:sym typeface="Arial"/>
            </a:endParaRPr>
          </a:p>
        </p:txBody>
      </p:sp>
      <p:sp>
        <p:nvSpPr>
          <p:cNvPr id="305" name="Google Shape;305;g3e408c2ef1a_0_841"/>
          <p:cNvSpPr txBox="1"/>
          <p:nvPr/>
        </p:nvSpPr>
        <p:spPr>
          <a:xfrm>
            <a:off x="6374750" y="422362"/>
            <a:ext cx="1504500" cy="133500"/>
          </a:xfrm>
          <a:prstGeom prst="rect">
            <a:avLst/>
          </a:prstGeom>
          <a:noFill/>
          <a:ln>
            <a:noFill/>
          </a:ln>
        </p:spPr>
        <p:txBody>
          <a:bodyPr spcFirstLastPara="1" wrap="square" lIns="0" tIns="10300" rIns="0" bIns="0" anchor="t" anchorCtr="0">
            <a:spAutoFit/>
          </a:bodyPr>
          <a:lstStyle/>
          <a:p>
            <a:pPr marL="0" marR="0" lvl="0" indent="0" algn="l" rtl="0">
              <a:lnSpc>
                <a:spcPct val="115000"/>
              </a:lnSpc>
              <a:spcBef>
                <a:spcPts val="1400"/>
              </a:spcBef>
              <a:spcAft>
                <a:spcPts val="400"/>
              </a:spcAft>
              <a:buClr>
                <a:schemeClr val="dk1"/>
              </a:buClr>
              <a:buSzPts val="1100"/>
              <a:buFont typeface="Arial"/>
              <a:buNone/>
            </a:pPr>
            <a:r>
              <a:rPr lang="en" sz="800" b="1" dirty="0">
                <a:solidFill>
                  <a:srgbClr val="18518E"/>
                </a:solidFill>
              </a:rPr>
              <a:t>What Buyers Care About </a:t>
            </a:r>
            <a:endParaRPr sz="800" b="1" i="0" u="none" strike="noStrike" cap="none" dirty="0">
              <a:solidFill>
                <a:srgbClr val="18518E"/>
              </a:solidFill>
              <a:latin typeface="Arial"/>
              <a:ea typeface="Arial"/>
              <a:cs typeface="Arial"/>
              <a:sym typeface="Arial"/>
            </a:endParaRPr>
          </a:p>
        </p:txBody>
      </p:sp>
      <p:sp>
        <p:nvSpPr>
          <p:cNvPr id="306" name="Google Shape;306;g3e408c2ef1a_0_841"/>
          <p:cNvSpPr txBox="1"/>
          <p:nvPr/>
        </p:nvSpPr>
        <p:spPr>
          <a:xfrm>
            <a:off x="6374750" y="797325"/>
            <a:ext cx="2487000" cy="871500"/>
          </a:xfrm>
          <a:prstGeom prst="rect">
            <a:avLst/>
          </a:prstGeom>
          <a:noFill/>
          <a:ln>
            <a:noFill/>
          </a:ln>
        </p:spPr>
        <p:txBody>
          <a:bodyPr spcFirstLastPara="1" wrap="square" lIns="0" tIns="9525" rIns="0" bIns="0" anchor="t" anchorCtr="0">
            <a:spAutoFit/>
          </a:bodyPr>
          <a:lstStyle/>
          <a:p>
            <a:pPr marL="457200" marR="0" lvl="0" indent="-273050" algn="l" rtl="0">
              <a:lnSpc>
                <a:spcPct val="100000"/>
              </a:lnSpc>
              <a:spcBef>
                <a:spcPts val="0"/>
              </a:spcBef>
              <a:spcAft>
                <a:spcPts val="0"/>
              </a:spcAft>
              <a:buClr>
                <a:schemeClr val="dk1"/>
              </a:buClr>
              <a:buSzPts val="700"/>
              <a:buFont typeface="Quicksand"/>
              <a:buChar char="●"/>
            </a:pPr>
            <a:r>
              <a:rPr lang="en" sz="700">
                <a:solidFill>
                  <a:schemeClr val="dk1"/>
                </a:solidFill>
                <a:latin typeface="Quicksand"/>
                <a:ea typeface="Quicksand"/>
                <a:cs typeface="Quicksand"/>
                <a:sym typeface="Quicksand"/>
              </a:rPr>
              <a:t>Employee safety and wellbeing</a:t>
            </a:r>
            <a:endParaRPr sz="700">
              <a:solidFill>
                <a:schemeClr val="dk1"/>
              </a:solidFill>
              <a:latin typeface="Quicksand"/>
              <a:ea typeface="Quicksand"/>
              <a:cs typeface="Quicksand"/>
              <a:sym typeface="Quicksand"/>
            </a:endParaRPr>
          </a:p>
          <a:p>
            <a:pPr marL="457200" marR="0" lvl="0" indent="-273050" algn="l" rtl="0">
              <a:lnSpc>
                <a:spcPct val="100000"/>
              </a:lnSpc>
              <a:spcBef>
                <a:spcPts val="0"/>
              </a:spcBef>
              <a:spcAft>
                <a:spcPts val="0"/>
              </a:spcAft>
              <a:buClr>
                <a:schemeClr val="dk1"/>
              </a:buClr>
              <a:buSzPts val="700"/>
              <a:buFont typeface="Quicksand"/>
              <a:buChar char="●"/>
            </a:pPr>
            <a:r>
              <a:rPr lang="en" sz="700">
                <a:solidFill>
                  <a:schemeClr val="dk1"/>
                </a:solidFill>
                <a:latin typeface="Quicksand"/>
                <a:ea typeface="Quicksand"/>
                <a:cs typeface="Quicksand"/>
                <a:sym typeface="Quicksand"/>
              </a:rPr>
              <a:t>Faster emergency response</a:t>
            </a:r>
            <a:endParaRPr sz="700">
              <a:solidFill>
                <a:schemeClr val="dk1"/>
              </a:solidFill>
              <a:latin typeface="Quicksand"/>
              <a:ea typeface="Quicksand"/>
              <a:cs typeface="Quicksand"/>
              <a:sym typeface="Quicksand"/>
            </a:endParaRPr>
          </a:p>
          <a:p>
            <a:pPr marL="457200" marR="0" lvl="0" indent="-273050" algn="l" rtl="0">
              <a:lnSpc>
                <a:spcPct val="100000"/>
              </a:lnSpc>
              <a:spcBef>
                <a:spcPts val="0"/>
              </a:spcBef>
              <a:spcAft>
                <a:spcPts val="0"/>
              </a:spcAft>
              <a:buClr>
                <a:schemeClr val="dk1"/>
              </a:buClr>
              <a:buSzPts val="700"/>
              <a:buFont typeface="Quicksand"/>
              <a:buChar char="●"/>
            </a:pPr>
            <a:r>
              <a:rPr lang="en" sz="700">
                <a:solidFill>
                  <a:schemeClr val="dk1"/>
                </a:solidFill>
                <a:latin typeface="Quicksand"/>
                <a:ea typeface="Quicksand"/>
                <a:cs typeface="Quicksand"/>
                <a:sym typeface="Quicksand"/>
              </a:rPr>
              <a:t>Risk reduction and liability mitigation</a:t>
            </a:r>
            <a:endParaRPr sz="700">
              <a:solidFill>
                <a:schemeClr val="dk1"/>
              </a:solidFill>
              <a:latin typeface="Quicksand"/>
              <a:ea typeface="Quicksand"/>
              <a:cs typeface="Quicksand"/>
              <a:sym typeface="Quicksand"/>
            </a:endParaRPr>
          </a:p>
          <a:p>
            <a:pPr marL="457200" marR="0" lvl="0" indent="-273050" algn="l" rtl="0">
              <a:lnSpc>
                <a:spcPct val="100000"/>
              </a:lnSpc>
              <a:spcBef>
                <a:spcPts val="0"/>
              </a:spcBef>
              <a:spcAft>
                <a:spcPts val="0"/>
              </a:spcAft>
              <a:buClr>
                <a:schemeClr val="dk1"/>
              </a:buClr>
              <a:buSzPts val="700"/>
              <a:buFont typeface="Quicksand"/>
              <a:buChar char="●"/>
            </a:pPr>
            <a:r>
              <a:rPr lang="en" sz="700">
                <a:solidFill>
                  <a:schemeClr val="dk1"/>
                </a:solidFill>
                <a:latin typeface="Quicksand"/>
                <a:ea typeface="Quicksand"/>
                <a:cs typeface="Quicksand"/>
                <a:sym typeface="Quicksand"/>
              </a:rPr>
              <a:t>Workforce confidence and retention</a:t>
            </a:r>
            <a:endParaRPr sz="700">
              <a:solidFill>
                <a:schemeClr val="dk1"/>
              </a:solidFill>
              <a:latin typeface="Quicksand"/>
              <a:ea typeface="Quicksand"/>
              <a:cs typeface="Quicksand"/>
              <a:sym typeface="Quicksand"/>
            </a:endParaRPr>
          </a:p>
          <a:p>
            <a:pPr marL="457200" marR="0" lvl="0" indent="-273050" algn="l" rtl="0">
              <a:lnSpc>
                <a:spcPct val="100000"/>
              </a:lnSpc>
              <a:spcBef>
                <a:spcPts val="0"/>
              </a:spcBef>
              <a:spcAft>
                <a:spcPts val="0"/>
              </a:spcAft>
              <a:buClr>
                <a:schemeClr val="dk1"/>
              </a:buClr>
              <a:buSzPts val="700"/>
              <a:buFont typeface="Quicksand"/>
              <a:buChar char="●"/>
            </a:pPr>
            <a:r>
              <a:rPr lang="en" sz="700">
                <a:solidFill>
                  <a:schemeClr val="dk1"/>
                </a:solidFill>
                <a:latin typeface="Quicksand"/>
                <a:ea typeface="Quicksand"/>
                <a:cs typeface="Quicksand"/>
                <a:sym typeface="Quicksand"/>
              </a:rPr>
              <a:t>Duty of care — protecting employees by providing reasonable measures, tools, and processes to support their safety</a:t>
            </a:r>
            <a:endParaRPr sz="700">
              <a:solidFill>
                <a:schemeClr val="dk1"/>
              </a:solidFill>
              <a:latin typeface="Quicksand"/>
              <a:ea typeface="Quicksand"/>
              <a:cs typeface="Quicksand"/>
              <a:sym typeface="Quicksand"/>
            </a:endParaRPr>
          </a:p>
          <a:p>
            <a:pPr marL="0" marR="0" lvl="0" indent="0" algn="l" rtl="0">
              <a:lnSpc>
                <a:spcPct val="100000"/>
              </a:lnSpc>
              <a:spcBef>
                <a:spcPts val="0"/>
              </a:spcBef>
              <a:spcAft>
                <a:spcPts val="0"/>
              </a:spcAft>
              <a:buNone/>
            </a:pPr>
            <a:endParaRPr sz="700">
              <a:solidFill>
                <a:schemeClr val="dk1"/>
              </a:solidFill>
              <a:latin typeface="Quicksand"/>
              <a:ea typeface="Quicksand"/>
              <a:cs typeface="Quicksand"/>
              <a:sym typeface="Quicksand"/>
            </a:endParaRPr>
          </a:p>
        </p:txBody>
      </p:sp>
      <p:sp>
        <p:nvSpPr>
          <p:cNvPr id="307" name="Google Shape;307;g3e408c2ef1a_0_841"/>
          <p:cNvSpPr txBox="1"/>
          <p:nvPr/>
        </p:nvSpPr>
        <p:spPr>
          <a:xfrm>
            <a:off x="6361275" y="1621296"/>
            <a:ext cx="1504500" cy="133500"/>
          </a:xfrm>
          <a:prstGeom prst="rect">
            <a:avLst/>
          </a:prstGeom>
          <a:noFill/>
          <a:ln>
            <a:noFill/>
          </a:ln>
        </p:spPr>
        <p:txBody>
          <a:bodyPr spcFirstLastPara="1" wrap="square" lIns="0" tIns="10300" rIns="0" bIns="0" anchor="t" anchorCtr="0">
            <a:spAutoFit/>
          </a:bodyPr>
          <a:lstStyle/>
          <a:p>
            <a:pPr marL="0" marR="0" lvl="0" indent="0" algn="l" rtl="0">
              <a:lnSpc>
                <a:spcPct val="115000"/>
              </a:lnSpc>
              <a:spcBef>
                <a:spcPts val="1400"/>
              </a:spcBef>
              <a:spcAft>
                <a:spcPts val="400"/>
              </a:spcAft>
              <a:buClr>
                <a:schemeClr val="dk1"/>
              </a:buClr>
              <a:buSzPts val="1100"/>
              <a:buFont typeface="Arial"/>
              <a:buNone/>
            </a:pPr>
            <a:r>
              <a:rPr lang="en" sz="800" b="1" i="0" u="none" strike="noStrike" cap="none" dirty="0">
                <a:solidFill>
                  <a:srgbClr val="18518E"/>
                </a:solidFill>
                <a:latin typeface="Arial"/>
                <a:ea typeface="Arial"/>
                <a:cs typeface="Arial"/>
                <a:sym typeface="Arial"/>
              </a:rPr>
              <a:t>Strongest Sales Angles</a:t>
            </a:r>
            <a:endParaRPr sz="800" b="1" i="0" u="none" strike="noStrike" cap="none" dirty="0">
              <a:solidFill>
                <a:srgbClr val="18518E"/>
              </a:solidFill>
              <a:latin typeface="Arial"/>
              <a:ea typeface="Arial"/>
              <a:cs typeface="Arial"/>
              <a:sym typeface="Arial"/>
            </a:endParaRPr>
          </a:p>
        </p:txBody>
      </p:sp>
      <p:sp>
        <p:nvSpPr>
          <p:cNvPr id="308" name="Google Shape;308;g3e408c2ef1a_0_841"/>
          <p:cNvSpPr txBox="1"/>
          <p:nvPr/>
        </p:nvSpPr>
        <p:spPr>
          <a:xfrm>
            <a:off x="6374750" y="1970900"/>
            <a:ext cx="2475300" cy="656100"/>
          </a:xfrm>
          <a:prstGeom prst="rect">
            <a:avLst/>
          </a:prstGeom>
          <a:noFill/>
          <a:ln>
            <a:noFill/>
          </a:ln>
        </p:spPr>
        <p:txBody>
          <a:bodyPr spcFirstLastPara="1" wrap="square" lIns="0" tIns="9525" rIns="0" bIns="0" anchor="t" anchorCtr="0">
            <a:spAutoFit/>
          </a:bodyPr>
          <a:lstStyle/>
          <a:p>
            <a:pPr marL="457200" marR="0" lvl="0" indent="-273050" algn="l" rtl="0">
              <a:lnSpc>
                <a:spcPct val="100000"/>
              </a:lnSpc>
              <a:spcBef>
                <a:spcPts val="0"/>
              </a:spcBef>
              <a:spcAft>
                <a:spcPts val="0"/>
              </a:spcAft>
              <a:buClr>
                <a:schemeClr val="dk1"/>
              </a:buClr>
              <a:buSzPts val="700"/>
              <a:buFont typeface="Quicksand"/>
              <a:buChar char="●"/>
            </a:pPr>
            <a:r>
              <a:rPr lang="en" sz="700">
                <a:solidFill>
                  <a:schemeClr val="dk1"/>
                </a:solidFill>
                <a:latin typeface="Quicksand"/>
                <a:ea typeface="Quicksand"/>
                <a:cs typeface="Quicksand"/>
                <a:sym typeface="Quicksand"/>
              </a:rPr>
              <a:t>Lone worker protection</a:t>
            </a:r>
            <a:endParaRPr sz="700">
              <a:solidFill>
                <a:schemeClr val="dk1"/>
              </a:solidFill>
              <a:latin typeface="Quicksand"/>
              <a:ea typeface="Quicksand"/>
              <a:cs typeface="Quicksand"/>
              <a:sym typeface="Quicksand"/>
            </a:endParaRPr>
          </a:p>
          <a:p>
            <a:pPr marL="457200" marR="0" lvl="0" indent="-273050" algn="l" rtl="0">
              <a:lnSpc>
                <a:spcPct val="100000"/>
              </a:lnSpc>
              <a:spcBef>
                <a:spcPts val="0"/>
              </a:spcBef>
              <a:spcAft>
                <a:spcPts val="0"/>
              </a:spcAft>
              <a:buClr>
                <a:schemeClr val="dk1"/>
              </a:buClr>
              <a:buSzPts val="700"/>
              <a:buFont typeface="Quicksand"/>
              <a:buChar char="●"/>
            </a:pPr>
            <a:r>
              <a:rPr lang="en" sz="700">
                <a:solidFill>
                  <a:schemeClr val="dk1"/>
                </a:solidFill>
                <a:latin typeface="Quicksand"/>
                <a:ea typeface="Quicksand"/>
                <a:cs typeface="Quicksand"/>
                <a:sym typeface="Quicksand"/>
              </a:rPr>
              <a:t>Public-facing employee safety</a:t>
            </a:r>
            <a:endParaRPr sz="700">
              <a:solidFill>
                <a:schemeClr val="dk1"/>
              </a:solidFill>
              <a:latin typeface="Quicksand"/>
              <a:ea typeface="Quicksand"/>
              <a:cs typeface="Quicksand"/>
              <a:sym typeface="Quicksand"/>
            </a:endParaRPr>
          </a:p>
          <a:p>
            <a:pPr marL="457200" marR="0" lvl="0" indent="-273050" algn="l" rtl="0">
              <a:lnSpc>
                <a:spcPct val="100000"/>
              </a:lnSpc>
              <a:spcBef>
                <a:spcPts val="0"/>
              </a:spcBef>
              <a:spcAft>
                <a:spcPts val="0"/>
              </a:spcAft>
              <a:buClr>
                <a:schemeClr val="dk1"/>
              </a:buClr>
              <a:buSzPts val="700"/>
              <a:buFont typeface="Quicksand"/>
              <a:buChar char="●"/>
            </a:pPr>
            <a:r>
              <a:rPr lang="en" sz="700">
                <a:solidFill>
                  <a:schemeClr val="dk1"/>
                </a:solidFill>
                <a:latin typeface="Quicksand"/>
                <a:ea typeface="Quicksand"/>
                <a:cs typeface="Quicksand"/>
                <a:sym typeface="Quicksand"/>
              </a:rPr>
              <a:t>Field workforce safety</a:t>
            </a:r>
            <a:endParaRPr sz="700">
              <a:solidFill>
                <a:schemeClr val="dk1"/>
              </a:solidFill>
              <a:latin typeface="Quicksand"/>
              <a:ea typeface="Quicksand"/>
              <a:cs typeface="Quicksand"/>
              <a:sym typeface="Quicksand"/>
            </a:endParaRPr>
          </a:p>
          <a:p>
            <a:pPr marL="457200" marR="0" lvl="0" indent="-273050" algn="l" rtl="0">
              <a:lnSpc>
                <a:spcPct val="100000"/>
              </a:lnSpc>
              <a:spcBef>
                <a:spcPts val="0"/>
              </a:spcBef>
              <a:spcAft>
                <a:spcPts val="0"/>
              </a:spcAft>
              <a:buClr>
                <a:schemeClr val="dk1"/>
              </a:buClr>
              <a:buSzPts val="700"/>
              <a:buFont typeface="Quicksand"/>
              <a:buChar char="●"/>
            </a:pPr>
            <a:r>
              <a:rPr lang="en" sz="700">
                <a:solidFill>
                  <a:schemeClr val="dk1"/>
                </a:solidFill>
                <a:latin typeface="Quicksand"/>
                <a:ea typeface="Quicksand"/>
                <a:cs typeface="Quicksand"/>
                <a:sym typeface="Quicksand"/>
              </a:rPr>
              <a:t>Duty-of-care programs</a:t>
            </a:r>
            <a:endParaRPr sz="700">
              <a:solidFill>
                <a:schemeClr val="dk1"/>
              </a:solidFill>
              <a:latin typeface="Quicksand"/>
              <a:ea typeface="Quicksand"/>
              <a:cs typeface="Quicksand"/>
              <a:sym typeface="Quicksand"/>
            </a:endParaRPr>
          </a:p>
          <a:p>
            <a:pPr marL="457200" marR="0" lvl="0" indent="-273050" algn="l" rtl="0">
              <a:lnSpc>
                <a:spcPct val="100000"/>
              </a:lnSpc>
              <a:spcBef>
                <a:spcPts val="0"/>
              </a:spcBef>
              <a:spcAft>
                <a:spcPts val="0"/>
              </a:spcAft>
              <a:buClr>
                <a:schemeClr val="dk1"/>
              </a:buClr>
              <a:buSzPts val="700"/>
              <a:buFont typeface="Quicksand"/>
              <a:buChar char="●"/>
            </a:pPr>
            <a:r>
              <a:rPr lang="en" sz="700">
                <a:solidFill>
                  <a:schemeClr val="dk1"/>
                </a:solidFill>
                <a:latin typeface="Quicksand"/>
                <a:ea typeface="Quicksand"/>
                <a:cs typeface="Quicksand"/>
                <a:sym typeface="Quicksand"/>
              </a:rPr>
              <a:t>Workforce visibility</a:t>
            </a:r>
            <a:endParaRPr sz="700">
              <a:solidFill>
                <a:schemeClr val="dk1"/>
              </a:solidFill>
              <a:latin typeface="Quicksand"/>
              <a:ea typeface="Quicksand"/>
              <a:cs typeface="Quicksand"/>
              <a:sym typeface="Quicksand"/>
            </a:endParaRPr>
          </a:p>
          <a:p>
            <a:pPr marL="457200" marR="0" lvl="0" indent="-273050" algn="l" rtl="0">
              <a:lnSpc>
                <a:spcPct val="100000"/>
              </a:lnSpc>
              <a:spcBef>
                <a:spcPts val="0"/>
              </a:spcBef>
              <a:spcAft>
                <a:spcPts val="0"/>
              </a:spcAft>
              <a:buClr>
                <a:schemeClr val="dk1"/>
              </a:buClr>
              <a:buSzPts val="700"/>
              <a:buFont typeface="Quicksand"/>
              <a:buChar char="●"/>
            </a:pPr>
            <a:r>
              <a:rPr lang="en" sz="700">
                <a:solidFill>
                  <a:schemeClr val="dk1"/>
                </a:solidFill>
                <a:latin typeface="Quicksand"/>
                <a:ea typeface="Quicksand"/>
                <a:cs typeface="Quicksand"/>
                <a:sym typeface="Quicksand"/>
              </a:rPr>
              <a:t>Employee retention wellbeing, and confidence</a:t>
            </a:r>
            <a:endParaRPr sz="700">
              <a:solidFill>
                <a:schemeClr val="dk1"/>
              </a:solidFill>
              <a:latin typeface="Quicksand"/>
              <a:ea typeface="Quicksand"/>
              <a:cs typeface="Quicksand"/>
              <a:sym typeface="Quicksand"/>
            </a:endParaRPr>
          </a:p>
        </p:txBody>
      </p:sp>
      <p:sp>
        <p:nvSpPr>
          <p:cNvPr id="309" name="Google Shape;309;g3e408c2ef1a_0_841"/>
          <p:cNvSpPr/>
          <p:nvPr/>
        </p:nvSpPr>
        <p:spPr>
          <a:xfrm>
            <a:off x="6099050" y="3019500"/>
            <a:ext cx="2887500" cy="1608300"/>
          </a:xfrm>
          <a:prstGeom prst="roundRect">
            <a:avLst>
              <a:gd name="adj" fmla="val 4268"/>
            </a:avLst>
          </a:prstGeom>
          <a:noFill/>
          <a:ln w="12700" cap="flat" cmpd="sng">
            <a:solidFill>
              <a:srgbClr val="FDD70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0" name="Google Shape;310;g3e408c2ef1a_0_841"/>
          <p:cNvSpPr txBox="1"/>
          <p:nvPr/>
        </p:nvSpPr>
        <p:spPr>
          <a:xfrm>
            <a:off x="6251413" y="3103392"/>
            <a:ext cx="37116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 sz="1200" b="1" i="0" u="none" strike="noStrike" cap="none">
                <a:solidFill>
                  <a:srgbClr val="E22C91"/>
                </a:solidFill>
                <a:latin typeface="Arial"/>
                <a:ea typeface="Arial"/>
                <a:cs typeface="Arial"/>
                <a:sym typeface="Arial"/>
              </a:rPr>
              <a:t>Core Messaging Reminder</a:t>
            </a:r>
            <a:endParaRPr sz="600" b="0" i="0" u="none" strike="noStrike" cap="none">
              <a:solidFill>
                <a:srgbClr val="000000"/>
              </a:solidFill>
              <a:latin typeface="Arial"/>
              <a:ea typeface="Arial"/>
              <a:cs typeface="Arial"/>
              <a:sym typeface="Arial"/>
            </a:endParaRPr>
          </a:p>
        </p:txBody>
      </p:sp>
      <p:sp>
        <p:nvSpPr>
          <p:cNvPr id="311" name="Google Shape;311;g3e408c2ef1a_0_841"/>
          <p:cNvSpPr txBox="1"/>
          <p:nvPr/>
        </p:nvSpPr>
        <p:spPr>
          <a:xfrm>
            <a:off x="6374750" y="3321167"/>
            <a:ext cx="2171700" cy="275100"/>
          </a:xfrm>
          <a:prstGeom prst="rect">
            <a:avLst/>
          </a:prstGeom>
          <a:noFill/>
          <a:ln>
            <a:noFill/>
          </a:ln>
        </p:spPr>
        <p:txBody>
          <a:bodyPr spcFirstLastPara="1" wrap="square" lIns="0" tIns="10300" rIns="0" bIns="0" anchor="t" anchorCtr="0">
            <a:spAutoFit/>
          </a:bodyPr>
          <a:lstStyle/>
          <a:p>
            <a:pPr marL="0" marR="0" lvl="0" indent="0" algn="l" rtl="0">
              <a:lnSpc>
                <a:spcPct val="115000"/>
              </a:lnSpc>
              <a:spcBef>
                <a:spcPts val="1400"/>
              </a:spcBef>
              <a:spcAft>
                <a:spcPts val="400"/>
              </a:spcAft>
              <a:buClr>
                <a:schemeClr val="dk1"/>
              </a:buClr>
              <a:buSzPts val="1100"/>
              <a:buFont typeface="Arial"/>
              <a:buNone/>
            </a:pPr>
            <a:r>
              <a:rPr lang="en" sz="800" b="1" dirty="0">
                <a:solidFill>
                  <a:srgbClr val="18518E"/>
                </a:solidFill>
              </a:rPr>
              <a:t>Employee protection</a:t>
            </a:r>
            <a:r>
              <a:rPr lang="en" sz="800" b="1" i="0" u="none" strike="noStrike" cap="none" dirty="0">
                <a:solidFill>
                  <a:srgbClr val="18518E"/>
                </a:solidFill>
                <a:latin typeface="Arial"/>
                <a:ea typeface="Arial"/>
                <a:cs typeface="Arial"/>
                <a:sym typeface="Arial"/>
              </a:rPr>
              <a:t> depends on</a:t>
            </a:r>
            <a:r>
              <a:rPr lang="en" sz="800" b="1" dirty="0">
                <a:solidFill>
                  <a:srgbClr val="18518E"/>
                </a:solidFill>
              </a:rPr>
              <a:t> </a:t>
            </a:r>
            <a:r>
              <a:rPr lang="en" sz="800" b="1" i="0" u="none" strike="noStrike" cap="none" dirty="0">
                <a:solidFill>
                  <a:srgbClr val="18518E"/>
                </a:solidFill>
                <a:latin typeface="Arial"/>
                <a:ea typeface="Arial"/>
                <a:cs typeface="Arial"/>
                <a:sym typeface="Arial"/>
              </a:rPr>
              <a:t>immediate access to assistance</a:t>
            </a:r>
            <a:r>
              <a:rPr lang="en" sz="800" b="1" dirty="0">
                <a:solidFill>
                  <a:srgbClr val="18518E"/>
                </a:solidFill>
              </a:rPr>
              <a:t>.</a:t>
            </a:r>
            <a:endParaRPr sz="800" b="1" i="0" u="none" strike="noStrike" cap="none" dirty="0">
              <a:solidFill>
                <a:srgbClr val="18518E"/>
              </a:solidFill>
              <a:latin typeface="Arial"/>
              <a:ea typeface="Arial"/>
              <a:cs typeface="Arial"/>
              <a:sym typeface="Arial"/>
            </a:endParaRPr>
          </a:p>
        </p:txBody>
      </p:sp>
      <p:sp>
        <p:nvSpPr>
          <p:cNvPr id="312" name="Google Shape;312;g3e408c2ef1a_0_841"/>
          <p:cNvSpPr txBox="1"/>
          <p:nvPr/>
        </p:nvSpPr>
        <p:spPr>
          <a:xfrm>
            <a:off x="6361275" y="3812500"/>
            <a:ext cx="2171700" cy="548400"/>
          </a:xfrm>
          <a:prstGeom prst="rect">
            <a:avLst/>
          </a:prstGeom>
          <a:noFill/>
          <a:ln>
            <a:noFill/>
          </a:ln>
        </p:spPr>
        <p:txBody>
          <a:bodyPr spcFirstLastPara="1" wrap="square" lIns="0" tIns="9525" rIns="0" bIns="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 sz="700">
                <a:solidFill>
                  <a:schemeClr val="dk1"/>
                </a:solidFill>
                <a:latin typeface="Quicksand Medium"/>
                <a:ea typeface="Quicksand Medium"/>
                <a:cs typeface="Quicksand Medium"/>
                <a:sym typeface="Quicksand Medium"/>
              </a:rPr>
              <a:t>By combining connected safety devices, location visibility, emergency response workflows, reporting tools, and T-Mobile-powered connectivity, ProteqNet™ helps organizations create safer and more connected work environments. </a:t>
            </a:r>
            <a:endParaRPr sz="700" i="0" u="none" strike="noStrike" cap="none">
              <a:solidFill>
                <a:schemeClr val="dk1"/>
              </a:solidFill>
              <a:latin typeface="Quicksand Medium"/>
              <a:ea typeface="Quicksand Medium"/>
              <a:cs typeface="Quicksand Medium"/>
              <a:sym typeface="Quicksand Medium"/>
            </a:endParaRPr>
          </a:p>
        </p:txBody>
      </p:sp>
      <p:sp>
        <p:nvSpPr>
          <p:cNvPr id="313" name="Google Shape;313;g3e408c2ef1a_0_841"/>
          <p:cNvSpPr txBox="1"/>
          <p:nvPr/>
        </p:nvSpPr>
        <p:spPr>
          <a:xfrm>
            <a:off x="480021" y="259599"/>
            <a:ext cx="2431800" cy="615600"/>
          </a:xfrm>
          <a:prstGeom prst="rect">
            <a:avLst/>
          </a:prstGeom>
          <a:noFill/>
          <a:ln>
            <a:noFill/>
          </a:ln>
        </p:spPr>
        <p:txBody>
          <a:bodyPr spcFirstLastPara="1" wrap="square" lIns="91425" tIns="45700" rIns="91425" bIns="45700" anchor="t" anchorCtr="0">
            <a:spAutoFit/>
          </a:bodyPr>
          <a:lstStyle/>
          <a:p>
            <a:pPr marL="12700" lvl="0" indent="0" algn="l" rtl="0">
              <a:spcBef>
                <a:spcPts val="0"/>
              </a:spcBef>
              <a:spcAft>
                <a:spcPts val="0"/>
              </a:spcAft>
              <a:buClr>
                <a:schemeClr val="dk1"/>
              </a:buClr>
              <a:buSzPts val="1200"/>
              <a:buFont typeface="Arial"/>
              <a:buNone/>
            </a:pPr>
            <a:r>
              <a:rPr lang="en" sz="1100" b="1">
                <a:solidFill>
                  <a:srgbClr val="E10074"/>
                </a:solidFill>
              </a:rPr>
              <a:t>How ProteqNet™ Improves Employee Safety</a:t>
            </a:r>
            <a:r>
              <a:rPr lang="en" sz="1100">
                <a:solidFill>
                  <a:schemeClr val="dk1"/>
                </a:solidFill>
              </a:rPr>
              <a:t> </a:t>
            </a:r>
            <a:endParaRPr sz="1200" b="1">
              <a:solidFill>
                <a:srgbClr val="E22C91"/>
              </a:solidFill>
            </a:endParaRPr>
          </a:p>
          <a:p>
            <a:pPr marL="0" marR="0" lvl="0" indent="0" algn="l" rtl="0">
              <a:lnSpc>
                <a:spcPct val="100000"/>
              </a:lnSpc>
              <a:spcBef>
                <a:spcPts val="0"/>
              </a:spcBef>
              <a:spcAft>
                <a:spcPts val="0"/>
              </a:spcAft>
              <a:buClr>
                <a:srgbClr val="000000"/>
              </a:buClr>
              <a:buSzPts val="800"/>
              <a:buFont typeface="Arial"/>
              <a:buNone/>
            </a:pPr>
            <a:endParaRPr sz="1200" b="1">
              <a:solidFill>
                <a:srgbClr val="E22C91"/>
              </a:solidFill>
            </a:endParaRPr>
          </a:p>
        </p:txBody>
      </p:sp>
      <p:sp>
        <p:nvSpPr>
          <p:cNvPr id="314" name="Google Shape;314;g3e408c2ef1a_0_841"/>
          <p:cNvSpPr txBox="1"/>
          <p:nvPr/>
        </p:nvSpPr>
        <p:spPr>
          <a:xfrm>
            <a:off x="560869" y="710799"/>
            <a:ext cx="1504500" cy="164400"/>
          </a:xfrm>
          <a:prstGeom prst="rect">
            <a:avLst/>
          </a:prstGeom>
          <a:noFill/>
          <a:ln>
            <a:noFill/>
          </a:ln>
        </p:spPr>
        <p:txBody>
          <a:bodyPr spcFirstLastPara="1" wrap="square" lIns="0" tIns="10300" rIns="0" bIns="0" anchor="t" anchorCtr="0">
            <a:spAutoFit/>
          </a:bodyPr>
          <a:lstStyle/>
          <a:p>
            <a:pPr marL="0" marR="0" lvl="0" indent="0" algn="l" rtl="0">
              <a:lnSpc>
                <a:spcPct val="115000"/>
              </a:lnSpc>
              <a:spcBef>
                <a:spcPts val="1400"/>
              </a:spcBef>
              <a:spcAft>
                <a:spcPts val="400"/>
              </a:spcAft>
              <a:buClr>
                <a:schemeClr val="dk1"/>
              </a:buClr>
              <a:buSzPts val="1100"/>
              <a:buFont typeface="Arial"/>
              <a:buNone/>
            </a:pPr>
            <a:r>
              <a:rPr lang="en" sz="1000" b="1" dirty="0">
                <a:solidFill>
                  <a:srgbClr val="18518E"/>
                </a:solidFill>
              </a:rPr>
              <a:t>Employee Experience </a:t>
            </a:r>
            <a:endParaRPr sz="1000" b="1" i="0" u="none" strike="noStrike" cap="none" dirty="0">
              <a:solidFill>
                <a:srgbClr val="18518E"/>
              </a:solidFill>
              <a:latin typeface="Arial"/>
              <a:ea typeface="Arial"/>
              <a:cs typeface="Arial"/>
              <a:sym typeface="Arial"/>
            </a:endParaRPr>
          </a:p>
        </p:txBody>
      </p:sp>
      <p:sp>
        <p:nvSpPr>
          <p:cNvPr id="315" name="Google Shape;315;g3e408c2ef1a_0_841"/>
          <p:cNvSpPr txBox="1"/>
          <p:nvPr/>
        </p:nvSpPr>
        <p:spPr>
          <a:xfrm>
            <a:off x="560875" y="1110487"/>
            <a:ext cx="2235600" cy="656100"/>
          </a:xfrm>
          <a:prstGeom prst="rect">
            <a:avLst/>
          </a:prstGeom>
          <a:noFill/>
          <a:ln>
            <a:noFill/>
          </a:ln>
        </p:spPr>
        <p:txBody>
          <a:bodyPr spcFirstLastPara="1" wrap="square" lIns="0" tIns="9525" rIns="0" bIns="0" anchor="t" anchorCtr="0">
            <a:spAutoFit/>
          </a:bodyPr>
          <a:lstStyle/>
          <a:p>
            <a:pPr marL="457200" marR="0" lvl="0" indent="-273050" algn="l" rtl="0">
              <a:lnSpc>
                <a:spcPct val="100000"/>
              </a:lnSpc>
              <a:spcBef>
                <a:spcPts val="0"/>
              </a:spcBef>
              <a:spcAft>
                <a:spcPts val="0"/>
              </a:spcAft>
              <a:buClr>
                <a:schemeClr val="dk1"/>
              </a:buClr>
              <a:buSzPts val="700"/>
              <a:buFont typeface="Quicksand"/>
              <a:buChar char="●"/>
            </a:pPr>
            <a:r>
              <a:rPr lang="en" sz="700">
                <a:solidFill>
                  <a:schemeClr val="dk1"/>
                </a:solidFill>
                <a:latin typeface="Quicksand"/>
                <a:ea typeface="Quicksand"/>
                <a:cs typeface="Quicksand"/>
                <a:sym typeface="Quicksand"/>
              </a:rPr>
              <a:t>Employees feel safer at work</a:t>
            </a:r>
            <a:endParaRPr sz="700">
              <a:solidFill>
                <a:schemeClr val="dk1"/>
              </a:solidFill>
              <a:latin typeface="Quicksand"/>
              <a:ea typeface="Quicksand"/>
              <a:cs typeface="Quicksand"/>
              <a:sym typeface="Quicksand"/>
            </a:endParaRPr>
          </a:p>
          <a:p>
            <a:pPr marL="457200" marR="0" lvl="0" indent="-273050" algn="l" rtl="0">
              <a:lnSpc>
                <a:spcPct val="100000"/>
              </a:lnSpc>
              <a:spcBef>
                <a:spcPts val="0"/>
              </a:spcBef>
              <a:spcAft>
                <a:spcPts val="0"/>
              </a:spcAft>
              <a:buClr>
                <a:schemeClr val="dk1"/>
              </a:buClr>
              <a:buSzPts val="700"/>
              <a:buFont typeface="Quicksand"/>
              <a:buChar char="●"/>
            </a:pPr>
            <a:r>
              <a:rPr lang="en" sz="700">
                <a:solidFill>
                  <a:schemeClr val="dk1"/>
                </a:solidFill>
                <a:latin typeface="Quicksand"/>
                <a:ea typeface="Quicksand"/>
                <a:cs typeface="Quicksand"/>
                <a:sym typeface="Quicksand"/>
              </a:rPr>
              <a:t>Help available at the touch of a button </a:t>
            </a:r>
            <a:endParaRPr sz="700">
              <a:solidFill>
                <a:schemeClr val="dk1"/>
              </a:solidFill>
              <a:latin typeface="Quicksand"/>
              <a:ea typeface="Quicksand"/>
              <a:cs typeface="Quicksand"/>
              <a:sym typeface="Quicksand"/>
            </a:endParaRPr>
          </a:p>
          <a:p>
            <a:pPr marL="457200" marR="0" lvl="0" indent="-273050" algn="l" rtl="0">
              <a:lnSpc>
                <a:spcPct val="100000"/>
              </a:lnSpc>
              <a:spcBef>
                <a:spcPts val="0"/>
              </a:spcBef>
              <a:spcAft>
                <a:spcPts val="0"/>
              </a:spcAft>
              <a:buClr>
                <a:schemeClr val="dk1"/>
              </a:buClr>
              <a:buSzPts val="700"/>
              <a:buFont typeface="Quicksand"/>
              <a:buChar char="●"/>
            </a:pPr>
            <a:r>
              <a:rPr lang="en" sz="700">
                <a:solidFill>
                  <a:schemeClr val="dk1"/>
                </a:solidFill>
                <a:latin typeface="Quicksand"/>
                <a:ea typeface="Quicksand"/>
                <a:cs typeface="Quicksand"/>
                <a:sym typeface="Quicksand"/>
              </a:rPr>
              <a:t>Protection in any work environment</a:t>
            </a:r>
            <a:endParaRPr sz="700">
              <a:solidFill>
                <a:schemeClr val="dk1"/>
              </a:solidFill>
              <a:latin typeface="Quicksand"/>
              <a:ea typeface="Quicksand"/>
              <a:cs typeface="Quicksand"/>
              <a:sym typeface="Quicksand"/>
            </a:endParaRPr>
          </a:p>
          <a:p>
            <a:pPr marL="457200" marR="0" lvl="0" indent="-273050" algn="l" rtl="0">
              <a:lnSpc>
                <a:spcPct val="100000"/>
              </a:lnSpc>
              <a:spcBef>
                <a:spcPts val="0"/>
              </a:spcBef>
              <a:spcAft>
                <a:spcPts val="0"/>
              </a:spcAft>
              <a:buClr>
                <a:schemeClr val="dk1"/>
              </a:buClr>
              <a:buSzPts val="700"/>
              <a:buFont typeface="Quicksand"/>
              <a:buChar char="●"/>
            </a:pPr>
            <a:r>
              <a:rPr lang="en" sz="700">
                <a:solidFill>
                  <a:schemeClr val="dk1"/>
                </a:solidFill>
                <a:latin typeface="Quicksand"/>
                <a:ea typeface="Quicksand"/>
                <a:cs typeface="Quicksand"/>
                <a:sym typeface="Quicksand"/>
              </a:rPr>
              <a:t>Greater confidence for lone workers</a:t>
            </a:r>
            <a:endParaRPr sz="700">
              <a:solidFill>
                <a:schemeClr val="dk1"/>
              </a:solidFill>
              <a:latin typeface="Quicksand"/>
              <a:ea typeface="Quicksand"/>
              <a:cs typeface="Quicksand"/>
              <a:sym typeface="Quicksand"/>
            </a:endParaRPr>
          </a:p>
          <a:p>
            <a:pPr marL="457200" marR="0" lvl="0" indent="-273050" algn="l" rtl="0">
              <a:lnSpc>
                <a:spcPct val="100000"/>
              </a:lnSpc>
              <a:spcBef>
                <a:spcPts val="0"/>
              </a:spcBef>
              <a:spcAft>
                <a:spcPts val="0"/>
              </a:spcAft>
              <a:buClr>
                <a:schemeClr val="dk1"/>
              </a:buClr>
              <a:buSzPts val="700"/>
              <a:buFont typeface="Quicksand"/>
              <a:buChar char="●"/>
            </a:pPr>
            <a:r>
              <a:rPr lang="en" sz="700">
                <a:solidFill>
                  <a:schemeClr val="dk1"/>
                </a:solidFill>
                <a:latin typeface="Quicksand"/>
                <a:ea typeface="Quicksand"/>
                <a:cs typeface="Quicksand"/>
                <a:sym typeface="Quicksand"/>
              </a:rPr>
              <a:t>Demonstrates commitment to wellbeing</a:t>
            </a:r>
            <a:endParaRPr sz="700">
              <a:solidFill>
                <a:schemeClr val="dk1"/>
              </a:solidFill>
              <a:latin typeface="Quicksand Medium"/>
              <a:ea typeface="Quicksand Medium"/>
              <a:cs typeface="Quicksand Medium"/>
              <a:sym typeface="Quicksand Medium"/>
            </a:endParaRPr>
          </a:p>
          <a:p>
            <a:pPr marL="0" marR="0" lvl="0" indent="0" algn="l" rtl="0">
              <a:lnSpc>
                <a:spcPct val="100000"/>
              </a:lnSpc>
              <a:spcBef>
                <a:spcPts val="0"/>
              </a:spcBef>
              <a:spcAft>
                <a:spcPts val="0"/>
              </a:spcAft>
              <a:buNone/>
            </a:pPr>
            <a:endParaRPr sz="700">
              <a:solidFill>
                <a:schemeClr val="dk1"/>
              </a:solidFill>
            </a:endParaRPr>
          </a:p>
        </p:txBody>
      </p:sp>
      <p:sp>
        <p:nvSpPr>
          <p:cNvPr id="316" name="Google Shape;316;g3e408c2ef1a_0_841"/>
          <p:cNvSpPr txBox="1"/>
          <p:nvPr/>
        </p:nvSpPr>
        <p:spPr>
          <a:xfrm>
            <a:off x="560869" y="1825818"/>
            <a:ext cx="1504500" cy="164400"/>
          </a:xfrm>
          <a:prstGeom prst="rect">
            <a:avLst/>
          </a:prstGeom>
          <a:noFill/>
          <a:ln>
            <a:noFill/>
          </a:ln>
        </p:spPr>
        <p:txBody>
          <a:bodyPr spcFirstLastPara="1" wrap="square" lIns="0" tIns="10300" rIns="0" bIns="0" anchor="t" anchorCtr="0">
            <a:spAutoFit/>
          </a:bodyPr>
          <a:lstStyle/>
          <a:p>
            <a:pPr marL="0" marR="0" lvl="0" indent="0" algn="l" rtl="0">
              <a:lnSpc>
                <a:spcPct val="115000"/>
              </a:lnSpc>
              <a:spcBef>
                <a:spcPts val="1400"/>
              </a:spcBef>
              <a:spcAft>
                <a:spcPts val="400"/>
              </a:spcAft>
              <a:buClr>
                <a:schemeClr val="dk1"/>
              </a:buClr>
              <a:buSzPts val="1100"/>
              <a:buFont typeface="Arial"/>
              <a:buNone/>
            </a:pPr>
            <a:r>
              <a:rPr lang="en" sz="1000" b="1" dirty="0">
                <a:solidFill>
                  <a:srgbClr val="18518E"/>
                </a:solidFill>
              </a:rPr>
              <a:t>Response Experience </a:t>
            </a:r>
            <a:endParaRPr sz="1000" b="1" i="0" u="none" strike="noStrike" cap="none" dirty="0">
              <a:solidFill>
                <a:srgbClr val="18518E"/>
              </a:solidFill>
              <a:latin typeface="Arial"/>
              <a:ea typeface="Arial"/>
              <a:cs typeface="Arial"/>
              <a:sym typeface="Arial"/>
            </a:endParaRPr>
          </a:p>
        </p:txBody>
      </p:sp>
      <p:sp>
        <p:nvSpPr>
          <p:cNvPr id="317" name="Google Shape;317;g3e408c2ef1a_0_841"/>
          <p:cNvSpPr txBox="1"/>
          <p:nvPr/>
        </p:nvSpPr>
        <p:spPr>
          <a:xfrm>
            <a:off x="560875" y="2233249"/>
            <a:ext cx="2332500" cy="548400"/>
          </a:xfrm>
          <a:prstGeom prst="rect">
            <a:avLst/>
          </a:prstGeom>
          <a:noFill/>
          <a:ln>
            <a:noFill/>
          </a:ln>
        </p:spPr>
        <p:txBody>
          <a:bodyPr spcFirstLastPara="1" wrap="square" lIns="0" tIns="9525" rIns="0" bIns="0" anchor="t" anchorCtr="0">
            <a:spAutoFit/>
          </a:bodyPr>
          <a:lstStyle/>
          <a:p>
            <a:pPr marL="457200" marR="0" lvl="0" indent="-273050" algn="l" rtl="0">
              <a:lnSpc>
                <a:spcPct val="100000"/>
              </a:lnSpc>
              <a:spcBef>
                <a:spcPts val="0"/>
              </a:spcBef>
              <a:spcAft>
                <a:spcPts val="0"/>
              </a:spcAft>
              <a:buClr>
                <a:schemeClr val="dk1"/>
              </a:buClr>
              <a:buSzPts val="700"/>
              <a:buFont typeface="Quicksand"/>
              <a:buChar char="●"/>
            </a:pPr>
            <a:r>
              <a:rPr lang="en" sz="700">
                <a:solidFill>
                  <a:schemeClr val="dk1"/>
                </a:solidFill>
                <a:latin typeface="Quicksand"/>
                <a:ea typeface="Quicksand"/>
                <a:cs typeface="Quicksand"/>
                <a:sym typeface="Quicksand"/>
              </a:rPr>
              <a:t>Alerts reach the right people faster</a:t>
            </a:r>
            <a:endParaRPr sz="700">
              <a:solidFill>
                <a:schemeClr val="dk1"/>
              </a:solidFill>
              <a:latin typeface="Quicksand"/>
              <a:ea typeface="Quicksand"/>
              <a:cs typeface="Quicksand"/>
              <a:sym typeface="Quicksand"/>
            </a:endParaRPr>
          </a:p>
          <a:p>
            <a:pPr marL="457200" marR="0" lvl="0" indent="-273050" algn="l" rtl="0">
              <a:lnSpc>
                <a:spcPct val="100000"/>
              </a:lnSpc>
              <a:spcBef>
                <a:spcPts val="0"/>
              </a:spcBef>
              <a:spcAft>
                <a:spcPts val="0"/>
              </a:spcAft>
              <a:buClr>
                <a:schemeClr val="dk1"/>
              </a:buClr>
              <a:buSzPts val="700"/>
              <a:buFont typeface="Quicksand"/>
              <a:buChar char="●"/>
            </a:pPr>
            <a:r>
              <a:rPr lang="en" sz="700">
                <a:solidFill>
                  <a:schemeClr val="dk1"/>
                </a:solidFill>
                <a:latin typeface="Quicksand"/>
                <a:ea typeface="Quicksand"/>
                <a:cs typeface="Quicksand"/>
                <a:sym typeface="Quicksand"/>
              </a:rPr>
              <a:t>Location visibility improves response</a:t>
            </a:r>
            <a:endParaRPr sz="700">
              <a:solidFill>
                <a:schemeClr val="dk1"/>
              </a:solidFill>
              <a:latin typeface="Quicksand"/>
              <a:ea typeface="Quicksand"/>
              <a:cs typeface="Quicksand"/>
              <a:sym typeface="Quicksand"/>
            </a:endParaRPr>
          </a:p>
          <a:p>
            <a:pPr marL="457200" marR="0" lvl="0" indent="-273050" algn="l" rtl="0">
              <a:lnSpc>
                <a:spcPct val="100000"/>
              </a:lnSpc>
              <a:spcBef>
                <a:spcPts val="0"/>
              </a:spcBef>
              <a:spcAft>
                <a:spcPts val="0"/>
              </a:spcAft>
              <a:buClr>
                <a:schemeClr val="dk1"/>
              </a:buClr>
              <a:buSzPts val="700"/>
              <a:buFont typeface="Quicksand"/>
              <a:buChar char="●"/>
            </a:pPr>
            <a:r>
              <a:rPr lang="en" sz="700">
                <a:solidFill>
                  <a:schemeClr val="dk1"/>
                </a:solidFill>
                <a:latin typeface="Quicksand"/>
                <a:ea typeface="Quicksand"/>
                <a:cs typeface="Quicksand"/>
                <a:sym typeface="Quicksand"/>
              </a:rPr>
              <a:t>Escalation workflows reduce delays</a:t>
            </a:r>
            <a:endParaRPr sz="700">
              <a:solidFill>
                <a:schemeClr val="dk1"/>
              </a:solidFill>
              <a:latin typeface="Quicksand"/>
              <a:ea typeface="Quicksand"/>
              <a:cs typeface="Quicksand"/>
              <a:sym typeface="Quicksand"/>
            </a:endParaRPr>
          </a:p>
          <a:p>
            <a:pPr marL="457200" marR="0" lvl="0" indent="-273050" algn="l" rtl="0">
              <a:lnSpc>
                <a:spcPct val="100000"/>
              </a:lnSpc>
              <a:spcBef>
                <a:spcPts val="0"/>
              </a:spcBef>
              <a:spcAft>
                <a:spcPts val="0"/>
              </a:spcAft>
              <a:buClr>
                <a:schemeClr val="dk1"/>
              </a:buClr>
              <a:buSzPts val="700"/>
              <a:buFont typeface="Quicksand"/>
              <a:buChar char="●"/>
            </a:pPr>
            <a:r>
              <a:rPr lang="en" sz="700">
                <a:solidFill>
                  <a:schemeClr val="dk1"/>
                </a:solidFill>
                <a:latin typeface="Quicksand"/>
                <a:ea typeface="Quicksand"/>
                <a:cs typeface="Quicksand"/>
                <a:sym typeface="Quicksand"/>
              </a:rPr>
              <a:t>Faster incident response times</a:t>
            </a:r>
            <a:endParaRPr sz="700">
              <a:solidFill>
                <a:schemeClr val="dk1"/>
              </a:solidFill>
              <a:latin typeface="Quicksand"/>
              <a:ea typeface="Quicksand"/>
              <a:cs typeface="Quicksand"/>
              <a:sym typeface="Quicksand"/>
            </a:endParaRPr>
          </a:p>
          <a:p>
            <a:pPr marL="457200" marR="0" lvl="0" indent="-273050" algn="l" rtl="0">
              <a:lnSpc>
                <a:spcPct val="100000"/>
              </a:lnSpc>
              <a:spcBef>
                <a:spcPts val="0"/>
              </a:spcBef>
              <a:spcAft>
                <a:spcPts val="0"/>
              </a:spcAft>
              <a:buClr>
                <a:schemeClr val="dk1"/>
              </a:buClr>
              <a:buSzPts val="700"/>
              <a:buFont typeface="Quicksand"/>
              <a:buChar char="●"/>
            </a:pPr>
            <a:r>
              <a:rPr lang="en" sz="700">
                <a:solidFill>
                  <a:schemeClr val="dk1"/>
                </a:solidFill>
                <a:latin typeface="Quicksand"/>
                <a:ea typeface="Quicksand"/>
                <a:cs typeface="Quicksand"/>
                <a:sym typeface="Quicksand"/>
              </a:rPr>
              <a:t>Improved situational awareness</a:t>
            </a:r>
            <a:endParaRPr sz="700">
              <a:solidFill>
                <a:schemeClr val="dk1"/>
              </a:solidFill>
              <a:latin typeface="Quicksand"/>
              <a:ea typeface="Quicksand"/>
              <a:cs typeface="Quicksand"/>
              <a:sym typeface="Quicksand"/>
            </a:endParaRPr>
          </a:p>
        </p:txBody>
      </p:sp>
      <p:sp>
        <p:nvSpPr>
          <p:cNvPr id="318" name="Google Shape;318;g3e408c2ef1a_0_841"/>
          <p:cNvSpPr txBox="1"/>
          <p:nvPr/>
        </p:nvSpPr>
        <p:spPr>
          <a:xfrm>
            <a:off x="584325" y="2920915"/>
            <a:ext cx="1504500" cy="164400"/>
          </a:xfrm>
          <a:prstGeom prst="rect">
            <a:avLst/>
          </a:prstGeom>
          <a:noFill/>
          <a:ln>
            <a:noFill/>
          </a:ln>
        </p:spPr>
        <p:txBody>
          <a:bodyPr spcFirstLastPara="1" wrap="square" lIns="0" tIns="10300" rIns="0" bIns="0" anchor="t" anchorCtr="0">
            <a:spAutoFit/>
          </a:bodyPr>
          <a:lstStyle/>
          <a:p>
            <a:pPr marL="0" marR="0" lvl="0" indent="0" algn="l" rtl="0">
              <a:lnSpc>
                <a:spcPct val="115000"/>
              </a:lnSpc>
              <a:spcBef>
                <a:spcPts val="1400"/>
              </a:spcBef>
              <a:spcAft>
                <a:spcPts val="400"/>
              </a:spcAft>
              <a:buClr>
                <a:schemeClr val="dk1"/>
              </a:buClr>
              <a:buSzPts val="1100"/>
              <a:buFont typeface="Arial"/>
              <a:buNone/>
            </a:pPr>
            <a:r>
              <a:rPr lang="en" sz="1000" b="1" i="0" u="none" strike="noStrike" cap="none" dirty="0">
                <a:solidFill>
                  <a:srgbClr val="18518E"/>
                </a:solidFill>
                <a:latin typeface="Arial"/>
                <a:ea typeface="Arial"/>
                <a:cs typeface="Arial"/>
                <a:sym typeface="Arial"/>
              </a:rPr>
              <a:t>Operational Experience</a:t>
            </a:r>
            <a:endParaRPr sz="1000" b="1" i="0" u="none" strike="noStrike" cap="none" dirty="0">
              <a:solidFill>
                <a:srgbClr val="18518E"/>
              </a:solidFill>
              <a:latin typeface="Arial"/>
              <a:ea typeface="Arial"/>
              <a:cs typeface="Arial"/>
              <a:sym typeface="Arial"/>
            </a:endParaRPr>
          </a:p>
        </p:txBody>
      </p:sp>
      <p:sp>
        <p:nvSpPr>
          <p:cNvPr id="319" name="Google Shape;319;g3e408c2ef1a_0_841"/>
          <p:cNvSpPr txBox="1"/>
          <p:nvPr/>
        </p:nvSpPr>
        <p:spPr>
          <a:xfrm>
            <a:off x="584325" y="3393311"/>
            <a:ext cx="2198400" cy="548400"/>
          </a:xfrm>
          <a:prstGeom prst="rect">
            <a:avLst/>
          </a:prstGeom>
          <a:noFill/>
          <a:ln>
            <a:noFill/>
          </a:ln>
        </p:spPr>
        <p:txBody>
          <a:bodyPr spcFirstLastPara="1" wrap="square" lIns="0" tIns="9525" rIns="0" bIns="0" anchor="t" anchorCtr="0">
            <a:spAutoFit/>
          </a:bodyPr>
          <a:lstStyle/>
          <a:p>
            <a:pPr marL="457200" marR="0" lvl="0" indent="-273050" algn="l" rtl="0">
              <a:lnSpc>
                <a:spcPct val="100000"/>
              </a:lnSpc>
              <a:spcBef>
                <a:spcPts val="0"/>
              </a:spcBef>
              <a:spcAft>
                <a:spcPts val="0"/>
              </a:spcAft>
              <a:buClr>
                <a:schemeClr val="dk1"/>
              </a:buClr>
              <a:buSzPts val="700"/>
              <a:buFont typeface="Quicksand"/>
              <a:buChar char="●"/>
            </a:pPr>
            <a:r>
              <a:rPr lang="en" sz="700">
                <a:solidFill>
                  <a:schemeClr val="dk1"/>
                </a:solidFill>
                <a:latin typeface="Quicksand"/>
                <a:ea typeface="Quicksand"/>
                <a:cs typeface="Quicksand"/>
                <a:sym typeface="Quicksand"/>
              </a:rPr>
              <a:t>Managers gain greater workforce visibility</a:t>
            </a:r>
            <a:endParaRPr sz="700">
              <a:solidFill>
                <a:schemeClr val="dk1"/>
              </a:solidFill>
              <a:latin typeface="Quicksand"/>
              <a:ea typeface="Quicksand"/>
              <a:cs typeface="Quicksand"/>
              <a:sym typeface="Quicksand"/>
            </a:endParaRPr>
          </a:p>
          <a:p>
            <a:pPr marL="457200" marR="0" lvl="0" indent="-273050" algn="l" rtl="0">
              <a:lnSpc>
                <a:spcPct val="100000"/>
              </a:lnSpc>
              <a:spcBef>
                <a:spcPts val="0"/>
              </a:spcBef>
              <a:spcAft>
                <a:spcPts val="0"/>
              </a:spcAft>
              <a:buClr>
                <a:schemeClr val="dk1"/>
              </a:buClr>
              <a:buSzPts val="700"/>
              <a:buFont typeface="Quicksand"/>
              <a:buChar char="●"/>
            </a:pPr>
            <a:r>
              <a:rPr lang="en" sz="700">
                <a:solidFill>
                  <a:schemeClr val="dk1"/>
                </a:solidFill>
                <a:latin typeface="Quicksand"/>
                <a:ea typeface="Quicksand"/>
                <a:cs typeface="Quicksand"/>
                <a:sym typeface="Quicksand"/>
              </a:rPr>
              <a:t>Standardizes emergency communications</a:t>
            </a:r>
            <a:endParaRPr sz="700">
              <a:solidFill>
                <a:schemeClr val="dk1"/>
              </a:solidFill>
              <a:latin typeface="Quicksand"/>
              <a:ea typeface="Quicksand"/>
              <a:cs typeface="Quicksand"/>
              <a:sym typeface="Quicksand"/>
            </a:endParaRPr>
          </a:p>
          <a:p>
            <a:pPr marL="457200" marR="0" lvl="0" indent="-273050" algn="l" rtl="0">
              <a:lnSpc>
                <a:spcPct val="100000"/>
              </a:lnSpc>
              <a:spcBef>
                <a:spcPts val="0"/>
              </a:spcBef>
              <a:spcAft>
                <a:spcPts val="0"/>
              </a:spcAft>
              <a:buClr>
                <a:schemeClr val="dk1"/>
              </a:buClr>
              <a:buSzPts val="700"/>
              <a:buFont typeface="Quicksand"/>
              <a:buChar char="●"/>
            </a:pPr>
            <a:r>
              <a:rPr lang="en" sz="700">
                <a:solidFill>
                  <a:schemeClr val="dk1"/>
                </a:solidFill>
                <a:latin typeface="Quicksand"/>
                <a:ea typeface="Quicksand"/>
                <a:cs typeface="Quicksand"/>
                <a:sym typeface="Quicksand"/>
              </a:rPr>
              <a:t>Centralized reporting and insights</a:t>
            </a:r>
            <a:endParaRPr sz="700">
              <a:solidFill>
                <a:schemeClr val="dk1"/>
              </a:solidFill>
              <a:latin typeface="Quicksand"/>
              <a:ea typeface="Quicksand"/>
              <a:cs typeface="Quicksand"/>
              <a:sym typeface="Quicksand"/>
            </a:endParaRPr>
          </a:p>
          <a:p>
            <a:pPr marL="457200" marR="0" lvl="0" indent="-273050" algn="l" rtl="0">
              <a:lnSpc>
                <a:spcPct val="100000"/>
              </a:lnSpc>
              <a:spcBef>
                <a:spcPts val="0"/>
              </a:spcBef>
              <a:spcAft>
                <a:spcPts val="0"/>
              </a:spcAft>
              <a:buClr>
                <a:schemeClr val="dk1"/>
              </a:buClr>
              <a:buSzPts val="700"/>
              <a:buFont typeface="Quicksand"/>
              <a:buChar char="●"/>
            </a:pPr>
            <a:r>
              <a:rPr lang="en" sz="700">
                <a:solidFill>
                  <a:schemeClr val="dk1"/>
                </a:solidFill>
                <a:latin typeface="Quicksand"/>
                <a:ea typeface="Quicksand"/>
                <a:cs typeface="Quicksand"/>
                <a:sym typeface="Quicksand"/>
              </a:rPr>
              <a:t>Consistent protection across all locations</a:t>
            </a:r>
            <a:endParaRPr sz="700">
              <a:solidFill>
                <a:schemeClr val="dk1"/>
              </a:solidFill>
              <a:latin typeface="Quicksand"/>
              <a:ea typeface="Quicksand"/>
              <a:cs typeface="Quicksand"/>
              <a:sym typeface="Quicksand"/>
            </a:endParaRPr>
          </a:p>
          <a:p>
            <a:pPr marL="457200" marR="0" lvl="0" indent="-273050" algn="l" rtl="0">
              <a:lnSpc>
                <a:spcPct val="100000"/>
              </a:lnSpc>
              <a:spcBef>
                <a:spcPts val="0"/>
              </a:spcBef>
              <a:spcAft>
                <a:spcPts val="0"/>
              </a:spcAft>
              <a:buClr>
                <a:schemeClr val="dk1"/>
              </a:buClr>
              <a:buSzPts val="700"/>
              <a:buFont typeface="Quicksand"/>
              <a:buChar char="●"/>
            </a:pPr>
            <a:r>
              <a:rPr lang="en" sz="700">
                <a:solidFill>
                  <a:schemeClr val="dk1"/>
                </a:solidFill>
                <a:latin typeface="Quicksand"/>
                <a:ea typeface="Quicksand"/>
                <a:cs typeface="Quicksand"/>
                <a:sym typeface="Quicksand"/>
              </a:rPr>
              <a:t>Easy to scale - with confidence</a:t>
            </a:r>
            <a:endParaRPr sz="700">
              <a:solidFill>
                <a:schemeClr val="dk1"/>
              </a:solidFill>
              <a:latin typeface="Quicksand"/>
              <a:ea typeface="Quicksand"/>
              <a:cs typeface="Quicksand"/>
              <a:sym typeface="Quicksand"/>
            </a:endParaRPr>
          </a:p>
        </p:txBody>
      </p:sp>
      <p:sp>
        <p:nvSpPr>
          <p:cNvPr id="320" name="Google Shape;320;g3e408c2ef1a_0_841"/>
          <p:cNvSpPr txBox="1"/>
          <p:nvPr/>
        </p:nvSpPr>
        <p:spPr>
          <a:xfrm>
            <a:off x="3350513" y="2887972"/>
            <a:ext cx="2475300" cy="1041600"/>
          </a:xfrm>
          <a:prstGeom prst="rect">
            <a:avLst/>
          </a:prstGeom>
          <a:noFill/>
          <a:ln>
            <a:noFill/>
          </a:ln>
        </p:spPr>
        <p:txBody>
          <a:bodyPr spcFirstLastPara="1" wrap="square" lIns="91425" tIns="91425" rIns="91425" bIns="91425" anchor="t" anchorCtr="0">
            <a:noAutofit/>
          </a:bodyPr>
          <a:lstStyle/>
          <a:p>
            <a:pPr marL="457200" marR="0" lvl="0" indent="-273050" algn="l" rtl="0">
              <a:lnSpc>
                <a:spcPct val="100000"/>
              </a:lnSpc>
              <a:spcBef>
                <a:spcPts val="0"/>
              </a:spcBef>
              <a:spcAft>
                <a:spcPts val="0"/>
              </a:spcAft>
              <a:buClr>
                <a:schemeClr val="dk1"/>
              </a:buClr>
              <a:buSzPts val="700"/>
              <a:buFont typeface="Quicksand"/>
              <a:buChar char="●"/>
            </a:pPr>
            <a:r>
              <a:rPr lang="en" sz="700">
                <a:solidFill>
                  <a:schemeClr val="dk1"/>
                </a:solidFill>
                <a:latin typeface="Quicksand"/>
                <a:ea typeface="Quicksand"/>
                <a:cs typeface="Quicksand"/>
                <a:sym typeface="Quicksand"/>
              </a:rPr>
              <a:t>Does it operate on Wi-Fi, cellular, or both?</a:t>
            </a:r>
            <a:endParaRPr sz="700">
              <a:solidFill>
                <a:schemeClr val="dk1"/>
              </a:solidFill>
              <a:latin typeface="Quicksand"/>
              <a:ea typeface="Quicksand"/>
              <a:cs typeface="Quicksand"/>
              <a:sym typeface="Quicksand"/>
            </a:endParaRPr>
          </a:p>
          <a:p>
            <a:pPr marL="457200" marR="0" lvl="0" indent="-273050" algn="l" rtl="0">
              <a:lnSpc>
                <a:spcPct val="100000"/>
              </a:lnSpc>
              <a:spcBef>
                <a:spcPts val="0"/>
              </a:spcBef>
              <a:spcAft>
                <a:spcPts val="0"/>
              </a:spcAft>
              <a:buClr>
                <a:schemeClr val="dk1"/>
              </a:buClr>
              <a:buSzPts val="700"/>
              <a:buFont typeface="Quicksand"/>
              <a:buChar char="●"/>
            </a:pPr>
            <a:r>
              <a:rPr lang="en" sz="700">
                <a:solidFill>
                  <a:schemeClr val="dk1"/>
                </a:solidFill>
                <a:latin typeface="Quicksand"/>
                <a:ea typeface="Quicksand"/>
                <a:cs typeface="Quicksand"/>
                <a:sym typeface="Quicksand"/>
              </a:rPr>
              <a:t>How are alerts delivered and escalated?</a:t>
            </a:r>
            <a:endParaRPr sz="700">
              <a:solidFill>
                <a:schemeClr val="dk1"/>
              </a:solidFill>
              <a:latin typeface="Quicksand"/>
              <a:ea typeface="Quicksand"/>
              <a:cs typeface="Quicksand"/>
              <a:sym typeface="Quicksand"/>
            </a:endParaRPr>
          </a:p>
          <a:p>
            <a:pPr marL="457200" marR="0" lvl="0" indent="-273050" algn="l" rtl="0">
              <a:lnSpc>
                <a:spcPct val="100000"/>
              </a:lnSpc>
              <a:spcBef>
                <a:spcPts val="0"/>
              </a:spcBef>
              <a:spcAft>
                <a:spcPts val="0"/>
              </a:spcAft>
              <a:buClr>
                <a:schemeClr val="dk1"/>
              </a:buClr>
              <a:buSzPts val="700"/>
              <a:buFont typeface="Quicksand"/>
              <a:buChar char="●"/>
            </a:pPr>
            <a:r>
              <a:rPr lang="en" sz="700">
                <a:solidFill>
                  <a:schemeClr val="dk1"/>
                </a:solidFill>
                <a:latin typeface="Quicksand"/>
                <a:ea typeface="Quicksand"/>
                <a:cs typeface="Quicksand"/>
                <a:sym typeface="Quicksand"/>
              </a:rPr>
              <a:t>What happens during a Wi-Fi or internet outage?</a:t>
            </a:r>
            <a:endParaRPr sz="700">
              <a:solidFill>
                <a:schemeClr val="dk1"/>
              </a:solidFill>
              <a:latin typeface="Quicksand"/>
              <a:ea typeface="Quicksand"/>
              <a:cs typeface="Quicksand"/>
              <a:sym typeface="Quicksand"/>
            </a:endParaRPr>
          </a:p>
          <a:p>
            <a:pPr marL="457200" marR="0" lvl="0" indent="-273050" algn="l" rtl="0">
              <a:lnSpc>
                <a:spcPct val="100000"/>
              </a:lnSpc>
              <a:spcBef>
                <a:spcPts val="0"/>
              </a:spcBef>
              <a:spcAft>
                <a:spcPts val="0"/>
              </a:spcAft>
              <a:buClr>
                <a:schemeClr val="dk1"/>
              </a:buClr>
              <a:buSzPts val="700"/>
              <a:buFont typeface="Quicksand"/>
              <a:buChar char="●"/>
            </a:pPr>
            <a:r>
              <a:rPr lang="en" sz="700">
                <a:solidFill>
                  <a:schemeClr val="dk1"/>
                </a:solidFill>
                <a:latin typeface="Quicksand"/>
                <a:ea typeface="Quicksand"/>
                <a:cs typeface="Quicksand"/>
                <a:sym typeface="Quicksand"/>
              </a:rPr>
              <a:t>Can employees get help outside of the building?</a:t>
            </a:r>
            <a:endParaRPr sz="700">
              <a:solidFill>
                <a:schemeClr val="dk1"/>
              </a:solidFill>
              <a:latin typeface="Quicksand"/>
              <a:ea typeface="Quicksand"/>
              <a:cs typeface="Quicksand"/>
              <a:sym typeface="Quicksand"/>
            </a:endParaRPr>
          </a:p>
          <a:p>
            <a:pPr marL="457200" marR="0" lvl="0" indent="-273050" algn="l" rtl="0">
              <a:lnSpc>
                <a:spcPct val="100000"/>
              </a:lnSpc>
              <a:spcBef>
                <a:spcPts val="0"/>
              </a:spcBef>
              <a:spcAft>
                <a:spcPts val="0"/>
              </a:spcAft>
              <a:buClr>
                <a:schemeClr val="dk1"/>
              </a:buClr>
              <a:buSzPts val="700"/>
              <a:buFont typeface="Quicksand"/>
              <a:buChar char="●"/>
            </a:pPr>
            <a:r>
              <a:rPr lang="en" sz="700">
                <a:solidFill>
                  <a:schemeClr val="dk1"/>
                </a:solidFill>
                <a:latin typeface="Quicksand"/>
                <a:ea typeface="Quicksand"/>
                <a:cs typeface="Quicksand"/>
                <a:sym typeface="Quicksand"/>
              </a:rPr>
              <a:t>How can you tell exactly where your employee is?</a:t>
            </a:r>
            <a:endParaRPr sz="700">
              <a:solidFill>
                <a:schemeClr val="dk1"/>
              </a:solidFill>
              <a:latin typeface="Quicksand"/>
              <a:ea typeface="Quicksand"/>
              <a:cs typeface="Quicksand"/>
              <a:sym typeface="Quicksand"/>
            </a:endParaRPr>
          </a:p>
        </p:txBody>
      </p:sp>
      <p:sp>
        <p:nvSpPr>
          <p:cNvPr id="321" name="Google Shape;321;g3e408c2ef1a_0_841"/>
          <p:cNvSpPr txBox="1"/>
          <p:nvPr/>
        </p:nvSpPr>
        <p:spPr>
          <a:xfrm>
            <a:off x="3415050" y="2589940"/>
            <a:ext cx="2157000" cy="382810"/>
          </a:xfrm>
          <a:prstGeom prst="rect">
            <a:avLst/>
          </a:prstGeom>
          <a:noFill/>
          <a:ln>
            <a:noFill/>
          </a:ln>
        </p:spPr>
        <p:txBody>
          <a:bodyPr spcFirstLastPara="1" wrap="square" lIns="0" tIns="10300" rIns="0" bIns="0" anchor="t" anchorCtr="0">
            <a:spAutoFit/>
          </a:bodyPr>
          <a:lstStyle/>
          <a:p>
            <a:pPr marL="0" marR="0" lvl="0" indent="0" algn="l" rtl="0">
              <a:lnSpc>
                <a:spcPct val="115000"/>
              </a:lnSpc>
              <a:spcBef>
                <a:spcPts val="1400"/>
              </a:spcBef>
              <a:spcAft>
                <a:spcPts val="400"/>
              </a:spcAft>
              <a:buClr>
                <a:schemeClr val="dk1"/>
              </a:buClr>
              <a:buSzPts val="1100"/>
              <a:buFont typeface="Arial"/>
              <a:buNone/>
            </a:pPr>
            <a:r>
              <a:rPr lang="en" sz="800" b="1" dirty="0">
                <a:solidFill>
                  <a:srgbClr val="18518E"/>
                </a:solidFill>
              </a:rPr>
              <a:t>Follow-up Discovery Questions: </a:t>
            </a:r>
            <a:endParaRPr sz="800" b="1" i="0" u="none" strike="noStrike" cap="none" dirty="0">
              <a:solidFill>
                <a:srgbClr val="18518E"/>
              </a:solidFill>
              <a:latin typeface="Arial"/>
              <a:ea typeface="Arial"/>
              <a:cs typeface="Arial"/>
              <a:sym typeface="Arial"/>
            </a:endParaRPr>
          </a:p>
        </p:txBody>
      </p:sp>
      <p:sp>
        <p:nvSpPr>
          <p:cNvPr id="322" name="Google Shape;322;g3e408c2ef1a_0_841"/>
          <p:cNvSpPr txBox="1"/>
          <p:nvPr/>
        </p:nvSpPr>
        <p:spPr>
          <a:xfrm>
            <a:off x="3359625" y="3857288"/>
            <a:ext cx="2593800" cy="548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700" b="1" dirty="0">
                <a:solidFill>
                  <a:schemeClr val="dk1"/>
                </a:solidFill>
                <a:latin typeface="Quicksand"/>
                <a:ea typeface="Quicksand"/>
                <a:cs typeface="Quicksand"/>
                <a:sym typeface="Quicksand"/>
              </a:rPr>
              <a:t>Key Points</a:t>
            </a:r>
            <a:r>
              <a:rPr lang="en" sz="700" dirty="0">
                <a:solidFill>
                  <a:schemeClr val="dk1"/>
                </a:solidFill>
                <a:latin typeface="Quicksand Medium"/>
                <a:ea typeface="Quicksand Medium"/>
                <a:cs typeface="Quicksand Medium"/>
                <a:sym typeface="Quicksand Medium"/>
              </a:rPr>
              <a:t>: Existing solutions may have gaps during outages, outside building coverage, or when employees cannot access a phone. Understand how the current solution works and identify opportunities where ProteqNet can strengthen employee protection. </a:t>
            </a:r>
            <a:endParaRPr sz="700" dirty="0">
              <a:solidFill>
                <a:schemeClr val="dk2"/>
              </a:solidFill>
              <a:latin typeface="Quicksand Medium"/>
              <a:ea typeface="Quicksand Medium"/>
              <a:cs typeface="Quicksand Medium"/>
              <a:sym typeface="Quicksand Medium"/>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230</TotalTime>
  <Words>4428</Words>
  <Application>Microsoft Office PowerPoint</Application>
  <PresentationFormat>On-screen Show (16:9)</PresentationFormat>
  <Paragraphs>693</Paragraphs>
  <Slides>16</Slides>
  <Notes>16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16</vt:i4>
      </vt:variant>
    </vt:vector>
  </HeadingPairs>
  <TitlesOfParts>
    <vt:vector size="23" baseType="lpstr">
      <vt:lpstr>Arial</vt:lpstr>
      <vt:lpstr>Quicksand</vt:lpstr>
      <vt:lpstr>Quicksand Medium</vt:lpstr>
      <vt:lpstr>Calibri</vt:lpstr>
      <vt:lpstr>Times New Roman</vt:lpstr>
      <vt:lpstr>Office Theme</vt:lpstr>
      <vt:lpstr>Simple Light</vt:lpstr>
      <vt:lpstr>ProteqNet™ Employee Protection System  Panic Buttons &amp; Personal Safety Devices  From Premier Wireless &amp; T-Mobile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Monica Evans</cp:lastModifiedBy>
  <cp:revision>5</cp:revision>
  <dcterms:modified xsi:type="dcterms:W3CDTF">2026-06-15T23:18:10Z</dcterms:modified>
</cp:coreProperties>
</file>