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4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y="5143500" cx="9144000"/>
  <p:notesSz cx="6858000" cy="9144000"/>
  <p:embeddedFontLst>
    <p:embeddedFont>
      <p:font typeface="Quicksand"/>
      <p:regular r:id="rId14"/>
      <p:bold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6" roundtripDataSignature="AMtx7miwIsWYxMncQdwjXccm6DjCmknF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33DDB8A-7989-4B65-9892-1C4E78F62DF2}">
  <a:tblStyle styleId="{233DDB8A-7989-4B65-9892-1C4E78F62DF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font" Target="fonts/Quicksand-bold.fntdata"/><Relationship Id="rId14" Type="http://schemas.openxmlformats.org/officeDocument/2006/relationships/font" Target="fonts/Quicksand-regular.fntdata"/><Relationship Id="rId16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p2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6" name="Google Shape;166;p5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4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0" name="Google Shape;190;p4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e69b11b07d_0_0:notes"/>
          <p:cNvSpPr/>
          <p:nvPr>
            <p:ph idx="2" type="sldImg"/>
          </p:nvPr>
        </p:nvSpPr>
        <p:spPr>
          <a:xfrm>
            <a:off x="2290763" y="512763"/>
            <a:ext cx="4562400" cy="2567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g3e69b11b07d_0_0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07" name="Google Shape;207;g3e69b11b07d_0_0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7:notes"/>
          <p:cNvSpPr/>
          <p:nvPr>
            <p:ph idx="2" type="sldImg"/>
          </p:nvPr>
        </p:nvSpPr>
        <p:spPr>
          <a:xfrm>
            <a:off x="2290763" y="512763"/>
            <a:ext cx="4562475" cy="25669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3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p7:notes"/>
          <p:cNvSpPr txBox="1"/>
          <p:nvPr>
            <p:ph idx="1" type="body"/>
          </p:nvPr>
        </p:nvSpPr>
        <p:spPr>
          <a:xfrm>
            <a:off x="914400" y="3251200"/>
            <a:ext cx="73152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575" lIns="91225" spcFirstLastPara="1" rIns="91225" wrap="square" tIns="45575">
            <a:noAutofit/>
          </a:bodyPr>
          <a:lstStyle/>
          <a:p>
            <a:pPr indent="-228600" lvl="0" marL="4445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21" name="Google Shape;221;p7:notes"/>
          <p:cNvSpPr txBox="1"/>
          <p:nvPr>
            <p:ph idx="12" type="sldNum"/>
          </p:nvPr>
        </p:nvSpPr>
        <p:spPr>
          <a:xfrm>
            <a:off x="5180013" y="6502401"/>
            <a:ext cx="3962400" cy="34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575" lIns="91225" spcFirstLastPara="1" rIns="91225" wrap="square" tIns="455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 type="obj">
  <p:cSld name="OBJECT"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" type="body"/>
          </p:nvPr>
        </p:nvSpPr>
        <p:spPr>
          <a:xfrm>
            <a:off x="4842637" y="1088804"/>
            <a:ext cx="40551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8" name="Google Shape;68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3" name="Google Shape;83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84" name="Google Shape;84;p2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8" name="Google Shape;88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1" name="Google Shape;91;p2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4"/>
          <p:cNvSpPr txBox="1"/>
          <p:nvPr>
            <p:ph type="ctrTitle"/>
          </p:nvPr>
        </p:nvSpPr>
        <p:spPr>
          <a:xfrm>
            <a:off x="685800" y="1594485"/>
            <a:ext cx="7772400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4"/>
          <p:cNvSpPr txBox="1"/>
          <p:nvPr>
            <p:ph idx="1" type="subTitle"/>
          </p:nvPr>
        </p:nvSpPr>
        <p:spPr>
          <a:xfrm>
            <a:off x="1371600" y="2880360"/>
            <a:ext cx="640080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4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4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4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5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5"/>
          <p:cNvSpPr txBox="1"/>
          <p:nvPr>
            <p:ph idx="1" type="body"/>
          </p:nvPr>
        </p:nvSpPr>
        <p:spPr>
          <a:xfrm>
            <a:off x="457200" y="1183005"/>
            <a:ext cx="39776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5"/>
          <p:cNvSpPr txBox="1"/>
          <p:nvPr>
            <p:ph idx="2" type="body"/>
          </p:nvPr>
        </p:nvSpPr>
        <p:spPr>
          <a:xfrm>
            <a:off x="4709160" y="1183005"/>
            <a:ext cx="39776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5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5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5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6"/>
          <p:cNvSpPr txBox="1"/>
          <p:nvPr>
            <p:ph type="title"/>
          </p:nvPr>
        </p:nvSpPr>
        <p:spPr>
          <a:xfrm>
            <a:off x="363855" y="1365361"/>
            <a:ext cx="3090545" cy="3636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36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6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6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6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7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7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7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 showMasterSp="0" type="obj">
  <p:cSld name="OBJECT">
    <p:bg>
      <p:bgPr>
        <a:solidFill>
          <a:schemeClr val="lt1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228600" y="137319"/>
            <a:ext cx="41148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b="0" i="0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28600" y="800100"/>
            <a:ext cx="4114800" cy="22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b="0" i="0">
                <a:solidFill>
                  <a:schemeClr val="dk1"/>
                </a:solidFill>
              </a:defRPr>
            </a:lvl1pPr>
            <a:lvl2pPr indent="-3175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Char char="–"/>
              <a:defRPr/>
            </a:lvl2pPr>
            <a:lvl3pPr indent="-3048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200"/>
              <a:buChar char="•"/>
              <a:defRPr/>
            </a:lvl3pPr>
            <a:lvl4pPr indent="-292100" lvl="3" marL="1828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–"/>
              <a:defRPr/>
            </a:lvl4pPr>
            <a:lvl5pPr indent="-292100" lvl="4" marL="22860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»"/>
              <a:defRPr/>
            </a:lvl5pPr>
            <a:lvl6pPr indent="-292100" lvl="5" marL="27432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6pPr>
            <a:lvl7pPr indent="-292100" lvl="6" marL="32004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7pPr>
            <a:lvl8pPr indent="-292100" lvl="7" marL="3657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8pPr>
            <a:lvl9pPr indent="-292100" lvl="8" marL="41148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•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11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1" type="ftr"/>
          </p:nvPr>
        </p:nvSpPr>
        <p:spPr>
          <a:xfrm>
            <a:off x="1562100" y="3178175"/>
            <a:ext cx="1447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2"/>
          <p:cNvSpPr txBox="1"/>
          <p:nvPr>
            <p:ph idx="10" type="dt"/>
          </p:nvPr>
        </p:nvSpPr>
        <p:spPr>
          <a:xfrm>
            <a:off x="228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3276600" y="3178175"/>
            <a:ext cx="1066800" cy="18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5400" marR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540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2.xml"/><Relationship Id="rId8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63855" y="1365361"/>
            <a:ext cx="3090545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15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842637" y="1088804"/>
            <a:ext cx="40551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1" type="ftr"/>
          </p:nvPr>
        </p:nvSpPr>
        <p:spPr>
          <a:xfrm>
            <a:off x="6925692" y="4964031"/>
            <a:ext cx="157987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0" type="dt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61019" y="4944266"/>
            <a:ext cx="168909" cy="116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28575" marR="0" rtl="0" algn="l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28575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1" name="Google Shape;11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43701" y="4454620"/>
            <a:ext cx="1765426" cy="62585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/>
          <p:nvPr/>
        </p:nvSpPr>
        <p:spPr>
          <a:xfrm>
            <a:off x="-1" y="2740343"/>
            <a:ext cx="4731765" cy="2403157"/>
          </a:xfrm>
          <a:custGeom>
            <a:rect b="b" l="l" r="r" t="t"/>
            <a:pathLst>
              <a:path extrusionOk="0" h="3653790" w="4572000">
                <a:moveTo>
                  <a:pt x="0" y="3653790"/>
                </a:moveTo>
                <a:lnTo>
                  <a:pt x="4572000" y="3653790"/>
                </a:lnTo>
                <a:lnTo>
                  <a:pt x="4572000" y="0"/>
                </a:lnTo>
                <a:lnTo>
                  <a:pt x="0" y="0"/>
                </a:lnTo>
                <a:lnTo>
                  <a:pt x="0" y="3653790"/>
                </a:ln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-1" y="0"/>
            <a:ext cx="4731765" cy="2740343"/>
          </a:xfrm>
          <a:custGeom>
            <a:rect b="b" l="l" r="r" t="t"/>
            <a:pathLst>
              <a:path extrusionOk="0" h="3653790" w="4572000">
                <a:moveTo>
                  <a:pt x="0" y="3653790"/>
                </a:moveTo>
                <a:lnTo>
                  <a:pt x="4572000" y="3653790"/>
                </a:lnTo>
                <a:lnTo>
                  <a:pt x="4572000" y="0"/>
                </a:lnTo>
                <a:lnTo>
                  <a:pt x="0" y="0"/>
                </a:lnTo>
                <a:lnTo>
                  <a:pt x="0" y="365379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>
            <p:ph type="title"/>
          </p:nvPr>
        </p:nvSpPr>
        <p:spPr>
          <a:xfrm>
            <a:off x="362100" y="1068225"/>
            <a:ext cx="4209900" cy="6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375">
            <a:spAutoFit/>
          </a:bodyPr>
          <a:lstStyle/>
          <a:p>
            <a:pPr indent="0" lvl="0" marL="9525" rtl="0" algn="l">
              <a:lnSpc>
                <a:spcPct val="121304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2300"/>
              <a:t>Siyata SD7 Push-to-Talk</a:t>
            </a:r>
            <a:br>
              <a:rPr b="1" lang="en"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</a:br>
            <a:r>
              <a:rPr lang="en" sz="1460"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From Premier </a:t>
            </a:r>
            <a:r>
              <a:rPr lang="en" sz="1460">
                <a:extLst>
                  <a:ext uri="http://customooxmlschemas.google.com/">
                    <go:slidesCustomData xmlns:go="http://customooxmlschemas.google.com/" textRoundtripDataId="2"/>
                  </a:ext>
                </a:extLst>
              </a:rPr>
              <a:t>Wireless</a:t>
            </a:r>
            <a:r>
              <a:rPr lang="en" sz="1460">
                <a:extLst>
                  <a:ext uri="http://customooxmlschemas.google.com/">
                    <go:slidesCustomData xmlns:go="http://customooxmlschemas.google.com/" textRoundtripDataId="3"/>
                  </a:ext>
                </a:extLst>
              </a:rPr>
              <a:t> &amp; T-Mobile</a:t>
            </a:r>
            <a:endParaRPr sz="1460"/>
          </a:p>
        </p:txBody>
      </p:sp>
      <p:sp>
        <p:nvSpPr>
          <p:cNvPr id="102" name="Google Shape;102;p1"/>
          <p:cNvSpPr txBox="1"/>
          <p:nvPr/>
        </p:nvSpPr>
        <p:spPr>
          <a:xfrm>
            <a:off x="8698088" y="4716091"/>
            <a:ext cx="79200" cy="1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" sz="9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2103" y="348512"/>
            <a:ext cx="2333508" cy="27058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4" name="Google Shape;104;p1"/>
          <p:cNvGraphicFramePr/>
          <p:nvPr/>
        </p:nvGraphicFramePr>
        <p:xfrm>
          <a:off x="5365771" y="2882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{233DDB8A-7989-4B65-9892-1C4E78F62DF2}</a:tableStyleId>
              </a:tblPr>
              <a:tblGrid>
                <a:gridCol w="2460700"/>
                <a:gridCol w="523025"/>
              </a:tblGrid>
              <a:tr h="2624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27222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 u="none" cap="none" strike="noStrike">
                          <a:solidFill>
                            <a:srgbClr val="E62689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Contents</a:t>
                      </a:r>
                      <a:endParaRPr sz="1800" u="none" cap="none" strike="noStrike">
                        <a:solidFill>
                          <a:srgbClr val="E62689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B cap="flat" cmpd="sng" w="12700">
                      <a:solidFill>
                        <a:srgbClr val="EA098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B cap="flat" cmpd="sng" w="12700">
                      <a:solidFill>
                        <a:srgbClr val="E22C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Industry </a:t>
                      </a:r>
                      <a:r>
                        <a:rPr lang="en" sz="1200" u="none" cap="none" strike="noStrike">
                          <a:extLst>
                            <a:ext uri="http://customooxmlschemas.google.com/">
                              <go:slidesCustomData xmlns:go="http://customooxmlschemas.google.com/" textRoundtripDataId="4"/>
                            </a:ext>
                          </a:extLst>
                        </a:rPr>
                        <a:t>C</a:t>
                      </a: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  <a:extLst>
                            <a:ext uri="http://customooxmlschemas.google.com/">
                              <go:slidesCustomData xmlns:go="http://customooxmlschemas.google.com/" textRoundtripDataId="5"/>
                            </a:ext>
                          </a:extLst>
                        </a:rPr>
                        <a:t>ontext</a:t>
                      </a: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 &amp; S</a:t>
                      </a:r>
                      <a:r>
                        <a:rPr lang="en" sz="1200" u="none" cap="none" strike="noStrike"/>
                        <a:t>olution Overview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300" marB="0" marR="0" marL="0">
                    <a:lnT cap="flat" cmpd="sng" w="12700">
                      <a:solidFill>
                        <a:srgbClr val="EA098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300" marB="0" marR="0" marL="0">
                    <a:lnT cap="flat" cmpd="sng" w="12700">
                      <a:solidFill>
                        <a:srgbClr val="E22C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Value Pillars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47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Segments and Verticals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Buyer Concerns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/>
                        <a:t>Why Premier and T-Mobile</a:t>
                      </a:r>
                      <a:endParaRPr sz="1200" u="none" cap="none" strike="noStrike"/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/>
                        <a:t>2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25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Competitive Environment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7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3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57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Elevator Pitch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3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How Our Solution Helps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3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Conversation Starters</a:t>
                      </a:r>
                      <a:endParaRPr sz="12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/>
                        <a:t>4</a:t>
                      </a:r>
                      <a:endParaRPr sz="1200" u="none" cap="none" strike="noStrike"/>
                    </a:p>
                  </a:txBody>
                  <a:tcPr marT="26200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Discovery Checklist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4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/>
                        <a:t>Objection Handling</a:t>
                      </a:r>
                      <a:endParaRPr sz="1200" u="none" cap="none" strike="noStrike"/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/>
                        <a:t>4</a:t>
                      </a:r>
                      <a:endParaRPr sz="1200" u="none" cap="none" strike="noStrike"/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7650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chemeClr val="dk1"/>
                          </a:solidFill>
                        </a:rPr>
                        <a:t>Advice From Sales Specialist</a:t>
                      </a:r>
                      <a:endParaRPr sz="1200" u="none" cap="none" strike="noStrike"/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/>
                        <a:t>4</a:t>
                      </a:r>
                      <a:endParaRPr sz="1200" u="none" cap="none" strike="noStrike"/>
                    </a:p>
                  </a:txBody>
                  <a:tcPr marT="2667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Phone &amp; Voicemail Script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5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78125">
                <a:tc>
                  <a:txBody>
                    <a:bodyPr/>
                    <a:lstStyle/>
                    <a:p>
                      <a:pPr indent="0" lvl="0" marL="9525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Email Script</a:t>
                      </a:r>
                      <a:endParaRPr sz="1200" u="none" cap="none" strike="noStrike"/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7208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200" u="none" cap="none" strike="noStrike"/>
                        <a:t>6-7</a:t>
                      </a:r>
                      <a:endParaRPr sz="1200" u="none" cap="none" strike="noStrike"/>
                    </a:p>
                  </a:txBody>
                  <a:tcPr marT="27625" marB="0" marR="0" marL="0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05" name="Google Shape;105;p1" title="image (59)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1038" y="1846150"/>
            <a:ext cx="2226300" cy="222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" title="TFB_Registered-Partner_Logo_PRI_RGB_on-W_2022-03-25 (1) (002)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68400" y="4587360"/>
            <a:ext cx="1598800" cy="40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"/>
          <p:cNvSpPr txBox="1"/>
          <p:nvPr/>
        </p:nvSpPr>
        <p:spPr>
          <a:xfrm>
            <a:off x="290775" y="551275"/>
            <a:ext cx="1504500" cy="22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/>
              <a:t>Organizations with field-based teams rely on instant, reliable communication across:</a:t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Job sites and facilities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Vehicles and mobile teams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Remote or high-risk environments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/>
              <a:t>However, communication breaks down due to:</a:t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Limited range of traditional radios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Dead zones and inconsistent coverage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Over-reliance on smartphones (distractions, durability issues)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Lack of interoperability across teams and agencies</a:t>
            </a:r>
            <a:endParaRPr sz="6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/>
              <a:t>When communication fails, safety, coordination, and response time are immediately impacted.</a:t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</p:txBody>
      </p:sp>
      <p:sp>
        <p:nvSpPr>
          <p:cNvPr id="112" name="Google Shape;112;p2"/>
          <p:cNvSpPr txBox="1"/>
          <p:nvPr/>
        </p:nvSpPr>
        <p:spPr>
          <a:xfrm>
            <a:off x="6442894" y="629304"/>
            <a:ext cx="2259000" cy="29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715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Operations Leaders 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•"/>
            </a:pPr>
            <a:r>
              <a:rPr lang="en" sz="600"/>
              <a:t>“I need my teams connected at all times.”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•"/>
            </a:pPr>
            <a:r>
              <a:rPr lang="en" sz="600"/>
              <a:t>Communication gaps across job sites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•"/>
            </a:pPr>
            <a:r>
              <a:rPr lang="en" sz="600"/>
              <a:t>Delays in coordination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•"/>
            </a:pPr>
            <a:r>
              <a:rPr lang="en" sz="600"/>
              <a:t>Lack of real-time visibility</a:t>
            </a:r>
            <a:endParaRPr sz="6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Safety / Risk Leaders 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“I need fast response when something goes wrong.”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Slow emergency communication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Worker safety concerns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Limited reach in critical moments</a:t>
            </a:r>
            <a:endParaRPr sz="6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IT / Technology Leaders 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“I need something simple and reliable.”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Managing multiple communication tools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Device complexity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Coverage limitations</a:t>
            </a:r>
            <a:endParaRPr sz="6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Executives / Leadership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“Downtime and delays cost us money.”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Productivity loss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Safety liability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Inefficient operations</a:t>
            </a:r>
            <a:endParaRPr sz="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"/>
          <p:cNvSpPr/>
          <p:nvPr/>
        </p:nvSpPr>
        <p:spPr>
          <a:xfrm flipH="1">
            <a:off x="5713686" y="170169"/>
            <a:ext cx="22860" cy="3442322"/>
          </a:xfrm>
          <a:custGeom>
            <a:rect b="b" l="l" r="r" t="t"/>
            <a:pathLst>
              <a:path extrusionOk="0" h="4715510" w="3810">
                <a:moveTo>
                  <a:pt x="3810" y="4715383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EA09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2"/>
          <p:cNvSpPr/>
          <p:nvPr/>
        </p:nvSpPr>
        <p:spPr>
          <a:xfrm flipH="1">
            <a:off x="1970105" y="170169"/>
            <a:ext cx="22800" cy="3442322"/>
          </a:xfrm>
          <a:custGeom>
            <a:rect b="b" l="l" r="r" t="t"/>
            <a:pathLst>
              <a:path extrusionOk="0" h="4715510" w="120000">
                <a:moveTo>
                  <a:pt x="0" y="4715383"/>
                </a:moveTo>
                <a:lnTo>
                  <a:pt x="0" y="0"/>
                </a:lnTo>
              </a:path>
            </a:pathLst>
          </a:custGeom>
          <a:noFill/>
          <a:ln cap="flat" cmpd="sng" w="9525">
            <a:solidFill>
              <a:srgbClr val="EA098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2"/>
          <p:cNvSpPr txBox="1"/>
          <p:nvPr/>
        </p:nvSpPr>
        <p:spPr>
          <a:xfrm>
            <a:off x="2126850" y="164327"/>
            <a:ext cx="1364100" cy="1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050">
            <a:spAutoFit/>
          </a:bodyPr>
          <a:lstStyle/>
          <a:p>
            <a:pPr indent="0" lvl="0" marL="1450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7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Value Pillars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5841668" y="188725"/>
            <a:ext cx="22590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Buyer Personas and Concerns 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2"/>
          <p:cNvSpPr/>
          <p:nvPr/>
        </p:nvSpPr>
        <p:spPr>
          <a:xfrm>
            <a:off x="5841675" y="422075"/>
            <a:ext cx="2731294" cy="0"/>
          </a:xfrm>
          <a:custGeom>
            <a:rect b="b" l="l" r="r" t="t"/>
            <a:pathLst>
              <a:path extrusionOk="0" h="120000" w="3641725">
                <a:moveTo>
                  <a:pt x="0" y="0"/>
                </a:moveTo>
                <a:lnTo>
                  <a:pt x="3641598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2"/>
          <p:cNvSpPr txBox="1"/>
          <p:nvPr>
            <p:ph type="title"/>
          </p:nvPr>
        </p:nvSpPr>
        <p:spPr>
          <a:xfrm>
            <a:off x="296030" y="2881788"/>
            <a:ext cx="7224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142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2200"/>
              <a:buNone/>
            </a:pPr>
            <a:r>
              <a:rPr b="1" lang="en" sz="1200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Overview</a:t>
            </a:r>
            <a:endParaRPr b="1" sz="1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2"/>
          <p:cNvSpPr/>
          <p:nvPr/>
        </p:nvSpPr>
        <p:spPr>
          <a:xfrm>
            <a:off x="357867" y="384830"/>
            <a:ext cx="1449229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362843" y="152715"/>
            <a:ext cx="14733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Industry Context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2176038" y="2664091"/>
            <a:ext cx="16074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Segments &amp; Verticals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2415244" y="551268"/>
            <a:ext cx="15045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Instant, Always-On Communication 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3" name="Google Shape;123;p2"/>
          <p:cNvGrpSpPr/>
          <p:nvPr/>
        </p:nvGrpSpPr>
        <p:grpSpPr>
          <a:xfrm>
            <a:off x="5933510" y="688212"/>
            <a:ext cx="326156" cy="341727"/>
            <a:chOff x="5227082" y="759436"/>
            <a:chExt cx="503638" cy="523398"/>
          </a:xfrm>
        </p:grpSpPr>
        <p:pic>
          <p:nvPicPr>
            <p:cNvPr id="124" name="Google Shape;124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74728" y="759436"/>
              <a:ext cx="210082" cy="2345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5" name="Google Shape;125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227082" y="1102524"/>
              <a:ext cx="503638" cy="1803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6" name="Google Shape;126;p2"/>
            <p:cNvSpPr/>
            <p:nvPr/>
          </p:nvSpPr>
          <p:spPr>
            <a:xfrm>
              <a:off x="5313154" y="987616"/>
              <a:ext cx="333375" cy="66675"/>
            </a:xfrm>
            <a:custGeom>
              <a:rect b="b" l="l" r="r" t="t"/>
              <a:pathLst>
                <a:path extrusionOk="0" h="66675" w="333375">
                  <a:moveTo>
                    <a:pt x="0" y="66172"/>
                  </a:moveTo>
                  <a:lnTo>
                    <a:pt x="0" y="44441"/>
                  </a:lnTo>
                  <a:lnTo>
                    <a:pt x="333338" y="44441"/>
                  </a:lnTo>
                  <a:lnTo>
                    <a:pt x="333338" y="66172"/>
                  </a:lnTo>
                </a:path>
                <a:path extrusionOk="0" h="66675" w="333375">
                  <a:moveTo>
                    <a:pt x="166669" y="0"/>
                  </a:moveTo>
                  <a:lnTo>
                    <a:pt x="166669" y="66172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7" name="Google Shape;127;p2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8" name="Google Shape;128;p2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Quicksand"/>
                <a:ea typeface="Quicksand"/>
                <a:cs typeface="Quicksand"/>
                <a:sym typeface="Quicksand"/>
              </a:rPr>
              <a:t>FOR INTERNAL USE ONLY</a:t>
            </a:r>
            <a:endParaRPr/>
          </a:p>
        </p:txBody>
      </p:sp>
      <p:pic>
        <p:nvPicPr>
          <p:cNvPr id="129" name="Google Shape;12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49831" y="551271"/>
            <a:ext cx="175510" cy="27188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"/>
          <p:cNvSpPr txBox="1"/>
          <p:nvPr/>
        </p:nvSpPr>
        <p:spPr>
          <a:xfrm>
            <a:off x="1992900" y="3777838"/>
            <a:ext cx="31746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Why T-Mobile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/>
              <a:t>T-Mobile provides the connectivity foundation that makes SD7 more powerful than traditional radios:</a:t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Nationwide cellular coverage with unlimited range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Reliable performance across urban, rural, and remote environments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No dependency on radio towers or local infrastructure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Scalable across teams, locations, and agencies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"/>
          <p:cNvSpPr txBox="1"/>
          <p:nvPr/>
        </p:nvSpPr>
        <p:spPr>
          <a:xfrm>
            <a:off x="5316725" y="3744063"/>
            <a:ext cx="3488400" cy="10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  <a:t>Why Premier Wireless</a:t>
            </a:r>
            <a:endParaRPr b="1" i="0" sz="8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600">
                <a:solidFill>
                  <a:schemeClr val="dk1"/>
                </a:solidFill>
              </a:rPr>
              <a:t>Premier Wireless turns the SD7 into a complete, deployable solution: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Trusted </a:t>
            </a:r>
            <a:r>
              <a:rPr b="1" lang="en" sz="600">
                <a:solidFill>
                  <a:schemeClr val="dk1"/>
                </a:solidFill>
              </a:rPr>
              <a:t>T-Mobile Pinnacle Partner</a:t>
            </a:r>
            <a:endParaRPr b="1" sz="600">
              <a:solidFill>
                <a:schemeClr val="dk1"/>
              </a:solidFill>
            </a:endParaRPr>
          </a:p>
          <a:p>
            <a:pPr indent="-266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Fast deployment — devices ready to go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PTT solution design + configuration</a:t>
            </a:r>
            <a:endParaRPr sz="600">
              <a:solidFill>
                <a:schemeClr val="dk1"/>
              </a:solidFill>
            </a:endParaRPr>
          </a:p>
          <a:p>
            <a:pPr indent="-2667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Char char="●"/>
            </a:pPr>
            <a:r>
              <a:rPr lang="en" sz="600">
                <a:solidFill>
                  <a:schemeClr val="dk1"/>
                </a:solidFill>
              </a:rPr>
              <a:t>Ongoing support and account management</a:t>
            </a:r>
            <a:endParaRPr sz="600"/>
          </a:p>
        </p:txBody>
      </p:sp>
      <p:sp>
        <p:nvSpPr>
          <p:cNvPr id="132" name="Google Shape;132;p2"/>
          <p:cNvSpPr/>
          <p:nvPr/>
        </p:nvSpPr>
        <p:spPr>
          <a:xfrm>
            <a:off x="1934300" y="3725100"/>
            <a:ext cx="6870900" cy="10773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"/>
          <p:cNvSpPr txBox="1"/>
          <p:nvPr/>
        </p:nvSpPr>
        <p:spPr>
          <a:xfrm>
            <a:off x="290775" y="3229312"/>
            <a:ext cx="1504500" cy="139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95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The Siyata SD7 is a rugged Push-to-Talk over Cellular (PTT) device built for organizations that need instant, reliable communication without the complexity of smartphones or limitations of radios.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Running on T-Mobile’s nationwide network, it delivers crystal-clear voice, unlimited range, and dependable performance—built for the toughest environments.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</p:txBody>
      </p:sp>
      <p:sp>
        <p:nvSpPr>
          <p:cNvPr id="134" name="Google Shape;134;p2"/>
          <p:cNvSpPr txBox="1"/>
          <p:nvPr/>
        </p:nvSpPr>
        <p:spPr>
          <a:xfrm>
            <a:off x="2430669" y="907900"/>
            <a:ext cx="15045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Beyond Traditional Radios 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65256" y="948029"/>
            <a:ext cx="175510" cy="271889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"/>
          <p:cNvSpPr txBox="1"/>
          <p:nvPr/>
        </p:nvSpPr>
        <p:spPr>
          <a:xfrm>
            <a:off x="2423969" y="1322007"/>
            <a:ext cx="15045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Built for Tough Environments 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7" name="Google Shape;13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58561" y="1293708"/>
            <a:ext cx="175510" cy="271889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"/>
          <p:cNvSpPr txBox="1"/>
          <p:nvPr/>
        </p:nvSpPr>
        <p:spPr>
          <a:xfrm>
            <a:off x="2423981" y="1761299"/>
            <a:ext cx="25779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Simple &amp; Easy to Adopt 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9" name="Google Shape;13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58574" y="1769617"/>
            <a:ext cx="175510" cy="271889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"/>
          <p:cNvSpPr txBox="1"/>
          <p:nvPr/>
        </p:nvSpPr>
        <p:spPr>
          <a:xfrm>
            <a:off x="2436931" y="2196854"/>
            <a:ext cx="1504500" cy="11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3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>
                <a:solidFill>
                  <a:srgbClr val="18518E"/>
                </a:solidFill>
              </a:rPr>
              <a:t>Cost-Effective Communication </a:t>
            </a:r>
            <a:endParaRPr b="1" i="0" sz="700" u="none" cap="none" strike="noStrike">
              <a:solidFill>
                <a:srgbClr val="1851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1" name="Google Shape;14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71524" y="2216819"/>
            <a:ext cx="175510" cy="26968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"/>
          <p:cNvSpPr/>
          <p:nvPr/>
        </p:nvSpPr>
        <p:spPr>
          <a:xfrm>
            <a:off x="2150383" y="388414"/>
            <a:ext cx="3207626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3" name="Google Shape;143;p2"/>
          <p:cNvGrpSpPr/>
          <p:nvPr/>
        </p:nvGrpSpPr>
        <p:grpSpPr>
          <a:xfrm>
            <a:off x="5926642" y="1417846"/>
            <a:ext cx="326156" cy="341727"/>
            <a:chOff x="5227082" y="759436"/>
            <a:chExt cx="503638" cy="523398"/>
          </a:xfrm>
        </p:grpSpPr>
        <p:pic>
          <p:nvPicPr>
            <p:cNvPr id="144" name="Google Shape;144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74728" y="759436"/>
              <a:ext cx="210082" cy="2345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5" name="Google Shape;145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227082" y="1102524"/>
              <a:ext cx="503638" cy="1803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6" name="Google Shape;146;p2"/>
            <p:cNvSpPr/>
            <p:nvPr/>
          </p:nvSpPr>
          <p:spPr>
            <a:xfrm>
              <a:off x="5313154" y="987616"/>
              <a:ext cx="333375" cy="66675"/>
            </a:xfrm>
            <a:custGeom>
              <a:rect b="b" l="l" r="r" t="t"/>
              <a:pathLst>
                <a:path extrusionOk="0" h="66675" w="333375">
                  <a:moveTo>
                    <a:pt x="0" y="66172"/>
                  </a:moveTo>
                  <a:lnTo>
                    <a:pt x="0" y="44441"/>
                  </a:lnTo>
                  <a:lnTo>
                    <a:pt x="333338" y="44441"/>
                  </a:lnTo>
                  <a:lnTo>
                    <a:pt x="333338" y="66172"/>
                  </a:lnTo>
                </a:path>
                <a:path extrusionOk="0" h="66675" w="333375">
                  <a:moveTo>
                    <a:pt x="166669" y="0"/>
                  </a:moveTo>
                  <a:lnTo>
                    <a:pt x="166669" y="66172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7" name="Google Shape;147;p2"/>
          <p:cNvGrpSpPr/>
          <p:nvPr/>
        </p:nvGrpSpPr>
        <p:grpSpPr>
          <a:xfrm>
            <a:off x="5926647" y="2035328"/>
            <a:ext cx="326156" cy="341727"/>
            <a:chOff x="5227082" y="759436"/>
            <a:chExt cx="503638" cy="523398"/>
          </a:xfrm>
        </p:grpSpPr>
        <p:pic>
          <p:nvPicPr>
            <p:cNvPr id="148" name="Google Shape;148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74728" y="759436"/>
              <a:ext cx="210082" cy="2345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9" name="Google Shape;149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227082" y="1102524"/>
              <a:ext cx="503638" cy="1803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0" name="Google Shape;150;p2"/>
            <p:cNvSpPr/>
            <p:nvPr/>
          </p:nvSpPr>
          <p:spPr>
            <a:xfrm>
              <a:off x="5313154" y="987616"/>
              <a:ext cx="333375" cy="66675"/>
            </a:xfrm>
            <a:custGeom>
              <a:rect b="b" l="l" r="r" t="t"/>
              <a:pathLst>
                <a:path extrusionOk="0" h="66675" w="333375">
                  <a:moveTo>
                    <a:pt x="0" y="66172"/>
                  </a:moveTo>
                  <a:lnTo>
                    <a:pt x="0" y="44441"/>
                  </a:lnTo>
                  <a:lnTo>
                    <a:pt x="333338" y="44441"/>
                  </a:lnTo>
                  <a:lnTo>
                    <a:pt x="333338" y="66172"/>
                  </a:lnTo>
                </a:path>
                <a:path extrusionOk="0" h="66675" w="333375">
                  <a:moveTo>
                    <a:pt x="166669" y="0"/>
                  </a:moveTo>
                  <a:lnTo>
                    <a:pt x="166669" y="66172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1" name="Google Shape;151;p2"/>
          <p:cNvGrpSpPr/>
          <p:nvPr/>
        </p:nvGrpSpPr>
        <p:grpSpPr>
          <a:xfrm>
            <a:off x="5926647" y="2755354"/>
            <a:ext cx="326156" cy="338953"/>
            <a:chOff x="5227082" y="759436"/>
            <a:chExt cx="503638" cy="523398"/>
          </a:xfrm>
        </p:grpSpPr>
        <p:pic>
          <p:nvPicPr>
            <p:cNvPr id="152" name="Google Shape;152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74728" y="759436"/>
              <a:ext cx="210082" cy="2345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3" name="Google Shape;153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227082" y="1102524"/>
              <a:ext cx="503638" cy="18031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4" name="Google Shape;154;p2"/>
            <p:cNvSpPr/>
            <p:nvPr/>
          </p:nvSpPr>
          <p:spPr>
            <a:xfrm>
              <a:off x="5313154" y="987616"/>
              <a:ext cx="333375" cy="66675"/>
            </a:xfrm>
            <a:custGeom>
              <a:rect b="b" l="l" r="r" t="t"/>
              <a:pathLst>
                <a:path extrusionOk="0" h="66675" w="333375">
                  <a:moveTo>
                    <a:pt x="0" y="66172"/>
                  </a:moveTo>
                  <a:lnTo>
                    <a:pt x="0" y="44441"/>
                  </a:lnTo>
                  <a:lnTo>
                    <a:pt x="333338" y="44441"/>
                  </a:lnTo>
                  <a:lnTo>
                    <a:pt x="333338" y="66172"/>
                  </a:lnTo>
                </a:path>
                <a:path extrusionOk="0" h="66675" w="333375">
                  <a:moveTo>
                    <a:pt x="166669" y="0"/>
                  </a:moveTo>
                  <a:lnTo>
                    <a:pt x="166669" y="66172"/>
                  </a:lnTo>
                </a:path>
              </a:pathLst>
            </a:custGeom>
            <a:noFill/>
            <a:ln cap="flat" cmpd="sng" w="9525">
              <a:solidFill>
                <a:srgbClr val="E1007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5" name="Google Shape;155;p2"/>
          <p:cNvSpPr txBox="1"/>
          <p:nvPr/>
        </p:nvSpPr>
        <p:spPr>
          <a:xfrm>
            <a:off x="2434900" y="629299"/>
            <a:ext cx="30603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solidFill>
                  <a:schemeClr val="dk1"/>
                </a:solidFill>
              </a:rPr>
              <a:t>One-touch PTT with crystal-clear voice keeps teams connected in real time. </a:t>
            </a:r>
            <a:endParaRPr b="0" i="0" sz="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2"/>
          <p:cNvSpPr txBox="1"/>
          <p:nvPr/>
        </p:nvSpPr>
        <p:spPr>
          <a:xfrm>
            <a:off x="2430675" y="959050"/>
            <a:ext cx="32781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solidFill>
                  <a:schemeClr val="dk1"/>
                </a:solidFill>
              </a:rPr>
              <a:t>Unlimited range over T-Mobile’s nationwide network with cross-agency interoperability. </a:t>
            </a:r>
            <a:endParaRPr b="0" i="0" sz="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"/>
          <p:cNvSpPr txBox="1"/>
          <p:nvPr/>
        </p:nvSpPr>
        <p:spPr>
          <a:xfrm>
            <a:off x="2423969" y="1403279"/>
            <a:ext cx="30000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solidFill>
                  <a:schemeClr val="dk1"/>
                </a:solidFill>
              </a:rPr>
              <a:t>Military-grade durability (MIL-STD-810H, IP68) resists water, dust, and drops. </a:t>
            </a:r>
            <a:endParaRPr b="0" i="0" sz="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"/>
          <p:cNvSpPr txBox="1"/>
          <p:nvPr/>
        </p:nvSpPr>
        <p:spPr>
          <a:xfrm>
            <a:off x="2423981" y="1859375"/>
            <a:ext cx="30603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solidFill>
                  <a:schemeClr val="dk1"/>
                </a:solidFill>
              </a:rPr>
              <a:t>Familiar radio-style design with no training required. </a:t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"/>
          <p:cNvSpPr txBox="1"/>
          <p:nvPr/>
        </p:nvSpPr>
        <p:spPr>
          <a:xfrm>
            <a:off x="2436925" y="2301775"/>
            <a:ext cx="32076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solidFill>
                  <a:schemeClr val="dk1"/>
                </a:solidFill>
              </a:rPr>
              <a:t>Lower total cost of ownership vs radios and smartphones with affordable PTT-only plans. </a:t>
            </a:r>
            <a:endParaRPr b="0" i="0" sz="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"/>
          <p:cNvSpPr/>
          <p:nvPr/>
        </p:nvSpPr>
        <p:spPr>
          <a:xfrm>
            <a:off x="290767" y="3128180"/>
            <a:ext cx="1449229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"/>
          <p:cNvSpPr txBox="1"/>
          <p:nvPr/>
        </p:nvSpPr>
        <p:spPr>
          <a:xfrm>
            <a:off x="1897700" y="2968326"/>
            <a:ext cx="3278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Public Safety &amp; First Responders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Utilities &amp; Field Services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Construction &amp; Manufacturing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Transportation &amp; Logistics</a:t>
            </a:r>
            <a:endParaRPr sz="600"/>
          </a:p>
          <a:p>
            <a:pPr indent="-266700" lvl="0" marL="457200" rtl="0" algn="l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en" sz="600"/>
              <a:t>Government &amp; Municipal</a:t>
            </a:r>
            <a:endParaRPr sz="600"/>
          </a:p>
        </p:txBody>
      </p:sp>
      <p:sp>
        <p:nvSpPr>
          <p:cNvPr id="162" name="Google Shape;162;p2"/>
          <p:cNvSpPr/>
          <p:nvPr/>
        </p:nvSpPr>
        <p:spPr>
          <a:xfrm>
            <a:off x="2117421" y="2881802"/>
            <a:ext cx="3207626" cy="0"/>
          </a:xfrm>
          <a:custGeom>
            <a:rect b="b" l="l" r="r" t="t"/>
            <a:pathLst>
              <a:path extrusionOk="0" h="120000" w="1932305">
                <a:moveTo>
                  <a:pt x="0" y="0"/>
                </a:moveTo>
                <a:lnTo>
                  <a:pt x="1932177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2" title="TFB_Registered-Partner_Logo_PRI_RGB_on-W_2022-03-25 (1) (002)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39775" y="4672650"/>
            <a:ext cx="1091282" cy="27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"/>
          <p:cNvSpPr/>
          <p:nvPr/>
        </p:nvSpPr>
        <p:spPr>
          <a:xfrm>
            <a:off x="280200" y="2931700"/>
            <a:ext cx="1764600" cy="1321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5"/>
          <p:cNvSpPr txBox="1"/>
          <p:nvPr/>
        </p:nvSpPr>
        <p:spPr>
          <a:xfrm>
            <a:off x="336650" y="204952"/>
            <a:ext cx="3393000" cy="67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EA098E"/>
                </a:solidFill>
                <a:latin typeface="Arial"/>
                <a:ea typeface="Arial"/>
                <a:cs typeface="Arial"/>
                <a:sym typeface="Arial"/>
              </a:rPr>
              <a:t>Competitive Environment</a:t>
            </a:r>
            <a:endParaRPr b="1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A098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A098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5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5"/>
          <p:cNvSpPr txBox="1"/>
          <p:nvPr>
            <p:ph idx="12" type="sldNum"/>
          </p:nvPr>
        </p:nvSpPr>
        <p:spPr>
          <a:xfrm>
            <a:off x="8564569" y="4870298"/>
            <a:ext cx="297300" cy="14401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5"/>
          <p:cNvSpPr txBox="1"/>
          <p:nvPr>
            <p:ph idx="11" type="ftr"/>
          </p:nvPr>
        </p:nvSpPr>
        <p:spPr>
          <a:xfrm>
            <a:off x="7255096" y="4855233"/>
            <a:ext cx="1428300" cy="1432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>
                <a:latin typeface="Arial"/>
                <a:ea typeface="Arial"/>
                <a:cs typeface="Arial"/>
                <a:sym typeface="Arial"/>
              </a:rPr>
              <a:t>FOR INTERNAL USE ONLY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5"/>
          <p:cNvSpPr/>
          <p:nvPr/>
        </p:nvSpPr>
        <p:spPr>
          <a:xfrm>
            <a:off x="228450" y="1340976"/>
            <a:ext cx="8687100" cy="950100"/>
          </a:xfrm>
          <a:prstGeom prst="roundRect">
            <a:avLst>
              <a:gd fmla="val 13849" name="adj"/>
            </a:avLst>
          </a:prstGeom>
          <a:solidFill>
            <a:srgbClr val="F2F2F2"/>
          </a:solidFill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387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5"/>
          <p:cNvSpPr txBox="1"/>
          <p:nvPr/>
        </p:nvSpPr>
        <p:spPr>
          <a:xfrm>
            <a:off x="336650" y="1400625"/>
            <a:ext cx="8565000" cy="24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66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Elevator Pitch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5"/>
          <p:cNvSpPr/>
          <p:nvPr/>
        </p:nvSpPr>
        <p:spPr>
          <a:xfrm flipH="1" rot="10800000">
            <a:off x="280200" y="2640385"/>
            <a:ext cx="8487918" cy="339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5"/>
          <p:cNvSpPr txBox="1"/>
          <p:nvPr/>
        </p:nvSpPr>
        <p:spPr>
          <a:xfrm>
            <a:off x="386350" y="503750"/>
            <a:ext cx="39012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/>
              <a:t>Customers are moving away from: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Traditional two-way radios (limited range)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Smartphone-based communication (distractions, durability issues)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Fragmented communication tools</a:t>
            </a:r>
            <a:endParaRPr sz="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/>
          </a:p>
        </p:txBody>
      </p:sp>
      <p:sp>
        <p:nvSpPr>
          <p:cNvPr id="177" name="Google Shape;177;p5"/>
          <p:cNvSpPr txBox="1"/>
          <p:nvPr/>
        </p:nvSpPr>
        <p:spPr>
          <a:xfrm>
            <a:off x="4981675" y="485000"/>
            <a:ext cx="30000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/>
              <a:t>They are adopting: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Push-to-Talk over Cellular (PTToC)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Dedicated communication devices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Nationwide, interoperable communication platforms</a:t>
            </a:r>
            <a:endParaRPr sz="700"/>
          </a:p>
        </p:txBody>
      </p:sp>
      <p:sp>
        <p:nvSpPr>
          <p:cNvPr id="178" name="Google Shape;178;p5"/>
          <p:cNvSpPr txBox="1"/>
          <p:nvPr/>
        </p:nvSpPr>
        <p:spPr>
          <a:xfrm>
            <a:off x="280200" y="1682975"/>
            <a:ext cx="8487900" cy="4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Most teams rely on radios or smartphones—until they fail in the moments that matter most.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The Siyata SD7 replaces both with a rugged, dedicated Push-to-Talk device that delivers instant communication over T-Mobile’s nationwide network—without range limits, distractions, or complexity.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sz="600"/>
          </a:p>
        </p:txBody>
      </p:sp>
      <p:sp>
        <p:nvSpPr>
          <p:cNvPr id="179" name="Google Shape;179;p5"/>
          <p:cNvSpPr txBox="1"/>
          <p:nvPr/>
        </p:nvSpPr>
        <p:spPr>
          <a:xfrm>
            <a:off x="280210" y="2408151"/>
            <a:ext cx="33930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How Our </a:t>
            </a: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textRoundtripDataId="6"/>
                  </a:ext>
                </a:extLst>
              </a:rPr>
              <a:t>Solution</a:t>
            </a: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 Helps </a:t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5"/>
          <p:cNvSpPr txBox="1"/>
          <p:nvPr/>
        </p:nvSpPr>
        <p:spPr>
          <a:xfrm>
            <a:off x="488675" y="3221675"/>
            <a:ext cx="1353900" cy="9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Instant Communication Anywhere </a:t>
            </a:r>
            <a:b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700"/>
              <a:t>Connect teams across job sites, vehicles, and regions in real time. 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5"/>
          <p:cNvSpPr/>
          <p:nvPr/>
        </p:nvSpPr>
        <p:spPr>
          <a:xfrm>
            <a:off x="2494400" y="2931700"/>
            <a:ext cx="1764600" cy="1321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5"/>
          <p:cNvSpPr txBox="1"/>
          <p:nvPr/>
        </p:nvSpPr>
        <p:spPr>
          <a:xfrm>
            <a:off x="2702875" y="3221675"/>
            <a:ext cx="1353900" cy="9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Improved Safety &amp; Response </a:t>
            </a:r>
            <a:b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700"/>
              <a:t>Enable faster emergency communication and coordination. </a:t>
            </a:r>
            <a:r>
              <a:rPr lang="en" sz="700"/>
              <a:t> </a:t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5"/>
          <p:cNvSpPr/>
          <p:nvPr/>
        </p:nvSpPr>
        <p:spPr>
          <a:xfrm>
            <a:off x="4708600" y="2931700"/>
            <a:ext cx="1764600" cy="1321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5"/>
          <p:cNvSpPr txBox="1"/>
          <p:nvPr/>
        </p:nvSpPr>
        <p:spPr>
          <a:xfrm>
            <a:off x="4917075" y="3221675"/>
            <a:ext cx="13539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Operational Efficiency </a:t>
            </a:r>
            <a:endParaRPr b="1" sz="800">
              <a:solidFill>
                <a:srgbClr val="18518E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Reduce delays and miscommunication across teams. </a:t>
            </a:r>
            <a:endParaRPr b="0" i="0" sz="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5"/>
          <p:cNvSpPr/>
          <p:nvPr/>
        </p:nvSpPr>
        <p:spPr>
          <a:xfrm>
            <a:off x="7003500" y="2919938"/>
            <a:ext cx="1764600" cy="1321500"/>
          </a:xfrm>
          <a:prstGeom prst="roundRect">
            <a:avLst>
              <a:gd fmla="val 8364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5"/>
          <p:cNvSpPr txBox="1"/>
          <p:nvPr/>
        </p:nvSpPr>
        <p:spPr>
          <a:xfrm>
            <a:off x="7211975" y="3209913"/>
            <a:ext cx="1353900" cy="62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Reliable Performance in Tough Environments </a:t>
            </a:r>
            <a:b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" sz="800" u="none" cap="none" strike="noStrike">
                <a:solidFill>
                  <a:srgbClr val="18518E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700"/>
              <a:t>Built to withstand harsh conditions where smartphones fail. </a:t>
            </a:r>
            <a:endParaRPr b="0" i="0" sz="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7" name="Google Shape;187;p5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775" y="4672650"/>
            <a:ext cx="1091282" cy="27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"/>
          <p:cNvSpPr/>
          <p:nvPr/>
        </p:nvSpPr>
        <p:spPr>
          <a:xfrm>
            <a:off x="4572006" y="2369986"/>
            <a:ext cx="4340700" cy="2084100"/>
          </a:xfrm>
          <a:prstGeom prst="roundRect">
            <a:avLst>
              <a:gd fmla="val 9153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4"/>
          <p:cNvSpPr/>
          <p:nvPr/>
        </p:nvSpPr>
        <p:spPr>
          <a:xfrm>
            <a:off x="242237" y="2354845"/>
            <a:ext cx="4178100" cy="2084100"/>
          </a:xfrm>
          <a:prstGeom prst="roundRect">
            <a:avLst>
              <a:gd fmla="val 9153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4"/>
          <p:cNvSpPr txBox="1"/>
          <p:nvPr/>
        </p:nvSpPr>
        <p:spPr>
          <a:xfrm>
            <a:off x="4815775" y="211025"/>
            <a:ext cx="3748800" cy="20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Discovery Checklist</a:t>
            </a:r>
            <a:endParaRPr b="0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Do your teams rely on radios or smartphones today?</a:t>
            </a:r>
            <a:endParaRPr sz="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Do you experience communication gaps or dead zones?</a:t>
            </a:r>
            <a:endParaRPr sz="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Are your teams spread across multiple locations or regions?</a:t>
            </a:r>
            <a:endParaRPr sz="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Do you need communication during emergencies?</a:t>
            </a:r>
            <a:endParaRPr sz="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Are devices durable enough for your environment?</a:t>
            </a:r>
            <a:endParaRPr sz="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4"/>
          <p:cNvSpPr/>
          <p:nvPr/>
        </p:nvSpPr>
        <p:spPr>
          <a:xfrm>
            <a:off x="231350" y="2156375"/>
            <a:ext cx="8681314" cy="4536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4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7" name="Google Shape;197;p4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sp>
        <p:nvSpPr>
          <p:cNvPr id="198" name="Google Shape;198;p4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4"/>
          <p:cNvSpPr txBox="1"/>
          <p:nvPr/>
        </p:nvSpPr>
        <p:spPr>
          <a:xfrm>
            <a:off x="4887206" y="2403681"/>
            <a:ext cx="3796500" cy="20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Advice from Sales Specialist </a:t>
            </a:r>
            <a:endParaRPr b="0" i="0" sz="6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Lead with: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Safety and response time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Communication gaps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Real-world scenarios</a:t>
            </a:r>
            <a:endParaRPr sz="7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Avoid: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Leading with specs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Comparing features too early</a:t>
            </a:r>
            <a:endParaRPr sz="700"/>
          </a:p>
          <a:p>
            <a:pPr indent="-273050" lvl="0" marL="457200" rtl="0" algn="l">
              <a:spcBef>
                <a:spcPts val="0"/>
              </a:spcBef>
              <a:spcAft>
                <a:spcPts val="0"/>
              </a:spcAft>
              <a:buSzPts val="700"/>
              <a:buChar char="●"/>
            </a:pPr>
            <a:r>
              <a:rPr lang="en" sz="700"/>
              <a:t>Overcomplicating with technical details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700"/>
              <a:t>Position as: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600"/>
            </a:br>
            <a:r>
              <a:rPr lang="en" sz="600"/>
              <a:t> “A modern replacement for radios and smartphones—built for real-world communication.”</a:t>
            </a:r>
            <a:endParaRPr sz="6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/>
          </a:p>
        </p:txBody>
      </p:sp>
      <p:sp>
        <p:nvSpPr>
          <p:cNvPr id="200" name="Google Shape;200;p4"/>
          <p:cNvSpPr txBox="1"/>
          <p:nvPr/>
        </p:nvSpPr>
        <p:spPr>
          <a:xfrm>
            <a:off x="219250" y="502275"/>
            <a:ext cx="3667200" cy="13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“What happens when your team is out of radio range?”</a:t>
            </a:r>
            <a:endParaRPr sz="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“How do your teams communicate across multiple job sites?”</a:t>
            </a:r>
            <a:endParaRPr sz="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“Are smartphones causing distractions or reliability issues?”</a:t>
            </a:r>
            <a:endParaRPr sz="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“What’s your backup when communication fails?”</a:t>
            </a:r>
            <a:endParaRPr sz="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“How quickly can your teams respond during an incident?”</a:t>
            </a:r>
            <a:endParaRPr sz="8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“Are your current radios limiting your operations?”</a:t>
            </a:r>
            <a:endParaRPr sz="800"/>
          </a:p>
        </p:txBody>
      </p:sp>
      <p:sp>
        <p:nvSpPr>
          <p:cNvPr id="201" name="Google Shape;201;p4"/>
          <p:cNvSpPr txBox="1"/>
          <p:nvPr/>
        </p:nvSpPr>
        <p:spPr>
          <a:xfrm>
            <a:off x="280200" y="211025"/>
            <a:ext cx="3393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Conversation Starters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4"/>
          <p:cNvSpPr txBox="1"/>
          <p:nvPr/>
        </p:nvSpPr>
        <p:spPr>
          <a:xfrm>
            <a:off x="395006" y="2403666"/>
            <a:ext cx="3796500" cy="19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525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lang="en" sz="1200">
                <a:solidFill>
                  <a:srgbClr val="E22C91"/>
                </a:solidFill>
              </a:rPr>
              <a:t>Objection Handling </a:t>
            </a:r>
            <a:endParaRPr b="0" i="0" sz="6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600" u="none" cap="none" strike="noStrike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/>
              <a:t>“We can just use smartphones”</a:t>
            </a:r>
            <a:br>
              <a:rPr lang="en" sz="700"/>
            </a:br>
            <a:r>
              <a:rPr lang="en" sz="700"/>
              <a:t> → “Smartphones aren’t built for instant PTT, durability, or distraction-free communication.”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/>
              <a:t>“We already use radios”</a:t>
            </a:r>
            <a:br>
              <a:rPr lang="en" sz="700"/>
            </a:br>
            <a:r>
              <a:rPr lang="en" sz="700"/>
              <a:t> → “Radios are limited by range—this works anywhere with cellular coverage.”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/>
              <a:t>“This seems expensive”</a:t>
            </a:r>
            <a:br>
              <a:rPr lang="en" sz="700"/>
            </a:br>
            <a:r>
              <a:rPr lang="en" sz="700"/>
              <a:t> → “It reduces total cost compared to maintaining radio systems and replacing damaged phones.”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700"/>
              <a:t>“We don’t need nationwide coverage”</a:t>
            </a:r>
            <a:br>
              <a:rPr lang="en" sz="700"/>
            </a:br>
            <a:r>
              <a:rPr lang="en" sz="700"/>
              <a:t> → “Most teams don’t—until they do. This ensures you’re never out of range.”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/>
          </a:p>
        </p:txBody>
      </p:sp>
      <p:pic>
        <p:nvPicPr>
          <p:cNvPr id="203" name="Google Shape;203;p4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775" y="4672650"/>
            <a:ext cx="1091282" cy="27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e69b11b07d_0_0"/>
          <p:cNvSpPr/>
          <p:nvPr/>
        </p:nvSpPr>
        <p:spPr>
          <a:xfrm>
            <a:off x="4663200" y="581025"/>
            <a:ext cx="4099500" cy="36480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g3e69b11b07d_0_0"/>
          <p:cNvSpPr/>
          <p:nvPr/>
        </p:nvSpPr>
        <p:spPr>
          <a:xfrm>
            <a:off x="292525" y="581025"/>
            <a:ext cx="4015800" cy="36480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g3e69b11b07d_0_0"/>
          <p:cNvSpPr txBox="1"/>
          <p:nvPr/>
        </p:nvSpPr>
        <p:spPr>
          <a:xfrm>
            <a:off x="585925" y="809550"/>
            <a:ext cx="3429000" cy="3333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Cold Call Script </a:t>
            </a:r>
            <a:endParaRPr b="1" sz="800">
              <a:solidFill>
                <a:srgbClr val="18518E"/>
              </a:solidFill>
            </a:endParaRPr>
          </a:p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Hi [Name], this is [Your Name] with Premier Wireless and T-Mobile.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I’m reaching out because a lot of teams are running into communication gaps with radios or smartphones in the field.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Quick question—how far does your current communication system actually reach?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Pause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That’s exactly where we’re helping—giving teams instant push-to-talk communication anywhere using the cellular network.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Would it be worth 15 minutes to see where communication gaps could impact your team?</a:t>
            </a:r>
            <a:endParaRPr b="1" sz="1000">
              <a:solidFill>
                <a:srgbClr val="18518E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600">
              <a:solidFill>
                <a:srgbClr val="18518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</p:txBody>
      </p:sp>
      <p:sp>
        <p:nvSpPr>
          <p:cNvPr id="212" name="Google Shape;212;g3e69b11b07d_0_0"/>
          <p:cNvSpPr txBox="1"/>
          <p:nvPr/>
        </p:nvSpPr>
        <p:spPr>
          <a:xfrm>
            <a:off x="336657" y="230275"/>
            <a:ext cx="2661600" cy="8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127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en" sz="1200">
                <a:solidFill>
                  <a:srgbClr val="E22C91"/>
                </a:solidFill>
              </a:rPr>
              <a:t>Phone &amp; Voicemail Scripts</a:t>
            </a:r>
            <a:endParaRPr sz="12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rgbClr val="E22C91"/>
              </a:solidFill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g3e69b11b07d_0_0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214" name="Google Shape;214;g3e69b11b07d_0_0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5" name="Google Shape;215;g3e69b11b07d_0_0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sp>
        <p:nvSpPr>
          <p:cNvPr id="216" name="Google Shape;216;g3e69b11b07d_0_0"/>
          <p:cNvSpPr txBox="1"/>
          <p:nvPr/>
        </p:nvSpPr>
        <p:spPr>
          <a:xfrm>
            <a:off x="5029200" y="809550"/>
            <a:ext cx="3367500" cy="147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Voicemail Script </a:t>
            </a:r>
            <a:endParaRPr b="1" sz="800">
              <a:solidFill>
                <a:srgbClr val="18518E"/>
              </a:solidFill>
            </a:endParaRPr>
          </a:p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800">
              <a:solidFill>
                <a:srgbClr val="18518E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Hi [Name], this is [Your Name] with Premier Wireless and T-Mobile.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We’re helping organizations replace radios and smartphones with dedicated push-to-talk devices that work nationwide.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I’ll follow up by email—would love to connect.</a:t>
            </a:r>
            <a:endParaRPr b="1" sz="1000">
              <a:solidFill>
                <a:srgbClr val="18518E"/>
              </a:solidFill>
            </a:endParaRPr>
          </a:p>
        </p:txBody>
      </p:sp>
      <p:pic>
        <p:nvPicPr>
          <p:cNvPr id="217" name="Google Shape;217;g3e69b11b07d_0_0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775" y="4672650"/>
            <a:ext cx="1091282" cy="27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7"/>
          <p:cNvSpPr/>
          <p:nvPr/>
        </p:nvSpPr>
        <p:spPr>
          <a:xfrm>
            <a:off x="4663200" y="581025"/>
            <a:ext cx="4099500" cy="36480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7"/>
          <p:cNvSpPr/>
          <p:nvPr/>
        </p:nvSpPr>
        <p:spPr>
          <a:xfrm>
            <a:off x="292525" y="581025"/>
            <a:ext cx="4015800" cy="3648000"/>
          </a:xfrm>
          <a:prstGeom prst="roundRect">
            <a:avLst>
              <a:gd fmla="val 3685" name="adj"/>
            </a:avLst>
          </a:prstGeom>
          <a:noFill/>
          <a:ln cap="flat" cmpd="sng" w="12700">
            <a:solidFill>
              <a:srgbClr val="FDD70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7"/>
          <p:cNvSpPr txBox="1"/>
          <p:nvPr/>
        </p:nvSpPr>
        <p:spPr>
          <a:xfrm>
            <a:off x="562700" y="993525"/>
            <a:ext cx="3429000" cy="37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18518E"/>
                </a:solidFill>
              </a:rPr>
              <a:t>Email #1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/>
              <a:t>Subject Options:</a:t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What happens when your team is out of range?</a:t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Are your radios limiting your communication?</a:t>
            </a:r>
            <a:endParaRPr sz="800"/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SzPts val="800"/>
              <a:buChar char="●"/>
            </a:pPr>
            <a:r>
              <a:rPr lang="en" sz="800"/>
              <a:t>A better way to stay connected in the field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/>
              <a:t>Hi [First Name],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/>
              <a:t>Many organizations rely on radios or smartphones for team communication—until they run into range limitations, poor coverage, or reliability issues in the field.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/>
              <a:t>The Siyata SD7 is a rugged push-to-talk device that works over T-Mobile’s nationwide network—giving your team instant communication with unlimited range and no distractions.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/>
              <a:t>It’s simple, reliable, and built for environments where communication can’t fail.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/>
              <a:t>Would it be worth a quick 15-minute conversation to see where your current setup might fall short?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/>
              <a:t>Best,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/>
              <a:t>[Signature]</a:t>
            </a:r>
            <a:endParaRPr sz="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600">
              <a:solidFill>
                <a:srgbClr val="18518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/>
          </a:p>
        </p:txBody>
      </p:sp>
      <p:sp>
        <p:nvSpPr>
          <p:cNvPr id="226" name="Google Shape;226;p7"/>
          <p:cNvSpPr txBox="1"/>
          <p:nvPr/>
        </p:nvSpPr>
        <p:spPr>
          <a:xfrm>
            <a:off x="336657" y="230275"/>
            <a:ext cx="2661600" cy="4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" sz="1200" u="none" cap="none" strike="noStrike">
                <a:solidFill>
                  <a:srgbClr val="E22C91"/>
                </a:solidFill>
                <a:latin typeface="Arial"/>
                <a:ea typeface="Arial"/>
                <a:cs typeface="Arial"/>
                <a:sym typeface="Arial"/>
              </a:rPr>
              <a:t>Emails</a:t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rgbClr val="E22C9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7"/>
          <p:cNvSpPr/>
          <p:nvPr/>
        </p:nvSpPr>
        <p:spPr>
          <a:xfrm flipH="1" rot="10800000">
            <a:off x="280202" y="435704"/>
            <a:ext cx="8487918" cy="23400"/>
          </a:xfrm>
          <a:custGeom>
            <a:rect b="b" l="l" r="r" t="t"/>
            <a:pathLst>
              <a:path extrusionOk="0" h="120000" w="8595360">
                <a:moveTo>
                  <a:pt x="0" y="0"/>
                </a:moveTo>
                <a:lnTo>
                  <a:pt x="8595360" y="0"/>
                </a:lnTo>
              </a:path>
            </a:pathLst>
          </a:custGeom>
          <a:noFill/>
          <a:ln cap="flat" cmpd="sng" w="12700">
            <a:solidFill>
              <a:srgbClr val="E22C9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228" name="Google Shape;228;p7"/>
          <p:cNvSpPr txBox="1"/>
          <p:nvPr>
            <p:ph idx="12" type="sldNum"/>
          </p:nvPr>
        </p:nvSpPr>
        <p:spPr>
          <a:xfrm>
            <a:off x="8564569" y="4873005"/>
            <a:ext cx="29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25400" rtl="0" algn="r">
              <a:lnSpc>
                <a:spcPct val="103777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9" name="Google Shape;229;p7"/>
          <p:cNvSpPr txBox="1"/>
          <p:nvPr>
            <p:ph idx="11" type="ftr"/>
          </p:nvPr>
        </p:nvSpPr>
        <p:spPr>
          <a:xfrm>
            <a:off x="7255096" y="4873005"/>
            <a:ext cx="1428300" cy="10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12700" rtl="0" algn="ctr">
              <a:lnSpc>
                <a:spcPct val="133428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en" sz="700"/>
              <a:t>FOR INTERNAL USE ONLY</a:t>
            </a:r>
            <a:endParaRPr/>
          </a:p>
        </p:txBody>
      </p:sp>
      <p:sp>
        <p:nvSpPr>
          <p:cNvPr id="230" name="Google Shape;230;p7"/>
          <p:cNvSpPr txBox="1"/>
          <p:nvPr/>
        </p:nvSpPr>
        <p:spPr>
          <a:xfrm>
            <a:off x="5029200" y="993525"/>
            <a:ext cx="3367500" cy="30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800">
                <a:solidFill>
                  <a:srgbClr val="18518E"/>
                </a:solidFill>
              </a:rPr>
              <a:t>Email #2</a:t>
            </a:r>
            <a:endParaRPr b="1" sz="800">
              <a:solidFill>
                <a:srgbClr val="18518E"/>
              </a:solidFill>
            </a:endParaRPr>
          </a:p>
          <a:p>
            <a:pPr indent="0" lvl="0" marL="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">
              <a:solidFill>
                <a:srgbClr val="18518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Subject Options: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Quick question about your team’s communication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Still using radios or smartphones?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rPr lang="en" sz="800">
                <a:solidFill>
                  <a:schemeClr val="dk1"/>
                </a:solidFill>
              </a:rPr>
              <a:t>Closing communication gaps in the field</a:t>
            </a:r>
            <a:endParaRPr sz="800">
              <a:solidFill>
                <a:schemeClr val="dk1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Char char="●"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Hi [First Name],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Quick question—how does your team stay connected when they’re outside of radio range or dealing with unreliable coverage?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We’re helping organizations replace radios and smartphones with dedicated push-to-talk devices that work anywhere there’s cellular coverage—improving response time, safety, and coordination.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The Siyata SD7 is built specifically for this—rugged, simple to use, and ready to deploy.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Let me know if it’s worth a quick conversation.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</a:rPr>
              <a:t>Best,</a:t>
            </a:r>
            <a:br>
              <a:rPr lang="en" sz="800">
                <a:solidFill>
                  <a:schemeClr val="dk1"/>
                </a:solidFill>
              </a:rPr>
            </a:br>
            <a:r>
              <a:rPr lang="en" sz="800">
                <a:solidFill>
                  <a:schemeClr val="dk1"/>
                </a:solidFill>
              </a:rPr>
              <a:t>[Signature]</a:t>
            </a:r>
            <a:endParaRPr sz="1600"/>
          </a:p>
        </p:txBody>
      </p:sp>
      <p:pic>
        <p:nvPicPr>
          <p:cNvPr id="231" name="Google Shape;231;p7" title="TFB_Registered-Partner_Logo_PRI_RGB_on-W_2022-03-25 (1) (00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775" y="4672650"/>
            <a:ext cx="1091282" cy="276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