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10287000" cx="18288000"/>
  <p:notesSz cx="6858000" cy="9144000"/>
  <p:embeddedFontLst>
    <p:embeddedFont>
      <p:font typeface="Quicksand"/>
      <p:regular r:id="rId27"/>
      <p:bold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29" roundtripDataSignature="AMtx7mhwmYYaRKVxm1C47+HUbPag5oeFg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Quicksand-bold.fntdata"/><Relationship Id="rId27" Type="http://schemas.openxmlformats.org/officeDocument/2006/relationships/font" Target="fonts/Quicksand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customschemas.google.com/relationships/presentationmetadata" Target="meta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1" name="Google Shape;201;p1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0" name="Google Shape;310;p5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7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7" name="Google Shape;327;p7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3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4" name="Google Shape;334;p13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7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3" name="Google Shape;353;p17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5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0" name="Google Shape;360;p15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1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6" name="Google Shape;376;p21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8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2" name="Google Shape;382;p18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3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6" name="Google Shape;406;p23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4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3" name="Google Shape;413;p24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9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2" name="Google Shape;432;p29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" name="Google Shape;215;p3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6" name="Google Shape;216;p3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54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2" name="Google Shape;452;p54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2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0" name="Google Shape;460;p22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0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6" name="Google Shape;226;p30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7" name="Google Shape;237;p4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6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7" name="Google Shape;247;p6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8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7" name="Google Shape;257;p8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9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7" name="Google Shape;267;p9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7" name="Google Shape;277;p2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0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1" name="Google Shape;301;p10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3.jpg"/><Relationship Id="rId4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3.jpg"/><Relationship Id="rId4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6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6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5"/>
          <p:cNvSpPr/>
          <p:nvPr/>
        </p:nvSpPr>
        <p:spPr>
          <a:xfrm>
            <a:off x="0" y="1937324"/>
            <a:ext cx="18288000" cy="7068194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5"/>
          <p:cNvSpPr/>
          <p:nvPr/>
        </p:nvSpPr>
        <p:spPr>
          <a:xfrm>
            <a:off x="4583" y="-12890"/>
            <a:ext cx="18288000" cy="2241742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3" name="Google Shape;133;p75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134" name="Google Shape;134;p75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75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Text  Description automatically generated" id="136" name="Google Shape;136;p75"/>
          <p:cNvSpPr/>
          <p:nvPr/>
        </p:nvSpPr>
        <p:spPr>
          <a:xfrm>
            <a:off x="1028700" y="9362807"/>
            <a:ext cx="3694092" cy="458683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5"/>
          <p:cNvSpPr/>
          <p:nvPr/>
        </p:nvSpPr>
        <p:spPr>
          <a:xfrm>
            <a:off x="14685702" y="-1082990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5"/>
          <p:cNvSpPr txBox="1"/>
          <p:nvPr>
            <p:ph idx="1" type="body"/>
          </p:nvPr>
        </p:nvSpPr>
        <p:spPr>
          <a:xfrm>
            <a:off x="762001" y="723900"/>
            <a:ext cx="16920982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9" name="Google Shape;139;p75"/>
          <p:cNvSpPr txBox="1"/>
          <p:nvPr>
            <p:ph idx="2" type="body"/>
          </p:nvPr>
        </p:nvSpPr>
        <p:spPr>
          <a:xfrm>
            <a:off x="1143000" y="2933700"/>
            <a:ext cx="8915400" cy="5210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4650" lvl="0" marL="457200" algn="l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41981"/>
              </a:buClr>
              <a:buSzPts val="2300"/>
              <a:buFont typeface="Arial"/>
              <a:buChar char="•"/>
              <a:defRPr b="1" sz="2300"/>
            </a:lvl1pPr>
            <a:lvl2pPr indent="-342900" lvl="1" marL="91440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E41981"/>
              </a:buClr>
              <a:buSzPts val="1800"/>
              <a:buFont typeface="Courier New"/>
              <a:buChar char="o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ack text on a black background&#10;&#10;AI-generated content may be incorrect." id="140" name="Google Shape;140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430755" y="9433734"/>
            <a:ext cx="1642056" cy="418189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75"/>
          <p:cNvSpPr txBox="1"/>
          <p:nvPr/>
        </p:nvSpPr>
        <p:spPr>
          <a:xfrm>
            <a:off x="1236385" y="9811204"/>
            <a:ext cx="4217100" cy="7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r>
              <a:rPr b="0" i="0" lang="en-GB" sz="10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9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Quicksand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79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Quicksand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5" name="Google Shape;145;p7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7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7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80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"/>
              <a:buNone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51" name="Google Shape;151;p80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"/>
              <a:buNone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52" name="Google Shape;152;p8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8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8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Quicksand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81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icksand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58" name="Google Shape;158;p81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icksand"/>
              <a:buNone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59" name="Google Shape;159;p81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icksand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60" name="Google Shape;160;p81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icksand"/>
              <a:buNone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61" name="Google Shape;161;p8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8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8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8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8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8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8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83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Quicksand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83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icksand"/>
              <a:buNone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72" name="Google Shape;172;p83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73" name="Google Shape;173;p8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8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8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84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Quicksand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84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79" name="Google Shape;179;p84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80" name="Google Shape;180;p8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8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8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8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85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6" name="Google Shape;186;p8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8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8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6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" name="Google Shape;191;p86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2" name="Google Shape;192;p8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" name="Google Shape;193;p8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p8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covery Landscape">
  <p:cSld name="Discovery Landscape">
    <p:bg>
      <p:bgPr>
        <a:solidFill>
          <a:schemeClr val="lt1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7481" y="9193275"/>
            <a:ext cx="2338137" cy="5843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7" name="Google Shape;197;p55"/>
          <p:cNvCxnSpPr/>
          <p:nvPr/>
        </p:nvCxnSpPr>
        <p:spPr>
          <a:xfrm>
            <a:off x="-18541" y="790716"/>
            <a:ext cx="1130938" cy="0"/>
          </a:xfrm>
          <a:prstGeom prst="straightConnector1">
            <a:avLst/>
          </a:prstGeom>
          <a:noFill/>
          <a:ln cap="flat" cmpd="sng" w="57150">
            <a:solidFill>
              <a:srgbClr val="E20074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98" name="Google Shape;198;p55"/>
          <p:cNvSpPr txBox="1"/>
          <p:nvPr>
            <p:ph type="title"/>
          </p:nvPr>
        </p:nvSpPr>
        <p:spPr>
          <a:xfrm>
            <a:off x="1330608" y="396395"/>
            <a:ext cx="8667169" cy="7709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5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63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21" name="Google Shape;21;p63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63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" name="Google Shape;23;p63"/>
          <p:cNvSpPr/>
          <p:nvPr/>
        </p:nvSpPr>
        <p:spPr>
          <a:xfrm>
            <a:off x="6496050" y="-19825"/>
            <a:ext cx="11791950" cy="2534730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63"/>
          <p:cNvSpPr/>
          <p:nvPr>
            <p:ph idx="2" type="pic"/>
          </p:nvPr>
        </p:nvSpPr>
        <p:spPr>
          <a:xfrm>
            <a:off x="0" y="-12700"/>
            <a:ext cx="6496050" cy="10299700"/>
          </a:xfrm>
          <a:prstGeom prst="rect">
            <a:avLst/>
          </a:prstGeom>
          <a:noFill/>
          <a:ln>
            <a:noFill/>
          </a:ln>
        </p:spPr>
      </p:sp>
      <p:sp>
        <p:nvSpPr>
          <p:cNvPr descr="Text  Description automatically generated" id="25" name="Google Shape;25;p63"/>
          <p:cNvSpPr/>
          <p:nvPr/>
        </p:nvSpPr>
        <p:spPr>
          <a:xfrm>
            <a:off x="7398302" y="9362807"/>
            <a:ext cx="3694092" cy="458683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63"/>
          <p:cNvSpPr/>
          <p:nvPr/>
        </p:nvSpPr>
        <p:spPr>
          <a:xfrm>
            <a:off x="14685702" y="-1082990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63"/>
          <p:cNvSpPr txBox="1"/>
          <p:nvPr>
            <p:ph idx="1" type="body"/>
          </p:nvPr>
        </p:nvSpPr>
        <p:spPr>
          <a:xfrm>
            <a:off x="7315200" y="800100"/>
            <a:ext cx="9144000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63"/>
          <p:cNvSpPr txBox="1"/>
          <p:nvPr>
            <p:ph idx="3" type="body"/>
          </p:nvPr>
        </p:nvSpPr>
        <p:spPr>
          <a:xfrm>
            <a:off x="7397750" y="2933700"/>
            <a:ext cx="10052050" cy="58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4650" lvl="0" marL="457200" algn="l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Arial"/>
              <a:buChar char="•"/>
              <a:defRPr sz="23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ack text on a black background&#10;&#10;AI-generated content may be incorrect." id="29" name="Google Shape;29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430755" y="9433734"/>
            <a:ext cx="1642056" cy="418189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63"/>
          <p:cNvSpPr txBox="1"/>
          <p:nvPr/>
        </p:nvSpPr>
        <p:spPr>
          <a:xfrm>
            <a:off x="7619138" y="9807164"/>
            <a:ext cx="4217100" cy="7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2026 Premier Wireless. All rights reserved.</a:t>
            </a:r>
            <a:r>
              <a:rPr b="0" i="0" lang="en-GB" sz="10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2"/>
          <p:cNvSpPr/>
          <p:nvPr/>
        </p:nvSpPr>
        <p:spPr>
          <a:xfrm>
            <a:off x="4583" y="-12890"/>
            <a:ext cx="18288000" cy="2241742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" name="Google Shape;33;p62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34" name="Google Shape;34;p62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62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Text  Description automatically generated" id="36" name="Google Shape;36;p62"/>
          <p:cNvSpPr/>
          <p:nvPr/>
        </p:nvSpPr>
        <p:spPr>
          <a:xfrm>
            <a:off x="1028700" y="9362807"/>
            <a:ext cx="3694092" cy="458683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62"/>
          <p:cNvSpPr/>
          <p:nvPr/>
        </p:nvSpPr>
        <p:spPr>
          <a:xfrm>
            <a:off x="14685702" y="-1082990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62"/>
          <p:cNvSpPr txBox="1"/>
          <p:nvPr>
            <p:ph idx="1" type="body"/>
          </p:nvPr>
        </p:nvSpPr>
        <p:spPr>
          <a:xfrm>
            <a:off x="1045029" y="723900"/>
            <a:ext cx="16328571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ack text on a black background&#10;&#10;AI-generated content may be incorrect." id="39" name="Google Shape;39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430755" y="9433734"/>
            <a:ext cx="1642056" cy="418189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62"/>
          <p:cNvSpPr txBox="1"/>
          <p:nvPr/>
        </p:nvSpPr>
        <p:spPr>
          <a:xfrm>
            <a:off x="1236385" y="9811204"/>
            <a:ext cx="4217100" cy="7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2026 Premier Wireless. All rights reserved.</a:t>
            </a:r>
            <a:r>
              <a:rPr b="0" i="0" lang="en-GB" sz="10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4"/>
          <p:cNvSpPr/>
          <p:nvPr/>
        </p:nvSpPr>
        <p:spPr>
          <a:xfrm>
            <a:off x="-76200" y="-19825"/>
            <a:ext cx="11868150" cy="2534730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64"/>
          <p:cNvSpPr/>
          <p:nvPr>
            <p:ph idx="2" type="pic"/>
          </p:nvPr>
        </p:nvSpPr>
        <p:spPr>
          <a:xfrm>
            <a:off x="11781494" y="-12700"/>
            <a:ext cx="6496050" cy="10299700"/>
          </a:xfrm>
          <a:prstGeom prst="rect">
            <a:avLst/>
          </a:prstGeom>
          <a:noFill/>
          <a:ln>
            <a:noFill/>
          </a:ln>
        </p:spPr>
      </p:sp>
      <p:sp>
        <p:nvSpPr>
          <p:cNvPr id="44" name="Google Shape;44;p64"/>
          <p:cNvSpPr/>
          <p:nvPr/>
        </p:nvSpPr>
        <p:spPr>
          <a:xfrm>
            <a:off x="14685702" y="-1082990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5" name="Google Shape;45;p64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46" name="Google Shape;46;p64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64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" name="Google Shape;48;p64"/>
          <p:cNvSpPr txBox="1"/>
          <p:nvPr>
            <p:ph idx="1" type="body"/>
          </p:nvPr>
        </p:nvSpPr>
        <p:spPr>
          <a:xfrm>
            <a:off x="1045029" y="723900"/>
            <a:ext cx="16328571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descr="Text  Description automatically generated" id="49" name="Google Shape;49;p64"/>
          <p:cNvSpPr/>
          <p:nvPr/>
        </p:nvSpPr>
        <p:spPr>
          <a:xfrm>
            <a:off x="1028700" y="9362807"/>
            <a:ext cx="3694092" cy="458683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64"/>
          <p:cNvSpPr/>
          <p:nvPr/>
        </p:nvSpPr>
        <p:spPr>
          <a:xfrm>
            <a:off x="8522547" y="-420962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64"/>
          <p:cNvSpPr txBox="1"/>
          <p:nvPr>
            <p:ph idx="3" type="body"/>
          </p:nvPr>
        </p:nvSpPr>
        <p:spPr>
          <a:xfrm>
            <a:off x="1045029" y="3390900"/>
            <a:ext cx="8915400" cy="5210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4650" lvl="0" marL="457200" algn="l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41981"/>
              </a:buClr>
              <a:buSzPts val="2300"/>
              <a:buFont typeface="Arial"/>
              <a:buChar char="•"/>
              <a:defRPr b="1" sz="2300"/>
            </a:lvl1pPr>
            <a:lvl2pPr indent="-342900" lvl="1" marL="91440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E41981"/>
              </a:buClr>
              <a:buSzPts val="1800"/>
              <a:buFont typeface="Courier New"/>
              <a:buChar char="o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ack text on a black background&#10;&#10;AI-generated content may be incorrect." id="52" name="Google Shape;52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81139" y="9433734"/>
            <a:ext cx="1642056" cy="418189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64"/>
          <p:cNvSpPr txBox="1"/>
          <p:nvPr/>
        </p:nvSpPr>
        <p:spPr>
          <a:xfrm>
            <a:off x="1236385" y="9811204"/>
            <a:ext cx="4217100" cy="7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r>
              <a:rPr b="0" i="0" lang="en-GB" sz="10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2_Custom Layou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5"/>
          <p:cNvSpPr/>
          <p:nvPr/>
        </p:nvSpPr>
        <p:spPr>
          <a:xfrm>
            <a:off x="0" y="-19826"/>
            <a:ext cx="18288000" cy="9001531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25"/>
          <p:cNvSpPr/>
          <p:nvPr/>
        </p:nvSpPr>
        <p:spPr>
          <a:xfrm>
            <a:off x="2440146" y="2035473"/>
            <a:ext cx="13407705" cy="4890933"/>
          </a:xfrm>
          <a:prstGeom prst="roundRect">
            <a:avLst>
              <a:gd fmla="val 2564" name="adj"/>
            </a:avLst>
          </a:prstGeom>
          <a:solidFill>
            <a:srgbClr val="EDEDED"/>
          </a:solidFill>
          <a:ln cap="flat" cmpd="sng" w="28575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7" name="Google Shape;57;p25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58" name="Google Shape;58;p25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5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Text  Description automatically generated" id="60" name="Google Shape;60;p25"/>
          <p:cNvSpPr/>
          <p:nvPr/>
        </p:nvSpPr>
        <p:spPr>
          <a:xfrm>
            <a:off x="628109" y="9362807"/>
            <a:ext cx="3694092" cy="458683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25"/>
          <p:cNvSpPr/>
          <p:nvPr/>
        </p:nvSpPr>
        <p:spPr>
          <a:xfrm>
            <a:off x="14372881" y="-667900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25"/>
          <p:cNvSpPr txBox="1"/>
          <p:nvPr>
            <p:ph idx="1" type="body"/>
          </p:nvPr>
        </p:nvSpPr>
        <p:spPr>
          <a:xfrm>
            <a:off x="3554654" y="3477847"/>
            <a:ext cx="11178691" cy="18570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5500">
                <a:solidFill>
                  <a:srgbClr val="1B568D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ack text on a black background&#10;&#10;AI-generated content may be incorrect." id="63" name="Google Shape;63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430755" y="9433734"/>
            <a:ext cx="1642056" cy="418189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25"/>
          <p:cNvSpPr txBox="1"/>
          <p:nvPr/>
        </p:nvSpPr>
        <p:spPr>
          <a:xfrm>
            <a:off x="833327" y="9831581"/>
            <a:ext cx="4217100" cy="7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r>
              <a:rPr b="0" i="0" lang="en-GB" sz="10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2_Custom Layout 2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952c439c7c_0_1684"/>
          <p:cNvSpPr/>
          <p:nvPr/>
        </p:nvSpPr>
        <p:spPr>
          <a:xfrm>
            <a:off x="-76200" y="-19825"/>
            <a:ext cx="11868300" cy="2534700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g3952c439c7c_0_1684"/>
          <p:cNvSpPr/>
          <p:nvPr>
            <p:ph idx="2" type="pic"/>
          </p:nvPr>
        </p:nvSpPr>
        <p:spPr>
          <a:xfrm>
            <a:off x="11781494" y="-12700"/>
            <a:ext cx="6496200" cy="102996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g3952c439c7c_0_1684"/>
          <p:cNvSpPr/>
          <p:nvPr/>
        </p:nvSpPr>
        <p:spPr>
          <a:xfrm>
            <a:off x="14685702" y="-1082990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9" name="Google Shape;69;g3952c439c7c_0_1684"/>
          <p:cNvGrpSpPr/>
          <p:nvPr/>
        </p:nvGrpSpPr>
        <p:grpSpPr>
          <a:xfrm>
            <a:off x="0" y="8981705"/>
            <a:ext cx="18288130" cy="181993"/>
            <a:chOff x="0" y="0"/>
            <a:chExt cx="5185327" cy="51600"/>
          </a:xfrm>
        </p:grpSpPr>
        <p:sp>
          <p:nvSpPr>
            <p:cNvPr id="70" name="Google Shape;70;g3952c439c7c_0_1684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g3952c439c7c_0_1684"/>
            <p:cNvSpPr txBox="1"/>
            <p:nvPr/>
          </p:nvSpPr>
          <p:spPr>
            <a:xfrm>
              <a:off x="0" y="38100"/>
              <a:ext cx="5185200" cy="1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2" name="Google Shape;72;g3952c439c7c_0_1684"/>
          <p:cNvSpPr txBox="1"/>
          <p:nvPr>
            <p:ph idx="1" type="body"/>
          </p:nvPr>
        </p:nvSpPr>
        <p:spPr>
          <a:xfrm>
            <a:off x="1045029" y="723900"/>
            <a:ext cx="16328700" cy="15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g3952c439c7c_0_1684"/>
          <p:cNvSpPr/>
          <p:nvPr/>
        </p:nvSpPr>
        <p:spPr>
          <a:xfrm>
            <a:off x="8522547" y="-420962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g3952c439c7c_0_1684"/>
          <p:cNvSpPr txBox="1"/>
          <p:nvPr>
            <p:ph idx="3" type="body"/>
          </p:nvPr>
        </p:nvSpPr>
        <p:spPr>
          <a:xfrm>
            <a:off x="1045029" y="3390900"/>
            <a:ext cx="8915400" cy="52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4650" lvl="0" marL="457200" algn="l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41981"/>
              </a:buClr>
              <a:buSzPts val="2300"/>
              <a:buFont typeface="Arial"/>
              <a:buChar char="•"/>
              <a:defRPr b="1" sz="2300"/>
            </a:lvl1pPr>
            <a:lvl2pPr indent="-342900" lvl="1" marL="91440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E41981"/>
              </a:buClr>
              <a:buSzPts val="1800"/>
              <a:buFont typeface="Courier New"/>
              <a:buChar char="o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descr="Text  Description automatically generated" id="75" name="Google Shape;75;g3952c439c7c_0_1684"/>
          <p:cNvSpPr/>
          <p:nvPr/>
        </p:nvSpPr>
        <p:spPr>
          <a:xfrm>
            <a:off x="1028700" y="9362807"/>
            <a:ext cx="3694092" cy="458683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text on a black background&#10;&#10;AI-generated content may be incorrect." id="76" name="Google Shape;76;g3952c439c7c_0_16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81139" y="9433734"/>
            <a:ext cx="1642056" cy="418189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g3952c439c7c_0_1684"/>
          <p:cNvSpPr txBox="1"/>
          <p:nvPr/>
        </p:nvSpPr>
        <p:spPr>
          <a:xfrm>
            <a:off x="1236385" y="9811204"/>
            <a:ext cx="4217100" cy="7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r>
              <a:rPr b="0" i="0" lang="en-GB" sz="10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le Slide">
  <p:cSld name="5_Title Slide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72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80" name="Google Shape;80;p72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72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Text  Description automatically generated" id="82" name="Google Shape;82;p72"/>
          <p:cNvSpPr/>
          <p:nvPr/>
        </p:nvSpPr>
        <p:spPr>
          <a:xfrm>
            <a:off x="1028700" y="9362807"/>
            <a:ext cx="3694092" cy="458683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text on a black background&#10;&#10;AI-generated content may be incorrect." id="83" name="Google Shape;83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30755" y="9433734"/>
            <a:ext cx="1642056" cy="418189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72"/>
          <p:cNvSpPr txBox="1"/>
          <p:nvPr/>
        </p:nvSpPr>
        <p:spPr>
          <a:xfrm>
            <a:off x="1236385" y="9811204"/>
            <a:ext cx="4217100" cy="7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r>
              <a:rPr b="0" i="0" lang="en-GB" sz="10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3"/>
          <p:cNvSpPr/>
          <p:nvPr/>
        </p:nvSpPr>
        <p:spPr>
          <a:xfrm>
            <a:off x="4583" y="-12890"/>
            <a:ext cx="18288000" cy="2241742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7" name="Google Shape;87;p73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88" name="Google Shape;88;p73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73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Text  Description automatically generated" id="90" name="Google Shape;90;p73"/>
          <p:cNvSpPr/>
          <p:nvPr/>
        </p:nvSpPr>
        <p:spPr>
          <a:xfrm>
            <a:off x="1028700" y="9362807"/>
            <a:ext cx="3694092" cy="458683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73"/>
          <p:cNvSpPr/>
          <p:nvPr/>
        </p:nvSpPr>
        <p:spPr>
          <a:xfrm>
            <a:off x="14685702" y="-1082990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73"/>
          <p:cNvSpPr txBox="1"/>
          <p:nvPr>
            <p:ph idx="1" type="body"/>
          </p:nvPr>
        </p:nvSpPr>
        <p:spPr>
          <a:xfrm>
            <a:off x="1045029" y="723900"/>
            <a:ext cx="16328571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73"/>
          <p:cNvSpPr/>
          <p:nvPr/>
        </p:nvSpPr>
        <p:spPr>
          <a:xfrm>
            <a:off x="9281538" y="5540066"/>
            <a:ext cx="3601627" cy="3108264"/>
          </a:xfrm>
          <a:custGeom>
            <a:rect b="b" l="l" r="r" t="t"/>
            <a:pathLst>
              <a:path extrusionOk="0" h="2819029" w="3314701">
                <a:moveTo>
                  <a:pt x="163993" y="0"/>
                </a:moveTo>
                <a:lnTo>
                  <a:pt x="1017605" y="0"/>
                </a:lnTo>
                <a:cubicBezTo>
                  <a:pt x="1040248" y="0"/>
                  <a:pt x="1061819" y="4589"/>
                  <a:pt x="1081438" y="12887"/>
                </a:cubicBezTo>
                <a:lnTo>
                  <a:pt x="1108043" y="30825"/>
                </a:lnTo>
                <a:lnTo>
                  <a:pt x="1108043" y="25810"/>
                </a:lnTo>
                <a:lnTo>
                  <a:pt x="1125813" y="42805"/>
                </a:lnTo>
                <a:lnTo>
                  <a:pt x="1133566" y="48033"/>
                </a:lnTo>
                <a:lnTo>
                  <a:pt x="1137719" y="54193"/>
                </a:lnTo>
                <a:lnTo>
                  <a:pt x="1587426" y="484300"/>
                </a:lnTo>
                <a:lnTo>
                  <a:pt x="2925572" y="484300"/>
                </a:lnTo>
                <a:cubicBezTo>
                  <a:pt x="3140482" y="484300"/>
                  <a:pt x="3314701" y="658519"/>
                  <a:pt x="3314701" y="873429"/>
                </a:cubicBezTo>
                <a:lnTo>
                  <a:pt x="3314701" y="2429900"/>
                </a:lnTo>
                <a:cubicBezTo>
                  <a:pt x="3314701" y="2644810"/>
                  <a:pt x="3140482" y="2819029"/>
                  <a:pt x="2925572" y="2819029"/>
                </a:cubicBezTo>
                <a:lnTo>
                  <a:pt x="389129" y="2819029"/>
                </a:lnTo>
                <a:cubicBezTo>
                  <a:pt x="174219" y="2819029"/>
                  <a:pt x="0" y="2644810"/>
                  <a:pt x="0" y="2429900"/>
                </a:cubicBezTo>
                <a:lnTo>
                  <a:pt x="0" y="873429"/>
                </a:lnTo>
                <a:lnTo>
                  <a:pt x="3596" y="837759"/>
                </a:lnTo>
                <a:lnTo>
                  <a:pt x="0" y="819948"/>
                </a:lnTo>
                <a:lnTo>
                  <a:pt x="0" y="163993"/>
                </a:lnTo>
                <a:cubicBezTo>
                  <a:pt x="0" y="73422"/>
                  <a:pt x="73422" y="0"/>
                  <a:pt x="163993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73"/>
          <p:cNvSpPr/>
          <p:nvPr/>
        </p:nvSpPr>
        <p:spPr>
          <a:xfrm>
            <a:off x="13384161" y="5542538"/>
            <a:ext cx="3601627" cy="3108264"/>
          </a:xfrm>
          <a:custGeom>
            <a:rect b="b" l="l" r="r" t="t"/>
            <a:pathLst>
              <a:path extrusionOk="0" h="2819029" w="3314701">
                <a:moveTo>
                  <a:pt x="163993" y="0"/>
                </a:moveTo>
                <a:lnTo>
                  <a:pt x="1017605" y="0"/>
                </a:lnTo>
                <a:cubicBezTo>
                  <a:pt x="1040248" y="0"/>
                  <a:pt x="1061819" y="4589"/>
                  <a:pt x="1081438" y="12887"/>
                </a:cubicBezTo>
                <a:lnTo>
                  <a:pt x="1108043" y="30825"/>
                </a:lnTo>
                <a:lnTo>
                  <a:pt x="1108043" y="25810"/>
                </a:lnTo>
                <a:lnTo>
                  <a:pt x="1125813" y="42805"/>
                </a:lnTo>
                <a:lnTo>
                  <a:pt x="1133566" y="48033"/>
                </a:lnTo>
                <a:lnTo>
                  <a:pt x="1137719" y="54193"/>
                </a:lnTo>
                <a:lnTo>
                  <a:pt x="1587426" y="484300"/>
                </a:lnTo>
                <a:lnTo>
                  <a:pt x="2925572" y="484300"/>
                </a:lnTo>
                <a:cubicBezTo>
                  <a:pt x="3140482" y="484300"/>
                  <a:pt x="3314701" y="658519"/>
                  <a:pt x="3314701" y="873429"/>
                </a:cubicBezTo>
                <a:lnTo>
                  <a:pt x="3314701" y="2429900"/>
                </a:lnTo>
                <a:cubicBezTo>
                  <a:pt x="3314701" y="2644810"/>
                  <a:pt x="3140482" y="2819029"/>
                  <a:pt x="2925572" y="2819029"/>
                </a:cubicBezTo>
                <a:lnTo>
                  <a:pt x="389129" y="2819029"/>
                </a:lnTo>
                <a:cubicBezTo>
                  <a:pt x="174219" y="2819029"/>
                  <a:pt x="0" y="2644810"/>
                  <a:pt x="0" y="2429900"/>
                </a:cubicBezTo>
                <a:lnTo>
                  <a:pt x="0" y="873429"/>
                </a:lnTo>
                <a:lnTo>
                  <a:pt x="3596" y="837759"/>
                </a:lnTo>
                <a:lnTo>
                  <a:pt x="0" y="819948"/>
                </a:lnTo>
                <a:lnTo>
                  <a:pt x="0" y="163993"/>
                </a:lnTo>
                <a:cubicBezTo>
                  <a:pt x="0" y="73422"/>
                  <a:pt x="73422" y="0"/>
                  <a:pt x="163993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73"/>
          <p:cNvSpPr/>
          <p:nvPr/>
        </p:nvSpPr>
        <p:spPr>
          <a:xfrm>
            <a:off x="5124060" y="5540066"/>
            <a:ext cx="3601627" cy="3108264"/>
          </a:xfrm>
          <a:custGeom>
            <a:rect b="b" l="l" r="r" t="t"/>
            <a:pathLst>
              <a:path extrusionOk="0" h="2819029" w="3314701">
                <a:moveTo>
                  <a:pt x="163993" y="0"/>
                </a:moveTo>
                <a:lnTo>
                  <a:pt x="1017605" y="0"/>
                </a:lnTo>
                <a:cubicBezTo>
                  <a:pt x="1040248" y="0"/>
                  <a:pt x="1061819" y="4589"/>
                  <a:pt x="1081438" y="12887"/>
                </a:cubicBezTo>
                <a:lnTo>
                  <a:pt x="1108043" y="30825"/>
                </a:lnTo>
                <a:lnTo>
                  <a:pt x="1108043" y="25810"/>
                </a:lnTo>
                <a:lnTo>
                  <a:pt x="1125813" y="42805"/>
                </a:lnTo>
                <a:lnTo>
                  <a:pt x="1133566" y="48033"/>
                </a:lnTo>
                <a:lnTo>
                  <a:pt x="1137719" y="54193"/>
                </a:lnTo>
                <a:lnTo>
                  <a:pt x="1587426" y="484300"/>
                </a:lnTo>
                <a:lnTo>
                  <a:pt x="2925572" y="484300"/>
                </a:lnTo>
                <a:cubicBezTo>
                  <a:pt x="3140482" y="484300"/>
                  <a:pt x="3314701" y="658519"/>
                  <a:pt x="3314701" y="873429"/>
                </a:cubicBezTo>
                <a:lnTo>
                  <a:pt x="3314701" y="2429900"/>
                </a:lnTo>
                <a:cubicBezTo>
                  <a:pt x="3314701" y="2644810"/>
                  <a:pt x="3140482" y="2819029"/>
                  <a:pt x="2925572" y="2819029"/>
                </a:cubicBezTo>
                <a:lnTo>
                  <a:pt x="389129" y="2819029"/>
                </a:lnTo>
                <a:cubicBezTo>
                  <a:pt x="174219" y="2819029"/>
                  <a:pt x="0" y="2644810"/>
                  <a:pt x="0" y="2429900"/>
                </a:cubicBezTo>
                <a:lnTo>
                  <a:pt x="0" y="873429"/>
                </a:lnTo>
                <a:lnTo>
                  <a:pt x="3596" y="837759"/>
                </a:lnTo>
                <a:lnTo>
                  <a:pt x="0" y="819948"/>
                </a:lnTo>
                <a:lnTo>
                  <a:pt x="0" y="163993"/>
                </a:lnTo>
                <a:cubicBezTo>
                  <a:pt x="0" y="73422"/>
                  <a:pt x="73422" y="0"/>
                  <a:pt x="163993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73"/>
          <p:cNvSpPr/>
          <p:nvPr/>
        </p:nvSpPr>
        <p:spPr>
          <a:xfrm>
            <a:off x="1064115" y="5530065"/>
            <a:ext cx="3601627" cy="3108264"/>
          </a:xfrm>
          <a:custGeom>
            <a:rect b="b" l="l" r="r" t="t"/>
            <a:pathLst>
              <a:path extrusionOk="0" h="2819029" w="3314701">
                <a:moveTo>
                  <a:pt x="163993" y="0"/>
                </a:moveTo>
                <a:lnTo>
                  <a:pt x="1017605" y="0"/>
                </a:lnTo>
                <a:cubicBezTo>
                  <a:pt x="1040248" y="0"/>
                  <a:pt x="1061819" y="4589"/>
                  <a:pt x="1081438" y="12887"/>
                </a:cubicBezTo>
                <a:lnTo>
                  <a:pt x="1108043" y="30825"/>
                </a:lnTo>
                <a:lnTo>
                  <a:pt x="1108043" y="25810"/>
                </a:lnTo>
                <a:lnTo>
                  <a:pt x="1125813" y="42805"/>
                </a:lnTo>
                <a:lnTo>
                  <a:pt x="1133566" y="48033"/>
                </a:lnTo>
                <a:lnTo>
                  <a:pt x="1137719" y="54193"/>
                </a:lnTo>
                <a:lnTo>
                  <a:pt x="1587426" y="484300"/>
                </a:lnTo>
                <a:lnTo>
                  <a:pt x="2925572" y="484300"/>
                </a:lnTo>
                <a:cubicBezTo>
                  <a:pt x="3140482" y="484300"/>
                  <a:pt x="3314701" y="658519"/>
                  <a:pt x="3314701" y="873429"/>
                </a:cubicBezTo>
                <a:lnTo>
                  <a:pt x="3314701" y="2429900"/>
                </a:lnTo>
                <a:cubicBezTo>
                  <a:pt x="3314701" y="2644810"/>
                  <a:pt x="3140482" y="2819029"/>
                  <a:pt x="2925572" y="2819029"/>
                </a:cubicBezTo>
                <a:lnTo>
                  <a:pt x="389129" y="2819029"/>
                </a:lnTo>
                <a:cubicBezTo>
                  <a:pt x="174219" y="2819029"/>
                  <a:pt x="0" y="2644810"/>
                  <a:pt x="0" y="2429900"/>
                </a:cubicBezTo>
                <a:lnTo>
                  <a:pt x="0" y="873429"/>
                </a:lnTo>
                <a:lnTo>
                  <a:pt x="3596" y="837759"/>
                </a:lnTo>
                <a:lnTo>
                  <a:pt x="0" y="819948"/>
                </a:lnTo>
                <a:lnTo>
                  <a:pt x="0" y="163993"/>
                </a:lnTo>
                <a:cubicBezTo>
                  <a:pt x="0" y="73422"/>
                  <a:pt x="73422" y="0"/>
                  <a:pt x="163993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73"/>
          <p:cNvSpPr/>
          <p:nvPr>
            <p:ph idx="2" type="pic"/>
          </p:nvPr>
        </p:nvSpPr>
        <p:spPr>
          <a:xfrm>
            <a:off x="1373188" y="5691188"/>
            <a:ext cx="685800" cy="67945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73"/>
          <p:cNvSpPr txBox="1"/>
          <p:nvPr>
            <p:ph idx="3" type="body"/>
          </p:nvPr>
        </p:nvSpPr>
        <p:spPr>
          <a:xfrm>
            <a:off x="1373188" y="6530975"/>
            <a:ext cx="29702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511"/>
              </a:spcBef>
              <a:spcAft>
                <a:spcPts val="0"/>
              </a:spcAft>
              <a:buClr>
                <a:srgbClr val="1B568D"/>
              </a:buClr>
              <a:buSzPts val="2553"/>
              <a:buFont typeface="Quicksand"/>
              <a:buNone/>
              <a:defRPr b="1" sz="2553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p73"/>
          <p:cNvSpPr txBox="1"/>
          <p:nvPr>
            <p:ph idx="4" type="body"/>
          </p:nvPr>
        </p:nvSpPr>
        <p:spPr>
          <a:xfrm>
            <a:off x="1373188" y="7051675"/>
            <a:ext cx="2894012" cy="1444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Quicksand"/>
              <a:buNone/>
              <a:defRPr b="1" i="0" sz="18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" name="Google Shape;100;p73"/>
          <p:cNvSpPr/>
          <p:nvPr>
            <p:ph idx="5" type="pic"/>
          </p:nvPr>
        </p:nvSpPr>
        <p:spPr>
          <a:xfrm>
            <a:off x="5441663" y="5693957"/>
            <a:ext cx="685800" cy="679450"/>
          </a:xfrm>
          <a:prstGeom prst="rect">
            <a:avLst/>
          </a:prstGeom>
          <a:noFill/>
          <a:ln>
            <a:noFill/>
          </a:ln>
        </p:spPr>
      </p:sp>
      <p:sp>
        <p:nvSpPr>
          <p:cNvPr id="101" name="Google Shape;101;p73"/>
          <p:cNvSpPr txBox="1"/>
          <p:nvPr>
            <p:ph idx="6" type="body"/>
          </p:nvPr>
        </p:nvSpPr>
        <p:spPr>
          <a:xfrm>
            <a:off x="5441663" y="6533744"/>
            <a:ext cx="29702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511"/>
              </a:spcBef>
              <a:spcAft>
                <a:spcPts val="0"/>
              </a:spcAft>
              <a:buClr>
                <a:srgbClr val="1B568D"/>
              </a:buClr>
              <a:buSzPts val="2553"/>
              <a:buFont typeface="Quicksand"/>
              <a:buNone/>
              <a:defRPr b="1" sz="2553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" name="Google Shape;102;p73"/>
          <p:cNvSpPr txBox="1"/>
          <p:nvPr>
            <p:ph idx="7" type="body"/>
          </p:nvPr>
        </p:nvSpPr>
        <p:spPr>
          <a:xfrm>
            <a:off x="5441663" y="7054444"/>
            <a:ext cx="2894012" cy="1444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Quicksand"/>
              <a:buNone/>
              <a:defRPr b="1" i="0" sz="18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" name="Google Shape;103;p73"/>
          <p:cNvSpPr/>
          <p:nvPr>
            <p:ph idx="8" type="pic"/>
          </p:nvPr>
        </p:nvSpPr>
        <p:spPr>
          <a:xfrm>
            <a:off x="9599944" y="5691188"/>
            <a:ext cx="685800" cy="679450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p73"/>
          <p:cNvSpPr txBox="1"/>
          <p:nvPr>
            <p:ph idx="9" type="body"/>
          </p:nvPr>
        </p:nvSpPr>
        <p:spPr>
          <a:xfrm>
            <a:off x="9599944" y="6530975"/>
            <a:ext cx="29702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511"/>
              </a:spcBef>
              <a:spcAft>
                <a:spcPts val="0"/>
              </a:spcAft>
              <a:buClr>
                <a:srgbClr val="1B568D"/>
              </a:buClr>
              <a:buSzPts val="2553"/>
              <a:buFont typeface="Quicksand"/>
              <a:buNone/>
              <a:defRPr b="1" sz="2553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" name="Google Shape;105;p73"/>
          <p:cNvSpPr txBox="1"/>
          <p:nvPr>
            <p:ph idx="13" type="body"/>
          </p:nvPr>
        </p:nvSpPr>
        <p:spPr>
          <a:xfrm>
            <a:off x="9599944" y="7051675"/>
            <a:ext cx="2894012" cy="1444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Quicksand"/>
              <a:buNone/>
              <a:defRPr b="1" i="0" sz="18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" name="Google Shape;106;p73"/>
          <p:cNvSpPr/>
          <p:nvPr>
            <p:ph idx="14" type="pic"/>
          </p:nvPr>
        </p:nvSpPr>
        <p:spPr>
          <a:xfrm>
            <a:off x="13716000" y="5693846"/>
            <a:ext cx="685800" cy="679450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73"/>
          <p:cNvSpPr txBox="1"/>
          <p:nvPr>
            <p:ph idx="15" type="body"/>
          </p:nvPr>
        </p:nvSpPr>
        <p:spPr>
          <a:xfrm>
            <a:off x="13716000" y="6533633"/>
            <a:ext cx="29702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511"/>
              </a:spcBef>
              <a:spcAft>
                <a:spcPts val="0"/>
              </a:spcAft>
              <a:buClr>
                <a:srgbClr val="1B568D"/>
              </a:buClr>
              <a:buSzPts val="2553"/>
              <a:buFont typeface="Quicksand"/>
              <a:buNone/>
              <a:defRPr b="1" sz="2553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8" name="Google Shape;108;p73"/>
          <p:cNvSpPr txBox="1"/>
          <p:nvPr>
            <p:ph idx="16" type="body"/>
          </p:nvPr>
        </p:nvSpPr>
        <p:spPr>
          <a:xfrm>
            <a:off x="13716000" y="7054333"/>
            <a:ext cx="2894012" cy="1444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Quicksand"/>
              <a:buNone/>
              <a:defRPr b="1" i="0" sz="18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ack text on a black background&#10;&#10;AI-generated content may be incorrect." id="109" name="Google Shape;109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430755" y="9433734"/>
            <a:ext cx="1642056" cy="418189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73"/>
          <p:cNvSpPr txBox="1"/>
          <p:nvPr/>
        </p:nvSpPr>
        <p:spPr>
          <a:xfrm>
            <a:off x="1236385" y="9811204"/>
            <a:ext cx="4217100" cy="7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r>
              <a:rPr b="0" i="0" lang="en-GB" sz="10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74"/>
          <p:cNvSpPr/>
          <p:nvPr/>
        </p:nvSpPr>
        <p:spPr>
          <a:xfrm>
            <a:off x="4583" y="-12890"/>
            <a:ext cx="18288000" cy="2241742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3" name="Google Shape;113;p74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114" name="Google Shape;114;p74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74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Text  Description automatically generated" id="116" name="Google Shape;116;p74"/>
          <p:cNvSpPr/>
          <p:nvPr/>
        </p:nvSpPr>
        <p:spPr>
          <a:xfrm>
            <a:off x="1028700" y="9362807"/>
            <a:ext cx="3694092" cy="458683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74"/>
          <p:cNvSpPr/>
          <p:nvPr/>
        </p:nvSpPr>
        <p:spPr>
          <a:xfrm>
            <a:off x="14685702" y="-1082990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74"/>
          <p:cNvSpPr txBox="1"/>
          <p:nvPr>
            <p:ph idx="1" type="body"/>
          </p:nvPr>
        </p:nvSpPr>
        <p:spPr>
          <a:xfrm>
            <a:off x="1045029" y="723900"/>
            <a:ext cx="16328571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9" name="Google Shape;119;p74"/>
          <p:cNvSpPr/>
          <p:nvPr/>
        </p:nvSpPr>
        <p:spPr>
          <a:xfrm>
            <a:off x="1140605" y="3366145"/>
            <a:ext cx="4467150" cy="4948113"/>
          </a:xfrm>
          <a:prstGeom prst="roundRect">
            <a:avLst>
              <a:gd fmla="val 16667" name="adj"/>
            </a:avLst>
          </a:prstGeom>
          <a:solidFill>
            <a:srgbClr val="F5F5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74"/>
          <p:cNvSpPr/>
          <p:nvPr/>
        </p:nvSpPr>
        <p:spPr>
          <a:xfrm>
            <a:off x="6912564" y="3341662"/>
            <a:ext cx="4467150" cy="4972596"/>
          </a:xfrm>
          <a:prstGeom prst="roundRect">
            <a:avLst>
              <a:gd fmla="val 16667" name="adj"/>
            </a:avLst>
          </a:prstGeom>
          <a:solidFill>
            <a:srgbClr val="EDEDED">
              <a:alpha val="51372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74"/>
          <p:cNvSpPr/>
          <p:nvPr/>
        </p:nvSpPr>
        <p:spPr>
          <a:xfrm>
            <a:off x="1468542" y="2959411"/>
            <a:ext cx="3811274" cy="810605"/>
          </a:xfrm>
          <a:prstGeom prst="roundRect">
            <a:avLst>
              <a:gd fmla="val 16667" name="adj"/>
            </a:avLst>
          </a:prstGeom>
          <a:solidFill>
            <a:srgbClr val="EA0A8E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74"/>
          <p:cNvSpPr/>
          <p:nvPr/>
        </p:nvSpPr>
        <p:spPr>
          <a:xfrm>
            <a:off x="7238363" y="2959411"/>
            <a:ext cx="3811274" cy="810605"/>
          </a:xfrm>
          <a:prstGeom prst="roundRect">
            <a:avLst>
              <a:gd fmla="val 16667" name="adj"/>
            </a:avLst>
          </a:prstGeom>
          <a:solidFill>
            <a:srgbClr val="EA0A8E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74"/>
          <p:cNvSpPr/>
          <p:nvPr/>
        </p:nvSpPr>
        <p:spPr>
          <a:xfrm>
            <a:off x="12503664" y="3341662"/>
            <a:ext cx="4467150" cy="4972596"/>
          </a:xfrm>
          <a:prstGeom prst="roundRect">
            <a:avLst>
              <a:gd fmla="val 16667" name="adj"/>
            </a:avLst>
          </a:prstGeom>
          <a:solidFill>
            <a:srgbClr val="EDEDED">
              <a:alpha val="51372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74"/>
          <p:cNvSpPr/>
          <p:nvPr/>
        </p:nvSpPr>
        <p:spPr>
          <a:xfrm>
            <a:off x="12884191" y="2959411"/>
            <a:ext cx="3811274" cy="810605"/>
          </a:xfrm>
          <a:prstGeom prst="roundRect">
            <a:avLst>
              <a:gd fmla="val 16667" name="adj"/>
            </a:avLst>
          </a:prstGeom>
          <a:solidFill>
            <a:srgbClr val="EA0A8E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74"/>
          <p:cNvSpPr txBox="1"/>
          <p:nvPr>
            <p:ph idx="2" type="body"/>
          </p:nvPr>
        </p:nvSpPr>
        <p:spPr>
          <a:xfrm>
            <a:off x="1828800" y="3074187"/>
            <a:ext cx="3200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b="1" sz="2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6" name="Google Shape;126;p74"/>
          <p:cNvSpPr txBox="1"/>
          <p:nvPr>
            <p:ph idx="3" type="body"/>
          </p:nvPr>
        </p:nvSpPr>
        <p:spPr>
          <a:xfrm>
            <a:off x="7543800" y="3063049"/>
            <a:ext cx="3200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b="1" sz="2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7" name="Google Shape;127;p74"/>
          <p:cNvSpPr txBox="1"/>
          <p:nvPr>
            <p:ph idx="4" type="body"/>
          </p:nvPr>
        </p:nvSpPr>
        <p:spPr>
          <a:xfrm>
            <a:off x="13189628" y="3086100"/>
            <a:ext cx="3200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b="1" sz="2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ack text on a black background&#10;&#10;AI-generated content may be incorrect." id="128" name="Google Shape;128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430755" y="9433734"/>
            <a:ext cx="1642056" cy="418189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74"/>
          <p:cNvSpPr txBox="1"/>
          <p:nvPr/>
        </p:nvSpPr>
        <p:spPr>
          <a:xfrm>
            <a:off x="1236385" y="9811204"/>
            <a:ext cx="4217100" cy="7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r>
              <a:rPr b="0" i="0" lang="en-GB" sz="10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theme" Target="../theme/theme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Quicksand"/>
              <a:buNone/>
              <a:defRPr b="1" i="0" sz="4400" u="none" cap="none" strike="noStrik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60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icksand"/>
              <a:buNone/>
              <a:defRPr b="1" i="0" sz="32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1" i="0" sz="28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1" i="0" sz="24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1" i="0" sz="20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1" i="0" sz="20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6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6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6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22.png"/><Relationship Id="rId5" Type="http://schemas.openxmlformats.org/officeDocument/2006/relationships/image" Target="../media/image16.jpg"/><Relationship Id="rId6" Type="http://schemas.openxmlformats.org/officeDocument/2006/relationships/image" Target="../media/image9.png"/><Relationship Id="rId7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g"/><Relationship Id="rId4" Type="http://schemas.openxmlformats.org/officeDocument/2006/relationships/image" Target="../media/image21.png"/><Relationship Id="rId5" Type="http://schemas.openxmlformats.org/officeDocument/2006/relationships/image" Target="../media/image41.png"/><Relationship Id="rId6" Type="http://schemas.openxmlformats.org/officeDocument/2006/relationships/image" Target="../media/image31.png"/><Relationship Id="rId7" Type="http://schemas.openxmlformats.org/officeDocument/2006/relationships/image" Target="../media/image37.jpg"/><Relationship Id="rId8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png"/><Relationship Id="rId4" Type="http://schemas.openxmlformats.org/officeDocument/2006/relationships/image" Target="../media/image21.png"/><Relationship Id="rId5" Type="http://schemas.openxmlformats.org/officeDocument/2006/relationships/image" Target="../media/image26.png"/><Relationship Id="rId6" Type="http://schemas.openxmlformats.org/officeDocument/2006/relationships/image" Target="../media/image3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3.png"/><Relationship Id="rId4" Type="http://schemas.openxmlformats.org/officeDocument/2006/relationships/image" Target="../media/image24.jpg"/><Relationship Id="rId5" Type="http://schemas.openxmlformats.org/officeDocument/2006/relationships/image" Target="../media/image21.png"/><Relationship Id="rId6" Type="http://schemas.openxmlformats.org/officeDocument/2006/relationships/image" Target="../media/image25.png"/><Relationship Id="rId7" Type="http://schemas.openxmlformats.org/officeDocument/2006/relationships/image" Target="../media/image3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8.png"/><Relationship Id="rId4" Type="http://schemas.openxmlformats.org/officeDocument/2006/relationships/image" Target="../media/image44.png"/><Relationship Id="rId9" Type="http://schemas.openxmlformats.org/officeDocument/2006/relationships/image" Target="../media/image40.png"/><Relationship Id="rId5" Type="http://schemas.openxmlformats.org/officeDocument/2006/relationships/image" Target="../media/image2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Relationship Id="rId4" Type="http://schemas.openxmlformats.org/officeDocument/2006/relationships/image" Target="../media/image42.png"/><Relationship Id="rId5" Type="http://schemas.openxmlformats.org/officeDocument/2006/relationships/image" Target="../media/image4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png"/><Relationship Id="rId4" Type="http://schemas.openxmlformats.org/officeDocument/2006/relationships/image" Target="../media/image11.png"/><Relationship Id="rId5" Type="http://schemas.openxmlformats.org/officeDocument/2006/relationships/image" Target="../media/image14.png"/><Relationship Id="rId6" Type="http://schemas.openxmlformats.org/officeDocument/2006/relationships/image" Target="../media/image23.png"/><Relationship Id="rId7" Type="http://schemas.openxmlformats.org/officeDocument/2006/relationships/image" Target="../media/image21.png"/><Relationship Id="rId8" Type="http://schemas.openxmlformats.org/officeDocument/2006/relationships/image" Target="../media/image2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1"/>
          <p:cNvPicPr preferRelativeResize="0"/>
          <p:nvPr/>
        </p:nvPicPr>
        <p:blipFill rotWithShape="1">
          <a:blip r:embed="rId3">
            <a:alphaModFix/>
          </a:blip>
          <a:srcRect b="0" l="4553" r="23445" t="0"/>
          <a:stretch/>
        </p:blipFill>
        <p:spPr>
          <a:xfrm>
            <a:off x="5963455" y="0"/>
            <a:ext cx="123444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"/>
          <p:cNvSpPr/>
          <p:nvPr/>
        </p:nvSpPr>
        <p:spPr>
          <a:xfrm rot="5400000">
            <a:off x="876301" y="-1028700"/>
            <a:ext cx="10286999" cy="12344401"/>
          </a:xfrm>
          <a:custGeom>
            <a:rect b="b" l="l" r="r" t="t"/>
            <a:pathLst>
              <a:path extrusionOk="0" h="3504621" w="3130550">
                <a:moveTo>
                  <a:pt x="0" y="1123950"/>
                </a:moveTo>
                <a:lnTo>
                  <a:pt x="0" y="3504621"/>
                </a:lnTo>
                <a:lnTo>
                  <a:pt x="3130550" y="3504621"/>
                </a:lnTo>
                <a:lnTo>
                  <a:pt x="3130550" y="0"/>
                </a:lnTo>
                <a:close/>
              </a:path>
            </a:pathLst>
          </a:custGeom>
          <a:solidFill>
            <a:srgbClr val="18518E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" name="Google Shape;20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52400" y="8420100"/>
            <a:ext cx="12420601" cy="142239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"/>
          <p:cNvSpPr txBox="1"/>
          <p:nvPr/>
        </p:nvSpPr>
        <p:spPr>
          <a:xfrm>
            <a:off x="1598609" y="1669887"/>
            <a:ext cx="6940273" cy="9356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80"/>
              <a:buFont typeface="Arial"/>
              <a:buNone/>
            </a:pPr>
            <a:r>
              <a:rPr b="1" i="0" lang="en-GB" sz="608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Connected Retail</a:t>
            </a:r>
            <a:endParaRPr b="1" i="0" sz="24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descr="Text  Description automatically generated" id="207" name="Google Shape;207;p1"/>
          <p:cNvSpPr/>
          <p:nvPr/>
        </p:nvSpPr>
        <p:spPr>
          <a:xfrm>
            <a:off x="1186380" y="8801100"/>
            <a:ext cx="5449361" cy="676629"/>
          </a:xfrm>
          <a:custGeom>
            <a:rect b="b" l="l" r="r" t="t"/>
            <a:pathLst>
              <a:path extrusionOk="0" h="676629" w="5449361">
                <a:moveTo>
                  <a:pt x="0" y="0"/>
                </a:moveTo>
                <a:lnTo>
                  <a:pt x="5449361" y="0"/>
                </a:lnTo>
                <a:lnTo>
                  <a:pt x="5449361" y="676629"/>
                </a:lnTo>
                <a:lnTo>
                  <a:pt x="0" y="6766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1"/>
          <p:cNvSpPr/>
          <p:nvPr/>
        </p:nvSpPr>
        <p:spPr>
          <a:xfrm>
            <a:off x="-1293667" y="-548300"/>
            <a:ext cx="7257122" cy="4177379"/>
          </a:xfrm>
          <a:custGeom>
            <a:rect b="b" l="l" r="r" t="t"/>
            <a:pathLst>
              <a:path extrusionOk="0" h="4177379" w="7257122">
                <a:moveTo>
                  <a:pt x="0" y="0"/>
                </a:moveTo>
                <a:lnTo>
                  <a:pt x="7257121" y="0"/>
                </a:lnTo>
                <a:lnTo>
                  <a:pt x="7257121" y="4177379"/>
                </a:lnTo>
                <a:lnTo>
                  <a:pt x="0" y="41773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text on a black background&#10;&#10;AI-generated content may be incorrect." id="209" name="Google Shape;209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415498" y="8801100"/>
            <a:ext cx="2596482" cy="661257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"/>
          <p:cNvSpPr txBox="1"/>
          <p:nvPr/>
        </p:nvSpPr>
        <p:spPr>
          <a:xfrm>
            <a:off x="1598609" y="5089880"/>
            <a:ext cx="5777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FDD704"/>
                </a:solidFill>
                <a:latin typeface="Quicksand"/>
                <a:ea typeface="Quicksand"/>
                <a:cs typeface="Quicksand"/>
                <a:sym typeface="Quicksand"/>
              </a:rPr>
              <a:t>Connectivity • Continuity </a:t>
            </a:r>
            <a:endParaRPr b="0" i="0" sz="1400" u="none" cap="none" strike="noStrike">
              <a:solidFill>
                <a:srgbClr val="FDD70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FDD704"/>
                </a:solidFill>
                <a:latin typeface="Quicksand"/>
                <a:ea typeface="Quicksand"/>
                <a:cs typeface="Quicksand"/>
                <a:sym typeface="Quicksand"/>
              </a:rPr>
              <a:t>• Customer Experience</a:t>
            </a:r>
            <a:endParaRPr b="1" i="0" sz="3600" u="none" cap="none" strike="noStrike">
              <a:solidFill>
                <a:srgbClr val="FDD70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11" name="Google Shape;211;p1"/>
          <p:cNvSpPr txBox="1"/>
          <p:nvPr/>
        </p:nvSpPr>
        <p:spPr>
          <a:xfrm>
            <a:off x="1598609" y="2948380"/>
            <a:ext cx="694027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GB" sz="48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Keeping Stores Open, Secure, and Profitable</a:t>
            </a:r>
            <a:endParaRPr b="1" i="0" sz="48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12" name="Google Shape;212;p1"/>
          <p:cNvSpPr txBox="1"/>
          <p:nvPr/>
        </p:nvSpPr>
        <p:spPr>
          <a:xfrm>
            <a:off x="1598609" y="7124322"/>
            <a:ext cx="761935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24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Premier Wireless | Powered by T-Mobile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7187" r="7187" t="0"/>
          <a:stretch/>
        </p:blipFill>
        <p:spPr>
          <a:xfrm>
            <a:off x="0" y="-12700"/>
            <a:ext cx="6496050" cy="3510502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5"/>
          <p:cNvSpPr txBox="1"/>
          <p:nvPr>
            <p:ph idx="1" type="body"/>
          </p:nvPr>
        </p:nvSpPr>
        <p:spPr>
          <a:xfrm>
            <a:off x="7272199" y="847500"/>
            <a:ext cx="10528200" cy="15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78"/>
              <a:buNone/>
            </a:pPr>
            <a:r>
              <a:rPr lang="en-GB"/>
              <a:t>POS Systems &amp; Guest Wi-Fi Solutions</a:t>
            </a:r>
            <a:endParaRPr/>
          </a:p>
        </p:txBody>
      </p:sp>
      <p:sp>
        <p:nvSpPr>
          <p:cNvPr id="314" name="Google Shape;314;p5"/>
          <p:cNvSpPr/>
          <p:nvPr/>
        </p:nvSpPr>
        <p:spPr>
          <a:xfrm>
            <a:off x="7448360" y="3100443"/>
            <a:ext cx="9879628" cy="5202023"/>
          </a:xfrm>
          <a:prstGeom prst="roundRect">
            <a:avLst>
              <a:gd fmla="val 3600" name="adj"/>
            </a:avLst>
          </a:prstGeom>
          <a:solidFill>
            <a:srgbClr val="EDEDED">
              <a:alpha val="51372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5"/>
          <p:cNvSpPr txBox="1"/>
          <p:nvPr/>
        </p:nvSpPr>
        <p:spPr>
          <a:xfrm>
            <a:off x="8116671" y="4789962"/>
            <a:ext cx="10052050" cy="14567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b="1" i="0" lang="en-GB" sz="1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Mobile POS anywhere in store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b="1" i="0" lang="en-GB" sz="1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Secure guest Wi-Fi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b="1" i="0" lang="en-GB" sz="1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Integrated analytics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b="1" i="0" lang="en-GB" sz="1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Loyalty &amp; marketing tools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5"/>
          <p:cNvSpPr txBox="1"/>
          <p:nvPr/>
        </p:nvSpPr>
        <p:spPr>
          <a:xfrm>
            <a:off x="8775200" y="3572041"/>
            <a:ext cx="6408874" cy="9848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Every part of your store depends on reliable coverage: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5"/>
          <p:cNvSpPr txBox="1"/>
          <p:nvPr/>
        </p:nvSpPr>
        <p:spPr>
          <a:xfrm>
            <a:off x="8775199" y="6616246"/>
            <a:ext cx="7181263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Result: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5"/>
          <p:cNvSpPr txBox="1"/>
          <p:nvPr/>
        </p:nvSpPr>
        <p:spPr>
          <a:xfrm>
            <a:off x="8116671" y="7254237"/>
            <a:ext cx="8498321" cy="4334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Shorter lines. Happier customers. More sales.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9" name="Google Shape;319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16671" y="3631729"/>
            <a:ext cx="462627" cy="462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16671" y="6631153"/>
            <a:ext cx="462627" cy="4626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smart phone&#10;&#10;AI-generated content may be incorrect." id="321" name="Google Shape;321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460691" y="5368862"/>
            <a:ext cx="3166640" cy="3166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5"/>
          <p:cNvPicPr preferRelativeResize="0"/>
          <p:nvPr/>
        </p:nvPicPr>
        <p:blipFill rotWithShape="1">
          <a:blip r:embed="rId6">
            <a:alphaModFix/>
          </a:blip>
          <a:srcRect b="0" l="2120" r="2121" t="0"/>
          <a:stretch/>
        </p:blipFill>
        <p:spPr>
          <a:xfrm>
            <a:off x="0" y="3381899"/>
            <a:ext cx="6496050" cy="3510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5"/>
          <p:cNvPicPr preferRelativeResize="0"/>
          <p:nvPr/>
        </p:nvPicPr>
        <p:blipFill rotWithShape="1">
          <a:blip r:embed="rId7">
            <a:alphaModFix/>
          </a:blip>
          <a:srcRect b="13829" l="0" r="0" t="13829"/>
          <a:stretch/>
        </p:blipFill>
        <p:spPr>
          <a:xfrm>
            <a:off x="0" y="6776498"/>
            <a:ext cx="6496050" cy="3510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5184074" y="3394228"/>
            <a:ext cx="1830685" cy="2237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7"/>
          <p:cNvSpPr txBox="1"/>
          <p:nvPr>
            <p:ph idx="1" type="body"/>
          </p:nvPr>
        </p:nvSpPr>
        <p:spPr>
          <a:xfrm>
            <a:off x="3383490" y="3229955"/>
            <a:ext cx="11521019" cy="11194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-GB"/>
              <a:t>Loss Prevention &amp; Store Visibility</a:t>
            </a:r>
            <a:endParaRPr sz="4800"/>
          </a:p>
        </p:txBody>
      </p:sp>
      <p:sp>
        <p:nvSpPr>
          <p:cNvPr id="330" name="Google Shape;330;p7"/>
          <p:cNvSpPr txBox="1"/>
          <p:nvPr/>
        </p:nvSpPr>
        <p:spPr>
          <a:xfrm>
            <a:off x="4523013" y="4451200"/>
            <a:ext cx="9241971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Shrink, theft, and liability threaten margins.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7"/>
          <p:cNvSpPr txBox="1"/>
          <p:nvPr/>
        </p:nvSpPr>
        <p:spPr>
          <a:xfrm>
            <a:off x="4894837" y="5202611"/>
            <a:ext cx="8498321" cy="4334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Retailers need real-time visibility.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3"/>
          <p:cNvSpPr/>
          <p:nvPr/>
        </p:nvSpPr>
        <p:spPr>
          <a:xfrm>
            <a:off x="7392701" y="3100443"/>
            <a:ext cx="9879628" cy="5202023"/>
          </a:xfrm>
          <a:prstGeom prst="roundRect">
            <a:avLst>
              <a:gd fmla="val 3600" name="adj"/>
            </a:avLst>
          </a:prstGeom>
          <a:solidFill>
            <a:srgbClr val="EDEDED">
              <a:alpha val="51372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13"/>
          <p:cNvSpPr txBox="1"/>
          <p:nvPr>
            <p:ph idx="1" type="body"/>
          </p:nvPr>
        </p:nvSpPr>
        <p:spPr>
          <a:xfrm>
            <a:off x="7315200" y="925898"/>
            <a:ext cx="9144000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325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2846"/>
              <a:buNone/>
            </a:pPr>
            <a:r>
              <a:rPr lang="en-GB" sz="18000"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Smart Camera Systems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Quicksand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Quicksand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Quicksand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Quicksand"/>
              <a:buNone/>
            </a:pPr>
            <a:r>
              <a:t/>
            </a:r>
            <a:endParaRPr/>
          </a:p>
        </p:txBody>
      </p:sp>
      <p:sp>
        <p:nvSpPr>
          <p:cNvPr id="338" name="Google Shape;338;p13"/>
          <p:cNvSpPr txBox="1"/>
          <p:nvPr/>
        </p:nvSpPr>
        <p:spPr>
          <a:xfrm>
            <a:off x="8047531" y="4726508"/>
            <a:ext cx="10052050" cy="14567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b="1" i="0" lang="en-GB" sz="1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24/7 HD monitoring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b="1" i="0" lang="en-GB" sz="1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AI-powered alerts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b="1" i="0" lang="en-GB" sz="1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Cellular backup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b="1" i="0" lang="en-GB" sz="1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Cloud storage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13"/>
          <p:cNvSpPr txBox="1"/>
          <p:nvPr/>
        </p:nvSpPr>
        <p:spPr>
          <a:xfrm>
            <a:off x="8739295" y="3561177"/>
            <a:ext cx="7181263" cy="9848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Every part of your store depends on reliable coverage: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13"/>
          <p:cNvSpPr txBox="1"/>
          <p:nvPr/>
        </p:nvSpPr>
        <p:spPr>
          <a:xfrm>
            <a:off x="8793083" y="6643345"/>
            <a:ext cx="7181263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Protects: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13"/>
          <p:cNvSpPr txBox="1"/>
          <p:nvPr/>
        </p:nvSpPr>
        <p:spPr>
          <a:xfrm>
            <a:off x="8047531" y="7212551"/>
            <a:ext cx="8498321" cy="4334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People • Product • Profits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2" name="Google Shape;342;p13"/>
          <p:cNvPicPr preferRelativeResize="0"/>
          <p:nvPr/>
        </p:nvPicPr>
        <p:blipFill rotWithShape="1">
          <a:blip r:embed="rId3">
            <a:alphaModFix/>
          </a:blip>
          <a:srcRect b="0" l="28833" r="28832" t="0"/>
          <a:stretch/>
        </p:blipFill>
        <p:spPr>
          <a:xfrm>
            <a:off x="0" y="-12700"/>
            <a:ext cx="6496050" cy="102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13"/>
          <p:cNvSpPr/>
          <p:nvPr/>
        </p:nvSpPr>
        <p:spPr>
          <a:xfrm>
            <a:off x="339187" y="2178598"/>
            <a:ext cx="4004532" cy="4083254"/>
          </a:xfrm>
          <a:prstGeom prst="ellipse">
            <a:avLst/>
          </a:prstGeom>
          <a:noFill/>
          <a:ln cap="flat" cmpd="sng" w="25400">
            <a:solidFill>
              <a:srgbClr val="1B568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13"/>
          <p:cNvSpPr/>
          <p:nvPr/>
        </p:nvSpPr>
        <p:spPr>
          <a:xfrm>
            <a:off x="2112898" y="4620792"/>
            <a:ext cx="4004532" cy="4083254"/>
          </a:xfrm>
          <a:prstGeom prst="ellipse">
            <a:avLst/>
          </a:prstGeom>
          <a:noFill/>
          <a:ln cap="flat" cmpd="sng" w="25400">
            <a:solidFill>
              <a:srgbClr val="1B568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5" name="Google Shape;34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61012" y="3631729"/>
            <a:ext cx="462627" cy="462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61012" y="6631153"/>
            <a:ext cx="462627" cy="462627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13"/>
          <p:cNvSpPr/>
          <p:nvPr/>
        </p:nvSpPr>
        <p:spPr>
          <a:xfrm>
            <a:off x="2783324" y="1992426"/>
            <a:ext cx="3129674" cy="3129675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ED2A8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13"/>
          <p:cNvSpPr/>
          <p:nvPr/>
        </p:nvSpPr>
        <p:spPr>
          <a:xfrm>
            <a:off x="409203" y="5308273"/>
            <a:ext cx="3129674" cy="3129675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ED2A8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9" name="Google Shape;349;p13"/>
          <p:cNvPicPr preferRelativeResize="0"/>
          <p:nvPr/>
        </p:nvPicPr>
        <p:blipFill rotWithShape="1">
          <a:blip r:embed="rId5">
            <a:alphaModFix/>
          </a:blip>
          <a:srcRect b="20118" l="20977" r="31464" t="16523"/>
          <a:stretch/>
        </p:blipFill>
        <p:spPr>
          <a:xfrm>
            <a:off x="3023788" y="2609978"/>
            <a:ext cx="2349625" cy="1878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13"/>
          <p:cNvPicPr preferRelativeResize="0"/>
          <p:nvPr/>
        </p:nvPicPr>
        <p:blipFill rotWithShape="1">
          <a:blip r:embed="rId6">
            <a:alphaModFix/>
          </a:blip>
          <a:srcRect b="24250" l="15028" r="17383" t="14576"/>
          <a:stretch/>
        </p:blipFill>
        <p:spPr>
          <a:xfrm>
            <a:off x="664390" y="6183277"/>
            <a:ext cx="2477731" cy="1345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7"/>
          <p:cNvSpPr txBox="1"/>
          <p:nvPr>
            <p:ph idx="1" type="body"/>
          </p:nvPr>
        </p:nvSpPr>
        <p:spPr>
          <a:xfrm>
            <a:off x="3383490" y="3055027"/>
            <a:ext cx="11521019" cy="11194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-GB"/>
              <a:t>Keeping Teams Connected</a:t>
            </a:r>
            <a:endParaRPr/>
          </a:p>
        </p:txBody>
      </p:sp>
      <p:sp>
        <p:nvSpPr>
          <p:cNvPr id="356" name="Google Shape;356;p17"/>
          <p:cNvSpPr txBox="1"/>
          <p:nvPr/>
        </p:nvSpPr>
        <p:spPr>
          <a:xfrm>
            <a:off x="4523013" y="4276272"/>
            <a:ext cx="9241971" cy="9848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When communication breaks down, operations suffer.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17"/>
          <p:cNvSpPr txBox="1"/>
          <p:nvPr/>
        </p:nvSpPr>
        <p:spPr>
          <a:xfrm>
            <a:off x="4894837" y="5457054"/>
            <a:ext cx="8498321" cy="4334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Retail teams need instant, reliable connection.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15"/>
          <p:cNvPicPr preferRelativeResize="0"/>
          <p:nvPr/>
        </p:nvPicPr>
        <p:blipFill rotWithShape="1">
          <a:blip r:embed="rId3">
            <a:alphaModFix/>
          </a:blip>
          <a:srcRect b="0" l="12537" r="12537" t="0"/>
          <a:stretch/>
        </p:blipFill>
        <p:spPr>
          <a:xfrm>
            <a:off x="0" y="-12701"/>
            <a:ext cx="6496050" cy="5202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15"/>
          <p:cNvPicPr preferRelativeResize="0"/>
          <p:nvPr/>
        </p:nvPicPr>
        <p:blipFill rotWithShape="1">
          <a:blip r:embed="rId4">
            <a:alphaModFix/>
          </a:blip>
          <a:srcRect b="23542" l="0" r="0" t="23542"/>
          <a:stretch/>
        </p:blipFill>
        <p:spPr>
          <a:xfrm>
            <a:off x="0" y="5143500"/>
            <a:ext cx="6496050" cy="51562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15"/>
          <p:cNvSpPr/>
          <p:nvPr/>
        </p:nvSpPr>
        <p:spPr>
          <a:xfrm>
            <a:off x="7392701" y="3252844"/>
            <a:ext cx="9879628" cy="4654028"/>
          </a:xfrm>
          <a:prstGeom prst="roundRect">
            <a:avLst>
              <a:gd fmla="val 3600" name="adj"/>
            </a:avLst>
          </a:prstGeom>
          <a:solidFill>
            <a:srgbClr val="EDEDED">
              <a:alpha val="51372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5" name="Google Shape;365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61012" y="6146510"/>
            <a:ext cx="462627" cy="462627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15"/>
          <p:cNvSpPr txBox="1"/>
          <p:nvPr>
            <p:ph idx="1" type="body"/>
          </p:nvPr>
        </p:nvSpPr>
        <p:spPr>
          <a:xfrm>
            <a:off x="7315200" y="527898"/>
            <a:ext cx="7782713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78"/>
              <a:buNone/>
            </a:pPr>
            <a:r>
              <a:rPr lang="en-GB"/>
              <a:t>Communication Hub &amp; Push-to-Talk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t/>
            </a:r>
            <a:endParaRPr/>
          </a:p>
        </p:txBody>
      </p:sp>
      <p:sp>
        <p:nvSpPr>
          <p:cNvPr id="367" name="Google Shape;367;p15"/>
          <p:cNvSpPr txBox="1"/>
          <p:nvPr/>
        </p:nvSpPr>
        <p:spPr>
          <a:xfrm>
            <a:off x="7975969" y="3862095"/>
            <a:ext cx="10052100" cy="209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b="1" i="0" lang="en-GB" sz="1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All-in-one communications hub for staff, managers, and security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b="1" i="0" lang="en-GB" sz="1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Built-in battery backup for outages and disruptions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b="1" i="0" lang="en-GB" sz="1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Nationwide cellular coverage—no local infrastructure required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b="1" i="0" lang="en-GB" sz="1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Real-time emergency alerts and instant team notifications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b="1" i="0" lang="en-GB" sz="1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Push-to-talk connects every role at the touch of a button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15"/>
          <p:cNvSpPr txBox="1"/>
          <p:nvPr/>
        </p:nvSpPr>
        <p:spPr>
          <a:xfrm>
            <a:off x="8801034" y="6131601"/>
            <a:ext cx="7181263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Benefit: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15"/>
          <p:cNvSpPr txBox="1"/>
          <p:nvPr/>
        </p:nvSpPr>
        <p:spPr>
          <a:xfrm>
            <a:off x="8047531" y="6784823"/>
            <a:ext cx="8498321" cy="4334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Faster response. Fewer mistakes. Better customer experiences.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15"/>
          <p:cNvSpPr/>
          <p:nvPr/>
        </p:nvSpPr>
        <p:spPr>
          <a:xfrm>
            <a:off x="3315580" y="7218713"/>
            <a:ext cx="2616094" cy="2616094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ED2A8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15"/>
          <p:cNvSpPr/>
          <p:nvPr/>
        </p:nvSpPr>
        <p:spPr>
          <a:xfrm>
            <a:off x="554345" y="498015"/>
            <a:ext cx="2616094" cy="2616094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ED2A8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2" name="Google Shape;372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5207" y="703343"/>
            <a:ext cx="2374448" cy="2374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11015" y="7379600"/>
            <a:ext cx="2170694" cy="2170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1"/>
          <p:cNvSpPr txBox="1"/>
          <p:nvPr>
            <p:ph idx="1" type="body"/>
          </p:nvPr>
        </p:nvSpPr>
        <p:spPr>
          <a:xfrm>
            <a:off x="3383490" y="3548008"/>
            <a:ext cx="11521019" cy="11194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-GB"/>
              <a:t>Smart Store Intelligence</a:t>
            </a:r>
            <a:endParaRPr/>
          </a:p>
        </p:txBody>
      </p:sp>
      <p:sp>
        <p:nvSpPr>
          <p:cNvPr id="379" name="Google Shape;379;p21"/>
          <p:cNvSpPr txBox="1"/>
          <p:nvPr/>
        </p:nvSpPr>
        <p:spPr>
          <a:xfrm>
            <a:off x="4523013" y="4769253"/>
            <a:ext cx="9241971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Data turns operations into advantages.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18"/>
          <p:cNvPicPr preferRelativeResize="0"/>
          <p:nvPr/>
        </p:nvPicPr>
        <p:blipFill rotWithShape="1">
          <a:blip r:embed="rId3">
            <a:alphaModFix/>
          </a:blip>
          <a:srcRect b="45783" l="0" r="0" t="-5865"/>
          <a:stretch/>
        </p:blipFill>
        <p:spPr>
          <a:xfrm>
            <a:off x="0" y="4432610"/>
            <a:ext cx="6496050" cy="5854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18"/>
          <p:cNvPicPr preferRelativeResize="0"/>
          <p:nvPr/>
        </p:nvPicPr>
        <p:blipFill rotWithShape="1">
          <a:blip r:embed="rId4">
            <a:alphaModFix/>
          </a:blip>
          <a:srcRect b="9137" l="16496" r="20659" t="24345"/>
          <a:stretch/>
        </p:blipFill>
        <p:spPr>
          <a:xfrm>
            <a:off x="0" y="-12701"/>
            <a:ext cx="6496050" cy="5156201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18"/>
          <p:cNvSpPr txBox="1"/>
          <p:nvPr>
            <p:ph idx="1" type="body"/>
          </p:nvPr>
        </p:nvSpPr>
        <p:spPr>
          <a:xfrm>
            <a:off x="7315200" y="800100"/>
            <a:ext cx="9144000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78"/>
              <a:buNone/>
            </a:pPr>
            <a:r>
              <a:rPr lang="en-GB"/>
              <a:t>Connected Sensors &amp; Asset </a:t>
            </a:r>
            <a:r>
              <a:rPr lang="en-GB">
                <a:extLst>
                  <a:ext uri="http://customooxmlschemas.google.com/">
                    <go:slidesCustomData xmlns:go="http://customooxmlschemas.google.com/" textRoundtripDataId="2"/>
                  </a:ext>
                </a:extLst>
              </a:rPr>
              <a:t>Tracking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t/>
            </a:r>
            <a:endParaRPr/>
          </a:p>
        </p:txBody>
      </p:sp>
      <p:sp>
        <p:nvSpPr>
          <p:cNvPr id="387" name="Google Shape;387;p18"/>
          <p:cNvSpPr/>
          <p:nvPr/>
        </p:nvSpPr>
        <p:spPr>
          <a:xfrm>
            <a:off x="7392701" y="2705255"/>
            <a:ext cx="9879628" cy="5820937"/>
          </a:xfrm>
          <a:prstGeom prst="roundRect">
            <a:avLst>
              <a:gd fmla="val 3600" name="adj"/>
            </a:avLst>
          </a:prstGeom>
          <a:solidFill>
            <a:srgbClr val="EDEDED">
              <a:alpha val="51372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18"/>
          <p:cNvSpPr txBox="1"/>
          <p:nvPr/>
        </p:nvSpPr>
        <p:spPr>
          <a:xfrm>
            <a:off x="8047531" y="4318692"/>
            <a:ext cx="8404235" cy="24160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b="1" i="0" lang="en-GB" sz="1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Monitor coolers, freezers, and storage areas to prevent spoilage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b="1" i="0" lang="en-GB" sz="1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Track high-value equipment, carts, and mobile assets</a:t>
            </a:r>
            <a:endParaRPr b="1" i="0" sz="18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b="1" i="0" lang="en-GB" sz="1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Live mobile video monitoring for vehicles and moving assets with real-time alerts and playback</a:t>
            </a:r>
            <a:endParaRPr b="1" i="0" sz="18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b="1" i="0" lang="en-GB" sz="1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Analyze foot traffic to optimize staffing and merchandising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b="1" i="0" lang="en-GB" sz="1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Receive instant alerts for temperature, movement, or anomalies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b="1" i="0" lang="en-GB" sz="1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Centralized dashboards for multi-location management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18"/>
          <p:cNvSpPr txBox="1"/>
          <p:nvPr/>
        </p:nvSpPr>
        <p:spPr>
          <a:xfrm>
            <a:off x="8739295" y="3206735"/>
            <a:ext cx="7080568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Real-Time Visibility Across Your Store &amp; Inventory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18"/>
          <p:cNvSpPr txBox="1"/>
          <p:nvPr/>
        </p:nvSpPr>
        <p:spPr>
          <a:xfrm>
            <a:off x="8793083" y="7051021"/>
            <a:ext cx="7181263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Enables: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18"/>
          <p:cNvSpPr txBox="1"/>
          <p:nvPr/>
        </p:nvSpPr>
        <p:spPr>
          <a:xfrm>
            <a:off x="8047531" y="7620227"/>
            <a:ext cx="8498321" cy="4334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Smarter staffing • Fewer losses • Higher margins • Better compliance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2" name="Google Shape;392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61012" y="3277287"/>
            <a:ext cx="462627" cy="462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61012" y="7038829"/>
            <a:ext cx="462627" cy="462627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18"/>
          <p:cNvSpPr/>
          <p:nvPr/>
        </p:nvSpPr>
        <p:spPr>
          <a:xfrm>
            <a:off x="3224147" y="2383300"/>
            <a:ext cx="2178657" cy="2178657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ED2A8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18"/>
          <p:cNvSpPr/>
          <p:nvPr/>
        </p:nvSpPr>
        <p:spPr>
          <a:xfrm>
            <a:off x="1072845" y="3999512"/>
            <a:ext cx="2178657" cy="2178657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ED2A8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18"/>
          <p:cNvSpPr/>
          <p:nvPr/>
        </p:nvSpPr>
        <p:spPr>
          <a:xfrm>
            <a:off x="1051637" y="795014"/>
            <a:ext cx="2178657" cy="2178657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ED2A8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18"/>
          <p:cNvSpPr/>
          <p:nvPr/>
        </p:nvSpPr>
        <p:spPr>
          <a:xfrm>
            <a:off x="3235018" y="5615724"/>
            <a:ext cx="2178657" cy="2178657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ED2A8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Occupancy &amp; People Counting" id="398" name="Google Shape;398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02633" y="1229239"/>
            <a:ext cx="1620530" cy="12831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rectangular object with a circle&#10;&#10;AI-generated content may be incorrect." id="399" name="Google Shape;399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476736" y="5890187"/>
            <a:ext cx="1695219" cy="16952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electronic device with colorful wires&#10;&#10;AI-generated content may be incorrect." id="400" name="Google Shape;400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26492" y="4200669"/>
            <a:ext cx="1871361" cy="18713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white rectangular object with wheels&#10;&#10;AI-generated content may be incorrect." id="401" name="Google Shape;401;p18"/>
          <p:cNvPicPr preferRelativeResize="0"/>
          <p:nvPr/>
        </p:nvPicPr>
        <p:blipFill rotWithShape="1">
          <a:blip r:embed="rId9">
            <a:alphaModFix/>
          </a:blip>
          <a:srcRect b="0" l="16539" r="21022" t="0"/>
          <a:stretch/>
        </p:blipFill>
        <p:spPr>
          <a:xfrm>
            <a:off x="3716669" y="2518343"/>
            <a:ext cx="1215354" cy="1946525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18"/>
          <p:cNvSpPr/>
          <p:nvPr/>
        </p:nvSpPr>
        <p:spPr>
          <a:xfrm>
            <a:off x="1072845" y="7204010"/>
            <a:ext cx="2178657" cy="2178657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ED2A8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emperature Monitoring" id="403" name="Google Shape;403;p18"/>
          <p:cNvPicPr preferRelativeResize="0"/>
          <p:nvPr/>
        </p:nvPicPr>
        <p:blipFill rotWithShape="1">
          <a:blip r:embed="rId10">
            <a:alphaModFix/>
          </a:blip>
          <a:srcRect b="11232" l="4995" r="2651" t="-3585"/>
          <a:stretch/>
        </p:blipFill>
        <p:spPr>
          <a:xfrm>
            <a:off x="1103069" y="7315200"/>
            <a:ext cx="2118205" cy="2067467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3"/>
          <p:cNvSpPr txBox="1"/>
          <p:nvPr>
            <p:ph idx="1" type="body"/>
          </p:nvPr>
        </p:nvSpPr>
        <p:spPr>
          <a:xfrm>
            <a:off x="3383490" y="3261215"/>
            <a:ext cx="11521019" cy="11194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-GB"/>
              <a:t>Unified Retail Operations</a:t>
            </a:r>
            <a:endParaRPr/>
          </a:p>
        </p:txBody>
      </p:sp>
      <p:sp>
        <p:nvSpPr>
          <p:cNvPr id="409" name="Google Shape;409;p23"/>
          <p:cNvSpPr txBox="1"/>
          <p:nvPr/>
        </p:nvSpPr>
        <p:spPr>
          <a:xfrm>
            <a:off x="4523013" y="4482460"/>
            <a:ext cx="9241971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Disconnected tools create blind spots.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23"/>
          <p:cNvSpPr txBox="1"/>
          <p:nvPr/>
        </p:nvSpPr>
        <p:spPr>
          <a:xfrm>
            <a:off x="4894837" y="5219344"/>
            <a:ext cx="8498321" cy="4334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Retail leaders need one source of truth.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4"/>
          <p:cNvSpPr/>
          <p:nvPr/>
        </p:nvSpPr>
        <p:spPr>
          <a:xfrm>
            <a:off x="1160350" y="4492450"/>
            <a:ext cx="10707300" cy="3964031"/>
          </a:xfrm>
          <a:prstGeom prst="roundRect">
            <a:avLst>
              <a:gd fmla="val 3600" name="adj"/>
            </a:avLst>
          </a:prstGeom>
          <a:solidFill>
            <a:srgbClr val="EDEDED">
              <a:alpha val="51372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24"/>
          <p:cNvSpPr txBox="1"/>
          <p:nvPr/>
        </p:nvSpPr>
        <p:spPr>
          <a:xfrm>
            <a:off x="1578880" y="5588235"/>
            <a:ext cx="4513177" cy="15029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b="1" i="0" lang="en-GB" sz="15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Disconnected Stores. Disconnected Teams.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b="1" i="0" lang="en-GB" sz="15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POS, phones, cameras, and alerts all live in different systems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b="1" i="0" lang="en-GB" sz="15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No real-time visibility across locations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b="1" i="0" lang="en-GB" sz="15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Slow response to incidents and outages</a:t>
            </a:r>
            <a:endParaRPr b="1" i="0" sz="15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417" name="Google Shape;41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48545" y="4945577"/>
            <a:ext cx="462627" cy="462627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24"/>
          <p:cNvSpPr txBox="1"/>
          <p:nvPr>
            <p:ph idx="1" type="body"/>
          </p:nvPr>
        </p:nvSpPr>
        <p:spPr>
          <a:xfrm>
            <a:off x="979650" y="860500"/>
            <a:ext cx="16328700" cy="6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2846"/>
              <a:buNone/>
            </a:pPr>
            <a:r>
              <a:rPr lang="en-GB" sz="18000"/>
              <a:t>CPR³ Retail Operations Hub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Quicksand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Quicksand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Quicksand"/>
              <a:buNone/>
            </a:pPr>
            <a:r>
              <a:t/>
            </a:r>
            <a:endParaRPr/>
          </a:p>
        </p:txBody>
      </p:sp>
      <p:sp>
        <p:nvSpPr>
          <p:cNvPr id="419" name="Google Shape;419;p24"/>
          <p:cNvSpPr txBox="1"/>
          <p:nvPr/>
        </p:nvSpPr>
        <p:spPr>
          <a:xfrm>
            <a:off x="6682774" y="5326502"/>
            <a:ext cx="5184900" cy="292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b="1" i="0" lang="en-GB" sz="15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One Platform for Total Store Control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b="1" i="0" lang="en-GB" sz="15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One device. One platform. One command view.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b="1" i="0" lang="en-GB" sz="15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Centralized communications and alerts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b="1" i="0" lang="en-GB" sz="15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Real-time store and staff oversight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b="1" i="0" lang="en-GB" sz="15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Built-in 5G backup connectivity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b="1" i="0" lang="en-GB" sz="15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Faster incident and outage response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b="1" i="0" lang="en-GB" sz="15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Secure, mobile management anywhere</a:t>
            </a:r>
            <a:endParaRPr b="1" i="0" sz="15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20" name="Google Shape;420;p24"/>
          <p:cNvSpPr txBox="1"/>
          <p:nvPr/>
        </p:nvSpPr>
        <p:spPr>
          <a:xfrm>
            <a:off x="7417889" y="4934174"/>
            <a:ext cx="7181263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Solution: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24"/>
          <p:cNvSpPr txBox="1"/>
          <p:nvPr/>
        </p:nvSpPr>
        <p:spPr>
          <a:xfrm>
            <a:off x="2309311" y="4926164"/>
            <a:ext cx="3799773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Problem: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24"/>
          <p:cNvSpPr txBox="1"/>
          <p:nvPr/>
        </p:nvSpPr>
        <p:spPr>
          <a:xfrm>
            <a:off x="1123632" y="2657239"/>
            <a:ext cx="9347143" cy="7021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GB" sz="2700" u="none" cap="none" strike="noStrike">
                <a:solidFill>
                  <a:srgbClr val="18518E"/>
                </a:solidFill>
                <a:latin typeface="Quicksand"/>
                <a:ea typeface="Quicksand"/>
                <a:cs typeface="Quicksand"/>
                <a:sym typeface="Quicksand"/>
              </a:rPr>
              <a:t>The Mobile Command &amp; Communications Platform</a:t>
            </a:r>
            <a:endParaRPr b="0" i="0" sz="4600" u="none" cap="none" strike="noStrike">
              <a:solidFill>
                <a:srgbClr val="18518E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423" name="Google Shape;42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686" y="4928900"/>
            <a:ext cx="462627" cy="462627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24"/>
          <p:cNvSpPr txBox="1"/>
          <p:nvPr/>
        </p:nvSpPr>
        <p:spPr>
          <a:xfrm>
            <a:off x="1123622" y="3582650"/>
            <a:ext cx="861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One Platform that Eliminates Inefficiencies Between Systems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5" name="Google Shape;42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64093" y="6462072"/>
            <a:ext cx="462627" cy="462627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24"/>
          <p:cNvSpPr txBox="1"/>
          <p:nvPr/>
        </p:nvSpPr>
        <p:spPr>
          <a:xfrm>
            <a:off x="12398332" y="7096697"/>
            <a:ext cx="6317576" cy="12721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b="1" i="0" lang="en-GB" sz="15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Instant communication across all locations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b="1" i="0" lang="en-GB" sz="15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Real-time alerts and escalation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b="1" i="0" lang="en-GB" sz="15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Centralized operational visibility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b="1" i="0" lang="en-GB" sz="15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Rapid incident and security response</a:t>
            </a:r>
            <a:endParaRPr b="1" i="0" sz="15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27" name="Google Shape;427;p24"/>
          <p:cNvSpPr txBox="1"/>
          <p:nvPr/>
        </p:nvSpPr>
        <p:spPr>
          <a:xfrm>
            <a:off x="13133437" y="6450669"/>
            <a:ext cx="7181263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What CPR³ Delivers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8" name="Google Shape;428;p24"/>
          <p:cNvPicPr preferRelativeResize="0"/>
          <p:nvPr/>
        </p:nvPicPr>
        <p:blipFill rotWithShape="1">
          <a:blip r:embed="rId4">
            <a:alphaModFix/>
          </a:blip>
          <a:srcRect b="13924" l="16614" r="20562" t="9441"/>
          <a:stretch/>
        </p:blipFill>
        <p:spPr>
          <a:xfrm>
            <a:off x="12364093" y="2646829"/>
            <a:ext cx="4800273" cy="351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24"/>
          <p:cNvPicPr preferRelativeResize="0"/>
          <p:nvPr/>
        </p:nvPicPr>
        <p:blipFill rotWithShape="1">
          <a:blip r:embed="rId5">
            <a:alphaModFix/>
          </a:blip>
          <a:srcRect b="0" l="35861" r="34883" t="0"/>
          <a:stretch/>
        </p:blipFill>
        <p:spPr>
          <a:xfrm>
            <a:off x="11208519" y="2777253"/>
            <a:ext cx="1625151" cy="3332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9"/>
          <p:cNvSpPr txBox="1"/>
          <p:nvPr>
            <p:ph idx="1" type="body"/>
          </p:nvPr>
        </p:nvSpPr>
        <p:spPr>
          <a:xfrm>
            <a:off x="1045029" y="1007985"/>
            <a:ext cx="16328571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150"/>
              <a:buNone/>
            </a:pPr>
            <a:r>
              <a:rPr lang="en-GB" sz="4550"/>
              <a:t>Your Trusted Retail Partner</a:t>
            </a:r>
            <a:endParaRPr sz="3150"/>
          </a:p>
        </p:txBody>
      </p:sp>
      <p:sp>
        <p:nvSpPr>
          <p:cNvPr id="435" name="Google Shape;435;p29"/>
          <p:cNvSpPr txBox="1"/>
          <p:nvPr/>
        </p:nvSpPr>
        <p:spPr>
          <a:xfrm>
            <a:off x="1045029" y="7965575"/>
            <a:ext cx="9994577" cy="4025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8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2400" u="none" cap="none" strike="noStrike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rPr>
              <a:t>Together: Technology + Partnership</a:t>
            </a:r>
            <a:endParaRPr b="0" i="0" sz="1400" u="none" cap="none" strike="noStrike">
              <a:solidFill>
                <a:srgbClr val="1B568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6" name="Google Shape;436;p2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9994" r="9993" t="0"/>
          <a:stretch/>
        </p:blipFill>
        <p:spPr>
          <a:xfrm>
            <a:off x="11788218" y="-12700"/>
            <a:ext cx="6496050" cy="102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29"/>
          <p:cNvSpPr/>
          <p:nvPr/>
        </p:nvSpPr>
        <p:spPr>
          <a:xfrm>
            <a:off x="963706" y="5600678"/>
            <a:ext cx="9758079" cy="1889334"/>
          </a:xfrm>
          <a:prstGeom prst="roundRect">
            <a:avLst>
              <a:gd fmla="val 7500" name="adj"/>
            </a:avLst>
          </a:prstGeom>
          <a:solidFill>
            <a:schemeClr val="lt1"/>
          </a:solidFill>
          <a:ln cap="flat" cmpd="sng" w="28575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2638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29"/>
          <p:cNvSpPr txBox="1"/>
          <p:nvPr/>
        </p:nvSpPr>
        <p:spPr>
          <a:xfrm>
            <a:off x="1477524" y="5989424"/>
            <a:ext cx="9994577" cy="4025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8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24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Powered by T-Mobile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29"/>
          <p:cNvSpPr txBox="1"/>
          <p:nvPr/>
        </p:nvSpPr>
        <p:spPr>
          <a:xfrm>
            <a:off x="1407472" y="6391982"/>
            <a:ext cx="4072200" cy="12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b="1" i="0" lang="en-GB" sz="1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Largest 5G network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b="1" i="0" lang="en-GB" sz="1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Fastest 5G speeds</a:t>
            </a:r>
            <a:endParaRPr b="1" i="0" sz="18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40" name="Google Shape;440;p29"/>
          <p:cNvSpPr txBox="1"/>
          <p:nvPr/>
        </p:nvSpPr>
        <p:spPr>
          <a:xfrm>
            <a:off x="5479663" y="6363220"/>
            <a:ext cx="4072200" cy="12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b="1" i="0" lang="en-GB" sz="1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T-Satellite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b="1" i="0" lang="en-GB" sz="1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Best 5G network</a:t>
            </a:r>
            <a:endParaRPr b="1" i="0" sz="18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41" name="Google Shape;441;p29"/>
          <p:cNvSpPr/>
          <p:nvPr/>
        </p:nvSpPr>
        <p:spPr>
          <a:xfrm>
            <a:off x="963706" y="3121482"/>
            <a:ext cx="9758100" cy="2270700"/>
          </a:xfrm>
          <a:prstGeom prst="roundRect">
            <a:avLst>
              <a:gd fmla="val 7500" name="adj"/>
            </a:avLst>
          </a:prstGeom>
          <a:solidFill>
            <a:srgbClr val="FFFFFF"/>
          </a:solidFill>
          <a:ln cap="flat" cmpd="sng" w="28575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2638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29"/>
          <p:cNvSpPr txBox="1"/>
          <p:nvPr/>
        </p:nvSpPr>
        <p:spPr>
          <a:xfrm>
            <a:off x="1477524" y="3510228"/>
            <a:ext cx="999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8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24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Premier Wireless</a:t>
            </a:r>
            <a:endParaRPr b="0" i="0" sz="1400" u="none" cap="none" strike="noStrike">
              <a:solidFill>
                <a:srgbClr val="ED2A8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29"/>
          <p:cNvSpPr txBox="1"/>
          <p:nvPr/>
        </p:nvSpPr>
        <p:spPr>
          <a:xfrm>
            <a:off x="1407460" y="4109907"/>
            <a:ext cx="4072200" cy="12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b="1" i="0" lang="en-GB" sz="1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Turnkey deployment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b="1" i="0" lang="en-GB" sz="1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Managed services</a:t>
            </a:r>
            <a:endParaRPr b="1" i="0" sz="18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44" name="Google Shape;444;p29"/>
          <p:cNvSpPr txBox="1"/>
          <p:nvPr/>
        </p:nvSpPr>
        <p:spPr>
          <a:xfrm>
            <a:off x="5394513" y="4109907"/>
            <a:ext cx="4072200" cy="12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b="1" i="0" lang="en-GB" sz="1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Hospitality expertise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b="1" i="0" lang="en-GB" sz="1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Dedicated support</a:t>
            </a:r>
            <a:endParaRPr b="1" i="0" sz="18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45" name="Google Shape;445;p29"/>
          <p:cNvSpPr/>
          <p:nvPr/>
        </p:nvSpPr>
        <p:spPr>
          <a:xfrm>
            <a:off x="963706" y="3121482"/>
            <a:ext cx="9758100" cy="2270700"/>
          </a:xfrm>
          <a:prstGeom prst="roundRect">
            <a:avLst>
              <a:gd fmla="val 7500" name="adj"/>
            </a:avLst>
          </a:prstGeom>
          <a:solidFill>
            <a:srgbClr val="FFFFFF"/>
          </a:solidFill>
          <a:ln cap="flat" cmpd="sng" w="28575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2638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29"/>
          <p:cNvSpPr txBox="1"/>
          <p:nvPr/>
        </p:nvSpPr>
        <p:spPr>
          <a:xfrm>
            <a:off x="1477525" y="3299001"/>
            <a:ext cx="999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8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24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Premier Wireless</a:t>
            </a:r>
            <a:endParaRPr b="0" i="0" sz="1400" u="none" cap="none" strike="noStrike">
              <a:solidFill>
                <a:srgbClr val="ED2A8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29"/>
          <p:cNvSpPr txBox="1"/>
          <p:nvPr/>
        </p:nvSpPr>
        <p:spPr>
          <a:xfrm>
            <a:off x="1407450" y="3864125"/>
            <a:ext cx="7709400" cy="15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b="1" i="0" lang="en-GB" sz="1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Turnkey deployment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b="1" i="0" lang="en-GB" sz="1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Managed services</a:t>
            </a:r>
            <a:endParaRPr b="1" i="0" sz="18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b="1" i="0" lang="en-GB" sz="1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Retail expertise</a:t>
            </a:r>
            <a:endParaRPr b="1" i="0" sz="18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48" name="Google Shape;448;p29"/>
          <p:cNvSpPr txBox="1"/>
          <p:nvPr/>
        </p:nvSpPr>
        <p:spPr>
          <a:xfrm>
            <a:off x="5394525" y="3737775"/>
            <a:ext cx="4072200" cy="16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b="1" i="0" lang="en-GB" sz="1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Dedicated support</a:t>
            </a:r>
            <a:endParaRPr b="1" i="0" sz="18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b="1" i="0" lang="en-GB" sz="1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Integrated solutions built for efficiency</a:t>
            </a:r>
            <a:endParaRPr b="1" i="0" sz="18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49" name="Google Shape;449;p29"/>
          <p:cNvSpPr txBox="1"/>
          <p:nvPr/>
        </p:nvSpPr>
        <p:spPr>
          <a:xfrm>
            <a:off x="1045025" y="8659225"/>
            <a:ext cx="6326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900"/>
              </a:spcBef>
              <a:spcAft>
                <a:spcPts val="900"/>
              </a:spcAft>
              <a:buNone/>
            </a:pPr>
            <a:r>
              <a:rPr lang="en-GB" sz="900">
                <a:solidFill>
                  <a:schemeClr val="dk1"/>
                </a:solidFill>
              </a:rPr>
              <a:t>*Coverage not available in all areas. We’ll help you confirm availability at your location.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oogle Shape;218;p3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219" name="Google Shape;219;p3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3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21" name="Google Shape;221;p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38786" r="27954" t="0"/>
          <a:stretch/>
        </p:blipFill>
        <p:spPr>
          <a:xfrm>
            <a:off x="0" y="-12700"/>
            <a:ext cx="6496050" cy="102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"/>
          <p:cNvSpPr txBox="1"/>
          <p:nvPr>
            <p:ph idx="1" type="body"/>
          </p:nvPr>
        </p:nvSpPr>
        <p:spPr>
          <a:xfrm>
            <a:off x="7315200" y="876300"/>
            <a:ext cx="10134600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</a:pPr>
            <a:r>
              <a:rPr lang="en-GB" sz="4800">
                <a:solidFill>
                  <a:srgbClr val="FFFFFF"/>
                </a:solidFill>
              </a:rPr>
              <a:t>Agenda</a:t>
            </a:r>
            <a:endParaRPr/>
          </a:p>
        </p:txBody>
      </p:sp>
      <p:sp>
        <p:nvSpPr>
          <p:cNvPr id="223" name="Google Shape;223;p3"/>
          <p:cNvSpPr txBox="1"/>
          <p:nvPr>
            <p:ph idx="3" type="body"/>
          </p:nvPr>
        </p:nvSpPr>
        <p:spPr>
          <a:xfrm>
            <a:off x="7403941" y="3112050"/>
            <a:ext cx="10429200" cy="51912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Font typeface="Quicksand"/>
              <a:buChar char="•"/>
            </a:pPr>
            <a:r>
              <a:rPr lang="en-GB" sz="2000">
                <a:solidFill>
                  <a:srgbClr val="000000"/>
                </a:solidFill>
              </a:rPr>
              <a:t>The Modern Retail Reality</a:t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Font typeface="Quicksand"/>
              <a:buChar char="•"/>
            </a:pPr>
            <a:r>
              <a:rPr lang="en-GB" sz="2000">
                <a:solidFill>
                  <a:srgbClr val="000000"/>
                </a:solidFill>
              </a:rPr>
              <a:t>Planning for the Unexpected</a:t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Font typeface="Quicksand"/>
              <a:buChar char="•"/>
            </a:pPr>
            <a:r>
              <a:rPr lang="en-GB" sz="2000">
                <a:solidFill>
                  <a:srgbClr val="000000"/>
                </a:solidFill>
              </a:rPr>
              <a:t>When Systems Fail</a:t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Font typeface="Quicksand"/>
              <a:buChar char="•"/>
            </a:pPr>
            <a:r>
              <a:rPr lang="en-GB" sz="2000">
                <a:solidFill>
                  <a:srgbClr val="000000"/>
                </a:solidFill>
              </a:rPr>
              <a:t>Always-On Infrastructure</a:t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Font typeface="Quicksand"/>
              <a:buChar char="•"/>
            </a:pPr>
            <a:r>
              <a:rPr lang="en-GB" sz="2000">
                <a:solidFill>
                  <a:srgbClr val="000000"/>
                </a:solidFill>
              </a:rPr>
              <a:t>Protecting the Customer Experience</a:t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Font typeface="Quicksand"/>
              <a:buChar char="•"/>
            </a:pPr>
            <a:r>
              <a:rPr lang="en-GB" sz="2000">
                <a:solidFill>
                  <a:srgbClr val="000000"/>
                </a:solidFill>
              </a:rPr>
              <a:t>Loss Prevention &amp; Visibility</a:t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Font typeface="Quicksand"/>
              <a:buChar char="•"/>
            </a:pPr>
            <a:r>
              <a:rPr lang="en-GB" sz="2000">
                <a:solidFill>
                  <a:srgbClr val="000000"/>
                </a:solidFill>
              </a:rPr>
              <a:t>Workforce Communication</a:t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Font typeface="Quicksand"/>
              <a:buChar char="•"/>
            </a:pPr>
            <a:r>
              <a:rPr lang="en-GB" sz="2000">
                <a:solidFill>
                  <a:srgbClr val="000000"/>
                </a:solidFill>
              </a:rPr>
              <a:t>Smart Store Intelligence</a:t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Font typeface="Quicksand"/>
              <a:buChar char="•"/>
            </a:pPr>
            <a:r>
              <a:rPr lang="en-GB" sz="2000">
                <a:solidFill>
                  <a:srgbClr val="000000"/>
                </a:solidFill>
              </a:rPr>
              <a:t>Unified Retail Command Center</a:t>
            </a:r>
            <a:endParaRPr sz="2000">
              <a:solidFill>
                <a:srgbClr val="000000"/>
              </a:solidFill>
            </a:endParaRPr>
          </a:p>
          <a:p>
            <a:pPr indent="-3429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Font typeface="Quicksand"/>
              <a:buChar char="•"/>
            </a:pPr>
            <a:r>
              <a:rPr lang="en-GB" sz="2000">
                <a:solidFill>
                  <a:srgbClr val="000000"/>
                </a:solidFill>
              </a:rPr>
              <a:t>Why Premier + T-Mobile</a:t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Font typeface="Quicksand"/>
              <a:buChar char="•"/>
            </a:pPr>
            <a:r>
              <a:rPr lang="en-GB" sz="2000">
                <a:solidFill>
                  <a:srgbClr val="000000"/>
                </a:solidFill>
              </a:rPr>
              <a:t>Next Steps</a:t>
            </a:r>
            <a:endParaRPr sz="20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4"/>
          <p:cNvSpPr/>
          <p:nvPr/>
        </p:nvSpPr>
        <p:spPr>
          <a:xfrm>
            <a:off x="7315200" y="3120225"/>
            <a:ext cx="9813900" cy="5346600"/>
          </a:xfrm>
          <a:prstGeom prst="roundRect">
            <a:avLst>
              <a:gd fmla="val 3600" name="adj"/>
            </a:avLst>
          </a:prstGeom>
          <a:solidFill>
            <a:srgbClr val="EDEDED">
              <a:alpha val="51372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5" name="Google Shape;455;p5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41448" r="16484" t="0"/>
          <a:stretch/>
        </p:blipFill>
        <p:spPr>
          <a:xfrm>
            <a:off x="0" y="-12700"/>
            <a:ext cx="6496050" cy="102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54"/>
          <p:cNvSpPr txBox="1"/>
          <p:nvPr>
            <p:ph idx="1" type="body"/>
          </p:nvPr>
        </p:nvSpPr>
        <p:spPr>
          <a:xfrm>
            <a:off x="7315200" y="800100"/>
            <a:ext cx="9144000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</a:pPr>
            <a:r>
              <a:rPr lang="en-GB"/>
              <a:t>What This Means for You</a:t>
            </a:r>
            <a:endParaRPr/>
          </a:p>
        </p:txBody>
      </p:sp>
      <p:sp>
        <p:nvSpPr>
          <p:cNvPr id="457" name="Google Shape;457;p54"/>
          <p:cNvSpPr txBox="1"/>
          <p:nvPr>
            <p:ph idx="3" type="body"/>
          </p:nvPr>
        </p:nvSpPr>
        <p:spPr>
          <a:xfrm>
            <a:off x="8020625" y="3428999"/>
            <a:ext cx="10052100" cy="475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SzPts val="2300"/>
              <a:buNone/>
            </a:pPr>
            <a:r>
              <a:rPr lang="en-GB" sz="2400">
                <a:solidFill>
                  <a:srgbClr val="ED2A81"/>
                </a:solidFill>
              </a:rPr>
              <a:t>✔</a:t>
            </a:r>
            <a:r>
              <a:rPr lang="en-GB" sz="2400">
                <a:solidFill>
                  <a:srgbClr val="000000"/>
                </a:solidFill>
              </a:rPr>
              <a:t> Protected revenue</a:t>
            </a:r>
            <a:endParaRPr sz="2400"/>
          </a:p>
          <a:p>
            <a:pPr indent="0" lvl="0" marL="0" rtl="0" algn="l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SzPts val="2300"/>
              <a:buNone/>
            </a:pPr>
            <a:r>
              <a:rPr lang="en-GB" sz="2400">
                <a:solidFill>
                  <a:srgbClr val="ED2A81"/>
                </a:solidFill>
              </a:rPr>
              <a:t>✔</a:t>
            </a:r>
            <a:r>
              <a:rPr lang="en-GB" sz="2400">
                <a:solidFill>
                  <a:srgbClr val="000000"/>
                </a:solidFill>
              </a:rPr>
              <a:t> Always-on operations</a:t>
            </a:r>
            <a:endParaRPr sz="2400"/>
          </a:p>
          <a:p>
            <a:pPr indent="0" lvl="0" marL="0" rtl="0" algn="l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SzPts val="2300"/>
              <a:buNone/>
            </a:pPr>
            <a:r>
              <a:rPr lang="en-GB" sz="2400">
                <a:solidFill>
                  <a:srgbClr val="ED2A81"/>
                </a:solidFill>
              </a:rPr>
              <a:t>✔</a:t>
            </a:r>
            <a:r>
              <a:rPr lang="en-GB" sz="2400">
                <a:solidFill>
                  <a:srgbClr val="000000"/>
                </a:solidFill>
              </a:rPr>
              <a:t> Safer environments</a:t>
            </a:r>
            <a:endParaRPr sz="2400"/>
          </a:p>
          <a:p>
            <a:pPr indent="0" lvl="0" marL="0" rtl="0" algn="l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SzPts val="2300"/>
              <a:buNone/>
            </a:pPr>
            <a:r>
              <a:rPr lang="en-GB" sz="2400">
                <a:solidFill>
                  <a:srgbClr val="ED2A81"/>
                </a:solidFill>
              </a:rPr>
              <a:t>✔</a:t>
            </a:r>
            <a:r>
              <a:rPr lang="en-GB" sz="2400">
                <a:solidFill>
                  <a:srgbClr val="000000"/>
                </a:solidFill>
              </a:rPr>
              <a:t> Better customer experience</a:t>
            </a:r>
            <a:endParaRPr sz="2400"/>
          </a:p>
          <a:p>
            <a:pPr indent="0" lvl="0" marL="0" rtl="0" algn="l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SzPts val="2300"/>
              <a:buNone/>
            </a:pPr>
            <a:r>
              <a:rPr lang="en-GB" sz="2400">
                <a:solidFill>
                  <a:srgbClr val="ED2A81"/>
                </a:solidFill>
              </a:rPr>
              <a:t>✔</a:t>
            </a:r>
            <a:r>
              <a:rPr lang="en-GB" sz="2400">
                <a:solidFill>
                  <a:srgbClr val="000000"/>
                </a:solidFill>
              </a:rPr>
              <a:t> Lower IT burden</a:t>
            </a:r>
            <a:endParaRPr sz="2400"/>
          </a:p>
          <a:p>
            <a:pPr indent="0" lvl="0" marL="0" rtl="0" algn="l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SzPts val="2300"/>
              <a:buNone/>
            </a:pPr>
            <a:r>
              <a:rPr lang="en-GB" sz="2400">
                <a:solidFill>
                  <a:srgbClr val="ED2A81"/>
                </a:solidFill>
              </a:rPr>
              <a:t>✔</a:t>
            </a:r>
            <a:r>
              <a:rPr lang="en-GB" sz="2400">
                <a:solidFill>
                  <a:srgbClr val="000000"/>
                </a:solidFill>
              </a:rPr>
              <a:t> Scalable growth </a:t>
            </a:r>
            <a:endParaRPr sz="2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SzPts val="2300"/>
              <a:buNone/>
            </a:pPr>
            <a:r>
              <a:rPr lang="en-GB" sz="2400">
                <a:solidFill>
                  <a:srgbClr val="E20074"/>
                </a:solidFill>
              </a:rPr>
              <a:t>✔ </a:t>
            </a:r>
            <a:r>
              <a:rPr lang="en-GB" sz="2400">
                <a:solidFill>
                  <a:srgbClr val="000000"/>
                </a:solidFill>
              </a:rPr>
              <a:t>Built-in business continuity across your entire operation</a:t>
            </a:r>
            <a:endParaRPr sz="2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SzPts val="2300"/>
              <a:buNone/>
            </a:pPr>
            <a:r>
              <a:rPr lang="en-GB" sz="2400">
                <a:solidFill>
                  <a:srgbClr val="E20074"/>
                </a:solidFill>
              </a:rPr>
              <a:t>✔</a:t>
            </a:r>
            <a:r>
              <a:rPr lang="en-GB" sz="2400">
                <a:solidFill>
                  <a:srgbClr val="000000"/>
                </a:solidFill>
              </a:rPr>
              <a:t> Integrated solutions that increase efficiency</a:t>
            </a:r>
            <a:endParaRPr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2"/>
          <p:cNvSpPr txBox="1"/>
          <p:nvPr>
            <p:ph idx="1" type="body"/>
          </p:nvPr>
        </p:nvSpPr>
        <p:spPr>
          <a:xfrm>
            <a:off x="1045030" y="524918"/>
            <a:ext cx="8188617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78"/>
              <a:buNone/>
            </a:pPr>
            <a:r>
              <a:rPr lang="en-GB"/>
              <a:t>Let’s Build Your Resilient Store Network</a:t>
            </a:r>
            <a:endParaRPr/>
          </a:p>
        </p:txBody>
      </p:sp>
      <p:pic>
        <p:nvPicPr>
          <p:cNvPr id="463" name="Google Shape;463;p2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5887" r="48765" t="0"/>
          <a:stretch/>
        </p:blipFill>
        <p:spPr>
          <a:xfrm>
            <a:off x="11788218" y="-12700"/>
            <a:ext cx="6496050" cy="102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22"/>
          <p:cNvSpPr/>
          <p:nvPr/>
        </p:nvSpPr>
        <p:spPr>
          <a:xfrm>
            <a:off x="1045029" y="3462617"/>
            <a:ext cx="9814005" cy="4498041"/>
          </a:xfrm>
          <a:prstGeom prst="roundRect">
            <a:avLst>
              <a:gd fmla="val 3600" name="adj"/>
            </a:avLst>
          </a:prstGeom>
          <a:solidFill>
            <a:srgbClr val="EDEDED">
              <a:alpha val="51372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22"/>
          <p:cNvSpPr txBox="1"/>
          <p:nvPr>
            <p:ph idx="3" type="body"/>
          </p:nvPr>
        </p:nvSpPr>
        <p:spPr>
          <a:xfrm>
            <a:off x="1777360" y="3998053"/>
            <a:ext cx="10052050" cy="14567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-285750" lvl="0" marL="28575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300"/>
              <a:buChar char="•"/>
            </a:pPr>
            <a:r>
              <a:rPr lang="en-GB" sz="1800">
                <a:solidFill>
                  <a:schemeClr val="dk1"/>
                </a:solidFill>
              </a:rPr>
              <a:t>Where are your biggest risks?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300"/>
              <a:buChar char="•"/>
            </a:pPr>
            <a:r>
              <a:rPr lang="en-GB" sz="1800">
                <a:solidFill>
                  <a:schemeClr val="dk1"/>
                </a:solidFill>
              </a:rPr>
              <a:t>Which locations need protection first?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300"/>
              <a:buChar char="•"/>
            </a:pPr>
            <a:r>
              <a:rPr lang="en-GB" sz="1800">
                <a:solidFill>
                  <a:schemeClr val="dk1"/>
                </a:solidFill>
              </a:rPr>
              <a:t>What systems can’t go down?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300"/>
              <a:buChar char="•"/>
            </a:pPr>
            <a:r>
              <a:rPr lang="en-GB" sz="1800">
                <a:solidFill>
                  <a:schemeClr val="dk1"/>
                </a:solidFill>
              </a:rPr>
              <a:t>Who should join the next call?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466" name="Google Shape;466;p22"/>
          <p:cNvSpPr/>
          <p:nvPr/>
        </p:nvSpPr>
        <p:spPr>
          <a:xfrm>
            <a:off x="1478642" y="5990257"/>
            <a:ext cx="8946777" cy="1598436"/>
          </a:xfrm>
          <a:prstGeom prst="roundRect">
            <a:avLst>
              <a:gd fmla="val 7500" name="adj"/>
            </a:avLst>
          </a:prstGeom>
          <a:solidFill>
            <a:schemeClr val="lt1"/>
          </a:solidFill>
          <a:ln cap="flat" cmpd="sng" w="28575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2638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22"/>
          <p:cNvSpPr txBox="1"/>
          <p:nvPr/>
        </p:nvSpPr>
        <p:spPr>
          <a:xfrm>
            <a:off x="1580029" y="6336210"/>
            <a:ext cx="8754036" cy="4025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8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24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(281) 667-0404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22"/>
          <p:cNvSpPr txBox="1"/>
          <p:nvPr/>
        </p:nvSpPr>
        <p:spPr>
          <a:xfrm>
            <a:off x="3915922" y="6738756"/>
            <a:ext cx="4072216" cy="5091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rPr>
              <a:t> Premier Wireless</a:t>
            </a:r>
            <a:endParaRPr b="1" i="0" sz="1800" u="none" cap="none" strike="noStrike">
              <a:solidFill>
                <a:srgbClr val="1B568D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0"/>
          <p:cNvSpPr txBox="1"/>
          <p:nvPr>
            <p:ph idx="1" type="body"/>
          </p:nvPr>
        </p:nvSpPr>
        <p:spPr>
          <a:xfrm>
            <a:off x="979650" y="860500"/>
            <a:ext cx="16328700" cy="6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2846"/>
              <a:buNone/>
            </a:pPr>
            <a:r>
              <a:rPr lang="en-GB" sz="18000"/>
              <a:t>Modern Retail Reality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Quicksand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Quicksand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Quicksand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Quicksand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Quicksand"/>
              <a:buNone/>
            </a:pPr>
            <a:r>
              <a:t/>
            </a:r>
            <a:endParaRPr/>
          </a:p>
        </p:txBody>
      </p:sp>
      <p:pic>
        <p:nvPicPr>
          <p:cNvPr id="229" name="Google Shape;229;p30"/>
          <p:cNvPicPr preferRelativeResize="0"/>
          <p:nvPr/>
        </p:nvPicPr>
        <p:blipFill rotWithShape="1">
          <a:blip r:embed="rId3">
            <a:alphaModFix/>
          </a:blip>
          <a:srcRect b="0" l="0" r="0" t="2281"/>
          <a:stretch/>
        </p:blipFill>
        <p:spPr>
          <a:xfrm>
            <a:off x="623037" y="3255450"/>
            <a:ext cx="7627276" cy="4764455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0"/>
          <p:cNvSpPr/>
          <p:nvPr/>
        </p:nvSpPr>
        <p:spPr>
          <a:xfrm>
            <a:off x="8606118" y="3153337"/>
            <a:ext cx="8523087" cy="4866568"/>
          </a:xfrm>
          <a:prstGeom prst="roundRect">
            <a:avLst>
              <a:gd fmla="val 3600" name="adj"/>
            </a:avLst>
          </a:prstGeom>
          <a:solidFill>
            <a:srgbClr val="EDEDED">
              <a:alpha val="51372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30"/>
          <p:cNvSpPr txBox="1"/>
          <p:nvPr/>
        </p:nvSpPr>
        <p:spPr>
          <a:xfrm>
            <a:off x="9180339" y="3571607"/>
            <a:ext cx="9241971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Today’s Retail Runs on Connectivity</a:t>
            </a:r>
            <a:endParaRPr b="1" i="0" sz="3200" u="none" cap="none" strike="noStrike">
              <a:solidFill>
                <a:srgbClr val="ED2A8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32" name="Google Shape;232;p30"/>
          <p:cNvSpPr txBox="1"/>
          <p:nvPr/>
        </p:nvSpPr>
        <p:spPr>
          <a:xfrm>
            <a:off x="9166642" y="4315093"/>
            <a:ext cx="8498321" cy="4334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From checkout to curbside, today’s retail operations depend on: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30"/>
          <p:cNvSpPr txBox="1"/>
          <p:nvPr/>
        </p:nvSpPr>
        <p:spPr>
          <a:xfrm>
            <a:off x="9166642" y="5063305"/>
            <a:ext cx="7870500" cy="18350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1981"/>
              </a:buClr>
              <a:buSzPts val="1800"/>
              <a:buFont typeface="Arial"/>
              <a:buChar char="•"/>
            </a:pPr>
            <a:r>
              <a:rPr b="1" i="0" lang="en-GB" sz="1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Cloud-based POS systems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1981"/>
              </a:buClr>
              <a:buSzPts val="1800"/>
              <a:buFont typeface="Arial"/>
              <a:buChar char="•"/>
            </a:pPr>
            <a:r>
              <a:rPr b="1" i="0" lang="en-GB" sz="1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Digital payments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1981"/>
              </a:buClr>
              <a:buSzPts val="1800"/>
              <a:buFont typeface="Arial"/>
              <a:buChar char="•"/>
            </a:pPr>
            <a:r>
              <a:rPr b="1" i="0" lang="en-GB" sz="1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Mobile associates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1981"/>
              </a:buClr>
              <a:buSzPts val="1800"/>
              <a:buFont typeface="Arial"/>
              <a:buChar char="•"/>
            </a:pPr>
            <a:r>
              <a:rPr b="1" i="0" lang="en-GB" sz="1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Real-time inventory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1981"/>
              </a:buClr>
              <a:buSzPts val="1800"/>
              <a:buFont typeface="Arial"/>
              <a:buChar char="•"/>
            </a:pPr>
            <a:r>
              <a:rPr b="1" i="0" lang="en-GB" sz="1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Omnichannel fulfillment</a:t>
            </a:r>
            <a:endParaRPr b="1" i="0" sz="18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1981"/>
              </a:buClr>
              <a:buSzPts val="1800"/>
              <a:buFont typeface="Arial"/>
              <a:buChar char="•"/>
            </a:pPr>
            <a:r>
              <a:rPr b="1" i="0" lang="en-GB" sz="1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Customer engagement tools</a:t>
            </a:r>
            <a:endParaRPr b="1" i="0" sz="18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34" name="Google Shape;234;p30"/>
          <p:cNvSpPr txBox="1"/>
          <p:nvPr/>
        </p:nvSpPr>
        <p:spPr>
          <a:xfrm>
            <a:off x="9166642" y="6996435"/>
            <a:ext cx="8498321" cy="4334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rPr>
              <a:t>When connectivity fails, operations stop.</a:t>
            </a:r>
            <a:endParaRPr b="0" i="0" sz="1400" u="none" cap="none" strike="noStrike">
              <a:solidFill>
                <a:srgbClr val="1B568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"/>
          <p:cNvSpPr/>
          <p:nvPr/>
        </p:nvSpPr>
        <p:spPr>
          <a:xfrm>
            <a:off x="7315200" y="3234018"/>
            <a:ext cx="9814005" cy="4961963"/>
          </a:xfrm>
          <a:prstGeom prst="roundRect">
            <a:avLst>
              <a:gd fmla="val 3600" name="adj"/>
            </a:avLst>
          </a:prstGeom>
          <a:solidFill>
            <a:srgbClr val="EDEDED">
              <a:alpha val="51372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0" name="Google Shape;240;p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30425" r="35172" t="0"/>
          <a:stretch/>
        </p:blipFill>
        <p:spPr>
          <a:xfrm>
            <a:off x="0" y="-12700"/>
            <a:ext cx="6496050" cy="102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4"/>
          <p:cNvSpPr txBox="1"/>
          <p:nvPr>
            <p:ph idx="1" type="body"/>
          </p:nvPr>
        </p:nvSpPr>
        <p:spPr>
          <a:xfrm>
            <a:off x="7315200" y="800100"/>
            <a:ext cx="9144000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</a:pPr>
            <a:r>
              <a:rPr lang="en-GB"/>
              <a:t>Planning for the Unpredictable</a:t>
            </a:r>
            <a:endParaRPr/>
          </a:p>
        </p:txBody>
      </p:sp>
      <p:sp>
        <p:nvSpPr>
          <p:cNvPr id="242" name="Google Shape;242;p4"/>
          <p:cNvSpPr txBox="1"/>
          <p:nvPr>
            <p:ph idx="3" type="body"/>
          </p:nvPr>
        </p:nvSpPr>
        <p:spPr>
          <a:xfrm>
            <a:off x="8047531" y="4456115"/>
            <a:ext cx="10052050" cy="21390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300"/>
              <a:buFont typeface="Quicksand"/>
              <a:buChar char="•"/>
            </a:pPr>
            <a:r>
              <a:rPr lang="en-GB" sz="1800">
                <a:solidFill>
                  <a:srgbClr val="000000"/>
                </a:solidFill>
              </a:rPr>
              <a:t>Internet outages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300"/>
              <a:buFont typeface="Quicksand"/>
              <a:buChar char="•"/>
            </a:pPr>
            <a:r>
              <a:rPr lang="en-GB" sz="1800">
                <a:solidFill>
                  <a:srgbClr val="000000"/>
                </a:solidFill>
              </a:rPr>
              <a:t>Power interruptions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300"/>
              <a:buFont typeface="Quicksand"/>
              <a:buChar char="•"/>
            </a:pPr>
            <a:r>
              <a:rPr lang="en-GB" sz="1800">
                <a:solidFill>
                  <a:srgbClr val="000000"/>
                </a:solidFill>
              </a:rPr>
              <a:t>Peak traffic surges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300"/>
              <a:buFont typeface="Quicksand"/>
              <a:buChar char="•"/>
            </a:pPr>
            <a:r>
              <a:rPr lang="en-GB" sz="1800">
                <a:solidFill>
                  <a:srgbClr val="000000"/>
                </a:solidFill>
              </a:rPr>
              <a:t>Weather events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300"/>
              <a:buFont typeface="Quicksand"/>
              <a:buChar char="•"/>
            </a:pPr>
            <a:r>
              <a:rPr lang="en-GB" sz="1800">
                <a:solidFill>
                  <a:srgbClr val="000000"/>
                </a:solidFill>
              </a:rPr>
              <a:t>System failures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300"/>
              <a:buFont typeface="Quicksand"/>
              <a:buChar char="•"/>
            </a:pPr>
            <a:r>
              <a:rPr lang="en-GB" sz="1800">
                <a:solidFill>
                  <a:srgbClr val="000000"/>
                </a:solidFill>
              </a:rPr>
              <a:t>Network congestion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243" name="Google Shape;243;p4"/>
          <p:cNvSpPr txBox="1"/>
          <p:nvPr/>
        </p:nvSpPr>
        <p:spPr>
          <a:xfrm>
            <a:off x="8047531" y="3777028"/>
            <a:ext cx="9241971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Retail teams face constant disruption: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4"/>
          <p:cNvSpPr txBox="1"/>
          <p:nvPr/>
        </p:nvSpPr>
        <p:spPr>
          <a:xfrm>
            <a:off x="8047531" y="6846173"/>
            <a:ext cx="8498400" cy="7745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rPr>
              <a:t>Downtime doesn’t just slow business.</a:t>
            </a:r>
            <a:endParaRPr b="0" i="0" sz="1400" u="none" cap="none" strike="noStrike">
              <a:solidFill>
                <a:srgbClr val="1B568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rPr>
              <a:t>It costs sales.</a:t>
            </a:r>
            <a:endParaRPr b="0" i="0" sz="1400" u="none" cap="none" strike="noStrike">
              <a:solidFill>
                <a:srgbClr val="1B568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41202" r="24396" t="0"/>
          <a:stretch/>
        </p:blipFill>
        <p:spPr>
          <a:xfrm>
            <a:off x="11781494" y="-12700"/>
            <a:ext cx="6496050" cy="102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6"/>
          <p:cNvSpPr txBox="1"/>
          <p:nvPr>
            <p:ph idx="1" type="body"/>
          </p:nvPr>
        </p:nvSpPr>
        <p:spPr>
          <a:xfrm>
            <a:off x="969981" y="263131"/>
            <a:ext cx="9792900" cy="18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-GB"/>
              <a:t>What Happens When Your Network Fails?</a:t>
            </a:r>
            <a:endParaRPr sz="3900"/>
          </a:p>
        </p:txBody>
      </p:sp>
      <p:sp>
        <p:nvSpPr>
          <p:cNvPr id="251" name="Google Shape;251;p6"/>
          <p:cNvSpPr/>
          <p:nvPr/>
        </p:nvSpPr>
        <p:spPr>
          <a:xfrm>
            <a:off x="1069042" y="3234018"/>
            <a:ext cx="9814005" cy="4961963"/>
          </a:xfrm>
          <a:prstGeom prst="roundRect">
            <a:avLst>
              <a:gd fmla="val 3600" name="adj"/>
            </a:avLst>
          </a:prstGeom>
          <a:solidFill>
            <a:srgbClr val="EDEDED">
              <a:alpha val="51372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6"/>
          <p:cNvSpPr txBox="1"/>
          <p:nvPr>
            <p:ph idx="3" type="body"/>
          </p:nvPr>
        </p:nvSpPr>
        <p:spPr>
          <a:xfrm>
            <a:off x="1801373" y="4527833"/>
            <a:ext cx="10052050" cy="21390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300"/>
              <a:buNone/>
            </a:pPr>
            <a:r>
              <a:rPr lang="en-GB" sz="1800">
                <a:solidFill>
                  <a:srgbClr val="ED2A81"/>
                </a:solidFill>
              </a:rPr>
              <a:t>❌</a:t>
            </a:r>
            <a:r>
              <a:rPr lang="en-GB" sz="1800">
                <a:solidFill>
                  <a:srgbClr val="000000"/>
                </a:solidFill>
              </a:rPr>
              <a:t> POS systems stop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300"/>
              <a:buNone/>
            </a:pPr>
            <a:r>
              <a:rPr lang="en-GB" sz="1800">
                <a:solidFill>
                  <a:srgbClr val="000000"/>
                </a:solidFill>
              </a:rPr>
              <a:t>❌ Inventory freezes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300"/>
              <a:buNone/>
            </a:pPr>
            <a:r>
              <a:rPr lang="en-GB" sz="1800">
                <a:solidFill>
                  <a:srgbClr val="000000"/>
                </a:solidFill>
              </a:rPr>
              <a:t>❌ Cameras go offline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300"/>
              <a:buNone/>
            </a:pPr>
            <a:r>
              <a:rPr lang="en-GB" sz="1800">
                <a:solidFill>
                  <a:srgbClr val="000000"/>
                </a:solidFill>
              </a:rPr>
              <a:t>❌ Guest Wi-Fi fails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300"/>
              <a:buNone/>
            </a:pPr>
            <a:r>
              <a:rPr lang="en-GB" sz="1800">
                <a:solidFill>
                  <a:srgbClr val="000000"/>
                </a:solidFill>
              </a:rPr>
              <a:t>❌ Phones become unreliable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300"/>
              <a:buNone/>
            </a:pPr>
            <a:r>
              <a:rPr lang="en-GB" sz="1800">
                <a:solidFill>
                  <a:srgbClr val="000000"/>
                </a:solidFill>
              </a:rPr>
              <a:t>❌ Staff lose coordination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253" name="Google Shape;253;p6"/>
          <p:cNvSpPr txBox="1"/>
          <p:nvPr/>
        </p:nvSpPr>
        <p:spPr>
          <a:xfrm>
            <a:off x="1801373" y="3848746"/>
            <a:ext cx="9241971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When connectivity goes down: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6"/>
          <p:cNvSpPr txBox="1"/>
          <p:nvPr/>
        </p:nvSpPr>
        <p:spPr>
          <a:xfrm>
            <a:off x="1801373" y="6853484"/>
            <a:ext cx="8498400" cy="70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1800" u="none" cap="none" strike="noStrike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rPr>
              <a:t>When connectivity goes down, there’s no business continuity.</a:t>
            </a:r>
            <a:endParaRPr b="1" i="0" sz="1800" u="none" cap="none" strike="noStrike">
              <a:solidFill>
                <a:srgbClr val="1B568D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rPr>
              <a:t>Customers leave. Productivity drops. Revenue stops. </a:t>
            </a:r>
            <a:endParaRPr b="1" i="0" sz="1800" u="none" cap="none" strike="noStrike">
              <a:solidFill>
                <a:srgbClr val="1B568D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8"/>
          <p:cNvSpPr/>
          <p:nvPr/>
        </p:nvSpPr>
        <p:spPr>
          <a:xfrm>
            <a:off x="7315200" y="3234018"/>
            <a:ext cx="9814005" cy="5197288"/>
          </a:xfrm>
          <a:prstGeom prst="roundRect">
            <a:avLst>
              <a:gd fmla="val 3600" name="adj"/>
            </a:avLst>
          </a:prstGeom>
          <a:solidFill>
            <a:srgbClr val="EDEDED">
              <a:alpha val="51372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0" name="Google Shape;260;p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51084" r="6870" t="0"/>
          <a:stretch/>
        </p:blipFill>
        <p:spPr>
          <a:xfrm>
            <a:off x="0" y="-12700"/>
            <a:ext cx="6496050" cy="102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8"/>
          <p:cNvSpPr txBox="1"/>
          <p:nvPr>
            <p:ph idx="1" type="body"/>
          </p:nvPr>
        </p:nvSpPr>
        <p:spPr>
          <a:xfrm>
            <a:off x="7401931" y="800100"/>
            <a:ext cx="9144000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</a:pPr>
            <a:r>
              <a:rPr lang="en-GB"/>
              <a:t>Where Connectivity Matters</a:t>
            </a:r>
            <a:endParaRPr/>
          </a:p>
        </p:txBody>
      </p:sp>
      <p:sp>
        <p:nvSpPr>
          <p:cNvPr id="262" name="Google Shape;262;p8"/>
          <p:cNvSpPr txBox="1"/>
          <p:nvPr>
            <p:ph idx="3" type="body"/>
          </p:nvPr>
        </p:nvSpPr>
        <p:spPr>
          <a:xfrm>
            <a:off x="8047531" y="4907353"/>
            <a:ext cx="10052050" cy="2480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300"/>
              <a:buFont typeface="Quicksand"/>
              <a:buChar char="•"/>
            </a:pPr>
            <a:r>
              <a:rPr lang="en-GB" sz="1800">
                <a:solidFill>
                  <a:srgbClr val="000000"/>
                </a:solidFill>
              </a:rPr>
              <a:t>Checkout counters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300"/>
              <a:buFont typeface="Quicksand"/>
              <a:buChar char="•"/>
            </a:pPr>
            <a:r>
              <a:rPr lang="en-GB" sz="1800">
                <a:solidFill>
                  <a:srgbClr val="000000"/>
                </a:solidFill>
              </a:rPr>
              <a:t>Sales floor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300"/>
              <a:buFont typeface="Quicksand"/>
              <a:buChar char="•"/>
            </a:pPr>
            <a:r>
              <a:rPr lang="en-GB" sz="1800">
                <a:solidFill>
                  <a:srgbClr val="000000"/>
                </a:solidFill>
              </a:rPr>
              <a:t>Stockroom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300"/>
              <a:buFont typeface="Quicksand"/>
              <a:buChar char="•"/>
            </a:pPr>
            <a:r>
              <a:rPr lang="en-GB" sz="1800">
                <a:solidFill>
                  <a:srgbClr val="000000"/>
                </a:solidFill>
              </a:rPr>
              <a:t>Manager offices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300"/>
              <a:buFont typeface="Quicksand"/>
              <a:buChar char="•"/>
            </a:pPr>
            <a:r>
              <a:rPr lang="en-GB" sz="1800">
                <a:solidFill>
                  <a:srgbClr val="000000"/>
                </a:solidFill>
              </a:rPr>
              <a:t>Curbside pickup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300"/>
              <a:buFont typeface="Quicksand"/>
              <a:buChar char="•"/>
            </a:pPr>
            <a:r>
              <a:rPr lang="en-GB" sz="1800">
                <a:solidFill>
                  <a:srgbClr val="000000"/>
                </a:solidFill>
              </a:rPr>
              <a:t>Parking lots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300"/>
              <a:buFont typeface="Quicksand"/>
              <a:buChar char="•"/>
            </a:pPr>
            <a:r>
              <a:rPr lang="en-GB" sz="1800">
                <a:solidFill>
                  <a:srgbClr val="000000"/>
                </a:solidFill>
              </a:rPr>
              <a:t>Delivery bays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263" name="Google Shape;263;p8"/>
          <p:cNvSpPr txBox="1"/>
          <p:nvPr/>
        </p:nvSpPr>
        <p:spPr>
          <a:xfrm>
            <a:off x="8047531" y="3754610"/>
            <a:ext cx="7181263" cy="9848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Every part of your store depends on reliable coverage: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8"/>
          <p:cNvSpPr txBox="1"/>
          <p:nvPr/>
        </p:nvSpPr>
        <p:spPr>
          <a:xfrm>
            <a:off x="8047531" y="7696901"/>
            <a:ext cx="8498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rPr>
              <a:t>Where are your blind spots?</a:t>
            </a:r>
            <a:endParaRPr b="0" i="0" sz="1400" u="none" cap="none" strike="noStrike">
              <a:solidFill>
                <a:srgbClr val="1B568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46374" r="18277" t="0"/>
          <a:stretch/>
        </p:blipFill>
        <p:spPr>
          <a:xfrm>
            <a:off x="11781494" y="-12700"/>
            <a:ext cx="6496050" cy="102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9"/>
          <p:cNvSpPr txBox="1"/>
          <p:nvPr>
            <p:ph idx="1" type="body"/>
          </p:nvPr>
        </p:nvSpPr>
        <p:spPr>
          <a:xfrm>
            <a:off x="969981" y="638280"/>
            <a:ext cx="9792900" cy="18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-GB"/>
              <a:t>Always-On Retail Infrastructure</a:t>
            </a:r>
            <a:endParaRPr sz="3900"/>
          </a:p>
        </p:txBody>
      </p:sp>
      <p:sp>
        <p:nvSpPr>
          <p:cNvPr id="271" name="Google Shape;271;p9"/>
          <p:cNvSpPr/>
          <p:nvPr/>
        </p:nvSpPr>
        <p:spPr>
          <a:xfrm>
            <a:off x="1069042" y="3234018"/>
            <a:ext cx="9814005" cy="4961963"/>
          </a:xfrm>
          <a:prstGeom prst="roundRect">
            <a:avLst>
              <a:gd fmla="val 3600" name="adj"/>
            </a:avLst>
          </a:prstGeom>
          <a:solidFill>
            <a:srgbClr val="EDEDED">
              <a:alpha val="51372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9"/>
          <p:cNvSpPr txBox="1"/>
          <p:nvPr>
            <p:ph idx="3" type="body"/>
          </p:nvPr>
        </p:nvSpPr>
        <p:spPr>
          <a:xfrm>
            <a:off x="1801373" y="5129886"/>
            <a:ext cx="10052050" cy="17978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-285750" lvl="0" marL="28575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300"/>
              <a:buChar char="•"/>
            </a:pPr>
            <a:r>
              <a:rPr lang="en-GB" sz="1800">
                <a:solidFill>
                  <a:schemeClr val="dk1"/>
                </a:solidFill>
              </a:rPr>
              <a:t>Primary + cellular failover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300"/>
              <a:buChar char="•"/>
            </a:pPr>
            <a:r>
              <a:rPr lang="en-GB" sz="1800">
                <a:solidFill>
                  <a:schemeClr val="dk1"/>
                </a:solidFill>
              </a:rPr>
              <a:t>Automatic switchover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300"/>
              <a:buChar char="•"/>
            </a:pPr>
            <a:r>
              <a:rPr lang="en-GB" sz="1800">
                <a:solidFill>
                  <a:schemeClr val="dk1"/>
                </a:solidFill>
              </a:rPr>
              <a:t>Secure networks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300"/>
              <a:buChar char="•"/>
            </a:pPr>
            <a:r>
              <a:rPr lang="en-GB" sz="1800">
                <a:solidFill>
                  <a:schemeClr val="dk1"/>
                </a:solidFill>
              </a:rPr>
              <a:t>Centralized management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300"/>
              <a:buChar char="•"/>
            </a:pPr>
            <a:r>
              <a:rPr lang="en-GB" sz="1800">
                <a:solidFill>
                  <a:schemeClr val="dk1"/>
                </a:solidFill>
              </a:rPr>
              <a:t>Multi-store scalability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73" name="Google Shape;273;p9"/>
          <p:cNvSpPr txBox="1"/>
          <p:nvPr/>
        </p:nvSpPr>
        <p:spPr>
          <a:xfrm>
            <a:off x="1801373" y="3848746"/>
            <a:ext cx="9241971" cy="9848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Your safety net when systems fail.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Premier delivers: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9"/>
          <p:cNvSpPr txBox="1"/>
          <p:nvPr/>
        </p:nvSpPr>
        <p:spPr>
          <a:xfrm>
            <a:off x="1801373" y="7258584"/>
            <a:ext cx="8498400" cy="4334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rPr>
              <a:t>So your business never skips a beat.</a:t>
            </a:r>
            <a:endParaRPr b="0" i="0" sz="1400" u="none" cap="none" strike="noStrike">
              <a:solidFill>
                <a:srgbClr val="1B568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1346" r="53174" t="0"/>
          <a:stretch/>
        </p:blipFill>
        <p:spPr>
          <a:xfrm>
            <a:off x="0" y="-12700"/>
            <a:ext cx="6496050" cy="102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"/>
          <p:cNvSpPr/>
          <p:nvPr/>
        </p:nvSpPr>
        <p:spPr>
          <a:xfrm>
            <a:off x="339187" y="1890739"/>
            <a:ext cx="4004532" cy="4083254"/>
          </a:xfrm>
          <a:prstGeom prst="ellipse">
            <a:avLst/>
          </a:prstGeom>
          <a:noFill/>
          <a:ln cap="flat" cmpd="sng" w="25400">
            <a:solidFill>
              <a:srgbClr val="1B568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2"/>
          <p:cNvSpPr/>
          <p:nvPr/>
        </p:nvSpPr>
        <p:spPr>
          <a:xfrm>
            <a:off x="2112898" y="4332933"/>
            <a:ext cx="4004532" cy="4083254"/>
          </a:xfrm>
          <a:prstGeom prst="ellipse">
            <a:avLst/>
          </a:prstGeom>
          <a:noFill/>
          <a:ln cap="flat" cmpd="sng" w="25400">
            <a:solidFill>
              <a:srgbClr val="1B568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2"/>
          <p:cNvSpPr txBox="1"/>
          <p:nvPr>
            <p:ph idx="1" type="body"/>
          </p:nvPr>
        </p:nvSpPr>
        <p:spPr>
          <a:xfrm>
            <a:off x="7272209" y="535599"/>
            <a:ext cx="9144000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78"/>
              <a:buNone/>
            </a:pPr>
            <a:r>
              <a:rPr lang="en-GB"/>
              <a:t>Store Internet &amp; Failover Solutions</a:t>
            </a:r>
            <a:endParaRPr/>
          </a:p>
        </p:txBody>
      </p:sp>
      <p:sp>
        <p:nvSpPr>
          <p:cNvPr id="283" name="Google Shape;283;p2"/>
          <p:cNvSpPr/>
          <p:nvPr/>
        </p:nvSpPr>
        <p:spPr>
          <a:xfrm>
            <a:off x="7392701" y="3100443"/>
            <a:ext cx="9879628" cy="5202023"/>
          </a:xfrm>
          <a:prstGeom prst="roundRect">
            <a:avLst>
              <a:gd fmla="val 3600" name="adj"/>
            </a:avLst>
          </a:prstGeom>
          <a:solidFill>
            <a:srgbClr val="EDEDED">
              <a:alpha val="51372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2"/>
          <p:cNvSpPr txBox="1"/>
          <p:nvPr/>
        </p:nvSpPr>
        <p:spPr>
          <a:xfrm>
            <a:off x="8061012" y="4789962"/>
            <a:ext cx="10052050" cy="14567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b="1" i="0" lang="en-GB" sz="1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High-speed primary internet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b="1" i="0" lang="en-GB" sz="1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Automatic cellular backup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b="1" i="0" lang="en-GB" sz="1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Plug-and-play deployment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Char char="•"/>
            </a:pPr>
            <a:r>
              <a:rPr b="1" i="0" lang="en-GB" sz="1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24/7 monitoring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2"/>
          <p:cNvSpPr txBox="1"/>
          <p:nvPr/>
        </p:nvSpPr>
        <p:spPr>
          <a:xfrm>
            <a:off x="8719540" y="3572041"/>
            <a:ext cx="7181263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Purpose: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2"/>
          <p:cNvSpPr txBox="1"/>
          <p:nvPr/>
        </p:nvSpPr>
        <p:spPr>
          <a:xfrm>
            <a:off x="8061012" y="4210032"/>
            <a:ext cx="8498321" cy="4334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rPr>
              <a:t>Keep POS, cameras, and systems online — always.</a:t>
            </a:r>
            <a:endParaRPr b="0" i="0" sz="1400" u="none" cap="none" strike="noStrike">
              <a:solidFill>
                <a:srgbClr val="1B568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2"/>
          <p:cNvSpPr txBox="1"/>
          <p:nvPr/>
        </p:nvSpPr>
        <p:spPr>
          <a:xfrm>
            <a:off x="8719540" y="6616246"/>
            <a:ext cx="7181263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Outcome: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2"/>
          <p:cNvSpPr txBox="1"/>
          <p:nvPr/>
        </p:nvSpPr>
        <p:spPr>
          <a:xfrm>
            <a:off x="8061012" y="7254237"/>
            <a:ext cx="8498321" cy="4334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No outages. No lost transactions.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2"/>
          <p:cNvSpPr/>
          <p:nvPr/>
        </p:nvSpPr>
        <p:spPr>
          <a:xfrm>
            <a:off x="3224147" y="2970012"/>
            <a:ext cx="2178657" cy="2178657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ED2A8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2"/>
          <p:cNvSpPr/>
          <p:nvPr/>
        </p:nvSpPr>
        <p:spPr>
          <a:xfrm>
            <a:off x="1072845" y="5171994"/>
            <a:ext cx="2178657" cy="2178657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ED2A8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2"/>
          <p:cNvSpPr/>
          <p:nvPr/>
        </p:nvSpPr>
        <p:spPr>
          <a:xfrm>
            <a:off x="1051637" y="795014"/>
            <a:ext cx="2178657" cy="2178657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ED2A8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2"/>
          <p:cNvSpPr/>
          <p:nvPr/>
        </p:nvSpPr>
        <p:spPr>
          <a:xfrm>
            <a:off x="3235018" y="7326858"/>
            <a:ext cx="2178657" cy="2178657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ED2A8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3" name="Google Shape;293;p2"/>
          <p:cNvPicPr preferRelativeResize="0"/>
          <p:nvPr/>
        </p:nvPicPr>
        <p:blipFill rotWithShape="1">
          <a:blip r:embed="rId4">
            <a:alphaModFix/>
          </a:blip>
          <a:srcRect b="19893" l="0" r="0" t="22797"/>
          <a:stretch/>
        </p:blipFill>
        <p:spPr>
          <a:xfrm>
            <a:off x="1051637" y="1170864"/>
            <a:ext cx="2196388" cy="125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37831" y="5515531"/>
            <a:ext cx="1648684" cy="1279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14701" y="7651757"/>
            <a:ext cx="1458036" cy="1390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61012" y="3631729"/>
            <a:ext cx="462627" cy="462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61012" y="6631153"/>
            <a:ext cx="462627" cy="462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330398" y="3117830"/>
            <a:ext cx="1966154" cy="1831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"/>
          <p:cNvSpPr txBox="1"/>
          <p:nvPr>
            <p:ph idx="1" type="body"/>
          </p:nvPr>
        </p:nvSpPr>
        <p:spPr>
          <a:xfrm>
            <a:off x="3383490" y="2458678"/>
            <a:ext cx="11521019" cy="11194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-GB"/>
              <a:t>Protecting the Customer Experience</a:t>
            </a:r>
            <a:endParaRPr sz="4800"/>
          </a:p>
        </p:txBody>
      </p:sp>
      <p:sp>
        <p:nvSpPr>
          <p:cNvPr id="304" name="Google Shape;304;p10"/>
          <p:cNvSpPr txBox="1"/>
          <p:nvPr/>
        </p:nvSpPr>
        <p:spPr>
          <a:xfrm>
            <a:off x="4523013" y="3679923"/>
            <a:ext cx="9241971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Every interaction matters.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10"/>
          <p:cNvSpPr txBox="1"/>
          <p:nvPr/>
        </p:nvSpPr>
        <p:spPr>
          <a:xfrm>
            <a:off x="4894837" y="4451607"/>
            <a:ext cx="8498321" cy="7745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From checkout speed to Wi-Fi quality, customers expect seamless service.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Connectivity enables: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10"/>
          <p:cNvSpPr txBox="1"/>
          <p:nvPr/>
        </p:nvSpPr>
        <p:spPr>
          <a:xfrm>
            <a:off x="6160982" y="5433818"/>
            <a:ext cx="3332876" cy="7745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✔ </a:t>
            </a:r>
            <a:r>
              <a:rPr b="1" i="0" lang="en-GB" sz="18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Faster checkout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✔ </a:t>
            </a:r>
            <a:r>
              <a:rPr b="1" i="0" lang="en-GB" sz="18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Better engagement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10"/>
          <p:cNvSpPr txBox="1"/>
          <p:nvPr/>
        </p:nvSpPr>
        <p:spPr>
          <a:xfrm>
            <a:off x="9413066" y="5433818"/>
            <a:ext cx="3332876" cy="7745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✔ </a:t>
            </a:r>
            <a:r>
              <a:rPr b="1" i="0" lang="en-GB" sz="18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Consistent service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✔ </a:t>
            </a:r>
            <a:r>
              <a:rPr b="1" i="0" lang="en-GB" sz="18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Higher loyalty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>Sammy McWilliams</dc:creator>
</cp:coreProperties>
</file>