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Quicksan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9" roundtripDataSignature="AMtx7mgowcthesR+d11gnCwkYi0oKq+i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4590365-1794-4D11-9675-325D37575910}">
  <a:tblStyle styleId="{A4590365-1794-4D11-9675-325D3757591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Quicksand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slideMaster" Target="slideMasters/slideMaster2.xml"/><Relationship Id="rId18" Type="http://schemas.openxmlformats.org/officeDocument/2006/relationships/font" Target="fonts/Quicksand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75" lIns="91225" spcFirstLastPara="1" rIns="91225" wrap="square" tIns="45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75" lIns="91225" spcFirstLastPara="1" rIns="91225" wrap="square" tIns="45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ca15c12dfc_0_34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75" lIns="91225" spcFirstLastPara="1" rIns="91225" wrap="square" tIns="45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3ca15c12dfc_0_34:notes"/>
          <p:cNvSpPr/>
          <p:nvPr>
            <p:ph idx="2" type="sldImg"/>
          </p:nvPr>
        </p:nvSpPr>
        <p:spPr>
          <a:xfrm>
            <a:off x="2290763" y="512763"/>
            <a:ext cx="45624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75" lIns="91225" spcFirstLastPara="1" rIns="91225" wrap="square" tIns="45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4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ca15c12dfc_0_7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75" lIns="91225" spcFirstLastPara="1" rIns="91225" wrap="square" tIns="45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g3ca15c12dfc_0_70:notes"/>
          <p:cNvSpPr/>
          <p:nvPr>
            <p:ph idx="2" type="sldImg"/>
          </p:nvPr>
        </p:nvSpPr>
        <p:spPr>
          <a:xfrm>
            <a:off x="2290763" y="512763"/>
            <a:ext cx="45624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6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75" lIns="91225" spcFirstLastPara="1" rIns="91225" wrap="square" tIns="45575">
            <a:noAutofit/>
          </a:bodyPr>
          <a:lstStyle/>
          <a:p>
            <a:pPr indent="-228600" lvl="0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5" name="Google Shape;245;p6:notes"/>
          <p:cNvSpPr txBox="1"/>
          <p:nvPr>
            <p:ph idx="12" type="sldNum"/>
          </p:nvPr>
        </p:nvSpPr>
        <p:spPr>
          <a:xfrm>
            <a:off x="5180013" y="6502401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75" lIns="91225" spcFirstLastPara="1" rIns="9122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7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75" lIns="91225" spcFirstLastPara="1" rIns="91225" wrap="square" tIns="45575">
            <a:noAutofit/>
          </a:bodyPr>
          <a:lstStyle/>
          <a:p>
            <a:pPr indent="-228600" lvl="0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7" name="Google Shape;257;p7:notes"/>
          <p:cNvSpPr txBox="1"/>
          <p:nvPr>
            <p:ph idx="12" type="sldNum"/>
          </p:nvPr>
        </p:nvSpPr>
        <p:spPr>
          <a:xfrm>
            <a:off x="5180013" y="6502401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75" lIns="91225" spcFirstLastPara="1" rIns="9122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ca15c12dfc_0_12:notes"/>
          <p:cNvSpPr/>
          <p:nvPr>
            <p:ph idx="2" type="sldImg"/>
          </p:nvPr>
        </p:nvSpPr>
        <p:spPr>
          <a:xfrm>
            <a:off x="2290763" y="512763"/>
            <a:ext cx="45624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3ca15c12dfc_0_12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75" lIns="91225" spcFirstLastPara="1" rIns="91225" wrap="square" tIns="45575">
            <a:noAutofit/>
          </a:bodyPr>
          <a:lstStyle/>
          <a:p>
            <a:pPr indent="-228600" lvl="0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9" name="Google Shape;269;g3ca15c12dfc_0_12:notes"/>
          <p:cNvSpPr txBox="1"/>
          <p:nvPr>
            <p:ph idx="12" type="sldNum"/>
          </p:nvPr>
        </p:nvSpPr>
        <p:spPr>
          <a:xfrm>
            <a:off x="5180013" y="6502401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75" lIns="91225" spcFirstLastPara="1" rIns="91225" wrap="square" tIns="45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 txBox="1"/>
          <p:nvPr>
            <p:ph type="title"/>
          </p:nvPr>
        </p:nvSpPr>
        <p:spPr>
          <a:xfrm>
            <a:off x="363855" y="1365361"/>
            <a:ext cx="3090545" cy="363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" type="body"/>
          </p:nvPr>
        </p:nvSpPr>
        <p:spPr>
          <a:xfrm>
            <a:off x="4842637" y="1088804"/>
            <a:ext cx="40551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6925692" y="4964031"/>
            <a:ext cx="1579879" cy="116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0" type="dt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8661019" y="4944266"/>
            <a:ext cx="168909" cy="116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8575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 txBox="1"/>
          <p:nvPr>
            <p:ph type="ctrTitle"/>
          </p:nvPr>
        </p:nvSpPr>
        <p:spPr>
          <a:xfrm>
            <a:off x="685800" y="1594485"/>
            <a:ext cx="7772400" cy="363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" type="subTitle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1" type="ftr"/>
          </p:nvPr>
        </p:nvSpPr>
        <p:spPr>
          <a:xfrm>
            <a:off x="6925692" y="4964031"/>
            <a:ext cx="1579879" cy="116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0" type="dt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2" type="sldNum"/>
          </p:nvPr>
        </p:nvSpPr>
        <p:spPr>
          <a:xfrm>
            <a:off x="8661019" y="4944266"/>
            <a:ext cx="168909" cy="116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8575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 txBox="1"/>
          <p:nvPr>
            <p:ph type="title"/>
          </p:nvPr>
        </p:nvSpPr>
        <p:spPr>
          <a:xfrm>
            <a:off x="363855" y="1365361"/>
            <a:ext cx="3090545" cy="363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" type="body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2" type="body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1" type="ftr"/>
          </p:nvPr>
        </p:nvSpPr>
        <p:spPr>
          <a:xfrm>
            <a:off x="6925692" y="4964031"/>
            <a:ext cx="1579879" cy="116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0" type="dt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2" type="sldNum"/>
          </p:nvPr>
        </p:nvSpPr>
        <p:spPr>
          <a:xfrm>
            <a:off x="8661019" y="4944266"/>
            <a:ext cx="168909" cy="116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8575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363855" y="1365361"/>
            <a:ext cx="3090545" cy="363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1" type="ftr"/>
          </p:nvPr>
        </p:nvSpPr>
        <p:spPr>
          <a:xfrm>
            <a:off x="6925692" y="4964031"/>
            <a:ext cx="1579879" cy="116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0" type="dt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2" type="sldNum"/>
          </p:nvPr>
        </p:nvSpPr>
        <p:spPr>
          <a:xfrm>
            <a:off x="8661019" y="4944266"/>
            <a:ext cx="168909" cy="116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8575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/>
          <p:nvPr>
            <p:ph idx="11" type="ftr"/>
          </p:nvPr>
        </p:nvSpPr>
        <p:spPr>
          <a:xfrm>
            <a:off x="6925692" y="4964031"/>
            <a:ext cx="1579879" cy="116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0" type="dt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8661019" y="4944266"/>
            <a:ext cx="168909" cy="116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8575" marR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8575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 type="obj">
  <p:cSld name="OBJECT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0" i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0" i="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indent="-3048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–"/>
              <a:defRPr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25400" marR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marR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marR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marR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marR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marR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marR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marR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marR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25400" marR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marR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marR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marR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marR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marR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marR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marR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marR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63855" y="1365361"/>
            <a:ext cx="3090545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1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842637" y="1088804"/>
            <a:ext cx="40551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1" type="ftr"/>
          </p:nvPr>
        </p:nvSpPr>
        <p:spPr>
          <a:xfrm>
            <a:off x="6925692" y="4964031"/>
            <a:ext cx="1579879" cy="116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0" type="dt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61019" y="4944266"/>
            <a:ext cx="168909" cy="116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8575" marR="0" rtl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8575" marR="0" rtl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8575" marR="0" rtl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8575" marR="0" rtl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8575" marR="0" rtl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8575" marR="0" rtl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8575" marR="0" rtl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8575" marR="0" rtl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8575" marR="0" rtl="0" algn="l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8575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3701" y="4454620"/>
            <a:ext cx="1765426" cy="62585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/>
          <p:nvPr/>
        </p:nvSpPr>
        <p:spPr>
          <a:xfrm>
            <a:off x="-1" y="2740343"/>
            <a:ext cx="4731765" cy="2403157"/>
          </a:xfrm>
          <a:custGeom>
            <a:rect b="b" l="l" r="r" t="t"/>
            <a:pathLst>
              <a:path extrusionOk="0" h="3653790" w="4572000">
                <a:moveTo>
                  <a:pt x="0" y="3653790"/>
                </a:moveTo>
                <a:lnTo>
                  <a:pt x="4572000" y="3653790"/>
                </a:lnTo>
                <a:lnTo>
                  <a:pt x="4572000" y="0"/>
                </a:lnTo>
                <a:lnTo>
                  <a:pt x="0" y="0"/>
                </a:lnTo>
                <a:lnTo>
                  <a:pt x="0" y="365379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-1" y="0"/>
            <a:ext cx="4731765" cy="2740343"/>
          </a:xfrm>
          <a:custGeom>
            <a:rect b="b" l="l" r="r" t="t"/>
            <a:pathLst>
              <a:path extrusionOk="0" h="3653790" w="4572000">
                <a:moveTo>
                  <a:pt x="0" y="3653790"/>
                </a:moveTo>
                <a:lnTo>
                  <a:pt x="4572000" y="3653790"/>
                </a:lnTo>
                <a:lnTo>
                  <a:pt x="4572000" y="0"/>
                </a:lnTo>
                <a:lnTo>
                  <a:pt x="0" y="0"/>
                </a:lnTo>
                <a:lnTo>
                  <a:pt x="0" y="365379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>
            <p:ph type="title"/>
          </p:nvPr>
        </p:nvSpPr>
        <p:spPr>
          <a:xfrm>
            <a:off x="362100" y="1068225"/>
            <a:ext cx="42099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375">
            <a:spAutoFit/>
          </a:bodyPr>
          <a:lstStyle/>
          <a:p>
            <a:pPr indent="0" lvl="0" marL="9525" rtl="0" algn="l">
              <a:lnSpc>
                <a:spcPct val="12130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/>
              <a:t>Retail</a:t>
            </a:r>
            <a:r>
              <a:rPr b="1" lang="en"/>
              <a:t>: Business Continuity Solutions  </a:t>
            </a:r>
            <a:br>
              <a:rPr b="1" lang="en"/>
            </a:br>
            <a:r>
              <a:rPr lang="en" sz="1460"/>
              <a:t>From premier Wireless &amp; T-Mobile</a:t>
            </a:r>
            <a:endParaRPr sz="1460"/>
          </a:p>
        </p:txBody>
      </p:sp>
      <p:sp>
        <p:nvSpPr>
          <p:cNvPr id="102" name="Google Shape;102;p1"/>
          <p:cNvSpPr txBox="1"/>
          <p:nvPr/>
        </p:nvSpPr>
        <p:spPr>
          <a:xfrm>
            <a:off x="7657813" y="4916091"/>
            <a:ext cx="79058" cy="1481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103" y="348512"/>
            <a:ext cx="2333508" cy="2705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4" name="Google Shape;104;p1"/>
          <p:cNvGraphicFramePr/>
          <p:nvPr/>
        </p:nvGraphicFramePr>
        <p:xfrm>
          <a:off x="5423521" y="8472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{A4590365-1794-4D11-9675-325D37575910}</a:tableStyleId>
              </a:tblPr>
              <a:tblGrid>
                <a:gridCol w="2529850"/>
                <a:gridCol w="453875"/>
              </a:tblGrid>
              <a:tr h="262425">
                <a:tc>
                  <a:txBody>
                    <a:bodyPr/>
                    <a:lstStyle/>
                    <a:p>
                      <a:pPr indent="0" lvl="0" marL="95250" marR="0" rtl="0" algn="l">
                        <a:lnSpc>
                          <a:spcPct val="127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rgbClr val="E6268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</a:t>
                      </a:r>
                      <a:endParaRPr sz="1800" u="none" cap="none" strike="noStrike">
                        <a:solidFill>
                          <a:srgbClr val="E6268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B cap="flat" cmpd="sng" w="12700">
                      <a:solidFill>
                        <a:srgbClr val="EA09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B cap="flat" cmpd="sng" w="12700">
                      <a:solidFill>
                        <a:srgbClr val="E22C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7650">
                <a:tc>
                  <a:txBody>
                    <a:bodyPr/>
                    <a:lstStyle/>
                    <a:p>
                      <a:pPr indent="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Industry </a:t>
                      </a:r>
                      <a:r>
                        <a:rPr lang="en"/>
                        <a:t>C</a:t>
                      </a: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ontext &amp; S</a:t>
                      </a:r>
                      <a:r>
                        <a:rPr lang="en" sz="1400" u="none" cap="none" strike="noStrike"/>
                        <a:t>olution Overview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300" marB="0" marR="0" marL="0">
                    <a:lnT cap="flat" cmpd="sng" w="12700">
                      <a:solidFill>
                        <a:srgbClr val="EA098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20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300" marB="0" marR="0" marL="0">
                    <a:lnT cap="flat" cmpd="sng" w="12700">
                      <a:solidFill>
                        <a:srgbClr val="E22C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7650">
                <a:tc>
                  <a:txBody>
                    <a:bodyPr/>
                    <a:lstStyle/>
                    <a:p>
                      <a:pPr indent="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Value Pillars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775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20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775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Segments and Verticals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25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20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25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7650">
                <a:tc>
                  <a:txBody>
                    <a:bodyPr/>
                    <a:lstStyle/>
                    <a:p>
                      <a:pPr indent="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Buyer Concerns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25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20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25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7650">
                <a:tc>
                  <a:txBody>
                    <a:bodyPr/>
                    <a:lstStyle/>
                    <a:p>
                      <a:pPr indent="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Conversation Starters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725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20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725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7650">
                <a:tc>
                  <a:txBody>
                    <a:bodyPr/>
                    <a:lstStyle/>
                    <a:p>
                      <a:pPr indent="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How Our Solution Helps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620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20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3-4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620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Which Product When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620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20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620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7650">
                <a:tc>
                  <a:txBody>
                    <a:bodyPr/>
                    <a:lstStyle/>
                    <a:p>
                      <a:pPr indent="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Discovery Checklist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6675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20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6675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Elevator Pitch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6675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20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6675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5775">
                <a:tc>
                  <a:txBody>
                    <a:bodyPr/>
                    <a:lstStyle/>
                    <a:p>
                      <a:pPr indent="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Advice From Sales Specialist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715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20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715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Phone &amp; Voicemail Script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7625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20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7625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95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Email Script</a:t>
                      </a:r>
                      <a:endParaRPr sz="1400" u="none" cap="none" strike="noStrike"/>
                    </a:p>
                  </a:txBody>
                  <a:tcPr marT="27625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20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8-9</a:t>
                      </a:r>
                      <a:endParaRPr sz="1400" u="none" cap="none" strike="noStrike"/>
                    </a:p>
                  </a:txBody>
                  <a:tcPr marT="27625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5" name="Google Shape;105;p1"/>
          <p:cNvPicPr preferRelativeResize="0"/>
          <p:nvPr/>
        </p:nvPicPr>
        <p:blipFill rotWithShape="1">
          <a:blip r:embed="rId4">
            <a:alphaModFix/>
          </a:blip>
          <a:srcRect b="0" l="0" r="0" t="2277"/>
          <a:stretch/>
        </p:blipFill>
        <p:spPr>
          <a:xfrm>
            <a:off x="654826" y="2961301"/>
            <a:ext cx="3196900" cy="19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 title="T-Mobile Business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9675" y="257700"/>
            <a:ext cx="1419049" cy="361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/>
        </p:nvSpPr>
        <p:spPr>
          <a:xfrm>
            <a:off x="266677" y="541272"/>
            <a:ext cx="1473300" cy="3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/>
              <a:t>Retail operations depend on constant connectivity.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/>
              <a:t>POS systems, digital payments, cameras, communications, inventory, curbside fulfillment, and customer engagement tools all rely on reliable networks.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/>
              <a:t>Retail teams face growing disruption from: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ISP and internet outages</a:t>
            </a:r>
            <a:endParaRPr sz="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Power interruptions</a:t>
            </a:r>
            <a:endParaRPr sz="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Network congestion</a:t>
            </a:r>
            <a:endParaRPr sz="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Construction and line damage</a:t>
            </a:r>
            <a:endParaRPr sz="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Weather events</a:t>
            </a:r>
            <a:endParaRPr sz="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Increased theft and liability</a:t>
            </a:r>
            <a:endParaRPr sz="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/>
              <a:t>When connectivity fails, operations don’t just slow—they stop.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/>
              <a:t>Downtime directly impacts revenue, customer trust, and brand reputation.</a:t>
            </a:r>
            <a:endParaRPr sz="700"/>
          </a:p>
        </p:txBody>
      </p:sp>
      <p:sp>
        <p:nvSpPr>
          <p:cNvPr id="112" name="Google Shape;112;p2"/>
          <p:cNvSpPr txBox="1"/>
          <p:nvPr/>
        </p:nvSpPr>
        <p:spPr>
          <a:xfrm>
            <a:off x="6545994" y="1460592"/>
            <a:ext cx="2259000" cy="22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150">
            <a:spAutoFit/>
          </a:bodyPr>
          <a:lstStyle/>
          <a:p>
            <a:pPr indent="-179388" lvl="0" marL="1793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rgbClr val="18518E"/>
                </a:solidFill>
              </a:rPr>
              <a:t>Retail Owners / Operators</a:t>
            </a:r>
            <a:endParaRPr b="1" i="0" sz="800" u="none" cap="none" strike="noStrike">
              <a:solidFill>
                <a:srgbClr val="185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•"/>
            </a:pPr>
            <a:r>
              <a:rPr lang="en" sz="700"/>
              <a:t>Lost revenue during outages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•"/>
            </a:pPr>
            <a:r>
              <a:rPr lang="en" sz="700"/>
              <a:t>Store closures or degraded service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•"/>
            </a:pPr>
            <a:r>
              <a:rPr lang="en" sz="700"/>
              <a:t>Protecting margins</a:t>
            </a:r>
            <a:endParaRPr b="1" sz="700"/>
          </a:p>
          <a:p>
            <a:pPr indent="-179388" lvl="0" marL="1793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388" lvl="0" marL="1793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388" lvl="0" marL="1793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rgbClr val="18518E"/>
                </a:solidFill>
              </a:rPr>
              <a:t>IT &amp; Operations Leaders</a:t>
            </a:r>
            <a:endParaRPr b="1" i="0" sz="800" u="none" cap="none" strike="noStrike">
              <a:solidFill>
                <a:srgbClr val="185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•"/>
            </a:pPr>
            <a:r>
              <a:rPr lang="en" sz="700"/>
              <a:t>Single points of failure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•"/>
            </a:pPr>
            <a:r>
              <a:rPr lang="en" sz="700"/>
              <a:t>Lack of centralized visibility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•"/>
            </a:pPr>
            <a:r>
              <a:rPr lang="en" sz="700"/>
              <a:t>Managing multiple locations consistently</a:t>
            </a:r>
            <a:endParaRPr b="1" sz="700"/>
          </a:p>
          <a:p>
            <a:pPr indent="-179388" lvl="0" marL="1793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388" lvl="0" marL="1793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388" lvl="0" marL="1793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rgbClr val="18518E"/>
                </a:solidFill>
              </a:rPr>
              <a:t>Loss Prevention / Security</a:t>
            </a:r>
            <a:endParaRPr b="1" i="0" sz="800" u="none" cap="none" strike="noStrike">
              <a:solidFill>
                <a:srgbClr val="185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•"/>
            </a:pPr>
            <a:r>
              <a:rPr lang="en" sz="700"/>
              <a:t>Cameras offline during incidents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•"/>
            </a:pPr>
            <a:r>
              <a:rPr lang="en" sz="700"/>
              <a:t>Delayed investigations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•"/>
            </a:pPr>
            <a:r>
              <a:rPr lang="en" sz="700"/>
              <a:t>Increased liability exposure</a:t>
            </a:r>
            <a:endParaRPr b="1" sz="700"/>
          </a:p>
          <a:p>
            <a:pPr indent="-179388" lvl="0" marL="1793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388" lvl="0" marL="1793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388" lvl="0" marL="1793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rgbClr val="18518E"/>
                </a:solidFill>
              </a:rPr>
              <a:t>Store Managers</a:t>
            </a:r>
            <a:endParaRPr b="1" i="0" sz="800" u="none" cap="none" strike="noStrike">
              <a:solidFill>
                <a:srgbClr val="185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•"/>
            </a:pPr>
            <a:r>
              <a:rPr lang="en" sz="700"/>
              <a:t>Communication breakdowns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•"/>
            </a:pPr>
            <a:r>
              <a:rPr lang="en" sz="700"/>
              <a:t>No clear escalation or response path</a:t>
            </a:r>
            <a:endParaRPr b="1" sz="700"/>
          </a:p>
        </p:txBody>
      </p:sp>
      <p:sp>
        <p:nvSpPr>
          <p:cNvPr id="113" name="Google Shape;113;p2"/>
          <p:cNvSpPr/>
          <p:nvPr/>
        </p:nvSpPr>
        <p:spPr>
          <a:xfrm flipH="1">
            <a:off x="5713686" y="202883"/>
            <a:ext cx="22860" cy="3418745"/>
          </a:xfrm>
          <a:custGeom>
            <a:rect b="b" l="l" r="r" t="t"/>
            <a:pathLst>
              <a:path extrusionOk="0" h="4715510" w="3810">
                <a:moveTo>
                  <a:pt x="3810" y="4715383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EA09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 flipH="1">
            <a:off x="1970105" y="202883"/>
            <a:ext cx="22800" cy="3418745"/>
          </a:xfrm>
          <a:custGeom>
            <a:rect b="b" l="l" r="r" t="t"/>
            <a:pathLst>
              <a:path extrusionOk="0" h="4715510" w="120000">
                <a:moveTo>
                  <a:pt x="0" y="4715383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EA09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2139872" y="1519025"/>
            <a:ext cx="13641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050">
            <a:spAutoFit/>
          </a:bodyPr>
          <a:lstStyle/>
          <a:p>
            <a:pPr indent="0" lvl="0" marL="1450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70"/>
              <a:buFont typeface="Arial"/>
              <a:buNone/>
            </a:pPr>
            <a:r>
              <a:rPr b="1" i="0" lang="en" sz="137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rPr>
              <a:t>Value Pillars</a:t>
            </a:r>
            <a:endParaRPr b="1" i="0" sz="13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5888424" y="1096161"/>
            <a:ext cx="2259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rPr>
              <a:t>Buyer Personas and Concerns 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5880031" y="1340952"/>
            <a:ext cx="2731294" cy="0"/>
          </a:xfrm>
          <a:custGeom>
            <a:rect b="b" l="l" r="r" t="t"/>
            <a:pathLst>
              <a:path extrusionOk="0" h="120000" w="3641725">
                <a:moveTo>
                  <a:pt x="0" y="0"/>
                </a:moveTo>
                <a:lnTo>
                  <a:pt x="3641598" y="0"/>
                </a:lnTo>
              </a:path>
            </a:pathLst>
          </a:custGeom>
          <a:noFill/>
          <a:ln cap="flat" cmpd="sng" w="12700">
            <a:solidFill>
              <a:srgbClr val="E22C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>
            <p:ph type="title"/>
          </p:nvPr>
        </p:nvSpPr>
        <p:spPr>
          <a:xfrm>
            <a:off x="2163381" y="202875"/>
            <a:ext cx="16986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200"/>
              <a:buNone/>
            </a:pPr>
            <a:r>
              <a:rPr b="1" lang="en" sz="1200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298092" y="402907"/>
            <a:ext cx="1449229" cy="0"/>
          </a:xfrm>
          <a:custGeom>
            <a:rect b="b" l="l" r="r" t="t"/>
            <a:pathLst>
              <a:path extrusionOk="0" h="120000" w="1932305">
                <a:moveTo>
                  <a:pt x="0" y="0"/>
                </a:moveTo>
                <a:lnTo>
                  <a:pt x="1932177" y="0"/>
                </a:lnTo>
              </a:path>
            </a:pathLst>
          </a:custGeom>
          <a:noFill/>
          <a:ln cap="flat" cmpd="sng" w="12700">
            <a:solidFill>
              <a:srgbClr val="E22C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270707" y="162012"/>
            <a:ext cx="14733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rPr>
              <a:t>Industry Context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2163405" y="405619"/>
            <a:ext cx="3207626" cy="0"/>
          </a:xfrm>
          <a:custGeom>
            <a:rect b="b" l="l" r="r" t="t"/>
            <a:pathLst>
              <a:path extrusionOk="0" h="120000" w="1932305">
                <a:moveTo>
                  <a:pt x="0" y="0"/>
                </a:moveTo>
                <a:lnTo>
                  <a:pt x="1932177" y="0"/>
                </a:lnTo>
              </a:path>
            </a:pathLst>
          </a:custGeom>
          <a:noFill/>
          <a:ln cap="flat" cmpd="sng" w="12700">
            <a:solidFill>
              <a:srgbClr val="E22C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5890868" y="145550"/>
            <a:ext cx="16074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rPr>
              <a:t>Segments </a:t>
            </a:r>
            <a:r>
              <a:rPr b="1" lang="en" sz="1200">
                <a:solidFill>
                  <a:srgbClr val="E22C91"/>
                </a:solidFill>
              </a:rPr>
              <a:t>&amp;</a:t>
            </a:r>
            <a:r>
              <a:rPr b="1" i="0" lang="en" sz="12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200">
                <a:solidFill>
                  <a:srgbClr val="E22C91"/>
                </a:solidFill>
              </a:rPr>
              <a:t>V</a:t>
            </a:r>
            <a:r>
              <a:rPr b="1" i="0" lang="en" sz="12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rPr>
              <a:t>erticals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5899428" y="376875"/>
            <a:ext cx="2730017" cy="107700"/>
          </a:xfrm>
          <a:custGeom>
            <a:rect b="b" l="l" r="r" t="t"/>
            <a:pathLst>
              <a:path extrusionOk="0" h="120000" w="2068195">
                <a:moveTo>
                  <a:pt x="0" y="0"/>
                </a:moveTo>
                <a:lnTo>
                  <a:pt x="2067687" y="0"/>
                </a:lnTo>
              </a:path>
            </a:pathLst>
          </a:custGeom>
          <a:noFill/>
          <a:ln cap="flat" cmpd="sng" w="12700">
            <a:solidFill>
              <a:srgbClr val="E22C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5912525" y="499350"/>
            <a:ext cx="13806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Single-Location Retail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Multi-Location Retail Brands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Big Box &amp; Specialty Retail</a:t>
            </a:r>
            <a:endParaRPr sz="700"/>
          </a:p>
        </p:txBody>
      </p:sp>
      <p:sp>
        <p:nvSpPr>
          <p:cNvPr id="125" name="Google Shape;125;p2"/>
          <p:cNvSpPr txBox="1"/>
          <p:nvPr/>
        </p:nvSpPr>
        <p:spPr>
          <a:xfrm>
            <a:off x="2419924" y="1905425"/>
            <a:ext cx="15045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00">
            <a:spAutoFit/>
          </a:bodyPr>
          <a:lstStyle/>
          <a:p>
            <a:pPr indent="0" lvl="0" marL="0" marR="0" rtl="0" algn="l">
              <a:lnSpc>
                <a:spcPct val="115833"/>
              </a:lnSpc>
              <a:spcBef>
                <a:spcPts val="0"/>
              </a:spcBef>
              <a:spcAft>
                <a:spcPts val="666"/>
              </a:spcAft>
              <a:buClr>
                <a:schemeClr val="dk1"/>
              </a:buClr>
              <a:buSzPts val="916"/>
              <a:buFont typeface="Arial"/>
              <a:buNone/>
            </a:pPr>
            <a:r>
              <a:rPr b="1" lang="en" sz="800">
                <a:solidFill>
                  <a:srgbClr val="18518E"/>
                </a:solidFill>
              </a:rPr>
              <a:t>Revenue Protection</a:t>
            </a:r>
            <a:endParaRPr b="1" i="0" sz="800" u="none" cap="none" strike="noStrike">
              <a:solidFill>
                <a:srgbClr val="185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Google Shape;126;p2"/>
          <p:cNvGrpSpPr/>
          <p:nvPr/>
        </p:nvGrpSpPr>
        <p:grpSpPr>
          <a:xfrm>
            <a:off x="6036610" y="1519018"/>
            <a:ext cx="326156" cy="338953"/>
            <a:chOff x="5227082" y="759436"/>
            <a:chExt cx="503638" cy="523398"/>
          </a:xfrm>
        </p:grpSpPr>
        <p:pic>
          <p:nvPicPr>
            <p:cNvPr id="127" name="Google Shape;12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74728" y="759436"/>
              <a:ext cx="210082" cy="234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27082" y="1102524"/>
              <a:ext cx="503638" cy="1803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313154" y="987616"/>
              <a:ext cx="333375" cy="66675"/>
            </a:xfrm>
            <a:custGeom>
              <a:rect b="b" l="l" r="r" t="t"/>
              <a:pathLst>
                <a:path extrusionOk="0" h="66675" w="333375">
                  <a:moveTo>
                    <a:pt x="0" y="66172"/>
                  </a:moveTo>
                  <a:lnTo>
                    <a:pt x="0" y="44441"/>
                  </a:lnTo>
                  <a:lnTo>
                    <a:pt x="333338" y="44441"/>
                  </a:lnTo>
                  <a:lnTo>
                    <a:pt x="333338" y="66172"/>
                  </a:lnTo>
                </a:path>
                <a:path extrusionOk="0" h="66675" w="333375">
                  <a:moveTo>
                    <a:pt x="166669" y="0"/>
                  </a:moveTo>
                  <a:lnTo>
                    <a:pt x="166669" y="66172"/>
                  </a:lnTo>
                </a:path>
              </a:pathLst>
            </a:custGeom>
            <a:noFill/>
            <a:ln cap="flat" cmpd="sng" w="9525">
              <a:solidFill>
                <a:srgbClr val="E100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30;p2"/>
          <p:cNvGrpSpPr/>
          <p:nvPr/>
        </p:nvGrpSpPr>
        <p:grpSpPr>
          <a:xfrm>
            <a:off x="6001222" y="2049702"/>
            <a:ext cx="362270" cy="315017"/>
            <a:chOff x="5223492" y="2064014"/>
            <a:chExt cx="511175" cy="444500"/>
          </a:xfrm>
        </p:grpSpPr>
        <p:sp>
          <p:nvSpPr>
            <p:cNvPr id="131" name="Google Shape;131;p2"/>
            <p:cNvSpPr/>
            <p:nvPr/>
          </p:nvSpPr>
          <p:spPr>
            <a:xfrm>
              <a:off x="5223492" y="2064014"/>
              <a:ext cx="511175" cy="444500"/>
            </a:xfrm>
            <a:custGeom>
              <a:rect b="b" l="l" r="r" t="t"/>
              <a:pathLst>
                <a:path extrusionOk="0" h="444500" w="511175">
                  <a:moveTo>
                    <a:pt x="510818" y="364439"/>
                  </a:moveTo>
                  <a:lnTo>
                    <a:pt x="508497" y="377852"/>
                  </a:lnTo>
                  <a:lnTo>
                    <a:pt x="501458" y="388952"/>
                  </a:lnTo>
                  <a:lnTo>
                    <a:pt x="490771" y="396610"/>
                  </a:lnTo>
                  <a:lnTo>
                    <a:pt x="477506" y="399699"/>
                  </a:lnTo>
                  <a:lnTo>
                    <a:pt x="33312" y="399699"/>
                  </a:lnTo>
                  <a:lnTo>
                    <a:pt x="0" y="364439"/>
                  </a:lnTo>
                  <a:lnTo>
                    <a:pt x="0" y="35259"/>
                  </a:lnTo>
                  <a:lnTo>
                    <a:pt x="2324" y="21845"/>
                  </a:lnTo>
                  <a:lnTo>
                    <a:pt x="9363" y="10743"/>
                  </a:lnTo>
                  <a:lnTo>
                    <a:pt x="20048" y="3084"/>
                  </a:lnTo>
                  <a:lnTo>
                    <a:pt x="33312" y="0"/>
                  </a:lnTo>
                  <a:lnTo>
                    <a:pt x="477506" y="0"/>
                  </a:lnTo>
                  <a:lnTo>
                    <a:pt x="510818" y="35259"/>
                  </a:lnTo>
                  <a:lnTo>
                    <a:pt x="510818" y="364439"/>
                  </a:lnTo>
                  <a:close/>
                </a:path>
                <a:path extrusionOk="0" h="444500" w="511175">
                  <a:moveTo>
                    <a:pt x="99933" y="444081"/>
                  </a:moveTo>
                  <a:lnTo>
                    <a:pt x="410882" y="444081"/>
                  </a:lnTo>
                </a:path>
                <a:path extrusionOk="0" h="444500" w="511175">
                  <a:moveTo>
                    <a:pt x="255407" y="399699"/>
                  </a:moveTo>
                  <a:lnTo>
                    <a:pt x="255407" y="444081"/>
                  </a:lnTo>
                </a:path>
                <a:path extrusionOk="0" h="444500" w="511175">
                  <a:moveTo>
                    <a:pt x="266493" y="355257"/>
                  </a:moveTo>
                  <a:lnTo>
                    <a:pt x="266493" y="361379"/>
                  </a:lnTo>
                  <a:lnTo>
                    <a:pt x="261530" y="366341"/>
                  </a:lnTo>
                  <a:lnTo>
                    <a:pt x="255407" y="366341"/>
                  </a:lnTo>
                  <a:lnTo>
                    <a:pt x="249285" y="366341"/>
                  </a:lnTo>
                  <a:lnTo>
                    <a:pt x="244321" y="361379"/>
                  </a:lnTo>
                  <a:lnTo>
                    <a:pt x="244321" y="355257"/>
                  </a:lnTo>
                  <a:lnTo>
                    <a:pt x="244321" y="349136"/>
                  </a:lnTo>
                  <a:lnTo>
                    <a:pt x="249285" y="344174"/>
                  </a:lnTo>
                  <a:lnTo>
                    <a:pt x="255407" y="344174"/>
                  </a:lnTo>
                  <a:lnTo>
                    <a:pt x="261530" y="344174"/>
                  </a:lnTo>
                  <a:lnTo>
                    <a:pt x="266493" y="349136"/>
                  </a:lnTo>
                  <a:lnTo>
                    <a:pt x="266493" y="355257"/>
                  </a:lnTo>
                  <a:close/>
                </a:path>
                <a:path extrusionOk="0" h="444500" w="511175">
                  <a:moveTo>
                    <a:pt x="0" y="310870"/>
                  </a:moveTo>
                  <a:lnTo>
                    <a:pt x="510818" y="310871"/>
                  </a:lnTo>
                </a:path>
              </a:pathLst>
            </a:custGeom>
            <a:noFill/>
            <a:ln cap="flat" cmpd="sng" w="9525">
              <a:solidFill>
                <a:srgbClr val="E100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56676" y="2093182"/>
              <a:ext cx="246366" cy="2462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2"/>
          <p:cNvGrpSpPr/>
          <p:nvPr/>
        </p:nvGrpSpPr>
        <p:grpSpPr>
          <a:xfrm>
            <a:off x="6023422" y="2555221"/>
            <a:ext cx="292724" cy="392074"/>
            <a:chOff x="5275217" y="3752830"/>
            <a:chExt cx="386027" cy="517044"/>
          </a:xfrm>
        </p:grpSpPr>
        <p:pic>
          <p:nvPicPr>
            <p:cNvPr id="134" name="Google Shape;134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75217" y="4123954"/>
              <a:ext cx="145954" cy="145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2"/>
            <p:cNvSpPr/>
            <p:nvPr/>
          </p:nvSpPr>
          <p:spPr>
            <a:xfrm>
              <a:off x="5303740" y="3752830"/>
              <a:ext cx="357504" cy="511175"/>
            </a:xfrm>
            <a:custGeom>
              <a:rect b="b" l="l" r="r" t="t"/>
              <a:pathLst>
                <a:path extrusionOk="0" h="511175" w="357504">
                  <a:moveTo>
                    <a:pt x="66624" y="381661"/>
                  </a:moveTo>
                  <a:lnTo>
                    <a:pt x="66624" y="0"/>
                  </a:lnTo>
                  <a:lnTo>
                    <a:pt x="0" y="0"/>
                  </a:lnTo>
                </a:path>
                <a:path extrusionOk="0" h="511175" w="357504">
                  <a:moveTo>
                    <a:pt x="106892" y="466301"/>
                  </a:moveTo>
                  <a:lnTo>
                    <a:pt x="310949" y="466301"/>
                  </a:lnTo>
                  <a:lnTo>
                    <a:pt x="357304" y="510688"/>
                  </a:lnTo>
                </a:path>
                <a:path extrusionOk="0" h="511175" w="357504">
                  <a:moveTo>
                    <a:pt x="111076" y="222042"/>
                  </a:moveTo>
                  <a:lnTo>
                    <a:pt x="333175" y="222042"/>
                  </a:lnTo>
                  <a:lnTo>
                    <a:pt x="333175" y="421865"/>
                  </a:lnTo>
                  <a:lnTo>
                    <a:pt x="111076" y="421865"/>
                  </a:lnTo>
                  <a:lnTo>
                    <a:pt x="111076" y="222042"/>
                  </a:lnTo>
                  <a:close/>
                </a:path>
                <a:path extrusionOk="0" h="511175" w="357504">
                  <a:moveTo>
                    <a:pt x="111076" y="110994"/>
                  </a:moveTo>
                  <a:lnTo>
                    <a:pt x="266551" y="110994"/>
                  </a:lnTo>
                  <a:lnTo>
                    <a:pt x="266551" y="221988"/>
                  </a:lnTo>
                  <a:lnTo>
                    <a:pt x="111076" y="221988"/>
                  </a:lnTo>
                  <a:lnTo>
                    <a:pt x="111076" y="110994"/>
                  </a:lnTo>
                  <a:close/>
                </a:path>
                <a:path extrusionOk="0" h="511175" w="357504">
                  <a:moveTo>
                    <a:pt x="288723" y="377478"/>
                  </a:moveTo>
                  <a:lnTo>
                    <a:pt x="244325" y="377478"/>
                  </a:lnTo>
                </a:path>
                <a:path extrusionOk="0" h="511175" w="357504">
                  <a:moveTo>
                    <a:pt x="177701" y="177656"/>
                  </a:moveTo>
                  <a:lnTo>
                    <a:pt x="155474" y="177656"/>
                  </a:lnTo>
                </a:path>
              </a:pathLst>
            </a:custGeom>
            <a:noFill/>
            <a:ln cap="flat" cmpd="sng" w="9525">
              <a:solidFill>
                <a:srgbClr val="E100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6034277" y="3210464"/>
            <a:ext cx="280378" cy="280378"/>
          </a:xfrm>
          <a:custGeom>
            <a:rect b="b" l="l" r="r" t="t"/>
            <a:pathLst>
              <a:path extrusionOk="0" h="502920" w="502920">
                <a:moveTo>
                  <a:pt x="45720" y="53842"/>
                </a:moveTo>
                <a:lnTo>
                  <a:pt x="75437" y="21251"/>
                </a:lnTo>
                <a:lnTo>
                  <a:pt x="105155" y="4508"/>
                </a:lnTo>
                <a:lnTo>
                  <a:pt x="134873" y="0"/>
                </a:lnTo>
                <a:lnTo>
                  <a:pt x="164591" y="4113"/>
                </a:lnTo>
                <a:lnTo>
                  <a:pt x="194309" y="13233"/>
                </a:lnTo>
                <a:lnTo>
                  <a:pt x="224027" y="23749"/>
                </a:lnTo>
                <a:lnTo>
                  <a:pt x="253745" y="32045"/>
                </a:lnTo>
                <a:lnTo>
                  <a:pt x="283463" y="34509"/>
                </a:lnTo>
                <a:lnTo>
                  <a:pt x="313181" y="27528"/>
                </a:lnTo>
                <a:lnTo>
                  <a:pt x="342900" y="7487"/>
                </a:lnTo>
                <a:lnTo>
                  <a:pt x="307544" y="49439"/>
                </a:lnTo>
                <a:lnTo>
                  <a:pt x="273966" y="73463"/>
                </a:lnTo>
                <a:lnTo>
                  <a:pt x="241968" y="83172"/>
                </a:lnTo>
                <a:lnTo>
                  <a:pt x="211354" y="82179"/>
                </a:lnTo>
                <a:lnTo>
                  <a:pt x="181927" y="74098"/>
                </a:lnTo>
                <a:lnTo>
                  <a:pt x="153491" y="62543"/>
                </a:lnTo>
                <a:lnTo>
                  <a:pt x="125848" y="51126"/>
                </a:lnTo>
                <a:lnTo>
                  <a:pt x="98803" y="43461"/>
                </a:lnTo>
                <a:lnTo>
                  <a:pt x="72159" y="43162"/>
                </a:lnTo>
                <a:lnTo>
                  <a:pt x="45720" y="53842"/>
                </a:lnTo>
                <a:close/>
              </a:path>
              <a:path extrusionOk="0" h="502920" w="502920">
                <a:moveTo>
                  <a:pt x="152400" y="373374"/>
                </a:moveTo>
                <a:lnTo>
                  <a:pt x="182879" y="373374"/>
                </a:lnTo>
              </a:path>
              <a:path extrusionOk="0" h="502920" w="502920">
                <a:moveTo>
                  <a:pt x="152400" y="434334"/>
                </a:moveTo>
                <a:lnTo>
                  <a:pt x="182879" y="434334"/>
                </a:lnTo>
              </a:path>
              <a:path extrusionOk="0" h="502920" w="502920">
                <a:moveTo>
                  <a:pt x="281939" y="373374"/>
                </a:moveTo>
                <a:lnTo>
                  <a:pt x="320039" y="373374"/>
                </a:lnTo>
              </a:path>
              <a:path extrusionOk="0" h="502920" w="502920">
                <a:moveTo>
                  <a:pt x="281939" y="434334"/>
                </a:moveTo>
                <a:lnTo>
                  <a:pt x="320039" y="434334"/>
                </a:lnTo>
              </a:path>
              <a:path extrusionOk="0" h="502920" w="502920">
                <a:moveTo>
                  <a:pt x="419100" y="373374"/>
                </a:moveTo>
                <a:lnTo>
                  <a:pt x="449579" y="373374"/>
                </a:lnTo>
              </a:path>
              <a:path extrusionOk="0" h="502920" w="502920">
                <a:moveTo>
                  <a:pt x="419100" y="434334"/>
                </a:moveTo>
                <a:lnTo>
                  <a:pt x="449579" y="434334"/>
                </a:lnTo>
              </a:path>
              <a:path extrusionOk="0" h="502920" w="502920">
                <a:moveTo>
                  <a:pt x="0" y="502914"/>
                </a:moveTo>
                <a:lnTo>
                  <a:pt x="0" y="331337"/>
                </a:lnTo>
                <a:lnTo>
                  <a:pt x="31496" y="106674"/>
                </a:lnTo>
                <a:lnTo>
                  <a:pt x="83820" y="106674"/>
                </a:lnTo>
                <a:lnTo>
                  <a:pt x="125729" y="309874"/>
                </a:lnTo>
                <a:lnTo>
                  <a:pt x="240537" y="234817"/>
                </a:lnTo>
                <a:lnTo>
                  <a:pt x="240537" y="309874"/>
                </a:lnTo>
                <a:lnTo>
                  <a:pt x="372110" y="235325"/>
                </a:lnTo>
                <a:lnTo>
                  <a:pt x="372110" y="310382"/>
                </a:lnTo>
                <a:lnTo>
                  <a:pt x="502920" y="234817"/>
                </a:lnTo>
                <a:lnTo>
                  <a:pt x="502920" y="502914"/>
                </a:lnTo>
                <a:lnTo>
                  <a:pt x="272414" y="502914"/>
                </a:lnTo>
                <a:lnTo>
                  <a:pt x="0" y="502914"/>
                </a:lnTo>
                <a:close/>
              </a:path>
            </a:pathLst>
          </a:custGeom>
          <a:noFill/>
          <a:ln cap="flat" cmpd="sng" w="9525">
            <a:solidFill>
              <a:srgbClr val="E22C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 txBox="1"/>
          <p:nvPr>
            <p:ph idx="12" type="sldNum"/>
          </p:nvPr>
        </p:nvSpPr>
        <p:spPr>
          <a:xfrm>
            <a:off x="8564569" y="4873005"/>
            <a:ext cx="297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25400" rtl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2"/>
          <p:cNvSpPr txBox="1"/>
          <p:nvPr>
            <p:ph idx="11" type="ftr"/>
          </p:nvPr>
        </p:nvSpPr>
        <p:spPr>
          <a:xfrm>
            <a:off x="7255096" y="4873005"/>
            <a:ext cx="1428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ctr">
              <a:lnSpc>
                <a:spcPct val="133428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" sz="700">
                <a:latin typeface="Quicksand"/>
                <a:ea typeface="Quicksand"/>
                <a:cs typeface="Quicksand"/>
                <a:sym typeface="Quicksand"/>
              </a:rPr>
              <a:t>FOR INTERNAL USE ONLY</a:t>
            </a:r>
            <a:endParaRPr/>
          </a:p>
        </p:txBody>
      </p:sp>
      <p:pic>
        <p:nvPicPr>
          <p:cNvPr id="139" name="Google Shape;13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62853" y="1905427"/>
            <a:ext cx="175510" cy="21467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/>
        </p:nvSpPr>
        <p:spPr>
          <a:xfrm>
            <a:off x="2093106" y="3964308"/>
            <a:ext cx="306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18518E"/>
                </a:solidFill>
                <a:latin typeface="Arial"/>
                <a:ea typeface="Arial"/>
                <a:cs typeface="Arial"/>
                <a:sym typeface="Arial"/>
              </a:rPr>
              <a:t>Why T-Mobile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2C91"/>
              </a:buClr>
              <a:buSzPts val="700"/>
              <a:buFont typeface="Arial"/>
              <a:buChar char="•"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Runs on the nation’s fastest, most reliable 5G network.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2C91"/>
              </a:buClr>
              <a:buSzPts val="700"/>
              <a:buFont typeface="Arial"/>
              <a:buChar char="•"/>
            </a:pPr>
            <a:r>
              <a:rPr lang="en" sz="700"/>
              <a:t>Delivers scalable connectivity solutions that support single storefronts or multi-location retail operations.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5328837" y="3964308"/>
            <a:ext cx="3060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18518E"/>
                </a:solidFill>
                <a:latin typeface="Arial"/>
                <a:ea typeface="Arial"/>
                <a:cs typeface="Arial"/>
                <a:sym typeface="Arial"/>
              </a:rPr>
              <a:t>Why Premier Wireless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2C91"/>
              </a:buClr>
              <a:buSzPts val="700"/>
              <a:buFont typeface="Arial"/>
              <a:buChar char="•"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T-Mobile Pinnacle Partner with proven expertise in </a:t>
            </a:r>
            <a:r>
              <a:rPr lang="en" sz="700"/>
              <a:t>retail.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2C91"/>
              </a:buClr>
              <a:buSzPts val="700"/>
              <a:buFont typeface="Arial"/>
              <a:buChar char="•"/>
            </a:pPr>
            <a:r>
              <a:rPr lang="en" sz="700"/>
              <a:t>Known for attention to detail, hands-on deployment support, and ongoing customer care to minimize downtime and keep your stores running smoothly.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2093100" y="3888150"/>
            <a:ext cx="6869100" cy="899700"/>
          </a:xfrm>
          <a:prstGeom prst="roundRect">
            <a:avLst>
              <a:gd fmla="val 8364" name="adj"/>
            </a:avLst>
          </a:prstGeom>
          <a:noFill/>
          <a:ln cap="flat" cmpd="sng" w="12700">
            <a:solidFill>
              <a:srgbClr val="FDD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9250" y="4510634"/>
            <a:ext cx="1256028" cy="44783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"/>
          <p:cNvSpPr txBox="1"/>
          <p:nvPr/>
        </p:nvSpPr>
        <p:spPr>
          <a:xfrm>
            <a:off x="2151025" y="471466"/>
            <a:ext cx="3262500" cy="8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</a:rPr>
              <a:t>Retail Business Continuity ensures stores remain operational during outages, disruptions, or incidents.</a:t>
            </a:r>
            <a:br>
              <a:rPr lang="en" sz="700">
                <a:solidFill>
                  <a:schemeClr val="dk1"/>
                </a:solidFill>
              </a:rPr>
            </a:br>
            <a:r>
              <a:rPr lang="en" sz="700">
                <a:solidFill>
                  <a:schemeClr val="dk1"/>
                </a:solidFill>
              </a:rPr>
              <a:t> From payments and connectivity to communications and visibility, continuity protects revenue, staff, and customer experience when systems fail.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</a:rPr>
              <a:t>Premier Wireless + T-Mobile delivers always-on retail infrastructure powered by the T-Mobile network—designed to keep stores open, connected, and profitable.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45" name="Google Shape;145;p2"/>
          <p:cNvSpPr txBox="1"/>
          <p:nvPr/>
        </p:nvSpPr>
        <p:spPr>
          <a:xfrm>
            <a:off x="2419924" y="2229084"/>
            <a:ext cx="15045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00">
            <a:spAutoFit/>
          </a:bodyPr>
          <a:lstStyle/>
          <a:p>
            <a:pPr indent="0" lvl="0" marL="0" marR="0" rtl="0" algn="l">
              <a:lnSpc>
                <a:spcPct val="115833"/>
              </a:lnSpc>
              <a:spcBef>
                <a:spcPts val="0"/>
              </a:spcBef>
              <a:spcAft>
                <a:spcPts val="666"/>
              </a:spcAft>
              <a:buClr>
                <a:schemeClr val="dk1"/>
              </a:buClr>
              <a:buSzPts val="916"/>
              <a:buFont typeface="Arial"/>
              <a:buNone/>
            </a:pPr>
            <a:r>
              <a:rPr b="1" lang="en" sz="800">
                <a:solidFill>
                  <a:srgbClr val="18518E"/>
                </a:solidFill>
              </a:rPr>
              <a:t>Always-On Operations</a:t>
            </a:r>
            <a:endParaRPr b="1" i="0" sz="800" u="none" cap="none" strike="noStrike">
              <a:solidFill>
                <a:srgbClr val="185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62853" y="2229087"/>
            <a:ext cx="175510" cy="21467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"/>
          <p:cNvSpPr txBox="1"/>
          <p:nvPr/>
        </p:nvSpPr>
        <p:spPr>
          <a:xfrm>
            <a:off x="2464332" y="2552744"/>
            <a:ext cx="15045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00">
            <a:spAutoFit/>
          </a:bodyPr>
          <a:lstStyle/>
          <a:p>
            <a:pPr indent="0" lvl="0" marL="0" marR="0" rtl="0" algn="l">
              <a:lnSpc>
                <a:spcPct val="115833"/>
              </a:lnSpc>
              <a:spcBef>
                <a:spcPts val="0"/>
              </a:spcBef>
              <a:spcAft>
                <a:spcPts val="666"/>
              </a:spcAft>
              <a:buClr>
                <a:schemeClr val="dk1"/>
              </a:buClr>
              <a:buSzPts val="916"/>
              <a:buFont typeface="Arial"/>
              <a:buNone/>
            </a:pPr>
            <a:r>
              <a:rPr b="1" lang="en" sz="800">
                <a:solidFill>
                  <a:srgbClr val="18518E"/>
                </a:solidFill>
              </a:rPr>
              <a:t>Store Safety &amp; Visibility</a:t>
            </a:r>
            <a:endParaRPr b="1" i="0" sz="800" u="none" cap="none" strike="noStrike">
              <a:solidFill>
                <a:srgbClr val="185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96776" y="2552748"/>
            <a:ext cx="175510" cy="21467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 txBox="1"/>
          <p:nvPr/>
        </p:nvSpPr>
        <p:spPr>
          <a:xfrm>
            <a:off x="2464332" y="2842491"/>
            <a:ext cx="15045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00">
            <a:spAutoFit/>
          </a:bodyPr>
          <a:lstStyle/>
          <a:p>
            <a:pPr indent="0" lvl="0" marL="0" marR="0" rtl="0" algn="l">
              <a:lnSpc>
                <a:spcPct val="115833"/>
              </a:lnSpc>
              <a:spcBef>
                <a:spcPts val="0"/>
              </a:spcBef>
              <a:spcAft>
                <a:spcPts val="666"/>
              </a:spcAft>
              <a:buClr>
                <a:schemeClr val="dk1"/>
              </a:buClr>
              <a:buSzPts val="916"/>
              <a:buFont typeface="Arial"/>
              <a:buNone/>
            </a:pPr>
            <a:r>
              <a:rPr b="1" lang="en" sz="800">
                <a:solidFill>
                  <a:srgbClr val="18518E"/>
                </a:solidFill>
              </a:rPr>
              <a:t>Faster Incident Response</a:t>
            </a:r>
            <a:endParaRPr b="1" i="0" sz="800" u="none" cap="none" strike="noStrike">
              <a:solidFill>
                <a:srgbClr val="185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96776" y="2842496"/>
            <a:ext cx="175510" cy="214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"/>
          <p:cNvSpPr txBox="1"/>
          <p:nvPr/>
        </p:nvSpPr>
        <p:spPr>
          <a:xfrm>
            <a:off x="2464332" y="3142904"/>
            <a:ext cx="15045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00">
            <a:spAutoFit/>
          </a:bodyPr>
          <a:lstStyle/>
          <a:p>
            <a:pPr indent="0" lvl="0" marL="0" marR="0" rtl="0" algn="l">
              <a:lnSpc>
                <a:spcPct val="115833"/>
              </a:lnSpc>
              <a:spcBef>
                <a:spcPts val="0"/>
              </a:spcBef>
              <a:spcAft>
                <a:spcPts val="666"/>
              </a:spcAft>
              <a:buClr>
                <a:schemeClr val="dk1"/>
              </a:buClr>
              <a:buSzPts val="916"/>
              <a:buFont typeface="Arial"/>
              <a:buNone/>
            </a:pPr>
            <a:r>
              <a:rPr b="1" lang="en" sz="800">
                <a:solidFill>
                  <a:srgbClr val="18518E"/>
                </a:solidFill>
              </a:rPr>
              <a:t>Reduced IT Burden</a:t>
            </a:r>
            <a:endParaRPr b="1" i="0" sz="800" u="none" cap="none" strike="noStrike">
              <a:solidFill>
                <a:srgbClr val="185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96776" y="3142909"/>
            <a:ext cx="175510" cy="214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"/>
          <p:cNvSpPr txBox="1"/>
          <p:nvPr/>
        </p:nvSpPr>
        <p:spPr>
          <a:xfrm>
            <a:off x="2464348" y="3406951"/>
            <a:ext cx="1785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00">
            <a:spAutoFit/>
          </a:bodyPr>
          <a:lstStyle/>
          <a:p>
            <a:pPr indent="0" lvl="0" marL="0" marR="0" rtl="0" algn="l">
              <a:lnSpc>
                <a:spcPct val="115833"/>
              </a:lnSpc>
              <a:spcBef>
                <a:spcPts val="0"/>
              </a:spcBef>
              <a:spcAft>
                <a:spcPts val="666"/>
              </a:spcAft>
              <a:buClr>
                <a:schemeClr val="dk1"/>
              </a:buClr>
              <a:buSzPts val="916"/>
              <a:buFont typeface="Arial"/>
              <a:buNone/>
            </a:pPr>
            <a:r>
              <a:rPr b="1" lang="en" sz="800">
                <a:solidFill>
                  <a:srgbClr val="18518E"/>
                </a:solidFill>
              </a:rPr>
              <a:t>Scalable Retail Infrastructure</a:t>
            </a:r>
            <a:endParaRPr b="1" i="0" sz="800" u="none" cap="none" strike="noStrike">
              <a:solidFill>
                <a:srgbClr val="185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96776" y="3406955"/>
            <a:ext cx="175510" cy="214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 txBox="1"/>
          <p:nvPr/>
        </p:nvSpPr>
        <p:spPr>
          <a:xfrm>
            <a:off x="7254525" y="421625"/>
            <a:ext cx="1607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Seasonal &amp; Pop-Up Retail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Mall, Strip-Center, and Kiosk Locations</a:t>
            </a:r>
            <a:endParaRPr sz="700"/>
          </a:p>
        </p:txBody>
      </p:sp>
      <p:sp>
        <p:nvSpPr>
          <p:cNvPr id="156" name="Google Shape;156;p2"/>
          <p:cNvSpPr/>
          <p:nvPr/>
        </p:nvSpPr>
        <p:spPr>
          <a:xfrm>
            <a:off x="2163405" y="1776844"/>
            <a:ext cx="3207626" cy="0"/>
          </a:xfrm>
          <a:custGeom>
            <a:rect b="b" l="l" r="r" t="t"/>
            <a:pathLst>
              <a:path extrusionOk="0" h="120000" w="1932305">
                <a:moveTo>
                  <a:pt x="0" y="0"/>
                </a:moveTo>
                <a:lnTo>
                  <a:pt x="1932177" y="0"/>
                </a:lnTo>
              </a:path>
            </a:pathLst>
          </a:custGeom>
          <a:noFill/>
          <a:ln cap="flat" cmpd="sng" w="12700">
            <a:solidFill>
              <a:srgbClr val="E22C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/>
          <p:nvPr/>
        </p:nvSpPr>
        <p:spPr>
          <a:xfrm>
            <a:off x="314100" y="644050"/>
            <a:ext cx="8515800" cy="907800"/>
          </a:xfrm>
          <a:prstGeom prst="roundRect">
            <a:avLst>
              <a:gd fmla="val 9153" name="adj"/>
            </a:avLst>
          </a:prstGeom>
          <a:noFill/>
          <a:ln cap="flat" cmpd="sng" w="12700">
            <a:solidFill>
              <a:srgbClr val="FDD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336662" y="230275"/>
            <a:ext cx="3393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" sz="1200">
                <a:solidFill>
                  <a:srgbClr val="E22C91"/>
                </a:solidFill>
              </a:rPr>
              <a:t>Conversation Starters </a:t>
            </a:r>
            <a:endParaRPr sz="1200">
              <a:solidFill>
                <a:schemeClr val="dk1"/>
              </a:solidFill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rgbClr val="E22C91"/>
              </a:solidFill>
            </a:endParaRPr>
          </a:p>
        </p:txBody>
      </p:sp>
      <p:sp>
        <p:nvSpPr>
          <p:cNvPr id="163" name="Google Shape;163;p5"/>
          <p:cNvSpPr/>
          <p:nvPr/>
        </p:nvSpPr>
        <p:spPr>
          <a:xfrm flipH="1" rot="10800000">
            <a:off x="280202" y="435704"/>
            <a:ext cx="8487918" cy="23400"/>
          </a:xfrm>
          <a:custGeom>
            <a:rect b="b" l="l" r="r" t="t"/>
            <a:pathLst>
              <a:path extrusionOk="0" h="120000"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noFill/>
          <a:ln cap="flat" cmpd="sng" w="12700">
            <a:solidFill>
              <a:srgbClr val="E22C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 txBox="1"/>
          <p:nvPr>
            <p:ph idx="12" type="sldNum"/>
          </p:nvPr>
        </p:nvSpPr>
        <p:spPr>
          <a:xfrm>
            <a:off x="8564569" y="4870298"/>
            <a:ext cx="297300" cy="1440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25400" rtl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>
            <p:ph idx="11" type="ftr"/>
          </p:nvPr>
        </p:nvSpPr>
        <p:spPr>
          <a:xfrm>
            <a:off x="7255096" y="4855233"/>
            <a:ext cx="1428300" cy="143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ctr">
              <a:lnSpc>
                <a:spcPct val="133428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" sz="700">
                <a:latin typeface="Arial"/>
                <a:ea typeface="Arial"/>
                <a:cs typeface="Arial"/>
                <a:sym typeface="Arial"/>
              </a:rPr>
              <a:t>FOR INTERNAL USE ONLY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346025" y="656804"/>
            <a:ext cx="36615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en" sz="800">
                <a:solidFill>
                  <a:srgbClr val="18518E"/>
                </a:solidFill>
              </a:rPr>
              <a:t>Conversation Starters</a:t>
            </a:r>
            <a:br>
              <a:rPr b="1" i="0" lang="en" sz="700" u="none" cap="none" strike="noStrike">
                <a:solidFill>
                  <a:srgbClr val="E62689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700" u="none" cap="none" strike="noStrike">
              <a:solidFill>
                <a:srgbClr val="E626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•"/>
            </a:pPr>
            <a:r>
              <a:rPr lang="en" sz="700"/>
              <a:t>What systems are impacted first if connectivity goes down at one of your stores?”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•"/>
            </a:pPr>
            <a:r>
              <a:rPr lang="en" sz="700"/>
              <a:t>“How do you manage outages or incidents across multiple locations today?”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•"/>
            </a:pPr>
            <a:r>
              <a:rPr lang="en" sz="700"/>
              <a:t>“If there’s an incident right now, how quickly could you respond?”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</p:txBody>
      </p:sp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250" y="4510634"/>
            <a:ext cx="1256028" cy="44783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/>
          <p:nvPr/>
        </p:nvSpPr>
        <p:spPr>
          <a:xfrm>
            <a:off x="4572000" y="826250"/>
            <a:ext cx="3661500" cy="9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</a:pPr>
            <a:r>
              <a:rPr lang="en" sz="700">
                <a:solidFill>
                  <a:schemeClr val="dk1"/>
                </a:solidFill>
              </a:rPr>
              <a:t>“Which systems absolutely cannot go offline?”</a:t>
            </a:r>
            <a:endParaRPr sz="700">
              <a:solidFill>
                <a:schemeClr val="dk1"/>
              </a:solidFill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</a:pPr>
            <a:r>
              <a:rPr lang="en" sz="700">
                <a:solidFill>
                  <a:schemeClr val="dk1"/>
                </a:solidFill>
              </a:rPr>
              <a:t>“Who’s in charge when this happens?”</a:t>
            </a:r>
            <a:endParaRPr sz="700">
              <a:solidFill>
                <a:schemeClr val="dk1"/>
              </a:solidFill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</a:pPr>
            <a:r>
              <a:rPr lang="en" sz="700">
                <a:solidFill>
                  <a:schemeClr val="dk1"/>
                </a:solidFill>
              </a:rPr>
              <a:t>“How do teams coordinate under pressure?”</a:t>
            </a:r>
            <a:endParaRPr sz="700">
              <a:solidFill>
                <a:schemeClr val="dk1"/>
              </a:solidFill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</a:pPr>
            <a:r>
              <a:rPr lang="en" sz="700">
                <a:solidFill>
                  <a:schemeClr val="dk1"/>
                </a:solidFill>
              </a:rPr>
              <a:t>“What happens when phones, Wi-Fi, and systems fail at the same time?”</a:t>
            </a:r>
            <a:endParaRPr sz="7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</p:txBody>
      </p:sp>
      <p:sp>
        <p:nvSpPr>
          <p:cNvPr id="169" name="Google Shape;169;p5"/>
          <p:cNvSpPr txBox="1"/>
          <p:nvPr/>
        </p:nvSpPr>
        <p:spPr>
          <a:xfrm>
            <a:off x="280200" y="1875800"/>
            <a:ext cx="41694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2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t/>
            </a:r>
            <a:endParaRPr b="1" sz="800">
              <a:solidFill>
                <a:srgbClr val="18518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b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700">
                <a:solidFill>
                  <a:schemeClr val="dk1"/>
                </a:solidFill>
              </a:rPr>
              <a:t>Premier Wireless + T-Mobile supports retail continuity across four critical areas: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170" name="Google Shape;170;p5"/>
          <p:cNvSpPr txBox="1"/>
          <p:nvPr/>
        </p:nvSpPr>
        <p:spPr>
          <a:xfrm>
            <a:off x="853175" y="2366475"/>
            <a:ext cx="79149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2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18518E"/>
                </a:solidFill>
              </a:rPr>
              <a:t>Always-On Connectivity</a:t>
            </a:r>
            <a:endParaRPr b="1" sz="700">
              <a:solidFill>
                <a:srgbClr val="18518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/>
              <a:t>Primary internet with cellular and satellite failover ensures critical systems remain online—including voice, data, and device access—without manual switching. Phones and connected laptops stay online even when store networks fail.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E22C91"/>
              </a:solidFill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853325" y="3080750"/>
            <a:ext cx="79149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2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18518E"/>
                </a:solidFill>
              </a:rPr>
              <a:t>Continuous Transactions</a:t>
            </a:r>
            <a:endParaRPr b="1" sz="700">
              <a:solidFill>
                <a:srgbClr val="18518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/>
              <a:t>Mobile and resilient checkout options keep payments flowing—even during outages. Store associates and managers can coordinate via mobile voice when POS or Wi-Fi systems are degraded.</a:t>
            </a:r>
            <a:endParaRPr sz="700"/>
          </a:p>
        </p:txBody>
      </p:sp>
      <p:sp>
        <p:nvSpPr>
          <p:cNvPr id="172" name="Google Shape;172;p5"/>
          <p:cNvSpPr txBox="1"/>
          <p:nvPr/>
        </p:nvSpPr>
        <p:spPr>
          <a:xfrm>
            <a:off x="853175" y="3795688"/>
            <a:ext cx="79152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2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18518E"/>
                </a:solidFill>
              </a:rPr>
              <a:t>Operational Visibility &amp; Safety</a:t>
            </a:r>
            <a:endParaRPr b="1" sz="700">
              <a:solidFill>
                <a:srgbClr val="18518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/>
              <a:t>Cameras, alerts, and monitoring remain active during disruptions—supporting faster response and reduced liability. Voice provides immediate escalation during incidents—no app switching, no delays.</a:t>
            </a:r>
            <a:endParaRPr sz="700"/>
          </a:p>
        </p:txBody>
      </p:sp>
      <p:grpSp>
        <p:nvGrpSpPr>
          <p:cNvPr id="173" name="Google Shape;173;p5"/>
          <p:cNvGrpSpPr/>
          <p:nvPr/>
        </p:nvGrpSpPr>
        <p:grpSpPr>
          <a:xfrm>
            <a:off x="336647" y="2403439"/>
            <a:ext cx="362270" cy="315017"/>
            <a:chOff x="5223492" y="2064014"/>
            <a:chExt cx="511175" cy="444500"/>
          </a:xfrm>
        </p:grpSpPr>
        <p:sp>
          <p:nvSpPr>
            <p:cNvPr id="174" name="Google Shape;174;p5"/>
            <p:cNvSpPr/>
            <p:nvPr/>
          </p:nvSpPr>
          <p:spPr>
            <a:xfrm>
              <a:off x="5223492" y="2064014"/>
              <a:ext cx="511175" cy="444500"/>
            </a:xfrm>
            <a:custGeom>
              <a:rect b="b" l="l" r="r" t="t"/>
              <a:pathLst>
                <a:path extrusionOk="0" h="444500" w="511175">
                  <a:moveTo>
                    <a:pt x="510818" y="364439"/>
                  </a:moveTo>
                  <a:lnTo>
                    <a:pt x="508497" y="377852"/>
                  </a:lnTo>
                  <a:lnTo>
                    <a:pt x="501458" y="388952"/>
                  </a:lnTo>
                  <a:lnTo>
                    <a:pt x="490771" y="396610"/>
                  </a:lnTo>
                  <a:lnTo>
                    <a:pt x="477506" y="399699"/>
                  </a:lnTo>
                  <a:lnTo>
                    <a:pt x="33312" y="399699"/>
                  </a:lnTo>
                  <a:lnTo>
                    <a:pt x="0" y="364439"/>
                  </a:lnTo>
                  <a:lnTo>
                    <a:pt x="0" y="35259"/>
                  </a:lnTo>
                  <a:lnTo>
                    <a:pt x="2324" y="21845"/>
                  </a:lnTo>
                  <a:lnTo>
                    <a:pt x="9363" y="10743"/>
                  </a:lnTo>
                  <a:lnTo>
                    <a:pt x="20048" y="3084"/>
                  </a:lnTo>
                  <a:lnTo>
                    <a:pt x="33312" y="0"/>
                  </a:lnTo>
                  <a:lnTo>
                    <a:pt x="477506" y="0"/>
                  </a:lnTo>
                  <a:lnTo>
                    <a:pt x="510818" y="35259"/>
                  </a:lnTo>
                  <a:lnTo>
                    <a:pt x="510818" y="364439"/>
                  </a:lnTo>
                  <a:close/>
                </a:path>
                <a:path extrusionOk="0" h="444500" w="511175">
                  <a:moveTo>
                    <a:pt x="99933" y="444081"/>
                  </a:moveTo>
                  <a:lnTo>
                    <a:pt x="410882" y="444081"/>
                  </a:lnTo>
                </a:path>
                <a:path extrusionOk="0" h="444500" w="511175">
                  <a:moveTo>
                    <a:pt x="255407" y="399699"/>
                  </a:moveTo>
                  <a:lnTo>
                    <a:pt x="255407" y="444081"/>
                  </a:lnTo>
                </a:path>
                <a:path extrusionOk="0" h="444500" w="511175">
                  <a:moveTo>
                    <a:pt x="266493" y="355257"/>
                  </a:moveTo>
                  <a:lnTo>
                    <a:pt x="266493" y="361379"/>
                  </a:lnTo>
                  <a:lnTo>
                    <a:pt x="261530" y="366341"/>
                  </a:lnTo>
                  <a:lnTo>
                    <a:pt x="255407" y="366341"/>
                  </a:lnTo>
                  <a:lnTo>
                    <a:pt x="249285" y="366341"/>
                  </a:lnTo>
                  <a:lnTo>
                    <a:pt x="244321" y="361379"/>
                  </a:lnTo>
                  <a:lnTo>
                    <a:pt x="244321" y="355257"/>
                  </a:lnTo>
                  <a:lnTo>
                    <a:pt x="244321" y="349136"/>
                  </a:lnTo>
                  <a:lnTo>
                    <a:pt x="249285" y="344174"/>
                  </a:lnTo>
                  <a:lnTo>
                    <a:pt x="255407" y="344174"/>
                  </a:lnTo>
                  <a:lnTo>
                    <a:pt x="261530" y="344174"/>
                  </a:lnTo>
                  <a:lnTo>
                    <a:pt x="266493" y="349136"/>
                  </a:lnTo>
                  <a:lnTo>
                    <a:pt x="266493" y="355257"/>
                  </a:lnTo>
                  <a:close/>
                </a:path>
                <a:path extrusionOk="0" h="444500" w="511175">
                  <a:moveTo>
                    <a:pt x="0" y="310870"/>
                  </a:moveTo>
                  <a:lnTo>
                    <a:pt x="510818" y="310871"/>
                  </a:lnTo>
                </a:path>
              </a:pathLst>
            </a:custGeom>
            <a:noFill/>
            <a:ln cap="flat" cmpd="sng" w="9525">
              <a:solidFill>
                <a:srgbClr val="E100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5" name="Google Shape;175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56676" y="2093182"/>
              <a:ext cx="246366" cy="2462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6" name="Google Shape;176;p5"/>
          <p:cNvGrpSpPr/>
          <p:nvPr/>
        </p:nvGrpSpPr>
        <p:grpSpPr>
          <a:xfrm>
            <a:off x="336647" y="3102639"/>
            <a:ext cx="362270" cy="315017"/>
            <a:chOff x="5223492" y="2064014"/>
            <a:chExt cx="511175" cy="444500"/>
          </a:xfrm>
        </p:grpSpPr>
        <p:sp>
          <p:nvSpPr>
            <p:cNvPr id="177" name="Google Shape;177;p5"/>
            <p:cNvSpPr/>
            <p:nvPr/>
          </p:nvSpPr>
          <p:spPr>
            <a:xfrm>
              <a:off x="5223492" y="2064014"/>
              <a:ext cx="511175" cy="444500"/>
            </a:xfrm>
            <a:custGeom>
              <a:rect b="b" l="l" r="r" t="t"/>
              <a:pathLst>
                <a:path extrusionOk="0" h="444500" w="511175">
                  <a:moveTo>
                    <a:pt x="510818" y="364439"/>
                  </a:moveTo>
                  <a:lnTo>
                    <a:pt x="508497" y="377852"/>
                  </a:lnTo>
                  <a:lnTo>
                    <a:pt x="501458" y="388952"/>
                  </a:lnTo>
                  <a:lnTo>
                    <a:pt x="490771" y="396610"/>
                  </a:lnTo>
                  <a:lnTo>
                    <a:pt x="477506" y="399699"/>
                  </a:lnTo>
                  <a:lnTo>
                    <a:pt x="33312" y="399699"/>
                  </a:lnTo>
                  <a:lnTo>
                    <a:pt x="0" y="364439"/>
                  </a:lnTo>
                  <a:lnTo>
                    <a:pt x="0" y="35259"/>
                  </a:lnTo>
                  <a:lnTo>
                    <a:pt x="2324" y="21845"/>
                  </a:lnTo>
                  <a:lnTo>
                    <a:pt x="9363" y="10743"/>
                  </a:lnTo>
                  <a:lnTo>
                    <a:pt x="20048" y="3084"/>
                  </a:lnTo>
                  <a:lnTo>
                    <a:pt x="33312" y="0"/>
                  </a:lnTo>
                  <a:lnTo>
                    <a:pt x="477506" y="0"/>
                  </a:lnTo>
                  <a:lnTo>
                    <a:pt x="510818" y="35259"/>
                  </a:lnTo>
                  <a:lnTo>
                    <a:pt x="510818" y="364439"/>
                  </a:lnTo>
                  <a:close/>
                </a:path>
                <a:path extrusionOk="0" h="444500" w="511175">
                  <a:moveTo>
                    <a:pt x="99933" y="444081"/>
                  </a:moveTo>
                  <a:lnTo>
                    <a:pt x="410882" y="444081"/>
                  </a:lnTo>
                </a:path>
                <a:path extrusionOk="0" h="444500" w="511175">
                  <a:moveTo>
                    <a:pt x="255407" y="399699"/>
                  </a:moveTo>
                  <a:lnTo>
                    <a:pt x="255407" y="444081"/>
                  </a:lnTo>
                </a:path>
                <a:path extrusionOk="0" h="444500" w="511175">
                  <a:moveTo>
                    <a:pt x="266493" y="355257"/>
                  </a:moveTo>
                  <a:lnTo>
                    <a:pt x="266493" y="361379"/>
                  </a:lnTo>
                  <a:lnTo>
                    <a:pt x="261530" y="366341"/>
                  </a:lnTo>
                  <a:lnTo>
                    <a:pt x="255407" y="366341"/>
                  </a:lnTo>
                  <a:lnTo>
                    <a:pt x="249285" y="366341"/>
                  </a:lnTo>
                  <a:lnTo>
                    <a:pt x="244321" y="361379"/>
                  </a:lnTo>
                  <a:lnTo>
                    <a:pt x="244321" y="355257"/>
                  </a:lnTo>
                  <a:lnTo>
                    <a:pt x="244321" y="349136"/>
                  </a:lnTo>
                  <a:lnTo>
                    <a:pt x="249285" y="344174"/>
                  </a:lnTo>
                  <a:lnTo>
                    <a:pt x="255407" y="344174"/>
                  </a:lnTo>
                  <a:lnTo>
                    <a:pt x="261530" y="344174"/>
                  </a:lnTo>
                  <a:lnTo>
                    <a:pt x="266493" y="349136"/>
                  </a:lnTo>
                  <a:lnTo>
                    <a:pt x="266493" y="355257"/>
                  </a:lnTo>
                  <a:close/>
                </a:path>
                <a:path extrusionOk="0" h="444500" w="511175">
                  <a:moveTo>
                    <a:pt x="0" y="310870"/>
                  </a:moveTo>
                  <a:lnTo>
                    <a:pt x="510818" y="310871"/>
                  </a:lnTo>
                </a:path>
              </a:pathLst>
            </a:custGeom>
            <a:noFill/>
            <a:ln cap="flat" cmpd="sng" w="9525">
              <a:solidFill>
                <a:srgbClr val="E100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8" name="Google Shape;178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56676" y="2093182"/>
              <a:ext cx="246366" cy="2462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9" name="Google Shape;179;p5"/>
          <p:cNvGrpSpPr/>
          <p:nvPr/>
        </p:nvGrpSpPr>
        <p:grpSpPr>
          <a:xfrm>
            <a:off x="336647" y="3806627"/>
            <a:ext cx="362270" cy="315017"/>
            <a:chOff x="5223492" y="2064014"/>
            <a:chExt cx="511175" cy="444500"/>
          </a:xfrm>
        </p:grpSpPr>
        <p:sp>
          <p:nvSpPr>
            <p:cNvPr id="180" name="Google Shape;180;p5"/>
            <p:cNvSpPr/>
            <p:nvPr/>
          </p:nvSpPr>
          <p:spPr>
            <a:xfrm>
              <a:off x="5223492" y="2064014"/>
              <a:ext cx="511175" cy="444500"/>
            </a:xfrm>
            <a:custGeom>
              <a:rect b="b" l="l" r="r" t="t"/>
              <a:pathLst>
                <a:path extrusionOk="0" h="444500" w="511175">
                  <a:moveTo>
                    <a:pt x="510818" y="364439"/>
                  </a:moveTo>
                  <a:lnTo>
                    <a:pt x="508497" y="377852"/>
                  </a:lnTo>
                  <a:lnTo>
                    <a:pt x="501458" y="388952"/>
                  </a:lnTo>
                  <a:lnTo>
                    <a:pt x="490771" y="396610"/>
                  </a:lnTo>
                  <a:lnTo>
                    <a:pt x="477506" y="399699"/>
                  </a:lnTo>
                  <a:lnTo>
                    <a:pt x="33312" y="399699"/>
                  </a:lnTo>
                  <a:lnTo>
                    <a:pt x="0" y="364439"/>
                  </a:lnTo>
                  <a:lnTo>
                    <a:pt x="0" y="35259"/>
                  </a:lnTo>
                  <a:lnTo>
                    <a:pt x="2324" y="21845"/>
                  </a:lnTo>
                  <a:lnTo>
                    <a:pt x="9363" y="10743"/>
                  </a:lnTo>
                  <a:lnTo>
                    <a:pt x="20048" y="3084"/>
                  </a:lnTo>
                  <a:lnTo>
                    <a:pt x="33312" y="0"/>
                  </a:lnTo>
                  <a:lnTo>
                    <a:pt x="477506" y="0"/>
                  </a:lnTo>
                  <a:lnTo>
                    <a:pt x="510818" y="35259"/>
                  </a:lnTo>
                  <a:lnTo>
                    <a:pt x="510818" y="364439"/>
                  </a:lnTo>
                  <a:close/>
                </a:path>
                <a:path extrusionOk="0" h="444500" w="511175">
                  <a:moveTo>
                    <a:pt x="99933" y="444081"/>
                  </a:moveTo>
                  <a:lnTo>
                    <a:pt x="410882" y="444081"/>
                  </a:lnTo>
                </a:path>
                <a:path extrusionOk="0" h="444500" w="511175">
                  <a:moveTo>
                    <a:pt x="255407" y="399699"/>
                  </a:moveTo>
                  <a:lnTo>
                    <a:pt x="255407" y="444081"/>
                  </a:lnTo>
                </a:path>
                <a:path extrusionOk="0" h="444500" w="511175">
                  <a:moveTo>
                    <a:pt x="266493" y="355257"/>
                  </a:moveTo>
                  <a:lnTo>
                    <a:pt x="266493" y="361379"/>
                  </a:lnTo>
                  <a:lnTo>
                    <a:pt x="261530" y="366341"/>
                  </a:lnTo>
                  <a:lnTo>
                    <a:pt x="255407" y="366341"/>
                  </a:lnTo>
                  <a:lnTo>
                    <a:pt x="249285" y="366341"/>
                  </a:lnTo>
                  <a:lnTo>
                    <a:pt x="244321" y="361379"/>
                  </a:lnTo>
                  <a:lnTo>
                    <a:pt x="244321" y="355257"/>
                  </a:lnTo>
                  <a:lnTo>
                    <a:pt x="244321" y="349136"/>
                  </a:lnTo>
                  <a:lnTo>
                    <a:pt x="249285" y="344174"/>
                  </a:lnTo>
                  <a:lnTo>
                    <a:pt x="255407" y="344174"/>
                  </a:lnTo>
                  <a:lnTo>
                    <a:pt x="261530" y="344174"/>
                  </a:lnTo>
                  <a:lnTo>
                    <a:pt x="266493" y="349136"/>
                  </a:lnTo>
                  <a:lnTo>
                    <a:pt x="266493" y="355257"/>
                  </a:lnTo>
                  <a:close/>
                </a:path>
                <a:path extrusionOk="0" h="444500" w="511175">
                  <a:moveTo>
                    <a:pt x="0" y="310870"/>
                  </a:moveTo>
                  <a:lnTo>
                    <a:pt x="510818" y="310871"/>
                  </a:lnTo>
                </a:path>
              </a:pathLst>
            </a:custGeom>
            <a:noFill/>
            <a:ln cap="flat" cmpd="sng" w="9525">
              <a:solidFill>
                <a:srgbClr val="E100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1" name="Google Shape;181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56676" y="2093182"/>
              <a:ext cx="246366" cy="2462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5"/>
          <p:cNvSpPr txBox="1"/>
          <p:nvPr/>
        </p:nvSpPr>
        <p:spPr>
          <a:xfrm>
            <a:off x="280212" y="1749525"/>
            <a:ext cx="3393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200">
                <a:solidFill>
                  <a:srgbClr val="E22C91"/>
                </a:solidFill>
              </a:rPr>
              <a:t>How Our Solution Helps</a:t>
            </a:r>
            <a:endParaRPr b="1" sz="1200">
              <a:solidFill>
                <a:srgbClr val="E22C91"/>
              </a:solidFill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280201" y="1988675"/>
            <a:ext cx="1840694" cy="107700"/>
          </a:xfrm>
          <a:custGeom>
            <a:rect b="b" l="l" r="r" t="t"/>
            <a:pathLst>
              <a:path extrusionOk="0" h="120000" w="2068195">
                <a:moveTo>
                  <a:pt x="0" y="0"/>
                </a:moveTo>
                <a:lnTo>
                  <a:pt x="2067687" y="0"/>
                </a:lnTo>
              </a:path>
            </a:pathLst>
          </a:custGeom>
          <a:noFill/>
          <a:ln cap="flat" cmpd="sng" w="12700">
            <a:solidFill>
              <a:srgbClr val="E22C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ca15c12dfc_0_34"/>
          <p:cNvSpPr/>
          <p:nvPr/>
        </p:nvSpPr>
        <p:spPr>
          <a:xfrm flipH="1" rot="10800000">
            <a:off x="280202" y="435704"/>
            <a:ext cx="8487918" cy="23400"/>
          </a:xfrm>
          <a:custGeom>
            <a:rect b="b" l="l" r="r" t="t"/>
            <a:pathLst>
              <a:path extrusionOk="0" h="120000"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noFill/>
          <a:ln cap="flat" cmpd="sng" w="12700">
            <a:solidFill>
              <a:srgbClr val="E22C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3ca15c12dfc_0_34"/>
          <p:cNvSpPr txBox="1"/>
          <p:nvPr>
            <p:ph idx="12" type="sldNum"/>
          </p:nvPr>
        </p:nvSpPr>
        <p:spPr>
          <a:xfrm>
            <a:off x="8564569" y="4870298"/>
            <a:ext cx="297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25400" rtl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ca15c12dfc_0_34"/>
          <p:cNvSpPr txBox="1"/>
          <p:nvPr>
            <p:ph idx="11" type="ftr"/>
          </p:nvPr>
        </p:nvSpPr>
        <p:spPr>
          <a:xfrm>
            <a:off x="7255096" y="4855233"/>
            <a:ext cx="1428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ctr">
              <a:lnSpc>
                <a:spcPct val="133428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" sz="700">
                <a:latin typeface="Arial"/>
                <a:ea typeface="Arial"/>
                <a:cs typeface="Arial"/>
                <a:sym typeface="Arial"/>
              </a:rPr>
              <a:t>FOR INTERNAL USE ONLY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g3ca15c12dfc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250" y="4510634"/>
            <a:ext cx="1256028" cy="44783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ca15c12dfc_0_34"/>
          <p:cNvSpPr txBox="1"/>
          <p:nvPr/>
        </p:nvSpPr>
        <p:spPr>
          <a:xfrm>
            <a:off x="796725" y="708850"/>
            <a:ext cx="7914900" cy="1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2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18518E"/>
                </a:solidFill>
              </a:rPr>
              <a:t>Unified Communication &amp; Control</a:t>
            </a:r>
            <a:endParaRPr b="1" sz="700">
              <a:solidFill>
                <a:srgbClr val="18518E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700"/>
              <a:t>Retail teams need a single way to communicate, coordinate, and respond—especially during outages or incidents.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/>
              <a:t>The </a:t>
            </a:r>
            <a:r>
              <a:rPr b="1" lang="en" sz="700"/>
              <a:t>CPR³ Retail Operations Hub</a:t>
            </a:r>
            <a:r>
              <a:rPr lang="en" sz="700"/>
              <a:t> brings voice, messaging, alerts, and connectivity into one mobile command platform—so managers and teams stay connected when systems fail.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It enables: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Unified voice, messaging, and alerts in one device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Real-time coordination between staff, managers, and security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Built-in cellular backup when store networks fail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Mobile access to critical systems and dashboards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Faster response during outages, incidents, or peak disruptions</a:t>
            </a:r>
            <a:endParaRPr sz="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/>
              <a:t>When systems go down, CPR³ becomes the control point that keeps stores operating.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E22C91"/>
              </a:solidFill>
            </a:endParaRPr>
          </a:p>
        </p:txBody>
      </p:sp>
      <p:grpSp>
        <p:nvGrpSpPr>
          <p:cNvPr id="193" name="Google Shape;193;g3ca15c12dfc_0_34"/>
          <p:cNvGrpSpPr/>
          <p:nvPr/>
        </p:nvGrpSpPr>
        <p:grpSpPr>
          <a:xfrm>
            <a:off x="280197" y="745814"/>
            <a:ext cx="362270" cy="315017"/>
            <a:chOff x="5223492" y="2064014"/>
            <a:chExt cx="511175" cy="444500"/>
          </a:xfrm>
        </p:grpSpPr>
        <p:sp>
          <p:nvSpPr>
            <p:cNvPr id="194" name="Google Shape;194;g3ca15c12dfc_0_34"/>
            <p:cNvSpPr/>
            <p:nvPr/>
          </p:nvSpPr>
          <p:spPr>
            <a:xfrm>
              <a:off x="5223492" y="2064014"/>
              <a:ext cx="511175" cy="444500"/>
            </a:xfrm>
            <a:custGeom>
              <a:rect b="b" l="l" r="r" t="t"/>
              <a:pathLst>
                <a:path extrusionOk="0" h="444500" w="511175">
                  <a:moveTo>
                    <a:pt x="510818" y="364439"/>
                  </a:moveTo>
                  <a:lnTo>
                    <a:pt x="508497" y="377852"/>
                  </a:lnTo>
                  <a:lnTo>
                    <a:pt x="501458" y="388952"/>
                  </a:lnTo>
                  <a:lnTo>
                    <a:pt x="490771" y="396610"/>
                  </a:lnTo>
                  <a:lnTo>
                    <a:pt x="477506" y="399699"/>
                  </a:lnTo>
                  <a:lnTo>
                    <a:pt x="33312" y="399699"/>
                  </a:lnTo>
                  <a:lnTo>
                    <a:pt x="0" y="364439"/>
                  </a:lnTo>
                  <a:lnTo>
                    <a:pt x="0" y="35259"/>
                  </a:lnTo>
                  <a:lnTo>
                    <a:pt x="2324" y="21845"/>
                  </a:lnTo>
                  <a:lnTo>
                    <a:pt x="9363" y="10743"/>
                  </a:lnTo>
                  <a:lnTo>
                    <a:pt x="20048" y="3084"/>
                  </a:lnTo>
                  <a:lnTo>
                    <a:pt x="33312" y="0"/>
                  </a:lnTo>
                  <a:lnTo>
                    <a:pt x="477506" y="0"/>
                  </a:lnTo>
                  <a:lnTo>
                    <a:pt x="510818" y="35259"/>
                  </a:lnTo>
                  <a:lnTo>
                    <a:pt x="510818" y="364439"/>
                  </a:lnTo>
                  <a:close/>
                </a:path>
                <a:path extrusionOk="0" h="444500" w="511175">
                  <a:moveTo>
                    <a:pt x="99933" y="444081"/>
                  </a:moveTo>
                  <a:lnTo>
                    <a:pt x="410882" y="444081"/>
                  </a:lnTo>
                </a:path>
                <a:path extrusionOk="0" h="444500" w="511175">
                  <a:moveTo>
                    <a:pt x="255407" y="399699"/>
                  </a:moveTo>
                  <a:lnTo>
                    <a:pt x="255407" y="444081"/>
                  </a:lnTo>
                </a:path>
                <a:path extrusionOk="0" h="444500" w="511175">
                  <a:moveTo>
                    <a:pt x="266493" y="355257"/>
                  </a:moveTo>
                  <a:lnTo>
                    <a:pt x="266493" y="361379"/>
                  </a:lnTo>
                  <a:lnTo>
                    <a:pt x="261530" y="366341"/>
                  </a:lnTo>
                  <a:lnTo>
                    <a:pt x="255407" y="366341"/>
                  </a:lnTo>
                  <a:lnTo>
                    <a:pt x="249285" y="366341"/>
                  </a:lnTo>
                  <a:lnTo>
                    <a:pt x="244321" y="361379"/>
                  </a:lnTo>
                  <a:lnTo>
                    <a:pt x="244321" y="355257"/>
                  </a:lnTo>
                  <a:lnTo>
                    <a:pt x="244321" y="349136"/>
                  </a:lnTo>
                  <a:lnTo>
                    <a:pt x="249285" y="344174"/>
                  </a:lnTo>
                  <a:lnTo>
                    <a:pt x="255407" y="344174"/>
                  </a:lnTo>
                  <a:lnTo>
                    <a:pt x="261530" y="344174"/>
                  </a:lnTo>
                  <a:lnTo>
                    <a:pt x="266493" y="349136"/>
                  </a:lnTo>
                  <a:lnTo>
                    <a:pt x="266493" y="355257"/>
                  </a:lnTo>
                  <a:close/>
                </a:path>
                <a:path extrusionOk="0" h="444500" w="511175">
                  <a:moveTo>
                    <a:pt x="0" y="310870"/>
                  </a:moveTo>
                  <a:lnTo>
                    <a:pt x="510818" y="310871"/>
                  </a:lnTo>
                </a:path>
              </a:pathLst>
            </a:custGeom>
            <a:noFill/>
            <a:ln cap="flat" cmpd="sng" w="9525">
              <a:solidFill>
                <a:srgbClr val="E100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5" name="Google Shape;195;g3ca15c12dfc_0_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56676" y="2093182"/>
              <a:ext cx="246366" cy="2462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" name="Google Shape;196;g3ca15c12dfc_0_34"/>
          <p:cNvSpPr txBox="1"/>
          <p:nvPr/>
        </p:nvSpPr>
        <p:spPr>
          <a:xfrm>
            <a:off x="796726" y="2571750"/>
            <a:ext cx="7914900" cy="15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2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18518E"/>
                </a:solidFill>
              </a:rPr>
              <a:t>Resilient Voice &amp; Workforce Connectivity (Sub-Callout)</a:t>
            </a:r>
            <a:endParaRPr b="1" sz="700">
              <a:solidFill>
                <a:srgbClr val="18518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Retail continuity depends on people being reachable.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Phones and connected laptops provide: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Reliable voice communication during outages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Direct access to cloud systems when store networks fail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Mobile coordination for managers and support teams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Secure access to email, ticketing, and operations tools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/>
              <a:t>When fixed networks go down, </a:t>
            </a:r>
            <a:r>
              <a:rPr b="1" lang="en" sz="700"/>
              <a:t>voice becomes the fastest path to action.</a:t>
            </a:r>
            <a:endParaRPr b="1"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E22C91"/>
              </a:solidFill>
            </a:endParaRPr>
          </a:p>
        </p:txBody>
      </p:sp>
      <p:grpSp>
        <p:nvGrpSpPr>
          <p:cNvPr id="197" name="Google Shape;197;g3ca15c12dfc_0_34"/>
          <p:cNvGrpSpPr/>
          <p:nvPr/>
        </p:nvGrpSpPr>
        <p:grpSpPr>
          <a:xfrm>
            <a:off x="280201" y="2603194"/>
            <a:ext cx="362270" cy="267767"/>
            <a:chOff x="5223492" y="2064014"/>
            <a:chExt cx="511175" cy="444500"/>
          </a:xfrm>
        </p:grpSpPr>
        <p:sp>
          <p:nvSpPr>
            <p:cNvPr id="198" name="Google Shape;198;g3ca15c12dfc_0_34"/>
            <p:cNvSpPr/>
            <p:nvPr/>
          </p:nvSpPr>
          <p:spPr>
            <a:xfrm>
              <a:off x="5223492" y="2064014"/>
              <a:ext cx="511175" cy="444500"/>
            </a:xfrm>
            <a:custGeom>
              <a:rect b="b" l="l" r="r" t="t"/>
              <a:pathLst>
                <a:path extrusionOk="0" h="444500" w="511175">
                  <a:moveTo>
                    <a:pt x="510818" y="364439"/>
                  </a:moveTo>
                  <a:lnTo>
                    <a:pt x="508497" y="377852"/>
                  </a:lnTo>
                  <a:lnTo>
                    <a:pt x="501458" y="388952"/>
                  </a:lnTo>
                  <a:lnTo>
                    <a:pt x="490771" y="396610"/>
                  </a:lnTo>
                  <a:lnTo>
                    <a:pt x="477506" y="399699"/>
                  </a:lnTo>
                  <a:lnTo>
                    <a:pt x="33312" y="399699"/>
                  </a:lnTo>
                  <a:lnTo>
                    <a:pt x="0" y="364439"/>
                  </a:lnTo>
                  <a:lnTo>
                    <a:pt x="0" y="35259"/>
                  </a:lnTo>
                  <a:lnTo>
                    <a:pt x="2324" y="21845"/>
                  </a:lnTo>
                  <a:lnTo>
                    <a:pt x="9363" y="10743"/>
                  </a:lnTo>
                  <a:lnTo>
                    <a:pt x="20048" y="3084"/>
                  </a:lnTo>
                  <a:lnTo>
                    <a:pt x="33312" y="0"/>
                  </a:lnTo>
                  <a:lnTo>
                    <a:pt x="477506" y="0"/>
                  </a:lnTo>
                  <a:lnTo>
                    <a:pt x="510818" y="35259"/>
                  </a:lnTo>
                  <a:lnTo>
                    <a:pt x="510818" y="364439"/>
                  </a:lnTo>
                  <a:close/>
                </a:path>
                <a:path extrusionOk="0" h="444500" w="511175">
                  <a:moveTo>
                    <a:pt x="99933" y="444081"/>
                  </a:moveTo>
                  <a:lnTo>
                    <a:pt x="410882" y="444081"/>
                  </a:lnTo>
                </a:path>
                <a:path extrusionOk="0" h="444500" w="511175">
                  <a:moveTo>
                    <a:pt x="255407" y="399699"/>
                  </a:moveTo>
                  <a:lnTo>
                    <a:pt x="255407" y="444081"/>
                  </a:lnTo>
                </a:path>
                <a:path extrusionOk="0" h="444500" w="511175">
                  <a:moveTo>
                    <a:pt x="266493" y="355257"/>
                  </a:moveTo>
                  <a:lnTo>
                    <a:pt x="266493" y="361379"/>
                  </a:lnTo>
                  <a:lnTo>
                    <a:pt x="261530" y="366341"/>
                  </a:lnTo>
                  <a:lnTo>
                    <a:pt x="255407" y="366341"/>
                  </a:lnTo>
                  <a:lnTo>
                    <a:pt x="249285" y="366341"/>
                  </a:lnTo>
                  <a:lnTo>
                    <a:pt x="244321" y="361379"/>
                  </a:lnTo>
                  <a:lnTo>
                    <a:pt x="244321" y="355257"/>
                  </a:lnTo>
                  <a:lnTo>
                    <a:pt x="244321" y="349136"/>
                  </a:lnTo>
                  <a:lnTo>
                    <a:pt x="249285" y="344174"/>
                  </a:lnTo>
                  <a:lnTo>
                    <a:pt x="255407" y="344174"/>
                  </a:lnTo>
                  <a:lnTo>
                    <a:pt x="261530" y="344174"/>
                  </a:lnTo>
                  <a:lnTo>
                    <a:pt x="266493" y="349136"/>
                  </a:lnTo>
                  <a:lnTo>
                    <a:pt x="266493" y="355257"/>
                  </a:lnTo>
                  <a:close/>
                </a:path>
                <a:path extrusionOk="0" h="444500" w="511175">
                  <a:moveTo>
                    <a:pt x="0" y="310870"/>
                  </a:moveTo>
                  <a:lnTo>
                    <a:pt x="510818" y="310871"/>
                  </a:lnTo>
                </a:path>
              </a:pathLst>
            </a:custGeom>
            <a:noFill/>
            <a:ln cap="flat" cmpd="sng" w="9525">
              <a:solidFill>
                <a:srgbClr val="E100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9" name="Google Shape;199;g3ca15c12dfc_0_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56676" y="2093182"/>
              <a:ext cx="246366" cy="2462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g3ca15c12dfc_0_34"/>
          <p:cNvSpPr txBox="1"/>
          <p:nvPr/>
        </p:nvSpPr>
        <p:spPr>
          <a:xfrm>
            <a:off x="280200" y="219400"/>
            <a:ext cx="3393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200">
                <a:solidFill>
                  <a:srgbClr val="E22C91"/>
                </a:solidFill>
              </a:rPr>
              <a:t>How Our Solution Helps Cont.</a:t>
            </a:r>
            <a:endParaRPr b="1" sz="1200">
              <a:solidFill>
                <a:srgbClr val="E22C9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"/>
          <p:cNvSpPr/>
          <p:nvPr/>
        </p:nvSpPr>
        <p:spPr>
          <a:xfrm>
            <a:off x="242225" y="2527050"/>
            <a:ext cx="8664900" cy="1746900"/>
          </a:xfrm>
          <a:prstGeom prst="roundRect">
            <a:avLst>
              <a:gd fmla="val 9153" name="adj"/>
            </a:avLst>
          </a:prstGeom>
          <a:noFill/>
          <a:ln cap="flat" cmpd="sng" w="12700">
            <a:solidFill>
              <a:srgbClr val="FDD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446900" y="2697700"/>
            <a:ext cx="3973500" cy="13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2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E22C91"/>
                </a:solidFill>
              </a:rPr>
              <a:t>Retail Business Continuity Discovery Checklist</a:t>
            </a:r>
            <a:endParaRPr b="0" i="0" sz="1200" u="none" cap="none" strike="noStrike">
              <a:solidFill>
                <a:srgbClr val="E22C9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(Use live on calls or in discovery)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Which locations cannot afford downtime?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What systems must stay online at all times?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What happens today when internet or power fails?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How are incidents escalated?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Who needs real-time visibility during disruptions?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Where are current blind spots?</a:t>
            </a:r>
            <a:endParaRPr sz="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07" name="Google Shape;207;p4"/>
          <p:cNvSpPr txBox="1"/>
          <p:nvPr/>
        </p:nvSpPr>
        <p:spPr>
          <a:xfrm>
            <a:off x="280200" y="731298"/>
            <a:ext cx="40983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b="1" lang="en" sz="700">
                <a:solidFill>
                  <a:srgbClr val="18518E"/>
                </a:solidFill>
              </a:rPr>
              <a:t>If the pain is: “We lose sales during outages”</a:t>
            </a:r>
            <a:br>
              <a:rPr lang="en" sz="700"/>
            </a:br>
            <a:r>
              <a:rPr lang="en" sz="700"/>
              <a:t> → EverLink or Simplifi Connect II</a:t>
            </a:r>
            <a:endParaRPr sz="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b="1" lang="en" sz="700">
                <a:solidFill>
                  <a:srgbClr val="18518E"/>
                </a:solidFill>
              </a:rPr>
              <a:t>If the pain is: “Checkout slows / lines get long”</a:t>
            </a:r>
            <a:br>
              <a:rPr lang="en" sz="700"/>
            </a:br>
            <a:r>
              <a:rPr lang="en" sz="700"/>
              <a:t> → Elo Pay</a:t>
            </a:r>
            <a:endParaRPr sz="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b="1" lang="en" sz="700">
                <a:solidFill>
                  <a:srgbClr val="18518E"/>
                </a:solidFill>
              </a:rPr>
              <a:t>If the pain is: “We can’t see what’s happening in-store”</a:t>
            </a:r>
            <a:br>
              <a:rPr lang="en" sz="700"/>
            </a:br>
            <a:r>
              <a:rPr lang="en" sz="700"/>
              <a:t> → SafeSight Cameras</a:t>
            </a:r>
            <a:endParaRPr sz="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b="1" lang="en" sz="700">
                <a:solidFill>
                  <a:srgbClr val="18518E"/>
                </a:solidFill>
              </a:rPr>
              <a:t>If the pain is: “Teams aren’t coordinated during issues”</a:t>
            </a:r>
            <a:br>
              <a:rPr lang="en" sz="700"/>
            </a:br>
            <a:r>
              <a:rPr lang="en" sz="700"/>
              <a:t> → Communication Hub or CPR³ Retail Operations Hub</a:t>
            </a:r>
            <a:endParaRPr b="1" sz="700">
              <a:solidFill>
                <a:schemeClr val="dk1"/>
              </a:solidFill>
            </a:endParaRPr>
          </a:p>
        </p:txBody>
      </p:sp>
      <p:sp>
        <p:nvSpPr>
          <p:cNvPr id="208" name="Google Shape;208;p4"/>
          <p:cNvSpPr/>
          <p:nvPr/>
        </p:nvSpPr>
        <p:spPr>
          <a:xfrm>
            <a:off x="249375" y="2322901"/>
            <a:ext cx="8681314" cy="447900"/>
          </a:xfrm>
          <a:custGeom>
            <a:rect b="b" l="l" r="r" t="t"/>
            <a:pathLst>
              <a:path extrusionOk="0" h="120000"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noFill/>
          <a:ln cap="flat" cmpd="sng" w="12700">
            <a:solidFill>
              <a:srgbClr val="E22C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"/>
          <p:cNvSpPr txBox="1"/>
          <p:nvPr>
            <p:ph idx="12" type="sldNum"/>
          </p:nvPr>
        </p:nvSpPr>
        <p:spPr>
          <a:xfrm>
            <a:off x="8564569" y="4873005"/>
            <a:ext cx="297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25400" rtl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4"/>
          <p:cNvSpPr txBox="1"/>
          <p:nvPr>
            <p:ph idx="11" type="ftr"/>
          </p:nvPr>
        </p:nvSpPr>
        <p:spPr>
          <a:xfrm>
            <a:off x="7255096" y="4873005"/>
            <a:ext cx="1428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ctr">
              <a:lnSpc>
                <a:spcPct val="133428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" sz="700"/>
              <a:t>FOR INTERNAL USE ONLY</a:t>
            </a:r>
            <a:endParaRPr/>
          </a:p>
        </p:txBody>
      </p:sp>
      <p:pic>
        <p:nvPicPr>
          <p:cNvPr id="211" name="Google Shape;2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250" y="4510634"/>
            <a:ext cx="1256028" cy="44783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"/>
          <p:cNvSpPr txBox="1"/>
          <p:nvPr/>
        </p:nvSpPr>
        <p:spPr>
          <a:xfrm>
            <a:off x="336650" y="230275"/>
            <a:ext cx="33930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E22C91"/>
                </a:solidFill>
              </a:rPr>
              <a:t>Which Product When </a:t>
            </a:r>
            <a:r>
              <a:rPr b="1" i="1" lang="en" sz="1200">
                <a:solidFill>
                  <a:srgbClr val="E22C91"/>
                </a:solidFill>
              </a:rPr>
              <a:t>(Internal Use Only)</a:t>
            </a:r>
            <a:endParaRPr b="1" i="1" sz="1200">
              <a:solidFill>
                <a:srgbClr val="E22C91"/>
              </a:solidFill>
            </a:endParaRPr>
          </a:p>
          <a:p>
            <a:pPr indent="0" lvl="0" marL="127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rgbClr val="E22C91"/>
              </a:solidFill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rgbClr val="E22C91"/>
              </a:solidFill>
            </a:endParaRPr>
          </a:p>
        </p:txBody>
      </p:sp>
      <p:sp>
        <p:nvSpPr>
          <p:cNvPr id="213" name="Google Shape;213;p4"/>
          <p:cNvSpPr/>
          <p:nvPr/>
        </p:nvSpPr>
        <p:spPr>
          <a:xfrm flipH="1" rot="10800000">
            <a:off x="280202" y="435704"/>
            <a:ext cx="8487918" cy="23400"/>
          </a:xfrm>
          <a:custGeom>
            <a:rect b="b" l="l" r="r" t="t"/>
            <a:pathLst>
              <a:path extrusionOk="0" h="120000"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noFill/>
          <a:ln cap="flat" cmpd="sng" w="12700">
            <a:solidFill>
              <a:srgbClr val="E22C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"/>
          <p:cNvSpPr txBox="1"/>
          <p:nvPr/>
        </p:nvSpPr>
        <p:spPr>
          <a:xfrm>
            <a:off x="4883475" y="680550"/>
            <a:ext cx="38847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18518E"/>
                </a:solidFill>
              </a:rPr>
              <a:t>If the pain is: “Assets move or get lost”</a:t>
            </a:r>
            <a:endParaRPr b="1" sz="700">
              <a:solidFill>
                <a:srgbClr val="18518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 → SafeTrax365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18518E"/>
                </a:solidFill>
              </a:rPr>
              <a:t>If the pain is: “We lose communication during outages”</a:t>
            </a:r>
            <a:endParaRPr b="1" sz="700">
              <a:solidFill>
                <a:srgbClr val="18518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→ Business Voice (Phones &amp; Connected Laptops)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18518E"/>
                </a:solidFill>
              </a:rPr>
              <a:t>If the pain is “We lose control or coordination during disruptions”</a:t>
            </a:r>
            <a:endParaRPr b="1" sz="700">
              <a:solidFill>
                <a:srgbClr val="18518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→ CPR³ Retail Operations Hub</a:t>
            </a:r>
            <a:endParaRPr sz="7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👉 Products are prescribed—not pitched.</a:t>
            </a:r>
            <a:endParaRPr sz="700"/>
          </a:p>
        </p:txBody>
      </p:sp>
      <p:sp>
        <p:nvSpPr>
          <p:cNvPr id="215" name="Google Shape;215;p4"/>
          <p:cNvSpPr txBox="1"/>
          <p:nvPr/>
        </p:nvSpPr>
        <p:spPr>
          <a:xfrm>
            <a:off x="4948475" y="3144600"/>
            <a:ext cx="3477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700">
                <a:solidFill>
                  <a:schemeClr val="dk1"/>
                </a:solidFill>
              </a:rPr>
              <a:t>Are responses handled locally or centrally?</a:t>
            </a:r>
            <a:endParaRPr sz="700">
              <a:solidFill>
                <a:schemeClr val="dk1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700">
                <a:solidFill>
                  <a:schemeClr val="dk1"/>
                </a:solidFill>
              </a:rPr>
              <a:t>How do teams communicate if store phones or Wi-Fi go down?</a:t>
            </a:r>
            <a:endParaRPr sz="700">
              <a:solidFill>
                <a:schemeClr val="dk1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700">
                <a:solidFill>
                  <a:schemeClr val="dk1"/>
                </a:solidFill>
              </a:rPr>
              <a:t>Are managers reachable during outages?</a:t>
            </a:r>
            <a:endParaRPr sz="700">
              <a:solidFill>
                <a:schemeClr val="dk1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700">
                <a:solidFill>
                  <a:schemeClr val="dk1"/>
                </a:solidFill>
              </a:rPr>
              <a:t>Can leadership access systems from anywhere?</a:t>
            </a:r>
            <a:endParaRPr sz="700">
              <a:solidFill>
                <a:schemeClr val="dk1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700">
                <a:solidFill>
                  <a:schemeClr val="dk1"/>
                </a:solidFill>
              </a:rPr>
              <a:t>Do associates have a reliable fallback for voice communication?</a:t>
            </a:r>
            <a:endParaRPr sz="700">
              <a:solidFill>
                <a:schemeClr val="dk1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700">
                <a:solidFill>
                  <a:schemeClr val="dk1"/>
                </a:solidFill>
              </a:rPr>
              <a:t>What happens to customer calls during disruptions?</a:t>
            </a: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ca15c12dfc_0_70"/>
          <p:cNvSpPr/>
          <p:nvPr/>
        </p:nvSpPr>
        <p:spPr>
          <a:xfrm>
            <a:off x="242225" y="3134325"/>
            <a:ext cx="8664900" cy="1139700"/>
          </a:xfrm>
          <a:prstGeom prst="roundRect">
            <a:avLst>
              <a:gd fmla="val 9153" name="adj"/>
            </a:avLst>
          </a:prstGeom>
          <a:noFill/>
          <a:ln cap="flat" cmpd="sng" w="12700">
            <a:solidFill>
              <a:srgbClr val="FDD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3ca15c12dfc_0_70"/>
          <p:cNvSpPr/>
          <p:nvPr/>
        </p:nvSpPr>
        <p:spPr>
          <a:xfrm>
            <a:off x="243675" y="182226"/>
            <a:ext cx="8687100" cy="825300"/>
          </a:xfrm>
          <a:prstGeom prst="roundRect">
            <a:avLst>
              <a:gd fmla="val 13849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2638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3ca15c12dfc_0_70"/>
          <p:cNvSpPr txBox="1"/>
          <p:nvPr/>
        </p:nvSpPr>
        <p:spPr>
          <a:xfrm>
            <a:off x="1091513" y="3228413"/>
            <a:ext cx="79455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rPr>
              <a:t>Advice from Sales Specialist </a:t>
            </a:r>
            <a:endParaRPr b="0" i="0" sz="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▪"/>
            </a:pPr>
            <a:r>
              <a:rPr lang="en" sz="700"/>
              <a:t>Lead with </a:t>
            </a:r>
            <a:r>
              <a:rPr b="1" lang="en" sz="700"/>
              <a:t>impact</a:t>
            </a:r>
            <a:r>
              <a:rPr lang="en" sz="700"/>
              <a:t>, not technology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▪"/>
            </a:pPr>
            <a:r>
              <a:rPr lang="en" sz="700"/>
              <a:t>Focus on “what breaks first”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▪"/>
            </a:pPr>
            <a:r>
              <a:rPr lang="en" sz="700"/>
              <a:t>Tie continuity to </a:t>
            </a:r>
            <a:r>
              <a:rPr b="1" lang="en" sz="700"/>
              <a:t>revenue protection</a:t>
            </a:r>
            <a:endParaRPr b="1"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▪"/>
            </a:pPr>
            <a:r>
              <a:rPr lang="en" sz="700"/>
              <a:t>Introduce products only after risk is acknowledged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▪"/>
            </a:pPr>
            <a:r>
              <a:rPr lang="en" sz="700"/>
              <a:t>Position Premier + T-Mobile as a </a:t>
            </a:r>
            <a:r>
              <a:rPr b="1" lang="en" sz="700"/>
              <a:t>partner</a:t>
            </a:r>
            <a:r>
              <a:rPr lang="en" sz="700"/>
              <a:t>, not a vendor</a:t>
            </a:r>
            <a:endParaRPr b="1" sz="700"/>
          </a:p>
        </p:txBody>
      </p:sp>
      <p:sp>
        <p:nvSpPr>
          <p:cNvPr id="223" name="Google Shape;223;g3ca15c12dfc_0_70"/>
          <p:cNvSpPr txBox="1"/>
          <p:nvPr/>
        </p:nvSpPr>
        <p:spPr>
          <a:xfrm>
            <a:off x="357125" y="251400"/>
            <a:ext cx="8565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6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rPr>
              <a:t>Elevator Pitch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6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/>
              <a:t>Retail Business Continuity from Premier Wireless + T-Mobile keeps stores operational when systems fail. By designing always-on infrastructure across connectivity, payments, communications, and visibility, we help retailers protect revenue, reduce downtime, and deliver consistent customer experiences—even during disruption.</a:t>
            </a:r>
            <a:endParaRPr sz="700"/>
          </a:p>
        </p:txBody>
      </p:sp>
      <p:sp>
        <p:nvSpPr>
          <p:cNvPr id="224" name="Google Shape;224;g3ca15c12dfc_0_70"/>
          <p:cNvSpPr txBox="1"/>
          <p:nvPr/>
        </p:nvSpPr>
        <p:spPr>
          <a:xfrm>
            <a:off x="296827" y="1187463"/>
            <a:ext cx="23124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rPr>
              <a:t>Industry landscape</a:t>
            </a:r>
            <a:endParaRPr b="0" i="0" sz="1200" u="none" cap="none" strike="noStrike">
              <a:solidFill>
                <a:srgbClr val="E22C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3ca15c12dfc_0_70"/>
          <p:cNvSpPr/>
          <p:nvPr/>
        </p:nvSpPr>
        <p:spPr>
          <a:xfrm>
            <a:off x="243675" y="1440829"/>
            <a:ext cx="8659825" cy="0"/>
          </a:xfrm>
          <a:custGeom>
            <a:rect b="b" l="l" r="r" t="t"/>
            <a:pathLst>
              <a:path extrusionOk="0" h="120000"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noFill/>
          <a:ln cap="flat" cmpd="sng" w="12700">
            <a:solidFill>
              <a:srgbClr val="E22C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g3ca15c12dfc_0_70"/>
          <p:cNvGrpSpPr/>
          <p:nvPr/>
        </p:nvGrpSpPr>
        <p:grpSpPr>
          <a:xfrm>
            <a:off x="512767" y="3598044"/>
            <a:ext cx="337185" cy="331468"/>
            <a:chOff x="354329" y="5391150"/>
            <a:chExt cx="449580" cy="441958"/>
          </a:xfrm>
        </p:grpSpPr>
        <p:sp>
          <p:nvSpPr>
            <p:cNvPr id="227" name="Google Shape;227;g3ca15c12dfc_0_70"/>
            <p:cNvSpPr/>
            <p:nvPr/>
          </p:nvSpPr>
          <p:spPr>
            <a:xfrm>
              <a:off x="354329" y="5688329"/>
              <a:ext cx="289559" cy="144779"/>
            </a:xfrm>
            <a:custGeom>
              <a:rect b="b" l="l" r="r" t="t"/>
              <a:pathLst>
                <a:path extrusionOk="0" h="144779" w="289559">
                  <a:moveTo>
                    <a:pt x="106172" y="2743"/>
                  </a:moveTo>
                  <a:lnTo>
                    <a:pt x="106172" y="44907"/>
                  </a:lnTo>
                  <a:lnTo>
                    <a:pt x="30099" y="72377"/>
                  </a:lnTo>
                  <a:lnTo>
                    <a:pt x="17707" y="79188"/>
                  </a:lnTo>
                  <a:lnTo>
                    <a:pt x="8215" y="89246"/>
                  </a:lnTo>
                  <a:lnTo>
                    <a:pt x="2140" y="101727"/>
                  </a:lnTo>
                  <a:lnTo>
                    <a:pt x="0" y="115811"/>
                  </a:lnTo>
                  <a:lnTo>
                    <a:pt x="0" y="144780"/>
                  </a:lnTo>
                  <a:lnTo>
                    <a:pt x="289560" y="144780"/>
                  </a:lnTo>
                  <a:lnTo>
                    <a:pt x="289560" y="115811"/>
                  </a:lnTo>
                  <a:lnTo>
                    <a:pt x="271852" y="79194"/>
                  </a:lnTo>
                  <a:lnTo>
                    <a:pt x="183388" y="44907"/>
                  </a:lnTo>
                  <a:lnTo>
                    <a:pt x="183388" y="0"/>
                  </a:lnTo>
                </a:path>
              </a:pathLst>
            </a:custGeom>
            <a:noFill/>
            <a:ln cap="flat" cmpd="sng" w="9525">
              <a:solidFill>
                <a:srgbClr val="E22C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8" name="Google Shape;228;g3ca15c12dfc_0_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3384" y="5511164"/>
              <a:ext cx="171450" cy="2019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g3ca15c12dfc_0_70"/>
            <p:cNvSpPr/>
            <p:nvPr/>
          </p:nvSpPr>
          <p:spPr>
            <a:xfrm>
              <a:off x="552450" y="5391150"/>
              <a:ext cx="251459" cy="289560"/>
            </a:xfrm>
            <a:custGeom>
              <a:rect b="b" l="l" r="r" t="t"/>
              <a:pathLst>
                <a:path extrusionOk="0" h="289560" w="251459">
                  <a:moveTo>
                    <a:pt x="0" y="115824"/>
                  </a:moveTo>
                  <a:lnTo>
                    <a:pt x="9879" y="70723"/>
                  </a:lnTo>
                  <a:lnTo>
                    <a:pt x="36823" y="33908"/>
                  </a:lnTo>
                  <a:lnTo>
                    <a:pt x="76788" y="9096"/>
                  </a:lnTo>
                  <a:lnTo>
                    <a:pt x="125729" y="0"/>
                  </a:lnTo>
                  <a:lnTo>
                    <a:pt x="174671" y="9096"/>
                  </a:lnTo>
                  <a:lnTo>
                    <a:pt x="214636" y="33909"/>
                  </a:lnTo>
                  <a:lnTo>
                    <a:pt x="241580" y="70723"/>
                  </a:lnTo>
                  <a:lnTo>
                    <a:pt x="251459" y="115824"/>
                  </a:lnTo>
                  <a:lnTo>
                    <a:pt x="245763" y="150386"/>
                  </a:lnTo>
                  <a:lnTo>
                    <a:pt x="229820" y="180800"/>
                  </a:lnTo>
                  <a:lnTo>
                    <a:pt x="205356" y="205456"/>
                  </a:lnTo>
                  <a:lnTo>
                    <a:pt x="174091" y="222745"/>
                  </a:lnTo>
                  <a:lnTo>
                    <a:pt x="159267" y="235583"/>
                  </a:lnTo>
                  <a:lnTo>
                    <a:pt x="135362" y="255871"/>
                  </a:lnTo>
                  <a:lnTo>
                    <a:pt x="111458" y="276300"/>
                  </a:lnTo>
                  <a:lnTo>
                    <a:pt x="96634" y="289559"/>
                  </a:lnTo>
                  <a:lnTo>
                    <a:pt x="96635" y="277775"/>
                  </a:lnTo>
                  <a:lnTo>
                    <a:pt x="96643" y="260435"/>
                  </a:lnTo>
                  <a:lnTo>
                    <a:pt x="96666" y="242843"/>
                  </a:lnTo>
                  <a:lnTo>
                    <a:pt x="96710" y="230301"/>
                  </a:lnTo>
                  <a:lnTo>
                    <a:pt x="89092" y="229008"/>
                  </a:lnTo>
                  <a:lnTo>
                    <a:pt x="81641" y="227293"/>
                  </a:lnTo>
                  <a:lnTo>
                    <a:pt x="74371" y="225170"/>
                  </a:lnTo>
                  <a:lnTo>
                    <a:pt x="67297" y="222656"/>
                  </a:lnTo>
                </a:path>
              </a:pathLst>
            </a:custGeom>
            <a:noFill/>
            <a:ln cap="flat" cmpd="sng" w="9525">
              <a:solidFill>
                <a:srgbClr val="E22C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g3ca15c12dfc_0_70"/>
            <p:cNvSpPr/>
            <p:nvPr/>
          </p:nvSpPr>
          <p:spPr>
            <a:xfrm>
              <a:off x="712470" y="5505450"/>
              <a:ext cx="22859" cy="22860"/>
            </a:xfrm>
            <a:custGeom>
              <a:rect b="b" l="l" r="r" t="t"/>
              <a:pathLst>
                <a:path extrusionOk="0" h="22860" w="22859">
                  <a:moveTo>
                    <a:pt x="22859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2859" y="22859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3ca15c12dfc_0_70"/>
            <p:cNvSpPr/>
            <p:nvPr/>
          </p:nvSpPr>
          <p:spPr>
            <a:xfrm>
              <a:off x="712470" y="5505450"/>
              <a:ext cx="22859" cy="22860"/>
            </a:xfrm>
            <a:custGeom>
              <a:rect b="b" l="l" r="r" t="t"/>
              <a:pathLst>
                <a:path extrusionOk="0" h="22860" w="22859">
                  <a:moveTo>
                    <a:pt x="0" y="22859"/>
                  </a:moveTo>
                  <a:lnTo>
                    <a:pt x="22859" y="22859"/>
                  </a:lnTo>
                  <a:lnTo>
                    <a:pt x="22859" y="0"/>
                  </a:lnTo>
                  <a:lnTo>
                    <a:pt x="0" y="0"/>
                  </a:lnTo>
                  <a:lnTo>
                    <a:pt x="0" y="22859"/>
                  </a:lnTo>
                  <a:close/>
                </a:path>
              </a:pathLst>
            </a:custGeom>
            <a:noFill/>
            <a:ln cap="flat" cmpd="sng" w="9525">
              <a:solidFill>
                <a:srgbClr val="E22C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3ca15c12dfc_0_70"/>
            <p:cNvSpPr/>
            <p:nvPr/>
          </p:nvSpPr>
          <p:spPr>
            <a:xfrm>
              <a:off x="666750" y="5505450"/>
              <a:ext cx="22859" cy="22860"/>
            </a:xfrm>
            <a:custGeom>
              <a:rect b="b" l="l" r="r" t="t"/>
              <a:pathLst>
                <a:path extrusionOk="0" h="22860" w="22859">
                  <a:moveTo>
                    <a:pt x="22859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22859" y="22859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3ca15c12dfc_0_70"/>
            <p:cNvSpPr/>
            <p:nvPr/>
          </p:nvSpPr>
          <p:spPr>
            <a:xfrm>
              <a:off x="666750" y="5505450"/>
              <a:ext cx="22859" cy="22860"/>
            </a:xfrm>
            <a:custGeom>
              <a:rect b="b" l="l" r="r" t="t"/>
              <a:pathLst>
                <a:path extrusionOk="0" h="22860" w="22859">
                  <a:moveTo>
                    <a:pt x="0" y="22859"/>
                  </a:moveTo>
                  <a:lnTo>
                    <a:pt x="22859" y="22859"/>
                  </a:lnTo>
                  <a:lnTo>
                    <a:pt x="22859" y="0"/>
                  </a:lnTo>
                  <a:lnTo>
                    <a:pt x="0" y="0"/>
                  </a:lnTo>
                  <a:lnTo>
                    <a:pt x="0" y="22859"/>
                  </a:lnTo>
                  <a:close/>
                </a:path>
              </a:pathLst>
            </a:custGeom>
            <a:noFill/>
            <a:ln cap="flat" cmpd="sng" w="9525">
              <a:solidFill>
                <a:srgbClr val="E22C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3ca15c12dfc_0_70"/>
            <p:cNvSpPr/>
            <p:nvPr/>
          </p:nvSpPr>
          <p:spPr>
            <a:xfrm>
              <a:off x="621029" y="5505450"/>
              <a:ext cx="15240" cy="22860"/>
            </a:xfrm>
            <a:custGeom>
              <a:rect b="b" l="l" r="r" t="t"/>
              <a:pathLst>
                <a:path extrusionOk="0" h="22860" w="15240">
                  <a:moveTo>
                    <a:pt x="152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15240" y="2285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3ca15c12dfc_0_70"/>
            <p:cNvSpPr/>
            <p:nvPr/>
          </p:nvSpPr>
          <p:spPr>
            <a:xfrm>
              <a:off x="621029" y="5505450"/>
              <a:ext cx="15240" cy="22860"/>
            </a:xfrm>
            <a:custGeom>
              <a:rect b="b" l="l" r="r" t="t"/>
              <a:pathLst>
                <a:path extrusionOk="0" h="22860" w="15240">
                  <a:moveTo>
                    <a:pt x="0" y="22859"/>
                  </a:moveTo>
                  <a:lnTo>
                    <a:pt x="15240" y="22859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22859"/>
                  </a:lnTo>
                  <a:close/>
                </a:path>
              </a:pathLst>
            </a:custGeom>
            <a:noFill/>
            <a:ln cap="flat" cmpd="sng" w="9525">
              <a:solidFill>
                <a:srgbClr val="E22C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g3ca15c12dfc_0_70"/>
          <p:cNvSpPr txBox="1"/>
          <p:nvPr/>
        </p:nvSpPr>
        <p:spPr>
          <a:xfrm>
            <a:off x="275105" y="1528841"/>
            <a:ext cx="40983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800">
                <a:solidFill>
                  <a:srgbClr val="18518E"/>
                </a:solidFill>
              </a:rPr>
              <a:t>Competitive Environment</a:t>
            </a:r>
            <a:endParaRPr b="1" sz="800">
              <a:solidFill>
                <a:srgbClr val="18518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b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Retailers are moving away from: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Single ISP dependency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Disconnected tools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Reactive outage response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37" name="Google Shape;237;g3ca15c12dfc_0_70"/>
          <p:cNvSpPr/>
          <p:nvPr/>
        </p:nvSpPr>
        <p:spPr>
          <a:xfrm>
            <a:off x="249384" y="2703308"/>
            <a:ext cx="8681314" cy="67500"/>
          </a:xfrm>
          <a:custGeom>
            <a:rect b="b" l="l" r="r" t="t"/>
            <a:pathLst>
              <a:path extrusionOk="0" h="120000"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noFill/>
          <a:ln cap="flat" cmpd="sng" w="12700">
            <a:solidFill>
              <a:srgbClr val="E22C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3ca15c12dfc_0_70"/>
          <p:cNvSpPr txBox="1"/>
          <p:nvPr>
            <p:ph idx="12" type="sldNum"/>
          </p:nvPr>
        </p:nvSpPr>
        <p:spPr>
          <a:xfrm>
            <a:off x="8564569" y="4873005"/>
            <a:ext cx="297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25400" rtl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g3ca15c12dfc_0_70"/>
          <p:cNvSpPr txBox="1"/>
          <p:nvPr>
            <p:ph idx="11" type="ftr"/>
          </p:nvPr>
        </p:nvSpPr>
        <p:spPr>
          <a:xfrm>
            <a:off x="7255096" y="4873005"/>
            <a:ext cx="1428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ctr">
              <a:lnSpc>
                <a:spcPct val="133428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" sz="700"/>
              <a:t>FOR INTERNAL USE ONLY</a:t>
            </a:r>
            <a:endParaRPr/>
          </a:p>
        </p:txBody>
      </p:sp>
      <p:pic>
        <p:nvPicPr>
          <p:cNvPr id="240" name="Google Shape;240;g3ca15c12dfc_0_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250" y="4510634"/>
            <a:ext cx="1256028" cy="44783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3ca15c12dfc_0_70"/>
          <p:cNvSpPr txBox="1"/>
          <p:nvPr/>
        </p:nvSpPr>
        <p:spPr>
          <a:xfrm>
            <a:off x="4620331" y="1566079"/>
            <a:ext cx="4098300" cy="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They are adopting:</a:t>
            </a:r>
            <a:endParaRPr sz="700">
              <a:solidFill>
                <a:schemeClr val="dk1"/>
              </a:solidFill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700">
                <a:solidFill>
                  <a:schemeClr val="dk1"/>
                </a:solidFill>
              </a:rPr>
              <a:t>Redundant connectivity (cellular + satellite)</a:t>
            </a:r>
            <a:endParaRPr sz="700">
              <a:solidFill>
                <a:schemeClr val="dk1"/>
              </a:solidFill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700">
                <a:solidFill>
                  <a:schemeClr val="dk1"/>
                </a:solidFill>
              </a:rPr>
              <a:t>Centralized visibility and control</a:t>
            </a:r>
            <a:endParaRPr sz="700">
              <a:solidFill>
                <a:schemeClr val="dk1"/>
              </a:solidFill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700">
                <a:solidFill>
                  <a:schemeClr val="dk1"/>
                </a:solidFill>
              </a:rPr>
              <a:t>Proactive business continuity planning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Continuity is becoming a competitive advantage—not a nice-to-have.</a:t>
            </a:r>
            <a:endParaRPr b="1" sz="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"/>
          <p:cNvSpPr txBox="1"/>
          <p:nvPr/>
        </p:nvSpPr>
        <p:spPr>
          <a:xfrm>
            <a:off x="562919" y="843007"/>
            <a:ext cx="8079900" cy="3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rgbClr val="18518E"/>
                </a:solidFill>
              </a:rPr>
              <a:t>Cold Call </a:t>
            </a:r>
            <a:r>
              <a:rPr b="1" i="0" lang="en" sz="800" u="none" cap="none" strike="noStrike">
                <a:solidFill>
                  <a:srgbClr val="18518E"/>
                </a:solidFill>
                <a:latin typeface="Arial"/>
                <a:ea typeface="Arial"/>
                <a:cs typeface="Arial"/>
                <a:sym typeface="Arial"/>
              </a:rPr>
              <a:t>Script </a:t>
            </a:r>
            <a:endParaRPr b="1" i="0" sz="800" u="none" cap="none" strike="noStrike">
              <a:solidFill>
                <a:srgbClr val="185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800"/>
              <a:t>“Hi [Name], this is [Your Name] with T-Mobile/Premier Wireless..</a:t>
            </a:r>
            <a:endParaRPr sz="800"/>
          </a:p>
          <a:p>
            <a:pPr indent="0" lvl="0" marL="0" marR="0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I’m calling because we work with retail teams focused on staying operational during outages—whether that’s internet failures, payment interruptions, or in-store incidents.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Quick question—if connectivity went down at one of your locations today, what systems would be affected first?”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(Pause)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“That’s exactly what we’re seeing across retail.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800"/>
            </a:br>
            <a:r>
              <a:rPr lang="en" sz="800"/>
              <a:t>Most stores have great systems—they’re just not designed to stay online when something fails.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We help retailers design always-on infrastructure so sales continue, teams stay connected, and stores don’t miss revenue.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marR="0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Would it make sense to spend 15 minutes identifying where continuity matters most across your locations?”</a:t>
            </a:r>
            <a:b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800" u="none" cap="none" strike="noStrike">
                <a:solidFill>
                  <a:srgbClr val="18518E"/>
                </a:solidFill>
                <a:latin typeface="Arial"/>
                <a:ea typeface="Arial"/>
                <a:cs typeface="Arial"/>
                <a:sym typeface="Arial"/>
              </a:rPr>
              <a:t>Voicemail Script</a:t>
            </a:r>
            <a:br>
              <a:rPr b="1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800"/>
              <a:t>“Hi [Name], this is [Your Name] with T-Mobile/Premier Wireless.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I’m calling because many retailers are re-evaluating how they stay operational during outages—keeping payments, communications, and visibility online when systems fail.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We help retailers design always-on infrastructure to protect revenue and reduce downtime.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I’ll follow up by email and look forward to connecting.”</a:t>
            </a:r>
            <a:endParaRPr sz="800"/>
          </a:p>
          <a:p>
            <a:pPr indent="0" lvl="0" marL="0" marR="0" rtl="0" algn="l">
              <a:lnSpc>
                <a:spcPct val="115833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 txBox="1"/>
          <p:nvPr/>
        </p:nvSpPr>
        <p:spPr>
          <a:xfrm>
            <a:off x="336662" y="230275"/>
            <a:ext cx="33519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E22C91"/>
                </a:solidFill>
                <a:latin typeface="Arial"/>
                <a:ea typeface="Arial"/>
                <a:cs typeface="Arial"/>
                <a:sym typeface="Arial"/>
              </a:rPr>
              <a:t>Phone &amp; Voicemail Scripts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"/>
          <p:cNvSpPr/>
          <p:nvPr/>
        </p:nvSpPr>
        <p:spPr>
          <a:xfrm flipH="1" rot="10800000">
            <a:off x="280202" y="435704"/>
            <a:ext cx="8487918" cy="23400"/>
          </a:xfrm>
          <a:custGeom>
            <a:rect b="b" l="l" r="r" t="t"/>
            <a:pathLst>
              <a:path extrusionOk="0" h="120000"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noFill/>
          <a:ln cap="flat" cmpd="sng" w="12700">
            <a:solidFill>
              <a:srgbClr val="E22C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292525" y="678900"/>
            <a:ext cx="8463300" cy="3690000"/>
          </a:xfrm>
          <a:prstGeom prst="roundRect">
            <a:avLst>
              <a:gd fmla="val 3685" name="adj"/>
            </a:avLst>
          </a:prstGeom>
          <a:noFill/>
          <a:ln cap="flat" cmpd="sng" w="12700">
            <a:solidFill>
              <a:srgbClr val="FDD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250" y="4510634"/>
            <a:ext cx="1256028" cy="44783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6"/>
          <p:cNvSpPr txBox="1"/>
          <p:nvPr>
            <p:ph idx="12" type="sldNum"/>
          </p:nvPr>
        </p:nvSpPr>
        <p:spPr>
          <a:xfrm>
            <a:off x="8564569" y="4873005"/>
            <a:ext cx="297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25400" rtl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3" name="Google Shape;253;p6"/>
          <p:cNvSpPr txBox="1"/>
          <p:nvPr>
            <p:ph idx="11" type="ftr"/>
          </p:nvPr>
        </p:nvSpPr>
        <p:spPr>
          <a:xfrm>
            <a:off x="7255096" y="4873005"/>
            <a:ext cx="1428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ctr">
              <a:lnSpc>
                <a:spcPct val="133428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" sz="700"/>
              <a:t>FOR INTERNAL USE ONLY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"/>
          <p:cNvSpPr txBox="1"/>
          <p:nvPr/>
        </p:nvSpPr>
        <p:spPr>
          <a:xfrm>
            <a:off x="663461" y="1045579"/>
            <a:ext cx="7721400" cy="28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800" u="none" cap="none" strike="noStrike">
                <a:solidFill>
                  <a:srgbClr val="18518E"/>
                </a:solidFill>
                <a:latin typeface="Arial"/>
                <a:ea typeface="Arial"/>
                <a:cs typeface="Arial"/>
                <a:sym typeface="Arial"/>
              </a:rPr>
              <a:t>Subject: </a:t>
            </a:r>
            <a:endParaRPr b="1" i="0" sz="800" u="none" cap="none" strike="noStrike">
              <a:solidFill>
                <a:srgbClr val="185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What happens if one of your stores goes offline?</a:t>
            </a:r>
            <a:endParaRPr b="1" i="0" sz="800" u="none" cap="none" strike="noStrike">
              <a:solidFill>
                <a:srgbClr val="185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800" u="none" cap="none" strike="noStrike">
                <a:solidFill>
                  <a:srgbClr val="18518E"/>
                </a:solidFill>
                <a:latin typeface="Arial"/>
                <a:ea typeface="Arial"/>
                <a:cs typeface="Arial"/>
                <a:sym typeface="Arial"/>
              </a:rPr>
              <a:t>Body:</a:t>
            </a:r>
            <a:b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800"/>
              <a:t>Hi [First Name],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Retail today depends on constant connectivity—from POS and payments to cameras, communications, and inventory systems.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When one system goes down, the impact spreads quickly: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Transactions stop</a:t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Teams lose coordination</a:t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Visibility disappears</a:t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Customers leave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Premier Wireless + T-Mobile  helps retailers design always-on infrastructure so stores remain operational during outages, disruptions, or incidents.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Rather than selling a single product, we focus on business continuity—keeping revenue flowing and customer experiences consistent.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If you’re open to it, I’d love to share how other retailers are identifying continuity gaps and protecting their operations.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Best,</a:t>
            </a:r>
            <a:br>
              <a:rPr lang="en" sz="800"/>
            </a:br>
            <a:r>
              <a:rPr lang="en" sz="800"/>
              <a:t>[Signature]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</p:txBody>
      </p:sp>
      <p:sp>
        <p:nvSpPr>
          <p:cNvPr id="260" name="Google Shape;260;p7"/>
          <p:cNvSpPr txBox="1"/>
          <p:nvPr/>
        </p:nvSpPr>
        <p:spPr>
          <a:xfrm>
            <a:off x="336657" y="230275"/>
            <a:ext cx="2661600" cy="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E22C91"/>
                </a:solidFill>
              </a:rPr>
              <a:t>Email #1 – Initial Outreach</a:t>
            </a:r>
            <a:endParaRPr b="1" sz="1200">
              <a:solidFill>
                <a:srgbClr val="E22C91"/>
              </a:solidFill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rgbClr val="E22C91"/>
              </a:solidFill>
            </a:endParaRPr>
          </a:p>
        </p:txBody>
      </p:sp>
      <p:sp>
        <p:nvSpPr>
          <p:cNvPr id="261" name="Google Shape;261;p7"/>
          <p:cNvSpPr/>
          <p:nvPr/>
        </p:nvSpPr>
        <p:spPr>
          <a:xfrm flipH="1" rot="10800000">
            <a:off x="280202" y="435704"/>
            <a:ext cx="8487918" cy="23400"/>
          </a:xfrm>
          <a:custGeom>
            <a:rect b="b" l="l" r="r" t="t"/>
            <a:pathLst>
              <a:path extrusionOk="0" h="120000"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noFill/>
          <a:ln cap="flat" cmpd="sng" w="12700">
            <a:solidFill>
              <a:srgbClr val="E22C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2" name="Google Shape;262;p7"/>
          <p:cNvSpPr/>
          <p:nvPr/>
        </p:nvSpPr>
        <p:spPr>
          <a:xfrm>
            <a:off x="340350" y="737025"/>
            <a:ext cx="8463300" cy="3366600"/>
          </a:xfrm>
          <a:prstGeom prst="roundRect">
            <a:avLst>
              <a:gd fmla="val 3685" name="adj"/>
            </a:avLst>
          </a:prstGeom>
          <a:noFill/>
          <a:ln cap="flat" cmpd="sng" w="12700">
            <a:solidFill>
              <a:srgbClr val="FDD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250" y="4510634"/>
            <a:ext cx="1256028" cy="44783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7"/>
          <p:cNvSpPr txBox="1"/>
          <p:nvPr>
            <p:ph idx="12" type="sldNum"/>
          </p:nvPr>
        </p:nvSpPr>
        <p:spPr>
          <a:xfrm>
            <a:off x="8564569" y="4873005"/>
            <a:ext cx="297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25400" rtl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7"/>
          <p:cNvSpPr txBox="1"/>
          <p:nvPr>
            <p:ph idx="11" type="ftr"/>
          </p:nvPr>
        </p:nvSpPr>
        <p:spPr>
          <a:xfrm>
            <a:off x="7255096" y="4873005"/>
            <a:ext cx="1428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ctr">
              <a:lnSpc>
                <a:spcPct val="133428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" sz="700"/>
              <a:t>FOR INTERNAL USE ONLY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ca15c12dfc_0_12"/>
          <p:cNvSpPr txBox="1"/>
          <p:nvPr/>
        </p:nvSpPr>
        <p:spPr>
          <a:xfrm>
            <a:off x="663461" y="1045579"/>
            <a:ext cx="7721400" cy="28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800" u="none" cap="none" strike="noStrike">
                <a:solidFill>
                  <a:srgbClr val="18518E"/>
                </a:solidFill>
                <a:latin typeface="Arial"/>
                <a:ea typeface="Arial"/>
                <a:cs typeface="Arial"/>
                <a:sym typeface="Arial"/>
              </a:rPr>
              <a:t>Subject: </a:t>
            </a:r>
            <a:endParaRPr b="1" i="0" sz="800" u="none" cap="none" strike="noStrike">
              <a:solidFill>
                <a:srgbClr val="1851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Downtime doesn’t announce itself</a:t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800" u="none" cap="none" strike="noStrike">
                <a:solidFill>
                  <a:srgbClr val="18518E"/>
                </a:solidFill>
                <a:latin typeface="Arial"/>
                <a:ea typeface="Arial"/>
                <a:cs typeface="Arial"/>
                <a:sym typeface="Arial"/>
              </a:rPr>
              <a:t>Body:</a:t>
            </a:r>
            <a:b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800"/>
              <a:t>Hi [First Name],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Most retail outages aren’t planned—they happen due to ISP issues, power disruptions, construction damage, or network congestion.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The retailers that recover fastest aren’t reacting—they’re prepared.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We work with retail teams to: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Keep POS and payments online</a:t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Maintain visibility during incidents</a:t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Coordinate teams across locations</a:t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Reduce revenue loss during disruptions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Would it be worth a short conversation to identify where continuity matters most across your stores?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Best,</a:t>
            </a:r>
            <a:br>
              <a:rPr lang="en" sz="800"/>
            </a:br>
            <a:r>
              <a:rPr lang="en" sz="800"/>
              <a:t>[Signature]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</p:txBody>
      </p:sp>
      <p:sp>
        <p:nvSpPr>
          <p:cNvPr id="272" name="Google Shape;272;g3ca15c12dfc_0_12"/>
          <p:cNvSpPr txBox="1"/>
          <p:nvPr/>
        </p:nvSpPr>
        <p:spPr>
          <a:xfrm>
            <a:off x="336638" y="230267"/>
            <a:ext cx="1683900" cy="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EA098E"/>
                </a:solidFill>
              </a:rPr>
              <a:t>Email #2 – Follow-Up</a:t>
            </a:r>
            <a:endParaRPr b="1" sz="1200">
              <a:solidFill>
                <a:srgbClr val="EA098E"/>
              </a:solidFill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rgbClr val="EA098E"/>
              </a:solidFill>
            </a:endParaRPr>
          </a:p>
        </p:txBody>
      </p:sp>
      <p:sp>
        <p:nvSpPr>
          <p:cNvPr id="273" name="Google Shape;273;g3ca15c12dfc_0_12"/>
          <p:cNvSpPr/>
          <p:nvPr/>
        </p:nvSpPr>
        <p:spPr>
          <a:xfrm flipH="1" rot="10800000">
            <a:off x="280202" y="435704"/>
            <a:ext cx="8487918" cy="23400"/>
          </a:xfrm>
          <a:custGeom>
            <a:rect b="b" l="l" r="r" t="t"/>
            <a:pathLst>
              <a:path extrusionOk="0" h="120000"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noFill/>
          <a:ln cap="flat" cmpd="sng" w="12700">
            <a:solidFill>
              <a:srgbClr val="E22C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4" name="Google Shape;274;g3ca15c12dfc_0_12"/>
          <p:cNvSpPr/>
          <p:nvPr/>
        </p:nvSpPr>
        <p:spPr>
          <a:xfrm>
            <a:off x="292500" y="690175"/>
            <a:ext cx="8463300" cy="3366600"/>
          </a:xfrm>
          <a:prstGeom prst="roundRect">
            <a:avLst>
              <a:gd fmla="val 3685" name="adj"/>
            </a:avLst>
          </a:prstGeom>
          <a:noFill/>
          <a:ln cap="flat" cmpd="sng" w="12700">
            <a:solidFill>
              <a:srgbClr val="FDD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g3ca15c12dfc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250" y="4510634"/>
            <a:ext cx="1256028" cy="44783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ca15c12dfc_0_12"/>
          <p:cNvSpPr txBox="1"/>
          <p:nvPr>
            <p:ph idx="12" type="sldNum"/>
          </p:nvPr>
        </p:nvSpPr>
        <p:spPr>
          <a:xfrm>
            <a:off x="8564569" y="4873005"/>
            <a:ext cx="297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25400" rtl="0" algn="r">
              <a:lnSpc>
                <a:spcPct val="103777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g3ca15c12dfc_0_12"/>
          <p:cNvSpPr txBox="1"/>
          <p:nvPr>
            <p:ph idx="11" type="ftr"/>
          </p:nvPr>
        </p:nvSpPr>
        <p:spPr>
          <a:xfrm>
            <a:off x="7255096" y="4873005"/>
            <a:ext cx="1428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ctr">
              <a:lnSpc>
                <a:spcPct val="133428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" sz="700"/>
              <a:t>FOR INTERNAL USE ONLY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