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4" r:id="rId6"/>
  </p:sldMasterIdLst>
  <p:notesMasterIdLst>
    <p:notesMasterId r:id="rId7"/>
  </p:notesMasterIdLst>
  <p:sldIdLst>
    <p:sldId id="256" r:id="rId8"/>
    <p:sldId id="257" r:id="rId9"/>
    <p:sldId id="258" r:id="rId10"/>
    <p:sldId id="259" r:id="rId11"/>
    <p:sldId id="260" r:id="rId12"/>
    <p:sldId id="261" r:id="rId13"/>
    <p:sldId id="262" r:id="rId14"/>
  </p:sldIdLst>
  <p:sldSz cy="5143500" cx="9144000"/>
  <p:notesSz cx="6858000" cy="9144000"/>
  <p:embeddedFontLst>
    <p:embeddedFont>
      <p:font typeface="Quicksand"/>
      <p:regular r:id="rId15"/>
      <p:bold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7" roundtripDataSignature="AMtx7mjjUHzLNkP8AyGAnpFmfAWVvlbA5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0DFBB0-2674-489A-B5AB-C158D0D8E922}">
  <a:tblStyle styleId="{A20DFBB0-2674-489A-B5AB-C158D0D8E922}" styleName="Table_0">
    <a:wholeTbl>
      <a:tcTxStyle b="off" i="off">
        <a:font>
          <a:latin typeface="Arial"/>
          <a:ea typeface="Arial"/>
          <a:cs typeface="Arial"/>
        </a:font>
        <a:srgbClr val="000000"/>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C75ACD3C-152B-4DFC-8242-00931BD4AFA1}" styleName="Table_1">
    <a:wholeTbl>
      <a:tcTxStyle b="off" i="off">
        <a:font>
          <a:latin typeface="Arial"/>
          <a:ea typeface="Arial"/>
          <a:cs typeface="Arial"/>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9525">
              <a:solidFill>
                <a:srgbClr val="000000">
                  <a:alpha val="0"/>
                </a:srgbClr>
              </a:solidFill>
              <a:prstDash val="solid"/>
              <a:round/>
              <a:headEnd len="sm" w="sm" type="none"/>
              <a:tailEnd len="sm" w="sm" type="none"/>
            </a:ln>
          </a:top>
          <a:bottom>
            <a:ln cap="flat" cmpd="sng" w="9525">
              <a:solidFill>
                <a:srgbClr val="000000">
                  <a:alpha val="0"/>
                </a:srgbClr>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15" Type="http://schemas.openxmlformats.org/officeDocument/2006/relationships/font" Target="fonts/Quicksand-regular.fntdata"/><Relationship Id="rId14" Type="http://schemas.openxmlformats.org/officeDocument/2006/relationships/slide" Target="slides/slide7.xml"/><Relationship Id="rId17" Type="http://customschemas.google.com/relationships/presentationmetadata" Target="metadata"/><Relationship Id="rId16" Type="http://schemas.openxmlformats.org/officeDocument/2006/relationships/font" Target="fonts/Quicksand-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7" name="Google Shape;9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2: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0" lvl="0" marL="0" rtl="0" algn="l">
              <a:lnSpc>
                <a:spcPct val="100000"/>
              </a:lnSpc>
              <a:spcBef>
                <a:spcPts val="0"/>
              </a:spcBef>
              <a:spcAft>
                <a:spcPts val="0"/>
              </a:spcAft>
              <a:buSzPts val="1400"/>
              <a:buNone/>
            </a:pPr>
            <a:r>
              <a:t/>
            </a:r>
            <a:endParaRPr/>
          </a:p>
        </p:txBody>
      </p:sp>
      <p:sp>
        <p:nvSpPr>
          <p:cNvPr id="108" name="Google Shape;108;p2: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0" lvl="0" marL="0" rtl="0" algn="l">
              <a:lnSpc>
                <a:spcPct val="100000"/>
              </a:lnSpc>
              <a:spcBef>
                <a:spcPts val="0"/>
              </a:spcBef>
              <a:spcAft>
                <a:spcPts val="0"/>
              </a:spcAft>
              <a:buSzPts val="1400"/>
              <a:buNone/>
            </a:pPr>
            <a:r>
              <a:t/>
            </a:r>
            <a:endParaRPr/>
          </a:p>
        </p:txBody>
      </p:sp>
      <p:sp>
        <p:nvSpPr>
          <p:cNvPr id="155" name="Google Shape;155;p3: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4: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0" lvl="0" marL="0" rtl="0" algn="l">
              <a:lnSpc>
                <a:spcPct val="100000"/>
              </a:lnSpc>
              <a:spcBef>
                <a:spcPts val="0"/>
              </a:spcBef>
              <a:spcAft>
                <a:spcPts val="0"/>
              </a:spcAft>
              <a:buSzPts val="1400"/>
              <a:buNone/>
            </a:pPr>
            <a:r>
              <a:t/>
            </a:r>
            <a:endParaRPr/>
          </a:p>
        </p:txBody>
      </p:sp>
      <p:sp>
        <p:nvSpPr>
          <p:cNvPr id="172" name="Google Shape;172;p4: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5: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0" lvl="0" marL="0" rtl="0" algn="l">
              <a:lnSpc>
                <a:spcPct val="100000"/>
              </a:lnSpc>
              <a:spcBef>
                <a:spcPts val="0"/>
              </a:spcBef>
              <a:spcAft>
                <a:spcPts val="0"/>
              </a:spcAft>
              <a:buSzPts val="1400"/>
              <a:buNone/>
            </a:pPr>
            <a:r>
              <a:t/>
            </a:r>
            <a:endParaRPr/>
          </a:p>
        </p:txBody>
      </p:sp>
      <p:sp>
        <p:nvSpPr>
          <p:cNvPr id="203" name="Google Shape;203;p5: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6: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38" name="Google Shape;238;p6: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228600" lvl="0" marL="444500" marR="0" rtl="0" algn="l">
              <a:lnSpc>
                <a:spcPct val="100000"/>
              </a:lnSpc>
              <a:spcBef>
                <a:spcPts val="0"/>
              </a:spcBef>
              <a:spcAft>
                <a:spcPts val="0"/>
              </a:spcAft>
              <a:buClr>
                <a:srgbClr val="000000"/>
              </a:buClr>
              <a:buSzPts val="1400"/>
              <a:buFont typeface="Arial"/>
              <a:buNone/>
            </a:pPr>
            <a:r>
              <a:t/>
            </a:r>
            <a:endParaRPr/>
          </a:p>
        </p:txBody>
      </p:sp>
      <p:sp>
        <p:nvSpPr>
          <p:cNvPr id="239" name="Google Shape;239;p6:notes"/>
          <p:cNvSpPr txBox="1"/>
          <p:nvPr>
            <p:ph idx="12" type="sldNum"/>
          </p:nvPr>
        </p:nvSpPr>
        <p:spPr>
          <a:xfrm>
            <a:off x="5180013" y="6502401"/>
            <a:ext cx="3962400" cy="341400"/>
          </a:xfrm>
          <a:prstGeom prst="rect">
            <a:avLst/>
          </a:prstGeom>
          <a:noFill/>
          <a:ln>
            <a:noFill/>
          </a:ln>
        </p:spPr>
        <p:txBody>
          <a:bodyPr anchorCtr="0" anchor="b" bIns="45575" lIns="91225" spcFirstLastPara="1" rIns="91225" wrap="square" tIns="45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7:notes"/>
          <p:cNvSpPr/>
          <p:nvPr>
            <p:ph idx="2" type="sldImg"/>
          </p:nvPr>
        </p:nvSpPr>
        <p:spPr>
          <a:xfrm>
            <a:off x="2290763" y="512763"/>
            <a:ext cx="4562475" cy="2566987"/>
          </a:xfrm>
          <a:custGeom>
            <a:rect b="b" l="l" r="r" t="t"/>
            <a:pathLst>
              <a:path extrusionOk="0" h="120000" w="120000">
                <a:moveTo>
                  <a:pt x="0" y="0"/>
                </a:moveTo>
                <a:lnTo>
                  <a:pt x="120000" y="0"/>
                </a:lnTo>
                <a:lnTo>
                  <a:pt x="120000" y="120000"/>
                </a:lnTo>
                <a:lnTo>
                  <a:pt x="0" y="120000"/>
                </a:lnTo>
                <a:close/>
              </a:path>
            </a:pathLst>
          </a:custGeom>
          <a:noFill/>
          <a:ln cap="flat" cmpd="sng" w="12300">
            <a:solidFill>
              <a:srgbClr val="000000"/>
            </a:solidFill>
            <a:prstDash val="solid"/>
            <a:round/>
            <a:headEnd len="sm" w="sm" type="none"/>
            <a:tailEnd len="sm" w="sm" type="none"/>
          </a:ln>
        </p:spPr>
      </p:sp>
      <p:sp>
        <p:nvSpPr>
          <p:cNvPr id="250" name="Google Shape;250;p7:notes"/>
          <p:cNvSpPr txBox="1"/>
          <p:nvPr>
            <p:ph idx="1" type="body"/>
          </p:nvPr>
        </p:nvSpPr>
        <p:spPr>
          <a:xfrm>
            <a:off x="914400" y="3251200"/>
            <a:ext cx="7315200" cy="3081300"/>
          </a:xfrm>
          <a:prstGeom prst="rect">
            <a:avLst/>
          </a:prstGeom>
          <a:noFill/>
          <a:ln>
            <a:noFill/>
          </a:ln>
        </p:spPr>
        <p:txBody>
          <a:bodyPr anchorCtr="0" anchor="t" bIns="45575" lIns="91225" spcFirstLastPara="1" rIns="91225" wrap="square" tIns="45575">
            <a:noAutofit/>
          </a:bodyPr>
          <a:lstStyle/>
          <a:p>
            <a:pPr indent="-228600" lvl="0" marL="444500" marR="0" rtl="0" algn="l">
              <a:lnSpc>
                <a:spcPct val="100000"/>
              </a:lnSpc>
              <a:spcBef>
                <a:spcPts val="0"/>
              </a:spcBef>
              <a:spcAft>
                <a:spcPts val="0"/>
              </a:spcAft>
              <a:buClr>
                <a:srgbClr val="000000"/>
              </a:buClr>
              <a:buSzPts val="1400"/>
              <a:buFont typeface="Arial"/>
              <a:buNone/>
            </a:pPr>
            <a:r>
              <a:t/>
            </a:r>
            <a:endParaRPr/>
          </a:p>
        </p:txBody>
      </p:sp>
      <p:sp>
        <p:nvSpPr>
          <p:cNvPr id="251" name="Google Shape;251;p7:notes"/>
          <p:cNvSpPr txBox="1"/>
          <p:nvPr>
            <p:ph idx="12" type="sldNum"/>
          </p:nvPr>
        </p:nvSpPr>
        <p:spPr>
          <a:xfrm>
            <a:off x="5180013" y="6502401"/>
            <a:ext cx="3962400" cy="341400"/>
          </a:xfrm>
          <a:prstGeom prst="rect">
            <a:avLst/>
          </a:prstGeom>
          <a:noFill/>
          <a:ln>
            <a:noFill/>
          </a:ln>
        </p:spPr>
        <p:txBody>
          <a:bodyPr anchorCtr="0" anchor="b" bIns="45575" lIns="91225" spcFirstLastPara="1" rIns="91225" wrap="square" tIns="45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type="obj">
  <p:cSld name="OBJECT">
    <p:bg>
      <p:bgPr>
        <a:solidFill>
          <a:schemeClr val="lt1"/>
        </a:solidFill>
      </p:bgPr>
    </p:bg>
    <p:spTree>
      <p:nvGrpSpPr>
        <p:cNvPr id="12" name="Shape 12"/>
        <p:cNvGrpSpPr/>
        <p:nvPr/>
      </p:nvGrpSpPr>
      <p:grpSpPr>
        <a:xfrm>
          <a:off x="0" y="0"/>
          <a:ext cx="0" cy="0"/>
          <a:chOff x="0" y="0"/>
          <a:chExt cx="0" cy="0"/>
        </a:xfrm>
      </p:grpSpPr>
      <p:sp>
        <p:nvSpPr>
          <p:cNvPr id="13" name="Google Shape;13;p9"/>
          <p:cNvSpPr txBox="1"/>
          <p:nvPr>
            <p:ph type="title"/>
          </p:nvPr>
        </p:nvSpPr>
        <p:spPr>
          <a:xfrm>
            <a:off x="363855" y="1365361"/>
            <a:ext cx="3090545" cy="36362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363">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 name="Google Shape;14;p9"/>
          <p:cNvSpPr txBox="1"/>
          <p:nvPr>
            <p:ph idx="1" type="body"/>
          </p:nvPr>
        </p:nvSpPr>
        <p:spPr>
          <a:xfrm>
            <a:off x="4842637" y="1088804"/>
            <a:ext cx="4055109"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b="0" i="0">
                <a:solidFill>
                  <a:schemeClr val="dk1"/>
                </a:solidFill>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15" name="Google Shape;15;p9"/>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
                <a:solidFill>
                  <a:srgbClr val="E22C9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9"/>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9"/>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61" name="Shape 61"/>
        <p:cNvGrpSpPr/>
        <p:nvPr/>
      </p:nvGrpSpPr>
      <p:grpSpPr>
        <a:xfrm>
          <a:off x="0" y="0"/>
          <a:ext cx="0" cy="0"/>
          <a:chOff x="0" y="0"/>
          <a:chExt cx="0" cy="0"/>
        </a:xfrm>
      </p:grpSpPr>
      <p:sp>
        <p:nvSpPr>
          <p:cNvPr id="62" name="Google Shape;62;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3" name="Google Shape;63;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64" name="Google Shape;64;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65" name="Shape 65"/>
        <p:cNvGrpSpPr/>
        <p:nvPr/>
      </p:nvGrpSpPr>
      <p:grpSpPr>
        <a:xfrm>
          <a:off x="0" y="0"/>
          <a:ext cx="0" cy="0"/>
          <a:chOff x="0" y="0"/>
          <a:chExt cx="0" cy="0"/>
        </a:xfrm>
      </p:grpSpPr>
      <p:sp>
        <p:nvSpPr>
          <p:cNvPr id="66" name="Google Shape;66;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7" name="Google Shape;67;p16"/>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8" name="Google Shape;68;p16"/>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69" name="Google Shape;69;p1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0" name="Shape 70"/>
        <p:cNvGrpSpPr/>
        <p:nvPr/>
      </p:nvGrpSpPr>
      <p:grpSpPr>
        <a:xfrm>
          <a:off x="0" y="0"/>
          <a:ext cx="0" cy="0"/>
          <a:chOff x="0" y="0"/>
          <a:chExt cx="0" cy="0"/>
        </a:xfrm>
      </p:grpSpPr>
      <p:sp>
        <p:nvSpPr>
          <p:cNvPr id="71" name="Google Shape;71;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72" name="Google Shape;72;p1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73" name="Shape 73"/>
        <p:cNvGrpSpPr/>
        <p:nvPr/>
      </p:nvGrpSpPr>
      <p:grpSpPr>
        <a:xfrm>
          <a:off x="0" y="0"/>
          <a:ext cx="0" cy="0"/>
          <a:chOff x="0" y="0"/>
          <a:chExt cx="0" cy="0"/>
        </a:xfrm>
      </p:grpSpPr>
      <p:sp>
        <p:nvSpPr>
          <p:cNvPr id="74" name="Google Shape;74;p18"/>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75" name="Google Shape;75;p18"/>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76" name="Google Shape;76;p1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7" name="Shape 77"/>
        <p:cNvGrpSpPr/>
        <p:nvPr/>
      </p:nvGrpSpPr>
      <p:grpSpPr>
        <a:xfrm>
          <a:off x="0" y="0"/>
          <a:ext cx="0" cy="0"/>
          <a:chOff x="0" y="0"/>
          <a:chExt cx="0" cy="0"/>
        </a:xfrm>
      </p:grpSpPr>
      <p:sp>
        <p:nvSpPr>
          <p:cNvPr id="78" name="Google Shape;78;p19"/>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79" name="Google Shape;79;p1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0" name="Shape 80"/>
        <p:cNvGrpSpPr/>
        <p:nvPr/>
      </p:nvGrpSpPr>
      <p:grpSpPr>
        <a:xfrm>
          <a:off x="0" y="0"/>
          <a:ext cx="0" cy="0"/>
          <a:chOff x="0" y="0"/>
          <a:chExt cx="0" cy="0"/>
        </a:xfrm>
      </p:grpSpPr>
      <p:sp>
        <p:nvSpPr>
          <p:cNvPr id="81" name="Google Shape;81;p20"/>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83" name="Google Shape;83;p20"/>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84" name="Google Shape;84;p2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85" name="Google Shape;85;p2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86" name="Shape 86"/>
        <p:cNvGrpSpPr/>
        <p:nvPr/>
      </p:nvGrpSpPr>
      <p:grpSpPr>
        <a:xfrm>
          <a:off x="0" y="0"/>
          <a:ext cx="0" cy="0"/>
          <a:chOff x="0" y="0"/>
          <a:chExt cx="0" cy="0"/>
        </a:xfrm>
      </p:grpSpPr>
      <p:sp>
        <p:nvSpPr>
          <p:cNvPr id="87" name="Google Shape;87;p21"/>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88" name="Google Shape;88;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89" name="Shape 89"/>
        <p:cNvGrpSpPr/>
        <p:nvPr/>
      </p:nvGrpSpPr>
      <p:grpSpPr>
        <a:xfrm>
          <a:off x="0" y="0"/>
          <a:ext cx="0" cy="0"/>
          <a:chOff x="0" y="0"/>
          <a:chExt cx="0" cy="0"/>
        </a:xfrm>
      </p:grpSpPr>
      <p:sp>
        <p:nvSpPr>
          <p:cNvPr id="90" name="Google Shape;90;p22"/>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1" name="Google Shape;91;p22"/>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92" name="Google Shape;92;p2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2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8" name="Shape 18"/>
        <p:cNvGrpSpPr/>
        <p:nvPr/>
      </p:nvGrpSpPr>
      <p:grpSpPr>
        <a:xfrm>
          <a:off x="0" y="0"/>
          <a:ext cx="0" cy="0"/>
          <a:chOff x="0" y="0"/>
          <a:chExt cx="0" cy="0"/>
        </a:xfrm>
      </p:grpSpPr>
      <p:sp>
        <p:nvSpPr>
          <p:cNvPr id="19" name="Google Shape;19;p24"/>
          <p:cNvSpPr txBox="1"/>
          <p:nvPr>
            <p:ph type="ctrTitle"/>
          </p:nvPr>
        </p:nvSpPr>
        <p:spPr>
          <a:xfrm>
            <a:off x="685800" y="1594485"/>
            <a:ext cx="7772400" cy="36362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363">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4"/>
          <p:cNvSpPr txBox="1"/>
          <p:nvPr>
            <p:ph idx="1" type="subTitle"/>
          </p:nvPr>
        </p:nvSpPr>
        <p:spPr>
          <a:xfrm>
            <a:off x="1371600" y="2880360"/>
            <a:ext cx="640080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24"/>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
                <a:solidFill>
                  <a:srgbClr val="E22C9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24"/>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24"/>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24" name="Shape 24"/>
        <p:cNvGrpSpPr/>
        <p:nvPr/>
      </p:nvGrpSpPr>
      <p:grpSpPr>
        <a:xfrm>
          <a:off x="0" y="0"/>
          <a:ext cx="0" cy="0"/>
          <a:chOff x="0" y="0"/>
          <a:chExt cx="0" cy="0"/>
        </a:xfrm>
      </p:grpSpPr>
      <p:sp>
        <p:nvSpPr>
          <p:cNvPr id="25" name="Google Shape;25;p25"/>
          <p:cNvSpPr txBox="1"/>
          <p:nvPr>
            <p:ph type="title"/>
          </p:nvPr>
        </p:nvSpPr>
        <p:spPr>
          <a:xfrm>
            <a:off x="363855" y="1365361"/>
            <a:ext cx="3090545" cy="36362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363">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25"/>
          <p:cNvSpPr txBox="1"/>
          <p:nvPr>
            <p:ph idx="1" type="body"/>
          </p:nvPr>
        </p:nvSpPr>
        <p:spPr>
          <a:xfrm>
            <a:off x="457200" y="1183005"/>
            <a:ext cx="397764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7" name="Google Shape;27;p25"/>
          <p:cNvSpPr txBox="1"/>
          <p:nvPr>
            <p:ph idx="2" type="body"/>
          </p:nvPr>
        </p:nvSpPr>
        <p:spPr>
          <a:xfrm>
            <a:off x="4709160" y="1183005"/>
            <a:ext cx="397764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8" name="Google Shape;28;p25"/>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
                <a:solidFill>
                  <a:srgbClr val="E22C9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5"/>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5"/>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31" name="Shape 31"/>
        <p:cNvGrpSpPr/>
        <p:nvPr/>
      </p:nvGrpSpPr>
      <p:grpSpPr>
        <a:xfrm>
          <a:off x="0" y="0"/>
          <a:ext cx="0" cy="0"/>
          <a:chOff x="0" y="0"/>
          <a:chExt cx="0" cy="0"/>
        </a:xfrm>
      </p:grpSpPr>
      <p:sp>
        <p:nvSpPr>
          <p:cNvPr id="32" name="Google Shape;32;p26"/>
          <p:cNvSpPr txBox="1"/>
          <p:nvPr>
            <p:ph type="title"/>
          </p:nvPr>
        </p:nvSpPr>
        <p:spPr>
          <a:xfrm>
            <a:off x="363855" y="1365361"/>
            <a:ext cx="3090545" cy="363626"/>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0" i="0" sz="2363">
                <a:solidFill>
                  <a:schemeClr val="lt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26"/>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
                <a:solidFill>
                  <a:srgbClr val="E22C9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26"/>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26"/>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36" name="Shape 36"/>
        <p:cNvGrpSpPr/>
        <p:nvPr/>
      </p:nvGrpSpPr>
      <p:grpSpPr>
        <a:xfrm>
          <a:off x="0" y="0"/>
          <a:ext cx="0" cy="0"/>
          <a:chOff x="0" y="0"/>
          <a:chExt cx="0" cy="0"/>
        </a:xfrm>
      </p:grpSpPr>
      <p:sp>
        <p:nvSpPr>
          <p:cNvPr id="37" name="Google Shape;37;p27"/>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900">
                <a:solidFill>
                  <a:srgbClr val="E22C91"/>
                </a:solidFill>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27"/>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27"/>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showMasterSp="0" type="obj">
  <p:cSld name="OBJECT">
    <p:bg>
      <p:bgPr>
        <a:solidFill>
          <a:schemeClr val="lt1"/>
        </a:solidFill>
      </p:bgPr>
    </p:bg>
    <p:spTree>
      <p:nvGrpSpPr>
        <p:cNvPr id="44" name="Shape 44"/>
        <p:cNvGrpSpPr/>
        <p:nvPr/>
      </p:nvGrpSpPr>
      <p:grpSpPr>
        <a:xfrm>
          <a:off x="0" y="0"/>
          <a:ext cx="0" cy="0"/>
          <a:chOff x="0" y="0"/>
          <a:chExt cx="0" cy="0"/>
        </a:xfrm>
      </p:grpSpPr>
      <p:sp>
        <p:nvSpPr>
          <p:cNvPr id="45" name="Google Shape;45;p11"/>
          <p:cNvSpPr txBox="1"/>
          <p:nvPr>
            <p:ph type="title"/>
          </p:nvPr>
        </p:nvSpPr>
        <p:spPr>
          <a:xfrm>
            <a:off x="228600" y="137319"/>
            <a:ext cx="4114800" cy="571500"/>
          </a:xfrm>
          <a:prstGeom prst="rect">
            <a:avLst/>
          </a:prstGeom>
          <a:noFill/>
          <a:ln>
            <a:noFill/>
          </a:ln>
        </p:spPr>
        <p:txBody>
          <a:bodyPr anchorCtr="0" anchor="ctr" bIns="0" lIns="0" spcFirstLastPara="1" rIns="0" wrap="square" tIns="0">
            <a:normAutofit/>
          </a:bodyPr>
          <a:lstStyle>
            <a:lvl1pPr lvl="0" algn="ctr">
              <a:lnSpc>
                <a:spcPct val="100000"/>
              </a:lnSpc>
              <a:spcBef>
                <a:spcPts val="0"/>
              </a:spcBef>
              <a:spcAft>
                <a:spcPts val="0"/>
              </a:spcAft>
              <a:buSzPts val="2200"/>
              <a:buNone/>
              <a:defRPr b="0" i="0" sz="2400">
                <a:solidFill>
                  <a:schemeClr val="lt1"/>
                </a:solidFill>
                <a:latin typeface="Arial"/>
                <a:ea typeface="Arial"/>
                <a:cs typeface="Arial"/>
                <a:sym typeface="Arial"/>
              </a:defRPr>
            </a:lvl1pPr>
            <a:lvl2pPr lvl="1" algn="l">
              <a:lnSpc>
                <a:spcPct val="100000"/>
              </a:lnSpc>
              <a:spcBef>
                <a:spcPts val="0"/>
              </a:spcBef>
              <a:spcAft>
                <a:spcPts val="0"/>
              </a:spcAft>
              <a:buSzPts val="700"/>
              <a:buNone/>
              <a:defRPr/>
            </a:lvl2pPr>
            <a:lvl3pPr lvl="2" algn="l">
              <a:lnSpc>
                <a:spcPct val="100000"/>
              </a:lnSpc>
              <a:spcBef>
                <a:spcPts val="0"/>
              </a:spcBef>
              <a:spcAft>
                <a:spcPts val="0"/>
              </a:spcAft>
              <a:buSzPts val="700"/>
              <a:buNone/>
              <a:defRPr/>
            </a:lvl3pPr>
            <a:lvl4pPr lvl="3" algn="l">
              <a:lnSpc>
                <a:spcPct val="100000"/>
              </a:lnSpc>
              <a:spcBef>
                <a:spcPts val="0"/>
              </a:spcBef>
              <a:spcAft>
                <a:spcPts val="0"/>
              </a:spcAft>
              <a:buSzPts val="700"/>
              <a:buNone/>
              <a:defRPr/>
            </a:lvl4pPr>
            <a:lvl5pPr lvl="4" algn="l">
              <a:lnSpc>
                <a:spcPct val="100000"/>
              </a:lnSpc>
              <a:spcBef>
                <a:spcPts val="0"/>
              </a:spcBef>
              <a:spcAft>
                <a:spcPts val="0"/>
              </a:spcAft>
              <a:buSzPts val="700"/>
              <a:buNone/>
              <a:defRPr/>
            </a:lvl5pPr>
            <a:lvl6pPr lvl="5" algn="l">
              <a:lnSpc>
                <a:spcPct val="100000"/>
              </a:lnSpc>
              <a:spcBef>
                <a:spcPts val="0"/>
              </a:spcBef>
              <a:spcAft>
                <a:spcPts val="0"/>
              </a:spcAft>
              <a:buSzPts val="700"/>
              <a:buNone/>
              <a:defRPr/>
            </a:lvl6pPr>
            <a:lvl7pPr lvl="6" algn="l">
              <a:lnSpc>
                <a:spcPct val="100000"/>
              </a:lnSpc>
              <a:spcBef>
                <a:spcPts val="0"/>
              </a:spcBef>
              <a:spcAft>
                <a:spcPts val="0"/>
              </a:spcAft>
              <a:buSzPts val="700"/>
              <a:buNone/>
              <a:defRPr/>
            </a:lvl7pPr>
            <a:lvl8pPr lvl="7" algn="l">
              <a:lnSpc>
                <a:spcPct val="100000"/>
              </a:lnSpc>
              <a:spcBef>
                <a:spcPts val="0"/>
              </a:spcBef>
              <a:spcAft>
                <a:spcPts val="0"/>
              </a:spcAft>
              <a:buSzPts val="700"/>
              <a:buNone/>
              <a:defRPr/>
            </a:lvl8pPr>
            <a:lvl9pPr lvl="8" algn="l">
              <a:lnSpc>
                <a:spcPct val="100000"/>
              </a:lnSpc>
              <a:spcBef>
                <a:spcPts val="0"/>
              </a:spcBef>
              <a:spcAft>
                <a:spcPts val="0"/>
              </a:spcAft>
              <a:buSzPts val="700"/>
              <a:buNone/>
              <a:defRPr/>
            </a:lvl9pPr>
          </a:lstStyle>
          <a:p/>
        </p:txBody>
      </p:sp>
      <p:sp>
        <p:nvSpPr>
          <p:cNvPr id="46" name="Google Shape;46;p11"/>
          <p:cNvSpPr txBox="1"/>
          <p:nvPr>
            <p:ph idx="1" type="body"/>
          </p:nvPr>
        </p:nvSpPr>
        <p:spPr>
          <a:xfrm>
            <a:off x="228600" y="800100"/>
            <a:ext cx="4114800" cy="2263200"/>
          </a:xfrm>
          <a:prstGeom prst="rect">
            <a:avLst/>
          </a:prstGeom>
          <a:noFill/>
          <a:ln>
            <a:noFill/>
          </a:ln>
        </p:spPr>
        <p:txBody>
          <a:bodyPr anchorCtr="0" anchor="t" bIns="0" lIns="0" spcFirstLastPara="1" rIns="0" wrap="square" tIns="0">
            <a:normAutofit/>
          </a:bodyPr>
          <a:lstStyle>
            <a:lvl1pPr indent="-228600" lvl="0" marL="457200" algn="l">
              <a:lnSpc>
                <a:spcPct val="100000"/>
              </a:lnSpc>
              <a:spcBef>
                <a:spcPts val="300"/>
              </a:spcBef>
              <a:spcAft>
                <a:spcPts val="0"/>
              </a:spcAft>
              <a:buSzPts val="1600"/>
              <a:buNone/>
              <a:defRPr b="0" i="0">
                <a:solidFill>
                  <a:schemeClr val="dk1"/>
                </a:solidFill>
              </a:defRPr>
            </a:lvl1pPr>
            <a:lvl2pPr indent="-317500" lvl="1" marL="914400" algn="l">
              <a:lnSpc>
                <a:spcPct val="100000"/>
              </a:lnSpc>
              <a:spcBef>
                <a:spcPts val="300"/>
              </a:spcBef>
              <a:spcAft>
                <a:spcPts val="0"/>
              </a:spcAft>
              <a:buSzPts val="1400"/>
              <a:buChar char="–"/>
              <a:defRPr/>
            </a:lvl2pPr>
            <a:lvl3pPr indent="-304800" lvl="2" marL="1371600" algn="l">
              <a:lnSpc>
                <a:spcPct val="100000"/>
              </a:lnSpc>
              <a:spcBef>
                <a:spcPts val="200"/>
              </a:spcBef>
              <a:spcAft>
                <a:spcPts val="0"/>
              </a:spcAft>
              <a:buSzPts val="1200"/>
              <a:buChar char="•"/>
              <a:defRPr/>
            </a:lvl3pPr>
            <a:lvl4pPr indent="-292100" lvl="3" marL="1828800" algn="l">
              <a:lnSpc>
                <a:spcPct val="100000"/>
              </a:lnSpc>
              <a:spcBef>
                <a:spcPts val="200"/>
              </a:spcBef>
              <a:spcAft>
                <a:spcPts val="0"/>
              </a:spcAft>
              <a:buSzPts val="1000"/>
              <a:buChar char="–"/>
              <a:defRPr/>
            </a:lvl4pPr>
            <a:lvl5pPr indent="-292100" lvl="4" marL="2286000" algn="l">
              <a:lnSpc>
                <a:spcPct val="100000"/>
              </a:lnSpc>
              <a:spcBef>
                <a:spcPts val="200"/>
              </a:spcBef>
              <a:spcAft>
                <a:spcPts val="0"/>
              </a:spcAft>
              <a:buSzPts val="1000"/>
              <a:buChar char="»"/>
              <a:defRPr/>
            </a:lvl5pPr>
            <a:lvl6pPr indent="-292100" lvl="5" marL="2743200" algn="l">
              <a:lnSpc>
                <a:spcPct val="100000"/>
              </a:lnSpc>
              <a:spcBef>
                <a:spcPts val="200"/>
              </a:spcBef>
              <a:spcAft>
                <a:spcPts val="0"/>
              </a:spcAft>
              <a:buSzPts val="1000"/>
              <a:buChar char="•"/>
              <a:defRPr/>
            </a:lvl6pPr>
            <a:lvl7pPr indent="-292100" lvl="6" marL="3200400" algn="l">
              <a:lnSpc>
                <a:spcPct val="100000"/>
              </a:lnSpc>
              <a:spcBef>
                <a:spcPts val="200"/>
              </a:spcBef>
              <a:spcAft>
                <a:spcPts val="0"/>
              </a:spcAft>
              <a:buSzPts val="1000"/>
              <a:buChar char="•"/>
              <a:defRPr/>
            </a:lvl7pPr>
            <a:lvl8pPr indent="-292100" lvl="7" marL="3657600" algn="l">
              <a:lnSpc>
                <a:spcPct val="100000"/>
              </a:lnSpc>
              <a:spcBef>
                <a:spcPts val="200"/>
              </a:spcBef>
              <a:spcAft>
                <a:spcPts val="0"/>
              </a:spcAft>
              <a:buSzPts val="1000"/>
              <a:buChar char="•"/>
              <a:defRPr/>
            </a:lvl8pPr>
            <a:lvl9pPr indent="-292100" lvl="8" marL="4114800" algn="l">
              <a:lnSpc>
                <a:spcPct val="100000"/>
              </a:lnSpc>
              <a:spcBef>
                <a:spcPts val="200"/>
              </a:spcBef>
              <a:spcAft>
                <a:spcPts val="0"/>
              </a:spcAft>
              <a:buSzPts val="1000"/>
              <a:buChar char="•"/>
              <a:defRPr/>
            </a:lvl9pPr>
          </a:lstStyle>
          <a:p/>
        </p:txBody>
      </p:sp>
      <p:sp>
        <p:nvSpPr>
          <p:cNvPr id="47" name="Google Shape;47;p11"/>
          <p:cNvSpPr txBox="1"/>
          <p:nvPr>
            <p:ph idx="11" type="ftr"/>
          </p:nvPr>
        </p:nvSpPr>
        <p:spPr>
          <a:xfrm>
            <a:off x="1562100" y="3178175"/>
            <a:ext cx="1447800" cy="182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700"/>
              <a:buFont typeface="Arial"/>
              <a:buNone/>
              <a:defRPr b="1" i="0" sz="900" u="none" cap="none" strike="noStrike">
                <a:solidFill>
                  <a:srgbClr val="E22C9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8" name="Google Shape;48;p11"/>
          <p:cNvSpPr txBox="1"/>
          <p:nvPr>
            <p:ph idx="10" type="dt"/>
          </p:nvPr>
        </p:nvSpPr>
        <p:spPr>
          <a:xfrm>
            <a:off x="228600" y="3178175"/>
            <a:ext cx="1066800" cy="1827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49" name="Google Shape;49;p11"/>
          <p:cNvSpPr txBox="1"/>
          <p:nvPr>
            <p:ph idx="12" type="sldNum"/>
          </p:nvPr>
        </p:nvSpPr>
        <p:spPr>
          <a:xfrm>
            <a:off x="3276600" y="3178175"/>
            <a:ext cx="1066800" cy="182700"/>
          </a:xfrm>
          <a:prstGeom prst="rect">
            <a:avLst/>
          </a:prstGeom>
          <a:noFill/>
          <a:ln>
            <a:noFill/>
          </a:ln>
        </p:spPr>
        <p:txBody>
          <a:bodyPr anchorCtr="0" anchor="ctr" bIns="0" lIns="0" spcFirstLastPara="1" rIns="0" wrap="square" tIns="0">
            <a:noAutofit/>
          </a:bodyPr>
          <a:lstStyle>
            <a:lvl1pPr indent="0" lvl="0"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1pPr>
            <a:lvl2pPr indent="0" lvl="1"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2pPr>
            <a:lvl3pPr indent="0" lvl="2"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3pPr>
            <a:lvl4pPr indent="0" lvl="3"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4pPr>
            <a:lvl5pPr indent="0" lvl="4"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5pPr>
            <a:lvl6pPr indent="0" lvl="5"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6pPr>
            <a:lvl7pPr indent="0" lvl="6"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7pPr>
            <a:lvl8pPr indent="0" lvl="7"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8pPr>
            <a:lvl9pPr indent="0" lvl="8"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9pPr>
          </a:lstStyle>
          <a:p>
            <a:pPr indent="0" lvl="0" marL="2540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50" name="Shape 50"/>
        <p:cNvGrpSpPr/>
        <p:nvPr/>
      </p:nvGrpSpPr>
      <p:grpSpPr>
        <a:xfrm>
          <a:off x="0" y="0"/>
          <a:ext cx="0" cy="0"/>
          <a:chOff x="0" y="0"/>
          <a:chExt cx="0" cy="0"/>
        </a:xfrm>
      </p:grpSpPr>
      <p:sp>
        <p:nvSpPr>
          <p:cNvPr id="51" name="Google Shape;51;p12"/>
          <p:cNvSpPr txBox="1"/>
          <p:nvPr>
            <p:ph idx="11" type="ftr"/>
          </p:nvPr>
        </p:nvSpPr>
        <p:spPr>
          <a:xfrm>
            <a:off x="1562100" y="3178175"/>
            <a:ext cx="1447800" cy="182700"/>
          </a:xfrm>
          <a:prstGeom prst="rect">
            <a:avLst/>
          </a:prstGeom>
          <a:noFill/>
          <a:ln>
            <a:noFill/>
          </a:ln>
        </p:spPr>
        <p:txBody>
          <a:bodyPr anchorCtr="0" anchor="ctr" bIns="0" lIns="0" spcFirstLastPara="1" rIns="0" wrap="square" tIns="0">
            <a:noAutofit/>
          </a:bodyPr>
          <a:lstStyle>
            <a:lvl1pPr lvl="0" marR="0" rtl="0" algn="ctr">
              <a:lnSpc>
                <a:spcPct val="100000"/>
              </a:lnSpc>
              <a:spcBef>
                <a:spcPts val="0"/>
              </a:spcBef>
              <a:spcAft>
                <a:spcPts val="0"/>
              </a:spcAft>
              <a:buClr>
                <a:srgbClr val="000000"/>
              </a:buClr>
              <a:buSzPts val="700"/>
              <a:buFont typeface="Arial"/>
              <a:buNone/>
              <a:defRPr b="1" i="0" sz="900" u="none" cap="none" strike="noStrike">
                <a:solidFill>
                  <a:srgbClr val="E22C91"/>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52" name="Google Shape;52;p12"/>
          <p:cNvSpPr txBox="1"/>
          <p:nvPr>
            <p:ph idx="10" type="dt"/>
          </p:nvPr>
        </p:nvSpPr>
        <p:spPr>
          <a:xfrm>
            <a:off x="228600" y="3178175"/>
            <a:ext cx="1066800" cy="1827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000000"/>
              </a:buClr>
              <a:buSzPts val="700"/>
              <a:buFont typeface="Arial"/>
              <a:buNone/>
              <a:defRPr b="0" i="0" sz="7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700"/>
              <a:buFont typeface="Arial"/>
              <a:buNone/>
              <a:defRPr b="0" i="0" sz="700" u="none" cap="none" strike="noStrike">
                <a:solidFill>
                  <a:srgbClr val="000000"/>
                </a:solidFill>
                <a:latin typeface="Arial"/>
                <a:ea typeface="Arial"/>
                <a:cs typeface="Arial"/>
                <a:sym typeface="Arial"/>
              </a:defRPr>
            </a:lvl9pPr>
          </a:lstStyle>
          <a:p/>
        </p:txBody>
      </p:sp>
      <p:sp>
        <p:nvSpPr>
          <p:cNvPr id="53" name="Google Shape;53;p12"/>
          <p:cNvSpPr txBox="1"/>
          <p:nvPr>
            <p:ph idx="12" type="sldNum"/>
          </p:nvPr>
        </p:nvSpPr>
        <p:spPr>
          <a:xfrm>
            <a:off x="3276600" y="3178175"/>
            <a:ext cx="1066800" cy="182700"/>
          </a:xfrm>
          <a:prstGeom prst="rect">
            <a:avLst/>
          </a:prstGeom>
          <a:noFill/>
          <a:ln>
            <a:noFill/>
          </a:ln>
        </p:spPr>
        <p:txBody>
          <a:bodyPr anchorCtr="0" anchor="ctr" bIns="0" lIns="0" spcFirstLastPara="1" rIns="0" wrap="square" tIns="0">
            <a:noAutofit/>
          </a:bodyPr>
          <a:lstStyle>
            <a:lvl1pPr indent="0" lvl="0"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1pPr>
            <a:lvl2pPr indent="0" lvl="1"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2pPr>
            <a:lvl3pPr indent="0" lvl="2"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3pPr>
            <a:lvl4pPr indent="0" lvl="3"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4pPr>
            <a:lvl5pPr indent="0" lvl="4"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5pPr>
            <a:lvl6pPr indent="0" lvl="5"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6pPr>
            <a:lvl7pPr indent="0" lvl="6"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7pPr>
            <a:lvl8pPr indent="0" lvl="7"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8pPr>
            <a:lvl9pPr indent="0" lvl="8" marL="25400" marR="0" algn="r">
              <a:lnSpc>
                <a:spcPct val="103777"/>
              </a:lnSpc>
              <a:spcBef>
                <a:spcPts val="0"/>
              </a:spcBef>
              <a:spcAft>
                <a:spcPts val="0"/>
              </a:spcAft>
              <a:buClr>
                <a:srgbClr val="000000"/>
              </a:buClr>
              <a:buSzPts val="600"/>
              <a:buFont typeface="Arial"/>
              <a:buNone/>
              <a:defRPr b="0" i="0" sz="900" u="none" cap="none" strike="noStrike">
                <a:solidFill>
                  <a:srgbClr val="E22C91"/>
                </a:solidFill>
                <a:latin typeface="Arial"/>
                <a:ea typeface="Arial"/>
                <a:cs typeface="Arial"/>
                <a:sym typeface="Arial"/>
              </a:defRPr>
            </a:lvl9pPr>
          </a:lstStyle>
          <a:p>
            <a:pPr indent="0" lvl="0" marL="2540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4" name="Shape 54"/>
        <p:cNvGrpSpPr/>
        <p:nvPr/>
      </p:nvGrpSpPr>
      <p:grpSpPr>
        <a:xfrm>
          <a:off x="0" y="0"/>
          <a:ext cx="0" cy="0"/>
          <a:chOff x="0" y="0"/>
          <a:chExt cx="0" cy="0"/>
        </a:xfrm>
      </p:grpSpPr>
      <p:sp>
        <p:nvSpPr>
          <p:cNvPr id="55" name="Google Shape;55;p13"/>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 name="Google Shape;56;p13"/>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57" name="Google Shape;57;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8" name="Shape 58"/>
        <p:cNvGrpSpPr/>
        <p:nvPr/>
      </p:nvGrpSpPr>
      <p:grpSpPr>
        <a:xfrm>
          <a:off x="0" y="0"/>
          <a:ext cx="0" cy="0"/>
          <a:chOff x="0" y="0"/>
          <a:chExt cx="0" cy="0"/>
        </a:xfrm>
      </p:grpSpPr>
      <p:sp>
        <p:nvSpPr>
          <p:cNvPr id="59" name="Google Shape;59;p14"/>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60" name="Google Shape;60;p1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6.xml"/><Relationship Id="rId10" Type="http://schemas.openxmlformats.org/officeDocument/2006/relationships/slideLayout" Target="../slideLayouts/slideLayout15.xml"/><Relationship Id="rId13" Type="http://schemas.openxmlformats.org/officeDocument/2006/relationships/slideLayout" Target="../slideLayouts/slideLayout18.xml"/><Relationship Id="rId12" Type="http://schemas.openxmlformats.org/officeDocument/2006/relationships/slideLayout" Target="../slideLayouts/slideLayout17.xml"/><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theme" Target="../theme/theme2.xml"/><Relationship Id="rId5" Type="http://schemas.openxmlformats.org/officeDocument/2006/relationships/slideLayout" Target="../slideLayouts/slideLayout10.xml"/><Relationship Id="rId6" Type="http://schemas.openxmlformats.org/officeDocument/2006/relationships/slideLayout" Target="../slideLayouts/slideLayout11.xml"/><Relationship Id="rId7" Type="http://schemas.openxmlformats.org/officeDocument/2006/relationships/slideLayout" Target="../slideLayouts/slideLayout12.xml"/><Relationship Id="rId8"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ph type="title"/>
          </p:nvPr>
        </p:nvSpPr>
        <p:spPr>
          <a:xfrm>
            <a:off x="363855" y="1365361"/>
            <a:ext cx="3090545" cy="484748"/>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315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8"/>
          <p:cNvSpPr txBox="1"/>
          <p:nvPr>
            <p:ph idx="1" type="body"/>
          </p:nvPr>
        </p:nvSpPr>
        <p:spPr>
          <a:xfrm>
            <a:off x="4842637" y="1088804"/>
            <a:ext cx="4055109"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p8"/>
          <p:cNvSpPr txBox="1"/>
          <p:nvPr>
            <p:ph idx="11" type="ftr"/>
          </p:nvPr>
        </p:nvSpPr>
        <p:spPr>
          <a:xfrm>
            <a:off x="6925692" y="4964031"/>
            <a:ext cx="1579879" cy="116442"/>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900" u="none" cap="none" strike="noStrike">
                <a:solidFill>
                  <a:srgbClr val="E22C9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9" name="Google Shape;9;p8"/>
          <p:cNvSpPr txBox="1"/>
          <p:nvPr>
            <p:ph idx="10" type="dt"/>
          </p:nvPr>
        </p:nvSpPr>
        <p:spPr>
          <a:xfrm>
            <a:off x="457200" y="4783455"/>
            <a:ext cx="2103120" cy="215444"/>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4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400" u="none" cap="none" strike="noStrike">
                <a:solidFill>
                  <a:srgbClr val="000000"/>
                </a:solidFill>
                <a:latin typeface="Arial"/>
                <a:ea typeface="Arial"/>
                <a:cs typeface="Arial"/>
                <a:sym typeface="Arial"/>
              </a:defRPr>
            </a:lvl9pPr>
          </a:lstStyle>
          <a:p/>
        </p:txBody>
      </p:sp>
      <p:sp>
        <p:nvSpPr>
          <p:cNvPr id="10" name="Google Shape;10;p8"/>
          <p:cNvSpPr txBox="1"/>
          <p:nvPr>
            <p:ph idx="12" type="sldNum"/>
          </p:nvPr>
        </p:nvSpPr>
        <p:spPr>
          <a:xfrm>
            <a:off x="8661019" y="4944266"/>
            <a:ext cx="168909" cy="116442"/>
          </a:xfrm>
          <a:prstGeom prst="rect">
            <a:avLst/>
          </a:prstGeom>
          <a:noFill/>
          <a:ln>
            <a:noFill/>
          </a:ln>
        </p:spPr>
        <p:txBody>
          <a:bodyPr anchorCtr="0" anchor="t" bIns="0" lIns="0" spcFirstLastPara="1" rIns="0" wrap="square" tIns="0">
            <a:spAutoFit/>
          </a:bodyPr>
          <a:lstStyle>
            <a:lvl1pPr indent="0" lvl="0"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1pPr>
            <a:lvl2pPr indent="0" lvl="1"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2pPr>
            <a:lvl3pPr indent="0" lvl="2"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3pPr>
            <a:lvl4pPr indent="0" lvl="3"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4pPr>
            <a:lvl5pPr indent="0" lvl="4"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5pPr>
            <a:lvl6pPr indent="0" lvl="5"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6pPr>
            <a:lvl7pPr indent="0" lvl="6"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7pPr>
            <a:lvl8pPr indent="0" lvl="7"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8pPr>
            <a:lvl9pPr indent="0" lvl="8" marL="28575" marR="0" rtl="0" algn="l">
              <a:lnSpc>
                <a:spcPct val="103777"/>
              </a:lnSpc>
              <a:spcBef>
                <a:spcPts val="0"/>
              </a:spcBef>
              <a:spcAft>
                <a:spcPts val="0"/>
              </a:spcAft>
              <a:buClr>
                <a:srgbClr val="000000"/>
              </a:buClr>
              <a:buSzPts val="900"/>
              <a:buFont typeface="Arial"/>
              <a:buNone/>
              <a:defRPr b="0" i="0" sz="900" u="none" cap="none" strike="noStrike">
                <a:solidFill>
                  <a:srgbClr val="E22C91"/>
                </a:solidFill>
                <a:latin typeface="Arial"/>
                <a:ea typeface="Arial"/>
                <a:cs typeface="Arial"/>
                <a:sym typeface="Arial"/>
              </a:defRPr>
            </a:lvl9pPr>
          </a:lstStyle>
          <a:p>
            <a:pPr indent="0" lvl="0" marL="28575" rtl="0" algn="l">
              <a:spcBef>
                <a:spcPts val="0"/>
              </a:spcBef>
              <a:spcAft>
                <a:spcPts val="0"/>
              </a:spcAft>
              <a:buNone/>
            </a:pPr>
            <a:fld id="{00000000-1234-1234-1234-123412341234}" type="slidenum">
              <a:rPr lang="en"/>
              <a:t>‹#›</a:t>
            </a:fld>
            <a:endParaRPr/>
          </a:p>
        </p:txBody>
      </p:sp>
      <p:pic>
        <p:nvPicPr>
          <p:cNvPr id="11" name="Google Shape;11;p8"/>
          <p:cNvPicPr preferRelativeResize="0"/>
          <p:nvPr/>
        </p:nvPicPr>
        <p:blipFill rotWithShape="1">
          <a:blip r:embed="rId1">
            <a:alphaModFix/>
          </a:blip>
          <a:srcRect b="0" l="0" r="0" t="0"/>
          <a:stretch/>
        </p:blipFill>
        <p:spPr>
          <a:xfrm>
            <a:off x="143701" y="4454620"/>
            <a:ext cx="1765426" cy="62585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40" name="Shape 40"/>
        <p:cNvGrpSpPr/>
        <p:nvPr/>
      </p:nvGrpSpPr>
      <p:grpSpPr>
        <a:xfrm>
          <a:off x="0" y="0"/>
          <a:ext cx="0" cy="0"/>
          <a:chOff x="0" y="0"/>
          <a:chExt cx="0" cy="0"/>
        </a:xfrm>
      </p:grpSpPr>
      <p:sp>
        <p:nvSpPr>
          <p:cNvPr id="41" name="Google Shape;41;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42" name="Google Shape;42;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Arial"/>
              <a:buChar char="●"/>
              <a:defRPr b="0" i="0" sz="1800" u="none" cap="none" strike="noStrike">
                <a:solidFill>
                  <a:schemeClr val="dk2"/>
                </a:solidFill>
                <a:latin typeface="Arial"/>
                <a:ea typeface="Arial"/>
                <a:cs typeface="Arial"/>
                <a:sym typeface="Arial"/>
              </a:defRPr>
            </a:lvl1pPr>
            <a:lvl2pPr indent="-317500" lvl="1" marL="914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2pPr>
            <a:lvl3pPr indent="-317500" lvl="2" marL="1371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3pPr>
            <a:lvl4pPr indent="-317500" lvl="3" marL="1828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317500" lvl="4" marL="22860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5pPr>
            <a:lvl6pPr indent="-317500" lvl="5" marL="27432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6pPr>
            <a:lvl7pPr indent="-317500" lvl="6" marL="32004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7pPr>
            <a:lvl8pPr indent="-317500" lvl="7" marL="36576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8pPr>
            <a:lvl9pPr indent="-317500" lvl="8" marL="4114800" marR="0" rtl="0" algn="l">
              <a:lnSpc>
                <a:spcPct val="115000"/>
              </a:lnSpc>
              <a:spcBef>
                <a:spcPts val="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9pPr>
          </a:lstStyle>
          <a:p/>
        </p:txBody>
      </p:sp>
      <p:sp>
        <p:nvSpPr>
          <p:cNvPr id="43" name="Google Shape;43;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 Id="rId4" Type="http://schemas.openxmlformats.org/officeDocument/2006/relationships/image" Target="../media/image9.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13.png"/><Relationship Id="rId7" Type="http://schemas.openxmlformats.org/officeDocument/2006/relationships/image" Target="../media/image10.png"/><Relationship Id="rId8"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19.png"/><Relationship Id="rId4" Type="http://schemas.openxmlformats.org/officeDocument/2006/relationships/image" Target="../media/image5.png"/><Relationship Id="rId5" Type="http://schemas.openxmlformats.org/officeDocument/2006/relationships/image" Target="../media/image20.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Sp="0">
  <p:cSld>
    <p:spTree>
      <p:nvGrpSpPr>
        <p:cNvPr id="98" name="Shape 98"/>
        <p:cNvGrpSpPr/>
        <p:nvPr/>
      </p:nvGrpSpPr>
      <p:grpSpPr>
        <a:xfrm>
          <a:off x="0" y="0"/>
          <a:ext cx="0" cy="0"/>
          <a:chOff x="0" y="0"/>
          <a:chExt cx="0" cy="0"/>
        </a:xfrm>
      </p:grpSpPr>
      <p:sp>
        <p:nvSpPr>
          <p:cNvPr id="99" name="Google Shape;99;p1"/>
          <p:cNvSpPr/>
          <p:nvPr/>
        </p:nvSpPr>
        <p:spPr>
          <a:xfrm>
            <a:off x="-1" y="0"/>
            <a:ext cx="4731765" cy="2740343"/>
          </a:xfrm>
          <a:custGeom>
            <a:rect b="b" l="l" r="r" t="t"/>
            <a:pathLst>
              <a:path extrusionOk="0" h="3653790" w="4572000">
                <a:moveTo>
                  <a:pt x="0" y="3653790"/>
                </a:moveTo>
                <a:lnTo>
                  <a:pt x="4572000" y="3653790"/>
                </a:lnTo>
                <a:lnTo>
                  <a:pt x="4572000" y="0"/>
                </a:lnTo>
                <a:lnTo>
                  <a:pt x="0" y="0"/>
                </a:lnTo>
                <a:lnTo>
                  <a:pt x="0" y="3653790"/>
                </a:lnTo>
                <a:close/>
              </a:path>
            </a:pathLst>
          </a:custGeom>
          <a:solidFill>
            <a:schemeClr val="dk2"/>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Arial"/>
              <a:ea typeface="Arial"/>
              <a:cs typeface="Arial"/>
              <a:sym typeface="Arial"/>
            </a:endParaRPr>
          </a:p>
        </p:txBody>
      </p:sp>
      <p:sp>
        <p:nvSpPr>
          <p:cNvPr id="100" name="Google Shape;100;p1"/>
          <p:cNvSpPr txBox="1"/>
          <p:nvPr>
            <p:ph type="title"/>
          </p:nvPr>
        </p:nvSpPr>
        <p:spPr>
          <a:xfrm>
            <a:off x="452208" y="1068233"/>
            <a:ext cx="4119900" cy="817500"/>
          </a:xfrm>
          <a:prstGeom prst="rect">
            <a:avLst/>
          </a:prstGeom>
          <a:noFill/>
          <a:ln>
            <a:noFill/>
          </a:ln>
        </p:spPr>
        <p:txBody>
          <a:bodyPr anchorCtr="0" anchor="t" bIns="0" lIns="0" spcFirstLastPara="1" rIns="0" wrap="square" tIns="12375">
            <a:spAutoFit/>
          </a:bodyPr>
          <a:lstStyle/>
          <a:p>
            <a:pPr indent="0" lvl="0" marL="9525" rtl="0" algn="l">
              <a:lnSpc>
                <a:spcPct val="121304"/>
              </a:lnSpc>
              <a:spcBef>
                <a:spcPts val="0"/>
              </a:spcBef>
              <a:spcAft>
                <a:spcPts val="0"/>
              </a:spcAft>
              <a:buSzPts val="1400"/>
              <a:buNone/>
            </a:pPr>
            <a:r>
              <a:rPr b="1" lang="en" sz="2300"/>
              <a:t>SafeSight</a:t>
            </a:r>
            <a:r>
              <a:rPr b="1" lang="en"/>
              <a:t>: Connected Cameras for </a:t>
            </a:r>
            <a:r>
              <a:rPr b="1" lang="en"/>
              <a:t>Transportation</a:t>
            </a:r>
            <a:r>
              <a:rPr b="1" lang="en"/>
              <a:t>  </a:t>
            </a:r>
            <a:endParaRPr sz="1460"/>
          </a:p>
        </p:txBody>
      </p:sp>
      <p:sp>
        <p:nvSpPr>
          <p:cNvPr id="101" name="Google Shape;101;p1"/>
          <p:cNvSpPr txBox="1"/>
          <p:nvPr/>
        </p:nvSpPr>
        <p:spPr>
          <a:xfrm>
            <a:off x="7657813" y="4916091"/>
            <a:ext cx="79058" cy="148117"/>
          </a:xfrm>
          <a:prstGeom prst="rect">
            <a:avLst/>
          </a:prstGeom>
          <a:noFill/>
          <a:ln>
            <a:noFill/>
          </a:ln>
        </p:spPr>
        <p:txBody>
          <a:bodyPr anchorCtr="0" anchor="t" bIns="0" lIns="0" spcFirstLastPara="1" rIns="0" wrap="square" tIns="9525">
            <a:spAutoFit/>
          </a:bodyPr>
          <a:lstStyle/>
          <a:p>
            <a:pPr indent="0" lvl="0" marL="9525" marR="0" rtl="0" algn="l">
              <a:lnSpc>
                <a:spcPct val="100000"/>
              </a:lnSpc>
              <a:spcBef>
                <a:spcPts val="0"/>
              </a:spcBef>
              <a:spcAft>
                <a:spcPts val="0"/>
              </a:spcAft>
              <a:buClr>
                <a:srgbClr val="000000"/>
              </a:buClr>
              <a:buSzPts val="900"/>
              <a:buFont typeface="Arial"/>
              <a:buNone/>
            </a:pPr>
            <a:r>
              <a:rPr b="0" i="0" lang="en" sz="900" u="none" cap="none" strike="noStrike">
                <a:solidFill>
                  <a:srgbClr val="E22C91"/>
                </a:solidFill>
                <a:latin typeface="Arial"/>
                <a:ea typeface="Arial"/>
                <a:cs typeface="Arial"/>
                <a:sym typeface="Arial"/>
              </a:rPr>
              <a:t>1</a:t>
            </a:r>
            <a:endParaRPr b="0" i="0" sz="900" u="none" cap="none" strike="noStrike">
              <a:solidFill>
                <a:srgbClr val="000000"/>
              </a:solidFill>
              <a:latin typeface="Arial"/>
              <a:ea typeface="Arial"/>
              <a:cs typeface="Arial"/>
              <a:sym typeface="Arial"/>
            </a:endParaRPr>
          </a:p>
        </p:txBody>
      </p:sp>
      <p:pic>
        <p:nvPicPr>
          <p:cNvPr id="102" name="Google Shape;102;p1"/>
          <p:cNvPicPr preferRelativeResize="0"/>
          <p:nvPr/>
        </p:nvPicPr>
        <p:blipFill rotWithShape="1">
          <a:blip r:embed="rId3">
            <a:alphaModFix/>
          </a:blip>
          <a:srcRect b="0" l="0" r="0" t="0"/>
          <a:stretch/>
        </p:blipFill>
        <p:spPr>
          <a:xfrm>
            <a:off x="362103" y="348512"/>
            <a:ext cx="2333508" cy="270580"/>
          </a:xfrm>
          <a:prstGeom prst="rect">
            <a:avLst/>
          </a:prstGeom>
          <a:noFill/>
          <a:ln>
            <a:noFill/>
          </a:ln>
        </p:spPr>
      </p:pic>
      <p:graphicFrame>
        <p:nvGraphicFramePr>
          <p:cNvPr id="103" name="Google Shape;103;p1"/>
          <p:cNvGraphicFramePr/>
          <p:nvPr/>
        </p:nvGraphicFramePr>
        <p:xfrm>
          <a:off x="5423521" y="847278"/>
          <a:ext cx="3000000" cy="3000000"/>
        </p:xfrm>
        <a:graphic>
          <a:graphicData uri="http://schemas.openxmlformats.org/drawingml/2006/table">
            <a:tbl>
              <a:tblPr bandRow="1" firstRow="1">
                <a:noFill/>
                <a:tableStyleId>{A20DFBB0-2674-489A-B5AB-C158D0D8E922}</a:tableStyleId>
              </a:tblPr>
              <a:tblGrid>
                <a:gridCol w="2529850"/>
                <a:gridCol w="453875"/>
              </a:tblGrid>
              <a:tr h="262425">
                <a:tc>
                  <a:txBody>
                    <a:bodyPr/>
                    <a:lstStyle/>
                    <a:p>
                      <a:pPr indent="0" lvl="0" marL="95250" marR="0" rtl="0" algn="l">
                        <a:lnSpc>
                          <a:spcPct val="127222"/>
                        </a:lnSpc>
                        <a:spcBef>
                          <a:spcPts val="0"/>
                        </a:spcBef>
                        <a:spcAft>
                          <a:spcPts val="0"/>
                        </a:spcAft>
                        <a:buClr>
                          <a:srgbClr val="000000"/>
                        </a:buClr>
                        <a:buSzPts val="1800"/>
                        <a:buFont typeface="Arial"/>
                        <a:buNone/>
                      </a:pPr>
                      <a:r>
                        <a:rPr b="1" lang="en" sz="1800" u="none" cap="none" strike="noStrike">
                          <a:solidFill>
                            <a:srgbClr val="E62689"/>
                          </a:solidFill>
                          <a:latin typeface="Arial"/>
                          <a:ea typeface="Arial"/>
                          <a:cs typeface="Arial"/>
                          <a:sym typeface="Arial"/>
                        </a:rPr>
                        <a:t>Contents</a:t>
                      </a:r>
                      <a:endParaRPr sz="1800" u="none" cap="none" strike="noStrike">
                        <a:solidFill>
                          <a:srgbClr val="E62689"/>
                        </a:solidFill>
                        <a:latin typeface="Arial"/>
                        <a:ea typeface="Arial"/>
                        <a:cs typeface="Arial"/>
                        <a:sym typeface="Arial"/>
                      </a:endParaRPr>
                    </a:p>
                  </a:txBody>
                  <a:tcPr marT="0" marB="0" marR="0" marL="0">
                    <a:lnB cap="flat" cmpd="sng" w="12700">
                      <a:solidFill>
                        <a:srgbClr val="EA098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latin typeface="Times New Roman"/>
                        <a:ea typeface="Times New Roman"/>
                        <a:cs typeface="Times New Roman"/>
                        <a:sym typeface="Times New Roman"/>
                      </a:endParaRPr>
                    </a:p>
                  </a:txBody>
                  <a:tcPr marT="0" marB="0" marR="0" marL="0">
                    <a:lnB cap="flat" cmpd="sng" w="12700">
                      <a:solidFill>
                        <a:srgbClr val="E22C91"/>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Industry context &amp; S</a:t>
                      </a:r>
                      <a:r>
                        <a:rPr lang="en" sz="1400" u="none" cap="none" strike="noStrike"/>
                        <a:t>olution Overview</a:t>
                      </a:r>
                      <a:endParaRPr sz="1400" u="none" cap="none" strike="noStrike">
                        <a:latin typeface="Arial"/>
                        <a:ea typeface="Arial"/>
                        <a:cs typeface="Arial"/>
                        <a:sym typeface="Arial"/>
                      </a:endParaRPr>
                    </a:p>
                  </a:txBody>
                  <a:tcPr marT="24300" marB="0" marR="0" marL="0">
                    <a:lnT cap="flat" cmpd="sng" w="12700">
                      <a:solidFill>
                        <a:srgbClr val="EA098E"/>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24300" marB="0" marR="0" marL="0">
                    <a:lnT cap="flat" cmpd="sng" w="12700">
                      <a:solidFill>
                        <a:srgbClr val="E22C91"/>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Value Pillars</a:t>
                      </a:r>
                      <a:endParaRPr sz="1400" u="none" cap="none" strike="noStrike">
                        <a:latin typeface="Arial"/>
                        <a:ea typeface="Arial"/>
                        <a:cs typeface="Arial"/>
                        <a:sym typeface="Arial"/>
                      </a:endParaRPr>
                    </a:p>
                  </a:txBody>
                  <a:tcPr marT="247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247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8125">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Segments and Verticals</a:t>
                      </a:r>
                      <a:endParaRPr sz="1400" u="none" cap="none" strike="noStrike">
                        <a:latin typeface="Arial"/>
                        <a:ea typeface="Arial"/>
                        <a:cs typeface="Arial"/>
                        <a:sym typeface="Arial"/>
                      </a:endParaRPr>
                    </a:p>
                  </a:txBody>
                  <a:tcPr marT="252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252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Buyer Concerns</a:t>
                      </a:r>
                      <a:endParaRPr sz="1400" u="none" cap="none" strike="noStrike">
                        <a:latin typeface="Arial"/>
                        <a:ea typeface="Arial"/>
                        <a:cs typeface="Arial"/>
                        <a:sym typeface="Arial"/>
                      </a:endParaRPr>
                    </a:p>
                  </a:txBody>
                  <a:tcPr marT="252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252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Top Reasons Customers Should Buy</a:t>
                      </a:r>
                      <a:endParaRPr sz="1400" u="none" cap="none" strike="noStrike">
                        <a:latin typeface="Arial"/>
                        <a:ea typeface="Arial"/>
                        <a:cs typeface="Arial"/>
                        <a:sym typeface="Arial"/>
                      </a:endParaRPr>
                    </a:p>
                  </a:txBody>
                  <a:tcPr marT="257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2</a:t>
                      </a:r>
                      <a:endParaRPr sz="1400" u="none" cap="none" strike="noStrike">
                        <a:latin typeface="Arial"/>
                        <a:ea typeface="Arial"/>
                        <a:cs typeface="Arial"/>
                        <a:sym typeface="Arial"/>
                      </a:endParaRPr>
                    </a:p>
                  </a:txBody>
                  <a:tcPr marT="257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Elevator Pitch</a:t>
                      </a:r>
                      <a:endParaRPr sz="1400" u="none" cap="none" strike="noStrike">
                        <a:latin typeface="Arial"/>
                        <a:ea typeface="Arial"/>
                        <a:cs typeface="Arial"/>
                        <a:sym typeface="Arial"/>
                      </a:endParaRPr>
                    </a:p>
                  </a:txBody>
                  <a:tcPr marT="2620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t>3</a:t>
                      </a:r>
                      <a:endParaRPr sz="1400" u="none" cap="none" strike="noStrike">
                        <a:latin typeface="Arial"/>
                        <a:ea typeface="Arial"/>
                        <a:cs typeface="Arial"/>
                        <a:sym typeface="Arial"/>
                      </a:endParaRPr>
                    </a:p>
                  </a:txBody>
                  <a:tcPr marT="2620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8125">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Competitive Environment</a:t>
                      </a:r>
                      <a:endParaRPr sz="1400" u="none" cap="none" strike="noStrike">
                        <a:latin typeface="Arial"/>
                        <a:ea typeface="Arial"/>
                        <a:cs typeface="Arial"/>
                        <a:sym typeface="Arial"/>
                      </a:endParaRPr>
                    </a:p>
                  </a:txBody>
                  <a:tcPr marT="2620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2620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Advice from Sales Specialists</a:t>
                      </a:r>
                      <a:endParaRPr sz="1400" u="none" cap="none" strike="noStrike">
                        <a:latin typeface="Arial"/>
                        <a:ea typeface="Arial"/>
                        <a:cs typeface="Arial"/>
                        <a:sym typeface="Arial"/>
                      </a:endParaRPr>
                    </a:p>
                  </a:txBody>
                  <a:tcPr marT="266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latin typeface="Arial"/>
                          <a:ea typeface="Arial"/>
                          <a:cs typeface="Arial"/>
                          <a:sym typeface="Arial"/>
                        </a:rPr>
                        <a:t>3</a:t>
                      </a:r>
                      <a:endParaRPr sz="1400" u="none" cap="none" strike="noStrike">
                        <a:latin typeface="Arial"/>
                        <a:ea typeface="Arial"/>
                        <a:cs typeface="Arial"/>
                        <a:sym typeface="Arial"/>
                      </a:endParaRPr>
                    </a:p>
                  </a:txBody>
                  <a:tcPr marT="266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8125">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Conversation Starters</a:t>
                      </a:r>
                      <a:endParaRPr sz="1400" u="none" cap="none" strike="noStrike">
                        <a:latin typeface="Arial"/>
                        <a:ea typeface="Arial"/>
                        <a:cs typeface="Arial"/>
                        <a:sym typeface="Arial"/>
                      </a:endParaRPr>
                    </a:p>
                  </a:txBody>
                  <a:tcPr marT="266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t>4</a:t>
                      </a:r>
                      <a:endParaRPr sz="1400" u="none" cap="none" strike="noStrike">
                        <a:latin typeface="Arial"/>
                        <a:ea typeface="Arial"/>
                        <a:cs typeface="Arial"/>
                        <a:sym typeface="Arial"/>
                      </a:endParaRPr>
                    </a:p>
                  </a:txBody>
                  <a:tcPr marT="2667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7650">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Objection Handling</a:t>
                      </a:r>
                      <a:endParaRPr sz="1400" u="none" cap="none" strike="noStrike">
                        <a:latin typeface="Arial"/>
                        <a:ea typeface="Arial"/>
                        <a:cs typeface="Arial"/>
                        <a:sym typeface="Arial"/>
                      </a:endParaRPr>
                    </a:p>
                  </a:txBody>
                  <a:tcPr marT="271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t>5</a:t>
                      </a:r>
                      <a:endParaRPr sz="1400" u="none" cap="none" strike="noStrike">
                        <a:latin typeface="Arial"/>
                        <a:ea typeface="Arial"/>
                        <a:cs typeface="Arial"/>
                        <a:sym typeface="Arial"/>
                      </a:endParaRPr>
                    </a:p>
                  </a:txBody>
                  <a:tcPr marT="27150"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8125">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Phone &amp; Voicemail Script</a:t>
                      </a:r>
                      <a:endParaRPr sz="1400" u="none" cap="none" strike="noStrike">
                        <a:latin typeface="Arial"/>
                        <a:ea typeface="Arial"/>
                        <a:cs typeface="Arial"/>
                        <a:sym typeface="Arial"/>
                      </a:endParaRPr>
                    </a:p>
                  </a:txBody>
                  <a:tcPr marT="276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t>6</a:t>
                      </a:r>
                      <a:endParaRPr sz="1400" u="none" cap="none" strike="noStrike">
                        <a:latin typeface="Arial"/>
                        <a:ea typeface="Arial"/>
                        <a:cs typeface="Arial"/>
                        <a:sym typeface="Arial"/>
                      </a:endParaRPr>
                    </a:p>
                  </a:txBody>
                  <a:tcPr marT="276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278125">
                <a:tc>
                  <a:txBody>
                    <a:bodyPr/>
                    <a:lstStyle/>
                    <a:p>
                      <a:pPr indent="0" lvl="0" marL="95250" marR="0" rtl="0" algn="l">
                        <a:lnSpc>
                          <a:spcPct val="100000"/>
                        </a:lnSpc>
                        <a:spcBef>
                          <a:spcPts val="0"/>
                        </a:spcBef>
                        <a:spcAft>
                          <a:spcPts val="0"/>
                        </a:spcAft>
                        <a:buClr>
                          <a:srgbClr val="000000"/>
                        </a:buClr>
                        <a:buSzPts val="1400"/>
                        <a:buFont typeface="Arial"/>
                        <a:buNone/>
                      </a:pPr>
                      <a:r>
                        <a:rPr lang="en" sz="1400" u="none" cap="none" strike="noStrike"/>
                        <a:t>Email Script</a:t>
                      </a:r>
                      <a:endParaRPr sz="1400" u="none" cap="none" strike="noStrike"/>
                    </a:p>
                  </a:txBody>
                  <a:tcPr marT="276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172085" marR="0" rtl="0" algn="l">
                        <a:lnSpc>
                          <a:spcPct val="100000"/>
                        </a:lnSpc>
                        <a:spcBef>
                          <a:spcPts val="0"/>
                        </a:spcBef>
                        <a:spcAft>
                          <a:spcPts val="0"/>
                        </a:spcAft>
                        <a:buClr>
                          <a:srgbClr val="000000"/>
                        </a:buClr>
                        <a:buSzPts val="1400"/>
                        <a:buFont typeface="Arial"/>
                        <a:buNone/>
                      </a:pPr>
                      <a:r>
                        <a:rPr lang="en" sz="1400" u="none" cap="none" strike="noStrike"/>
                        <a:t>7</a:t>
                      </a:r>
                      <a:endParaRPr sz="1400" u="none" cap="none" strike="noStrike"/>
                    </a:p>
                  </a:txBody>
                  <a:tcPr marT="27625" marB="0" marR="0" marL="0">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pic>
        <p:nvPicPr>
          <p:cNvPr id="104" name="Google Shape;104;p1" title="T-Mobile Business.png"/>
          <p:cNvPicPr preferRelativeResize="0"/>
          <p:nvPr/>
        </p:nvPicPr>
        <p:blipFill rotWithShape="1">
          <a:blip r:embed="rId4">
            <a:alphaModFix/>
          </a:blip>
          <a:srcRect b="0" l="0" r="0" t="0"/>
          <a:stretch/>
        </p:blipFill>
        <p:spPr>
          <a:xfrm>
            <a:off x="7389675" y="257700"/>
            <a:ext cx="1419049" cy="361390"/>
          </a:xfrm>
          <a:prstGeom prst="rect">
            <a:avLst/>
          </a:prstGeom>
          <a:noFill/>
          <a:ln>
            <a:noFill/>
          </a:ln>
        </p:spPr>
      </p:pic>
      <p:pic>
        <p:nvPicPr>
          <p:cNvPr id="105" name="Google Shape;105;p1"/>
          <p:cNvPicPr preferRelativeResize="0"/>
          <p:nvPr/>
        </p:nvPicPr>
        <p:blipFill rotWithShape="1">
          <a:blip r:embed="rId5">
            <a:alphaModFix/>
          </a:blip>
          <a:srcRect b="0" l="0" r="0" t="0"/>
          <a:stretch/>
        </p:blipFill>
        <p:spPr>
          <a:xfrm>
            <a:off x="820825" y="2934350"/>
            <a:ext cx="3090101" cy="1981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
          <p:cNvSpPr/>
          <p:nvPr/>
        </p:nvSpPr>
        <p:spPr>
          <a:xfrm>
            <a:off x="5803375" y="3686150"/>
            <a:ext cx="3238800" cy="1406700"/>
          </a:xfrm>
          <a:prstGeom prst="roundRect">
            <a:avLst>
              <a:gd fmla="val 9153" name="adj"/>
            </a:avLst>
          </a:prstGeom>
          <a:noFill/>
          <a:ln cap="flat" cmpd="sng" w="12700">
            <a:solidFill>
              <a:srgbClr val="FDD70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1" name="Google Shape;111;p2"/>
          <p:cNvSpPr txBox="1"/>
          <p:nvPr/>
        </p:nvSpPr>
        <p:spPr>
          <a:xfrm>
            <a:off x="2619820" y="2151662"/>
            <a:ext cx="2799300" cy="355800"/>
          </a:xfrm>
          <a:prstGeom prst="rect">
            <a:avLst/>
          </a:prstGeom>
          <a:noFill/>
          <a:ln>
            <a:noFill/>
          </a:ln>
        </p:spPr>
        <p:txBody>
          <a:bodyPr anchorCtr="0" anchor="t" bIns="0" lIns="0" spcFirstLastPara="1" rIns="0" wrap="square" tIns="9525">
            <a:spAutoFit/>
          </a:bodyPr>
          <a:lstStyle/>
          <a:p>
            <a:pPr indent="-276225" lvl="0" marL="457200" marR="0" rtl="0" algn="l">
              <a:lnSpc>
                <a:spcPct val="100000"/>
              </a:lnSpc>
              <a:spcBef>
                <a:spcPts val="0"/>
              </a:spcBef>
              <a:spcAft>
                <a:spcPts val="0"/>
              </a:spcAft>
              <a:buClr>
                <a:schemeClr val="dk1"/>
              </a:buClr>
              <a:buSzPts val="750"/>
              <a:buFont typeface="Arial"/>
              <a:buAutoNum type="arabicPeriod"/>
            </a:pPr>
            <a:r>
              <a:rPr lang="en" sz="750">
                <a:solidFill>
                  <a:schemeClr val="dk1"/>
                </a:solidFill>
              </a:rPr>
              <a:t>Cloud-based playback eliminates SD card pulls, accelerates investigations, and supports liability protection.</a:t>
            </a:r>
            <a:endParaRPr b="0" i="0" sz="750" u="none" cap="none" strike="noStrike">
              <a:solidFill>
                <a:srgbClr val="000000"/>
              </a:solidFill>
              <a:latin typeface="Arial"/>
              <a:ea typeface="Arial"/>
              <a:cs typeface="Arial"/>
              <a:sym typeface="Arial"/>
            </a:endParaRPr>
          </a:p>
        </p:txBody>
      </p:sp>
      <p:sp>
        <p:nvSpPr>
          <p:cNvPr id="112" name="Google Shape;112;p2"/>
          <p:cNvSpPr txBox="1"/>
          <p:nvPr/>
        </p:nvSpPr>
        <p:spPr>
          <a:xfrm>
            <a:off x="151925" y="315661"/>
            <a:ext cx="1783500" cy="2780400"/>
          </a:xfrm>
          <a:prstGeom prst="rect">
            <a:avLst/>
          </a:prstGeom>
          <a:noFill/>
          <a:ln>
            <a:noFill/>
          </a:ln>
        </p:spPr>
        <p:txBody>
          <a:bodyPr anchorCtr="0" anchor="t" bIns="0" lIns="0" spcFirstLastPara="1" rIns="0" wrap="square" tIns="9525">
            <a:spAutoFit/>
          </a:bodyPr>
          <a:lstStyle/>
          <a:p>
            <a:pPr indent="0" lvl="0" marL="0" rtl="0" algn="l">
              <a:lnSpc>
                <a:spcPct val="100000"/>
              </a:lnSpc>
              <a:spcBef>
                <a:spcPts val="1200"/>
              </a:spcBef>
              <a:spcAft>
                <a:spcPts val="0"/>
              </a:spcAft>
              <a:buNone/>
            </a:pPr>
            <a:r>
              <a:rPr lang="en" sz="650">
                <a:solidFill>
                  <a:schemeClr val="dk1"/>
                </a:solidFill>
              </a:rPr>
              <a:t>Transit agencies and commercial fleets face more pressure than ever to maintain safety, reduce liability, and modernize operations. Traditional DVR systems require manual SD card pulls, delay investigations, and often fail when footage is needed most.</a:t>
            </a:r>
            <a:endParaRPr sz="650">
              <a:solidFill>
                <a:schemeClr val="dk1"/>
              </a:solidFill>
            </a:endParaRPr>
          </a:p>
          <a:p>
            <a:pPr indent="0" lvl="0" marL="0" rtl="0" algn="l">
              <a:lnSpc>
                <a:spcPct val="100000"/>
              </a:lnSpc>
              <a:spcBef>
                <a:spcPts val="1200"/>
              </a:spcBef>
              <a:spcAft>
                <a:spcPts val="0"/>
              </a:spcAft>
              <a:buNone/>
            </a:pPr>
            <a:r>
              <a:rPr lang="en" sz="650">
                <a:solidFill>
                  <a:schemeClr val="dk1"/>
                </a:solidFill>
              </a:rPr>
              <a:t>Modern fleets require:</a:t>
            </a:r>
            <a:endParaRPr sz="650">
              <a:solidFill>
                <a:schemeClr val="dk1"/>
              </a:solidFill>
            </a:endParaRPr>
          </a:p>
          <a:p>
            <a:pPr indent="-292100" lvl="0" marL="457200" rtl="0" algn="l">
              <a:lnSpc>
                <a:spcPct val="100000"/>
              </a:lnSpc>
              <a:spcBef>
                <a:spcPts val="1200"/>
              </a:spcBef>
              <a:spcAft>
                <a:spcPts val="0"/>
              </a:spcAft>
              <a:buClr>
                <a:schemeClr val="dk1"/>
              </a:buClr>
              <a:buSzPts val="1000"/>
              <a:buChar char="●"/>
            </a:pPr>
            <a:r>
              <a:rPr lang="en" sz="650">
                <a:solidFill>
                  <a:schemeClr val="dk1"/>
                </a:solidFill>
              </a:rPr>
              <a:t>Real-time visibility into vehicles</a:t>
            </a:r>
            <a:endParaRPr sz="650">
              <a:solidFill>
                <a:schemeClr val="dk1"/>
              </a:solidFill>
            </a:endParaRPr>
          </a:p>
          <a:p>
            <a:pPr indent="-292100" lvl="0" marL="457200" rtl="0" algn="l">
              <a:lnSpc>
                <a:spcPct val="100000"/>
              </a:lnSpc>
              <a:spcBef>
                <a:spcPts val="0"/>
              </a:spcBef>
              <a:spcAft>
                <a:spcPts val="0"/>
              </a:spcAft>
              <a:buClr>
                <a:schemeClr val="dk1"/>
              </a:buClr>
              <a:buSzPts val="1000"/>
              <a:buChar char="●"/>
            </a:pPr>
            <a:r>
              <a:rPr lang="en" sz="650">
                <a:solidFill>
                  <a:schemeClr val="dk1"/>
                </a:solidFill>
              </a:rPr>
              <a:t>Cloud-based video storage &amp; retrieval</a:t>
            </a:r>
            <a:endParaRPr sz="650">
              <a:solidFill>
                <a:schemeClr val="dk1"/>
              </a:solidFill>
            </a:endParaRPr>
          </a:p>
          <a:p>
            <a:pPr indent="-292100" lvl="0" marL="457200" rtl="0" algn="l">
              <a:lnSpc>
                <a:spcPct val="100000"/>
              </a:lnSpc>
              <a:spcBef>
                <a:spcPts val="0"/>
              </a:spcBef>
              <a:spcAft>
                <a:spcPts val="0"/>
              </a:spcAft>
              <a:buClr>
                <a:schemeClr val="dk1"/>
              </a:buClr>
              <a:buSzPts val="1000"/>
              <a:buChar char="●"/>
            </a:pPr>
            <a:r>
              <a:rPr lang="en" sz="650">
                <a:solidFill>
                  <a:schemeClr val="dk1"/>
                </a:solidFill>
              </a:rPr>
              <a:t>Driver behavior insights</a:t>
            </a:r>
            <a:endParaRPr sz="650">
              <a:solidFill>
                <a:schemeClr val="dk1"/>
              </a:solidFill>
            </a:endParaRPr>
          </a:p>
          <a:p>
            <a:pPr indent="-292100" lvl="0" marL="457200" rtl="0" algn="l">
              <a:lnSpc>
                <a:spcPct val="100000"/>
              </a:lnSpc>
              <a:spcBef>
                <a:spcPts val="0"/>
              </a:spcBef>
              <a:spcAft>
                <a:spcPts val="0"/>
              </a:spcAft>
              <a:buClr>
                <a:schemeClr val="dk1"/>
              </a:buClr>
              <a:buSzPts val="1000"/>
              <a:buChar char="●"/>
            </a:pPr>
            <a:r>
              <a:rPr lang="en" sz="650">
                <a:solidFill>
                  <a:schemeClr val="dk1"/>
                </a:solidFill>
              </a:rPr>
              <a:t>Tools to reduce accidents, claims &amp; operational costs</a:t>
            </a:r>
            <a:endParaRPr sz="650">
              <a:solidFill>
                <a:schemeClr val="dk1"/>
              </a:solidFill>
            </a:endParaRPr>
          </a:p>
          <a:p>
            <a:pPr indent="-292100" lvl="0" marL="457200" rtl="0" algn="l">
              <a:lnSpc>
                <a:spcPct val="100000"/>
              </a:lnSpc>
              <a:spcBef>
                <a:spcPts val="0"/>
              </a:spcBef>
              <a:spcAft>
                <a:spcPts val="0"/>
              </a:spcAft>
              <a:buClr>
                <a:schemeClr val="dk1"/>
              </a:buClr>
              <a:buSzPts val="1000"/>
              <a:buChar char="●"/>
            </a:pPr>
            <a:r>
              <a:rPr lang="en" sz="650">
                <a:solidFill>
                  <a:schemeClr val="dk1"/>
                </a:solidFill>
              </a:rPr>
              <a:t>Faster response to road incidents, harassment, vandalism, and emergency events</a:t>
            </a:r>
            <a:endParaRPr sz="650">
              <a:solidFill>
                <a:schemeClr val="dk1"/>
              </a:solidFill>
            </a:endParaRPr>
          </a:p>
          <a:p>
            <a:pPr indent="0" lvl="0" marL="0" rtl="0" algn="l">
              <a:lnSpc>
                <a:spcPct val="100000"/>
              </a:lnSpc>
              <a:spcBef>
                <a:spcPts val="1200"/>
              </a:spcBef>
              <a:spcAft>
                <a:spcPts val="0"/>
              </a:spcAft>
              <a:buNone/>
            </a:pPr>
            <a:r>
              <a:rPr lang="en" sz="650">
                <a:solidFill>
                  <a:schemeClr val="dk1"/>
                </a:solidFill>
              </a:rPr>
              <a:t>SafeSight meets these operational demands with always-on, connected camera intelligence.</a:t>
            </a:r>
            <a:endParaRPr sz="650">
              <a:solidFill>
                <a:schemeClr val="dk1"/>
              </a:solidFill>
            </a:endParaRPr>
          </a:p>
          <a:p>
            <a:pPr indent="0" lvl="0" marL="0" marR="0" rtl="0" algn="l">
              <a:lnSpc>
                <a:spcPct val="115000"/>
              </a:lnSpc>
              <a:spcBef>
                <a:spcPts val="1200"/>
              </a:spcBef>
              <a:spcAft>
                <a:spcPts val="0"/>
              </a:spcAft>
              <a:buNone/>
            </a:pPr>
            <a:r>
              <a:t/>
            </a:r>
            <a:endParaRPr sz="550">
              <a:solidFill>
                <a:schemeClr val="dk1"/>
              </a:solidFill>
            </a:endParaRPr>
          </a:p>
        </p:txBody>
      </p:sp>
      <p:sp>
        <p:nvSpPr>
          <p:cNvPr id="113" name="Google Shape;113;p2"/>
          <p:cNvSpPr txBox="1"/>
          <p:nvPr/>
        </p:nvSpPr>
        <p:spPr>
          <a:xfrm>
            <a:off x="6310950" y="338312"/>
            <a:ext cx="2731200" cy="3501600"/>
          </a:xfrm>
          <a:prstGeom prst="rect">
            <a:avLst/>
          </a:prstGeom>
          <a:noFill/>
          <a:ln>
            <a:noFill/>
          </a:ln>
        </p:spPr>
        <p:txBody>
          <a:bodyPr anchorCtr="0" anchor="t" bIns="0" lIns="0" spcFirstLastPara="1" rIns="0" wrap="square" tIns="27150">
            <a:spAutoFit/>
          </a:bodyPr>
          <a:lstStyle/>
          <a:p>
            <a:pPr indent="0" lvl="0" marL="0" rtl="0" algn="l">
              <a:lnSpc>
                <a:spcPct val="100000"/>
              </a:lnSpc>
              <a:spcBef>
                <a:spcPts val="1200"/>
              </a:spcBef>
              <a:spcAft>
                <a:spcPts val="0"/>
              </a:spcAft>
              <a:buNone/>
            </a:pPr>
            <a:r>
              <a:rPr b="1" lang="en" sz="600">
                <a:solidFill>
                  <a:schemeClr val="dk1"/>
                </a:solidFill>
              </a:rPr>
              <a:t>Fleet Managers / Operations Leaders</a:t>
            </a:r>
            <a:endParaRPr b="1" sz="600">
              <a:solidFill>
                <a:schemeClr val="dk1"/>
              </a:solidFill>
            </a:endParaRPr>
          </a:p>
          <a:p>
            <a:pPr indent="-266700" lvl="0" marL="457200" rtl="0" algn="l">
              <a:lnSpc>
                <a:spcPct val="100000"/>
              </a:lnSpc>
              <a:spcBef>
                <a:spcPts val="1200"/>
              </a:spcBef>
              <a:spcAft>
                <a:spcPts val="0"/>
              </a:spcAft>
              <a:buClr>
                <a:schemeClr val="dk1"/>
              </a:buClr>
              <a:buSzPts val="600"/>
              <a:buChar char="●"/>
            </a:pPr>
            <a:r>
              <a:rPr lang="en" sz="600">
                <a:solidFill>
                  <a:schemeClr val="dk1"/>
                </a:solidFill>
              </a:rPr>
              <a:t>Need visibility into incidents </a:t>
            </a:r>
            <a:r>
              <a:rPr i="1" lang="en" sz="600">
                <a:solidFill>
                  <a:schemeClr val="dk1"/>
                </a:solidFill>
              </a:rPr>
              <a:t>as they happen</a:t>
            </a:r>
            <a:endParaRPr i="1"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Concerned about rising insurance costs &amp; false claims</a:t>
            </a:r>
            <a:endParaRPr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Want tools to improve driver behavior and efficiency</a:t>
            </a:r>
            <a:endParaRPr sz="600">
              <a:solidFill>
                <a:schemeClr val="dk1"/>
              </a:solidFill>
            </a:endParaRPr>
          </a:p>
          <a:p>
            <a:pPr indent="0" lvl="0" marL="0" rtl="0" algn="l">
              <a:lnSpc>
                <a:spcPct val="100000"/>
              </a:lnSpc>
              <a:spcBef>
                <a:spcPts val="1200"/>
              </a:spcBef>
              <a:spcAft>
                <a:spcPts val="0"/>
              </a:spcAft>
              <a:buNone/>
            </a:pPr>
            <a:r>
              <a:rPr b="1" lang="en" sz="600">
                <a:solidFill>
                  <a:schemeClr val="dk1"/>
                </a:solidFill>
              </a:rPr>
              <a:t>Safety &amp; Risk Management</a:t>
            </a:r>
            <a:endParaRPr b="1" sz="600">
              <a:solidFill>
                <a:schemeClr val="dk1"/>
              </a:solidFill>
            </a:endParaRPr>
          </a:p>
          <a:p>
            <a:pPr indent="-266700" lvl="0" marL="457200" rtl="0" algn="l">
              <a:lnSpc>
                <a:spcPct val="100000"/>
              </a:lnSpc>
              <a:spcBef>
                <a:spcPts val="1200"/>
              </a:spcBef>
              <a:spcAft>
                <a:spcPts val="0"/>
              </a:spcAft>
              <a:buClr>
                <a:schemeClr val="dk1"/>
              </a:buClr>
              <a:buSzPts val="600"/>
              <a:buChar char="●"/>
            </a:pPr>
            <a:r>
              <a:rPr lang="en" sz="600">
                <a:solidFill>
                  <a:schemeClr val="dk1"/>
                </a:solidFill>
              </a:rPr>
              <a:t>Need indisputable video evidence</a:t>
            </a:r>
            <a:endParaRPr sz="600">
              <a:solidFill>
                <a:schemeClr val="dk1"/>
              </a:solidFill>
            </a:endParaRPr>
          </a:p>
          <a:p>
            <a:pPr indent="-266700" lvl="0" marL="457200" rtl="0" algn="l">
              <a:lnSpc>
                <a:spcPct val="100000"/>
              </a:lnSpc>
              <a:spcBef>
                <a:spcPts val="0"/>
              </a:spcBef>
              <a:spcAft>
                <a:spcPts val="0"/>
              </a:spcAft>
              <a:buClr>
                <a:schemeClr val="dk1"/>
              </a:buClr>
              <a:buSzPts val="600"/>
              <a:buChar char="●"/>
            </a:pPr>
            <a:r>
              <a:rPr lang="en" sz="600">
                <a:solidFill>
                  <a:schemeClr val="dk1"/>
                </a:solidFill>
              </a:rPr>
              <a:t>Must resolve complaints, accidents, and investigations faster</a:t>
            </a:r>
            <a:endParaRPr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Want AI alerts to catch unsafe driving before it becomes costly</a:t>
            </a:r>
            <a:endParaRPr sz="600">
              <a:solidFill>
                <a:schemeClr val="dk1"/>
              </a:solidFill>
            </a:endParaRPr>
          </a:p>
          <a:p>
            <a:pPr indent="0" lvl="0" marL="0" rtl="0" algn="l">
              <a:lnSpc>
                <a:spcPct val="100000"/>
              </a:lnSpc>
              <a:spcBef>
                <a:spcPts val="1200"/>
              </a:spcBef>
              <a:spcAft>
                <a:spcPts val="0"/>
              </a:spcAft>
              <a:buNone/>
            </a:pPr>
            <a:r>
              <a:rPr b="1" lang="en" sz="500">
                <a:solidFill>
                  <a:schemeClr val="dk1"/>
                </a:solidFill>
              </a:rPr>
              <a:t>T</a:t>
            </a:r>
            <a:r>
              <a:rPr b="1" lang="en" sz="600">
                <a:solidFill>
                  <a:schemeClr val="dk1"/>
                </a:solidFill>
              </a:rPr>
              <a:t>ransit Directors / City Transportation Agencies</a:t>
            </a:r>
            <a:endParaRPr b="1" sz="600">
              <a:solidFill>
                <a:schemeClr val="dk1"/>
              </a:solidFill>
            </a:endParaRPr>
          </a:p>
          <a:p>
            <a:pPr indent="-266700" lvl="0" marL="457200" rtl="0" algn="l">
              <a:lnSpc>
                <a:spcPct val="100000"/>
              </a:lnSpc>
              <a:spcBef>
                <a:spcPts val="1200"/>
              </a:spcBef>
              <a:spcAft>
                <a:spcPts val="0"/>
              </a:spcAft>
              <a:buClr>
                <a:schemeClr val="dk1"/>
              </a:buClr>
              <a:buSzPts val="600"/>
              <a:buChar char="●"/>
            </a:pPr>
            <a:r>
              <a:rPr lang="en" sz="600">
                <a:solidFill>
                  <a:schemeClr val="dk1"/>
                </a:solidFill>
              </a:rPr>
              <a:t>Need real-time awareness on buses, shuttles &amp; paratransit</a:t>
            </a:r>
            <a:endParaRPr sz="600">
              <a:solidFill>
                <a:schemeClr val="dk1"/>
              </a:solidFill>
            </a:endParaRPr>
          </a:p>
          <a:p>
            <a:pPr indent="-266700" lvl="0" marL="457200" rtl="0" algn="l">
              <a:lnSpc>
                <a:spcPct val="100000"/>
              </a:lnSpc>
              <a:spcBef>
                <a:spcPts val="0"/>
              </a:spcBef>
              <a:spcAft>
                <a:spcPts val="0"/>
              </a:spcAft>
              <a:buClr>
                <a:schemeClr val="dk1"/>
              </a:buClr>
              <a:buSzPts val="600"/>
              <a:buChar char="●"/>
            </a:pPr>
            <a:r>
              <a:rPr lang="en" sz="600">
                <a:solidFill>
                  <a:schemeClr val="dk1"/>
                </a:solidFill>
              </a:rPr>
              <a:t>Must protect passengers and operators</a:t>
            </a:r>
            <a:endParaRPr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Want live video during disturbances, vandalism, or assaults</a:t>
            </a:r>
            <a:endParaRPr sz="600">
              <a:solidFill>
                <a:schemeClr val="dk1"/>
              </a:solidFill>
            </a:endParaRPr>
          </a:p>
          <a:p>
            <a:pPr indent="0" lvl="0" marL="0" rtl="0" algn="l">
              <a:lnSpc>
                <a:spcPct val="100000"/>
              </a:lnSpc>
              <a:spcBef>
                <a:spcPts val="1200"/>
              </a:spcBef>
              <a:spcAft>
                <a:spcPts val="0"/>
              </a:spcAft>
              <a:buNone/>
            </a:pPr>
            <a:r>
              <a:rPr b="1" lang="en" sz="600">
                <a:solidFill>
                  <a:schemeClr val="dk1"/>
                </a:solidFill>
              </a:rPr>
              <a:t>Small Business Owners / Contractors</a:t>
            </a:r>
            <a:endParaRPr b="1" sz="600">
              <a:solidFill>
                <a:schemeClr val="dk1"/>
              </a:solidFill>
            </a:endParaRPr>
          </a:p>
          <a:p>
            <a:pPr indent="-266700" lvl="0" marL="457200" rtl="0" algn="l">
              <a:lnSpc>
                <a:spcPct val="115000"/>
              </a:lnSpc>
              <a:spcBef>
                <a:spcPts val="1200"/>
              </a:spcBef>
              <a:spcAft>
                <a:spcPts val="0"/>
              </a:spcAft>
              <a:buClr>
                <a:schemeClr val="dk1"/>
              </a:buClr>
              <a:buSzPts val="600"/>
              <a:buChar char="●"/>
            </a:pPr>
            <a:r>
              <a:rPr lang="en" sz="600">
                <a:solidFill>
                  <a:schemeClr val="dk1"/>
                </a:solidFill>
              </a:rPr>
              <a:t>Want a simple way to monitor service vehicles, deliveries &amp; drivers</a:t>
            </a:r>
            <a:endParaRPr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Need reliable footage for disputes, damaged goods, or theft</a:t>
            </a:r>
            <a:endParaRPr sz="600">
              <a:solidFill>
                <a:schemeClr val="dk1"/>
              </a:solidFill>
            </a:endParaRPr>
          </a:p>
          <a:p>
            <a:pPr indent="-266700" lvl="0" marL="457200" rtl="0" algn="l">
              <a:lnSpc>
                <a:spcPct val="100000"/>
              </a:lnSpc>
              <a:spcBef>
                <a:spcPts val="0"/>
              </a:spcBef>
              <a:spcAft>
                <a:spcPts val="0"/>
              </a:spcAft>
              <a:buClr>
                <a:schemeClr val="dk1"/>
              </a:buClr>
              <a:buSzPts val="600"/>
              <a:buChar char="●"/>
            </a:pPr>
            <a:r>
              <a:rPr lang="en" sz="600">
                <a:solidFill>
                  <a:schemeClr val="dk1"/>
                </a:solidFill>
              </a:rPr>
              <a:t>Want to prevent unauthorized use &amp; protect assets in the field</a:t>
            </a:r>
            <a:endParaRPr sz="600">
              <a:solidFill>
                <a:schemeClr val="dk1"/>
              </a:solidFill>
            </a:endParaRPr>
          </a:p>
          <a:p>
            <a:pPr indent="0" lvl="0" marL="0" rtl="0" algn="l">
              <a:lnSpc>
                <a:spcPct val="100000"/>
              </a:lnSpc>
              <a:spcBef>
                <a:spcPts val="1200"/>
              </a:spcBef>
              <a:spcAft>
                <a:spcPts val="0"/>
              </a:spcAft>
              <a:buNone/>
            </a:pPr>
            <a:r>
              <a:rPr b="1" lang="en" sz="600">
                <a:solidFill>
                  <a:schemeClr val="dk1"/>
                </a:solidFill>
              </a:rPr>
              <a:t>IT &amp; Technology Leaders</a:t>
            </a:r>
            <a:endParaRPr b="1" sz="600">
              <a:solidFill>
                <a:schemeClr val="dk1"/>
              </a:solidFill>
            </a:endParaRPr>
          </a:p>
          <a:p>
            <a:pPr indent="-266700" lvl="0" marL="457200" rtl="0" algn="l">
              <a:lnSpc>
                <a:spcPct val="115000"/>
              </a:lnSpc>
              <a:spcBef>
                <a:spcPts val="1200"/>
              </a:spcBef>
              <a:spcAft>
                <a:spcPts val="0"/>
              </a:spcAft>
              <a:buClr>
                <a:schemeClr val="dk1"/>
              </a:buClr>
              <a:buSzPts val="600"/>
              <a:buChar char="●"/>
            </a:pPr>
            <a:r>
              <a:rPr lang="en" sz="600">
                <a:solidFill>
                  <a:schemeClr val="dk1"/>
                </a:solidFill>
              </a:rPr>
              <a:t>Prefer cloud-based systems with remote management</a:t>
            </a:r>
            <a:endParaRPr sz="600">
              <a:solidFill>
                <a:schemeClr val="dk1"/>
              </a:solidFill>
            </a:endParaRPr>
          </a:p>
          <a:p>
            <a:pPr indent="-266700" lvl="0" marL="457200" rtl="0" algn="l">
              <a:lnSpc>
                <a:spcPct val="115000"/>
              </a:lnSpc>
              <a:spcBef>
                <a:spcPts val="0"/>
              </a:spcBef>
              <a:spcAft>
                <a:spcPts val="0"/>
              </a:spcAft>
              <a:buClr>
                <a:schemeClr val="dk1"/>
              </a:buClr>
              <a:buSzPts val="600"/>
              <a:buChar char="●"/>
            </a:pPr>
            <a:r>
              <a:rPr lang="en" sz="600">
                <a:solidFill>
                  <a:schemeClr val="dk1"/>
                </a:solidFill>
              </a:rPr>
              <a:t>Want to eliminate outdated DVR &amp; cabling headaches</a:t>
            </a:r>
            <a:endParaRPr b="0" i="0" sz="2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50"/>
              <a:buFont typeface="Arial"/>
              <a:buNone/>
            </a:pPr>
            <a:r>
              <a:t/>
            </a:r>
            <a:endParaRPr b="0" i="0" sz="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
              <a:buFont typeface="Arial"/>
              <a:buNone/>
            </a:pPr>
            <a:r>
              <a:t/>
            </a:r>
            <a:endParaRPr b="0" i="0" sz="100" u="none" cap="none" strike="noStrike">
              <a:solidFill>
                <a:srgbClr val="000000"/>
              </a:solidFill>
              <a:latin typeface="Arial"/>
              <a:ea typeface="Arial"/>
              <a:cs typeface="Arial"/>
              <a:sym typeface="Arial"/>
            </a:endParaRPr>
          </a:p>
        </p:txBody>
      </p:sp>
      <p:sp>
        <p:nvSpPr>
          <p:cNvPr id="114" name="Google Shape;114;p2"/>
          <p:cNvSpPr/>
          <p:nvPr/>
        </p:nvSpPr>
        <p:spPr>
          <a:xfrm flipH="1">
            <a:off x="5789645" y="202883"/>
            <a:ext cx="22860" cy="3418745"/>
          </a:xfrm>
          <a:custGeom>
            <a:rect b="b" l="l" r="r" t="t"/>
            <a:pathLst>
              <a:path extrusionOk="0" h="4715510" w="3810">
                <a:moveTo>
                  <a:pt x="3810" y="4715383"/>
                </a:moveTo>
                <a:lnTo>
                  <a:pt x="0" y="0"/>
                </a:lnTo>
              </a:path>
            </a:pathLst>
          </a:custGeom>
          <a:noFill/>
          <a:ln cap="flat" cmpd="sng" w="9525">
            <a:solidFill>
              <a:srgbClr val="EA09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5" name="Google Shape;115;p2"/>
          <p:cNvSpPr/>
          <p:nvPr/>
        </p:nvSpPr>
        <p:spPr>
          <a:xfrm flipH="1">
            <a:off x="1970105" y="202883"/>
            <a:ext cx="22800" cy="3418745"/>
          </a:xfrm>
          <a:custGeom>
            <a:rect b="b" l="l" r="r" t="t"/>
            <a:pathLst>
              <a:path extrusionOk="0" h="4715510" w="120000">
                <a:moveTo>
                  <a:pt x="0" y="4715383"/>
                </a:moveTo>
                <a:lnTo>
                  <a:pt x="0" y="0"/>
                </a:lnTo>
              </a:path>
            </a:pathLst>
          </a:custGeom>
          <a:noFill/>
          <a:ln cap="flat" cmpd="sng" w="9525">
            <a:solidFill>
              <a:srgbClr val="EA098E"/>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6" name="Google Shape;116;p2"/>
          <p:cNvSpPr txBox="1"/>
          <p:nvPr/>
        </p:nvSpPr>
        <p:spPr>
          <a:xfrm>
            <a:off x="2213012" y="45586"/>
            <a:ext cx="11946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Value Pillars</a:t>
            </a:r>
            <a:endParaRPr b="1" i="0" sz="1200" u="none" cap="none" strike="noStrike">
              <a:solidFill>
                <a:srgbClr val="000000"/>
              </a:solidFill>
              <a:latin typeface="Arial"/>
              <a:ea typeface="Arial"/>
              <a:cs typeface="Arial"/>
              <a:sym typeface="Arial"/>
            </a:endParaRPr>
          </a:p>
        </p:txBody>
      </p:sp>
      <p:sp>
        <p:nvSpPr>
          <p:cNvPr id="117" name="Google Shape;117;p2"/>
          <p:cNvSpPr/>
          <p:nvPr/>
        </p:nvSpPr>
        <p:spPr>
          <a:xfrm>
            <a:off x="2208044" y="301807"/>
            <a:ext cx="1566386" cy="0"/>
          </a:xfrm>
          <a:custGeom>
            <a:rect b="b" l="l" r="r" t="t"/>
            <a:pathLst>
              <a:path extrusionOk="0" h="120000" w="2088514">
                <a:moveTo>
                  <a:pt x="0" y="0"/>
                </a:moveTo>
                <a:lnTo>
                  <a:pt x="2088261"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18" name="Google Shape;118;p2"/>
          <p:cNvSpPr txBox="1"/>
          <p:nvPr/>
        </p:nvSpPr>
        <p:spPr>
          <a:xfrm>
            <a:off x="5945299" y="32948"/>
            <a:ext cx="22590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Buyer Personas and Concerns </a:t>
            </a:r>
            <a:endParaRPr b="1" i="0" sz="1200" u="none" cap="none" strike="noStrike">
              <a:solidFill>
                <a:srgbClr val="000000"/>
              </a:solidFill>
              <a:latin typeface="Arial"/>
              <a:ea typeface="Arial"/>
              <a:cs typeface="Arial"/>
              <a:sym typeface="Arial"/>
            </a:endParaRPr>
          </a:p>
        </p:txBody>
      </p:sp>
      <p:sp>
        <p:nvSpPr>
          <p:cNvPr id="119" name="Google Shape;119;p2"/>
          <p:cNvSpPr/>
          <p:nvPr/>
        </p:nvSpPr>
        <p:spPr>
          <a:xfrm>
            <a:off x="5936906" y="277739"/>
            <a:ext cx="2731294" cy="0"/>
          </a:xfrm>
          <a:custGeom>
            <a:rect b="b" l="l" r="r" t="t"/>
            <a:pathLst>
              <a:path extrusionOk="0" h="120000" w="3641725">
                <a:moveTo>
                  <a:pt x="0" y="0"/>
                </a:moveTo>
                <a:lnTo>
                  <a:pt x="3641598"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0" name="Google Shape;120;p2"/>
          <p:cNvSpPr txBox="1"/>
          <p:nvPr>
            <p:ph type="title"/>
          </p:nvPr>
        </p:nvSpPr>
        <p:spPr>
          <a:xfrm>
            <a:off x="186605" y="2892848"/>
            <a:ext cx="767100" cy="196200"/>
          </a:xfrm>
          <a:prstGeom prst="rect">
            <a:avLst/>
          </a:prstGeom>
          <a:noFill/>
          <a:ln>
            <a:noFill/>
          </a:ln>
        </p:spPr>
        <p:txBody>
          <a:bodyPr anchorCtr="0" anchor="ctr" bIns="0" lIns="0" spcFirstLastPara="1" rIns="0" wrap="square" tIns="11425">
            <a:spAutoFit/>
          </a:bodyPr>
          <a:lstStyle/>
          <a:p>
            <a:pPr indent="0" lvl="0" marL="12700" rtl="0" algn="l">
              <a:lnSpc>
                <a:spcPct val="100000"/>
              </a:lnSpc>
              <a:spcBef>
                <a:spcPts val="100"/>
              </a:spcBef>
              <a:spcAft>
                <a:spcPts val="0"/>
              </a:spcAft>
              <a:buSzPts val="2200"/>
              <a:buNone/>
            </a:pPr>
            <a:r>
              <a:rPr b="1" lang="en" sz="1200">
                <a:solidFill>
                  <a:srgbClr val="E22C91"/>
                </a:solidFill>
                <a:latin typeface="Arial"/>
                <a:ea typeface="Arial"/>
                <a:cs typeface="Arial"/>
                <a:sym typeface="Arial"/>
              </a:rPr>
              <a:t>Overview</a:t>
            </a:r>
            <a:endParaRPr b="1" sz="1200">
              <a:latin typeface="Arial"/>
              <a:ea typeface="Arial"/>
              <a:cs typeface="Arial"/>
              <a:sym typeface="Arial"/>
            </a:endParaRPr>
          </a:p>
        </p:txBody>
      </p:sp>
      <p:sp>
        <p:nvSpPr>
          <p:cNvPr id="121" name="Google Shape;121;p2"/>
          <p:cNvSpPr/>
          <p:nvPr/>
        </p:nvSpPr>
        <p:spPr>
          <a:xfrm>
            <a:off x="135323" y="263893"/>
            <a:ext cx="1449229" cy="0"/>
          </a:xfrm>
          <a:custGeom>
            <a:rect b="b" l="l" r="r" t="t"/>
            <a:pathLst>
              <a:path extrusionOk="0" h="120000" w="1932305">
                <a:moveTo>
                  <a:pt x="0" y="0"/>
                </a:moveTo>
                <a:lnTo>
                  <a:pt x="1932177"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2" name="Google Shape;122;p2"/>
          <p:cNvSpPr txBox="1"/>
          <p:nvPr/>
        </p:nvSpPr>
        <p:spPr>
          <a:xfrm>
            <a:off x="151343" y="22998"/>
            <a:ext cx="14733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Industry Context</a:t>
            </a:r>
            <a:endParaRPr b="1" i="0" sz="1200" u="none" cap="none" strike="noStrike">
              <a:solidFill>
                <a:srgbClr val="000000"/>
              </a:solidFill>
              <a:latin typeface="Arial"/>
              <a:ea typeface="Arial"/>
              <a:cs typeface="Arial"/>
              <a:sym typeface="Arial"/>
            </a:endParaRPr>
          </a:p>
        </p:txBody>
      </p:sp>
      <p:sp>
        <p:nvSpPr>
          <p:cNvPr id="123" name="Google Shape;123;p2"/>
          <p:cNvSpPr/>
          <p:nvPr/>
        </p:nvSpPr>
        <p:spPr>
          <a:xfrm>
            <a:off x="163391" y="3145900"/>
            <a:ext cx="1449229" cy="0"/>
          </a:xfrm>
          <a:custGeom>
            <a:rect b="b" l="l" r="r" t="t"/>
            <a:pathLst>
              <a:path extrusionOk="0" h="120000" w="1932305">
                <a:moveTo>
                  <a:pt x="0" y="0"/>
                </a:moveTo>
                <a:lnTo>
                  <a:pt x="1932177"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4" name="Google Shape;124;p2"/>
          <p:cNvSpPr txBox="1"/>
          <p:nvPr/>
        </p:nvSpPr>
        <p:spPr>
          <a:xfrm>
            <a:off x="2151067" y="3616404"/>
            <a:ext cx="26127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Segments and Verticals</a:t>
            </a:r>
            <a:endParaRPr b="1" i="0" sz="1200" u="none" cap="none" strike="noStrike">
              <a:solidFill>
                <a:srgbClr val="000000"/>
              </a:solidFill>
              <a:latin typeface="Arial"/>
              <a:ea typeface="Arial"/>
              <a:cs typeface="Arial"/>
              <a:sym typeface="Arial"/>
            </a:endParaRPr>
          </a:p>
        </p:txBody>
      </p:sp>
      <p:sp>
        <p:nvSpPr>
          <p:cNvPr id="125" name="Google Shape;125;p2"/>
          <p:cNvSpPr/>
          <p:nvPr/>
        </p:nvSpPr>
        <p:spPr>
          <a:xfrm>
            <a:off x="2157954" y="3841204"/>
            <a:ext cx="1794159" cy="34500"/>
          </a:xfrm>
          <a:custGeom>
            <a:rect b="b" l="l" r="r" t="t"/>
            <a:pathLst>
              <a:path extrusionOk="0" h="120000" w="2068195">
                <a:moveTo>
                  <a:pt x="0" y="0"/>
                </a:moveTo>
                <a:lnTo>
                  <a:pt x="2067687"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26" name="Google Shape;126;p2"/>
          <p:cNvSpPr txBox="1"/>
          <p:nvPr/>
        </p:nvSpPr>
        <p:spPr>
          <a:xfrm>
            <a:off x="2037275" y="3916951"/>
            <a:ext cx="3541500" cy="871500"/>
          </a:xfrm>
          <a:prstGeom prst="rect">
            <a:avLst/>
          </a:prstGeom>
          <a:noFill/>
          <a:ln>
            <a:noFill/>
          </a:ln>
        </p:spPr>
        <p:txBody>
          <a:bodyPr anchorCtr="0" anchor="t" bIns="0" lIns="0" spcFirstLastPara="1" rIns="0" wrap="square" tIns="9525">
            <a:spAutoFit/>
          </a:bodyPr>
          <a:lstStyle/>
          <a:p>
            <a:pPr indent="-260350" lvl="0" marL="457200" rtl="0" algn="l">
              <a:spcBef>
                <a:spcPts val="0"/>
              </a:spcBef>
              <a:spcAft>
                <a:spcPts val="0"/>
              </a:spcAft>
              <a:buClr>
                <a:schemeClr val="dk1"/>
              </a:buClr>
              <a:buSzPts val="500"/>
              <a:buChar char="●"/>
            </a:pPr>
            <a:r>
              <a:rPr b="1" lang="en" sz="800">
                <a:solidFill>
                  <a:schemeClr val="dk1"/>
                </a:solidFill>
              </a:rPr>
              <a:t>Public Transit Agencies</a:t>
            </a:r>
            <a:r>
              <a:rPr lang="en" sz="800">
                <a:solidFill>
                  <a:schemeClr val="dk1"/>
                </a:solidFill>
              </a:rPr>
              <a:t> – City buses, trolleys, shuttles</a:t>
            </a:r>
            <a:endParaRPr sz="800">
              <a:solidFill>
                <a:schemeClr val="dk1"/>
              </a:solidFill>
            </a:endParaRPr>
          </a:p>
          <a:p>
            <a:pPr indent="-260350" lvl="0" marL="457200" rtl="0" algn="l">
              <a:spcBef>
                <a:spcPts val="0"/>
              </a:spcBef>
              <a:spcAft>
                <a:spcPts val="0"/>
              </a:spcAft>
              <a:buClr>
                <a:schemeClr val="dk1"/>
              </a:buClr>
              <a:buSzPts val="500"/>
              <a:buChar char="●"/>
            </a:pPr>
            <a:r>
              <a:rPr b="1" lang="en" sz="800">
                <a:solidFill>
                  <a:schemeClr val="dk1"/>
                </a:solidFill>
              </a:rPr>
              <a:t>Commercial Fleets</a:t>
            </a:r>
            <a:r>
              <a:rPr lang="en" sz="800">
                <a:solidFill>
                  <a:schemeClr val="dk1"/>
                </a:solidFill>
              </a:rPr>
              <a:t> – Delivery trucks, cargo vans, service vehicles</a:t>
            </a:r>
            <a:endParaRPr sz="800">
              <a:solidFill>
                <a:schemeClr val="dk1"/>
              </a:solidFill>
            </a:endParaRPr>
          </a:p>
          <a:p>
            <a:pPr indent="-260350" lvl="0" marL="457200" rtl="0" algn="l">
              <a:spcBef>
                <a:spcPts val="0"/>
              </a:spcBef>
              <a:spcAft>
                <a:spcPts val="0"/>
              </a:spcAft>
              <a:buClr>
                <a:schemeClr val="dk1"/>
              </a:buClr>
              <a:buSzPts val="500"/>
              <a:buChar char="●"/>
            </a:pPr>
            <a:r>
              <a:rPr b="1" lang="en" sz="800">
                <a:solidFill>
                  <a:schemeClr val="dk1"/>
                </a:solidFill>
              </a:rPr>
              <a:t>Logistics &amp; Last-Mile Delivery</a:t>
            </a:r>
            <a:r>
              <a:rPr lang="en" sz="800">
                <a:solidFill>
                  <a:schemeClr val="dk1"/>
                </a:solidFill>
              </a:rPr>
              <a:t> – Package delivery, courier fleets</a:t>
            </a:r>
            <a:endParaRPr sz="800">
              <a:solidFill>
                <a:schemeClr val="dk1"/>
              </a:solidFill>
            </a:endParaRPr>
          </a:p>
          <a:p>
            <a:pPr indent="-260350" lvl="0" marL="457200" rtl="0" algn="l">
              <a:spcBef>
                <a:spcPts val="0"/>
              </a:spcBef>
              <a:spcAft>
                <a:spcPts val="0"/>
              </a:spcAft>
              <a:buClr>
                <a:schemeClr val="dk1"/>
              </a:buClr>
              <a:buSzPts val="500"/>
              <a:buChar char="●"/>
            </a:pPr>
            <a:r>
              <a:rPr b="1" lang="en" sz="800">
                <a:solidFill>
                  <a:schemeClr val="dk1"/>
                </a:solidFill>
              </a:rPr>
              <a:t>Municipal Services</a:t>
            </a:r>
            <a:r>
              <a:rPr lang="en" sz="800">
                <a:solidFill>
                  <a:schemeClr val="dk1"/>
                </a:solidFill>
              </a:rPr>
              <a:t> – Utilities, sanitation, public works, inspectors</a:t>
            </a:r>
            <a:endParaRPr sz="800">
              <a:solidFill>
                <a:schemeClr val="dk1"/>
              </a:solidFill>
            </a:endParaRPr>
          </a:p>
          <a:p>
            <a:pPr indent="-260350" lvl="0" marL="457200" rtl="0" algn="l">
              <a:spcBef>
                <a:spcPts val="0"/>
              </a:spcBef>
              <a:spcAft>
                <a:spcPts val="0"/>
              </a:spcAft>
              <a:buClr>
                <a:schemeClr val="dk1"/>
              </a:buClr>
              <a:buSzPts val="500"/>
              <a:buChar char="●"/>
            </a:pPr>
            <a:r>
              <a:rPr b="1" lang="en" sz="800">
                <a:solidFill>
                  <a:schemeClr val="dk1"/>
                </a:solidFill>
              </a:rPr>
              <a:t>Private Shuttle Operators</a:t>
            </a:r>
            <a:r>
              <a:rPr lang="en" sz="800">
                <a:solidFill>
                  <a:schemeClr val="dk1"/>
                </a:solidFill>
              </a:rPr>
              <a:t> – Hotels, casinos, corporate transport</a:t>
            </a:r>
            <a:endParaRPr sz="800">
              <a:solidFill>
                <a:schemeClr val="dk1"/>
              </a:solidFill>
            </a:endParaRPr>
          </a:p>
          <a:p>
            <a:pPr indent="-260350" lvl="0" marL="457200" marR="0" rtl="0" algn="l">
              <a:lnSpc>
                <a:spcPct val="100000"/>
              </a:lnSpc>
              <a:spcBef>
                <a:spcPts val="0"/>
              </a:spcBef>
              <a:spcAft>
                <a:spcPts val="0"/>
              </a:spcAft>
              <a:buClr>
                <a:schemeClr val="dk1"/>
              </a:buClr>
              <a:buSzPts val="500"/>
              <a:buFont typeface="Arial"/>
              <a:buChar char="●"/>
            </a:pPr>
            <a:r>
              <a:rPr b="1" lang="en" sz="800">
                <a:solidFill>
                  <a:schemeClr val="dk1"/>
                </a:solidFill>
              </a:rPr>
              <a:t>Contractors / SMB Fleets</a:t>
            </a:r>
            <a:r>
              <a:rPr lang="en" sz="800">
                <a:solidFill>
                  <a:schemeClr val="dk1"/>
                </a:solidFill>
              </a:rPr>
              <a:t> – HVAC, plumbing, construction, landscaping</a:t>
            </a:r>
            <a:endParaRPr b="1" sz="500">
              <a:solidFill>
                <a:schemeClr val="dk1"/>
              </a:solidFill>
            </a:endParaRPr>
          </a:p>
        </p:txBody>
      </p:sp>
      <p:sp>
        <p:nvSpPr>
          <p:cNvPr id="127" name="Google Shape;127;p2"/>
          <p:cNvSpPr txBox="1"/>
          <p:nvPr/>
        </p:nvSpPr>
        <p:spPr>
          <a:xfrm>
            <a:off x="2200969" y="1069944"/>
            <a:ext cx="2063400" cy="135600"/>
          </a:xfrm>
          <a:prstGeom prst="rect">
            <a:avLst/>
          </a:prstGeom>
          <a:noFill/>
          <a:ln>
            <a:noFill/>
          </a:ln>
        </p:spPr>
        <p:txBody>
          <a:bodyPr anchorCtr="0" anchor="t" bIns="0" lIns="0" spcFirstLastPara="1" rIns="0" wrap="square" tIns="12375">
            <a:spAutoFit/>
          </a:bodyPr>
          <a:lstStyle/>
          <a:p>
            <a:pPr indent="0" lvl="0" marL="0" marR="0" rtl="0" algn="l">
              <a:lnSpc>
                <a:spcPct val="115833"/>
              </a:lnSpc>
              <a:spcBef>
                <a:spcPts val="0"/>
              </a:spcBef>
              <a:spcAft>
                <a:spcPts val="800"/>
              </a:spcAft>
              <a:buClr>
                <a:schemeClr val="dk1"/>
              </a:buClr>
              <a:buSzPts val="1100"/>
              <a:buFont typeface="Arial"/>
              <a:buNone/>
            </a:pPr>
            <a:r>
              <a:rPr b="1" lang="en" sz="800">
                <a:solidFill>
                  <a:srgbClr val="18518E"/>
                </a:solidFill>
              </a:rPr>
              <a:t>Driver Accountability &amp; Coaching</a:t>
            </a:r>
            <a:endParaRPr b="0" i="0" sz="800" u="none" cap="none" strike="noStrike">
              <a:solidFill>
                <a:srgbClr val="18518E"/>
              </a:solidFill>
              <a:latin typeface="Arial"/>
              <a:ea typeface="Arial"/>
              <a:cs typeface="Arial"/>
              <a:sym typeface="Arial"/>
            </a:endParaRPr>
          </a:p>
        </p:txBody>
      </p:sp>
      <p:sp>
        <p:nvSpPr>
          <p:cNvPr id="128" name="Google Shape;128;p2"/>
          <p:cNvSpPr txBox="1"/>
          <p:nvPr/>
        </p:nvSpPr>
        <p:spPr>
          <a:xfrm>
            <a:off x="2644381" y="1379051"/>
            <a:ext cx="3159000" cy="355800"/>
          </a:xfrm>
          <a:prstGeom prst="rect">
            <a:avLst/>
          </a:prstGeom>
          <a:noFill/>
          <a:ln>
            <a:noFill/>
          </a:ln>
        </p:spPr>
        <p:txBody>
          <a:bodyPr anchorCtr="0" anchor="t" bIns="0" lIns="0" spcFirstLastPara="1" rIns="0" wrap="square" tIns="9525">
            <a:spAutoFit/>
          </a:bodyPr>
          <a:lstStyle/>
          <a:p>
            <a:pPr indent="-276225" lvl="0" marL="457200" marR="0" rtl="0" algn="l">
              <a:lnSpc>
                <a:spcPct val="100000"/>
              </a:lnSpc>
              <a:spcBef>
                <a:spcPts val="0"/>
              </a:spcBef>
              <a:spcAft>
                <a:spcPts val="0"/>
              </a:spcAft>
              <a:buClr>
                <a:schemeClr val="dk1"/>
              </a:buClr>
              <a:buSzPts val="750"/>
              <a:buFont typeface="Arial"/>
              <a:buAutoNum type="arabicPeriod"/>
            </a:pPr>
            <a:r>
              <a:rPr lang="en" sz="750">
                <a:solidFill>
                  <a:schemeClr val="dk1"/>
                </a:solidFill>
              </a:rPr>
              <a:t>AI monitors harsh driving, distraction, and unsafe behavior — helping reduce accidents, insurance costs, and vehicle wear.</a:t>
            </a:r>
            <a:endParaRPr b="0" i="0" sz="75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129" name="Google Shape;129;p2"/>
          <p:cNvSpPr txBox="1"/>
          <p:nvPr/>
        </p:nvSpPr>
        <p:spPr>
          <a:xfrm>
            <a:off x="2218275" y="323500"/>
            <a:ext cx="1864800" cy="135600"/>
          </a:xfrm>
          <a:prstGeom prst="rect">
            <a:avLst/>
          </a:prstGeom>
          <a:noFill/>
          <a:ln>
            <a:noFill/>
          </a:ln>
        </p:spPr>
        <p:txBody>
          <a:bodyPr anchorCtr="0" anchor="t" bIns="0" lIns="0" spcFirstLastPara="1" rIns="0" wrap="square" tIns="12375">
            <a:spAutoFit/>
          </a:bodyPr>
          <a:lstStyle/>
          <a:p>
            <a:pPr indent="0" lvl="0" marL="0" marR="0" rtl="0" algn="l">
              <a:lnSpc>
                <a:spcPct val="115833"/>
              </a:lnSpc>
              <a:spcBef>
                <a:spcPts val="0"/>
              </a:spcBef>
              <a:spcAft>
                <a:spcPts val="800"/>
              </a:spcAft>
              <a:buClr>
                <a:schemeClr val="dk1"/>
              </a:buClr>
              <a:buSzPts val="1100"/>
              <a:buFont typeface="Arial"/>
              <a:buNone/>
            </a:pPr>
            <a:r>
              <a:rPr b="1" lang="en" sz="800">
                <a:solidFill>
                  <a:srgbClr val="18518E"/>
                </a:solidFill>
              </a:rPr>
              <a:t>Passenger &amp; Operator Safety</a:t>
            </a:r>
            <a:endParaRPr b="1" i="0" sz="800" u="none" cap="none" strike="noStrike">
              <a:solidFill>
                <a:srgbClr val="18518E"/>
              </a:solidFill>
              <a:latin typeface="Arial"/>
              <a:ea typeface="Arial"/>
              <a:cs typeface="Arial"/>
              <a:sym typeface="Arial"/>
            </a:endParaRPr>
          </a:p>
        </p:txBody>
      </p:sp>
      <p:sp>
        <p:nvSpPr>
          <p:cNvPr id="130" name="Google Shape;130;p2"/>
          <p:cNvSpPr txBox="1"/>
          <p:nvPr/>
        </p:nvSpPr>
        <p:spPr>
          <a:xfrm>
            <a:off x="2645141" y="593306"/>
            <a:ext cx="3033900" cy="240600"/>
          </a:xfrm>
          <a:prstGeom prst="rect">
            <a:avLst/>
          </a:prstGeom>
          <a:noFill/>
          <a:ln>
            <a:noFill/>
          </a:ln>
        </p:spPr>
        <p:txBody>
          <a:bodyPr anchorCtr="0" anchor="t" bIns="0" lIns="0" spcFirstLastPara="1" rIns="0" wrap="square" tIns="9525">
            <a:spAutoFit/>
          </a:bodyPr>
          <a:lstStyle/>
          <a:p>
            <a:pPr indent="-276225" lvl="0" marL="457200" marR="0" rtl="0" algn="l">
              <a:lnSpc>
                <a:spcPct val="100000"/>
              </a:lnSpc>
              <a:spcBef>
                <a:spcPts val="0"/>
              </a:spcBef>
              <a:spcAft>
                <a:spcPts val="0"/>
              </a:spcAft>
              <a:buClr>
                <a:schemeClr val="dk1"/>
              </a:buClr>
              <a:buSzPts val="750"/>
              <a:buFont typeface="Arial"/>
              <a:buAutoNum type="arabicPeriod"/>
            </a:pPr>
            <a:r>
              <a:rPr lang="en" sz="750">
                <a:solidFill>
                  <a:schemeClr val="dk1"/>
                </a:solidFill>
              </a:rPr>
              <a:t>Monitor interior and exterior activity in real time, reduce incidents, protect drivers, and improve passenger safety. </a:t>
            </a:r>
            <a:endParaRPr b="0" i="0" sz="750" u="none" cap="none" strike="noStrike">
              <a:solidFill>
                <a:srgbClr val="000000"/>
              </a:solidFill>
              <a:latin typeface="Arial"/>
              <a:ea typeface="Arial"/>
              <a:cs typeface="Arial"/>
              <a:sym typeface="Arial"/>
            </a:endParaRPr>
          </a:p>
        </p:txBody>
      </p:sp>
      <p:sp>
        <p:nvSpPr>
          <p:cNvPr id="131" name="Google Shape;131;p2"/>
          <p:cNvSpPr txBox="1"/>
          <p:nvPr/>
        </p:nvSpPr>
        <p:spPr>
          <a:xfrm>
            <a:off x="2210373" y="1908367"/>
            <a:ext cx="2063400" cy="135600"/>
          </a:xfrm>
          <a:prstGeom prst="rect">
            <a:avLst/>
          </a:prstGeom>
          <a:noFill/>
          <a:ln>
            <a:noFill/>
          </a:ln>
        </p:spPr>
        <p:txBody>
          <a:bodyPr anchorCtr="0" anchor="t" bIns="0" lIns="0" spcFirstLastPara="1" rIns="0" wrap="square" tIns="12375">
            <a:spAutoFit/>
          </a:bodyPr>
          <a:lstStyle/>
          <a:p>
            <a:pPr indent="0" lvl="0" marL="0" marR="0" rtl="0" algn="l">
              <a:lnSpc>
                <a:spcPct val="115833"/>
              </a:lnSpc>
              <a:spcBef>
                <a:spcPts val="0"/>
              </a:spcBef>
              <a:spcAft>
                <a:spcPts val="800"/>
              </a:spcAft>
              <a:buClr>
                <a:schemeClr val="dk1"/>
              </a:buClr>
              <a:buSzPts val="1100"/>
              <a:buFont typeface="Arial"/>
              <a:buNone/>
            </a:pPr>
            <a:r>
              <a:rPr b="1" lang="en" sz="800">
                <a:solidFill>
                  <a:srgbClr val="18518E"/>
                </a:solidFill>
              </a:rPr>
              <a:t>Operational Efficiency</a:t>
            </a:r>
            <a:endParaRPr b="0" i="0" sz="800" u="none" cap="none" strike="noStrike">
              <a:solidFill>
                <a:srgbClr val="18518E"/>
              </a:solidFill>
              <a:latin typeface="Arial"/>
              <a:ea typeface="Arial"/>
              <a:cs typeface="Arial"/>
              <a:sym typeface="Arial"/>
            </a:endParaRPr>
          </a:p>
        </p:txBody>
      </p:sp>
      <p:pic>
        <p:nvPicPr>
          <p:cNvPr id="132" name="Google Shape;132;p2"/>
          <p:cNvPicPr preferRelativeResize="0"/>
          <p:nvPr/>
        </p:nvPicPr>
        <p:blipFill rotWithShape="1">
          <a:blip r:embed="rId3">
            <a:alphaModFix/>
          </a:blip>
          <a:srcRect b="0" l="0" r="0" t="0"/>
          <a:stretch/>
        </p:blipFill>
        <p:spPr>
          <a:xfrm>
            <a:off x="2211063" y="2131167"/>
            <a:ext cx="341589" cy="371334"/>
          </a:xfrm>
          <a:prstGeom prst="rect">
            <a:avLst/>
          </a:prstGeom>
          <a:noFill/>
          <a:ln>
            <a:noFill/>
          </a:ln>
        </p:spPr>
      </p:pic>
      <p:grpSp>
        <p:nvGrpSpPr>
          <p:cNvPr id="133" name="Google Shape;133;p2"/>
          <p:cNvGrpSpPr/>
          <p:nvPr/>
        </p:nvGrpSpPr>
        <p:grpSpPr>
          <a:xfrm>
            <a:off x="5913920" y="419632"/>
            <a:ext cx="343733" cy="330002"/>
            <a:chOff x="5227082" y="759436"/>
            <a:chExt cx="503638" cy="523398"/>
          </a:xfrm>
        </p:grpSpPr>
        <p:pic>
          <p:nvPicPr>
            <p:cNvPr id="134" name="Google Shape;134;p2"/>
            <p:cNvPicPr preferRelativeResize="0"/>
            <p:nvPr/>
          </p:nvPicPr>
          <p:blipFill rotWithShape="1">
            <a:blip r:embed="rId4">
              <a:alphaModFix/>
            </a:blip>
            <a:srcRect b="0" l="0" r="0" t="0"/>
            <a:stretch/>
          </p:blipFill>
          <p:spPr>
            <a:xfrm>
              <a:off x="5374728" y="759436"/>
              <a:ext cx="210082" cy="234535"/>
            </a:xfrm>
            <a:prstGeom prst="rect">
              <a:avLst/>
            </a:prstGeom>
            <a:noFill/>
            <a:ln>
              <a:noFill/>
            </a:ln>
          </p:spPr>
        </p:pic>
        <p:pic>
          <p:nvPicPr>
            <p:cNvPr id="135" name="Google Shape;135;p2"/>
            <p:cNvPicPr preferRelativeResize="0"/>
            <p:nvPr/>
          </p:nvPicPr>
          <p:blipFill rotWithShape="1">
            <a:blip r:embed="rId5">
              <a:alphaModFix/>
            </a:blip>
            <a:srcRect b="0" l="0" r="0" t="0"/>
            <a:stretch/>
          </p:blipFill>
          <p:spPr>
            <a:xfrm>
              <a:off x="5227082" y="1102524"/>
              <a:ext cx="503638" cy="180310"/>
            </a:xfrm>
            <a:prstGeom prst="rect">
              <a:avLst/>
            </a:prstGeom>
            <a:noFill/>
            <a:ln>
              <a:noFill/>
            </a:ln>
          </p:spPr>
        </p:pic>
        <p:sp>
          <p:nvSpPr>
            <p:cNvPr id="136" name="Google Shape;136;p2"/>
            <p:cNvSpPr/>
            <p:nvPr/>
          </p:nvSpPr>
          <p:spPr>
            <a:xfrm>
              <a:off x="5313154" y="987616"/>
              <a:ext cx="333375" cy="66675"/>
            </a:xfrm>
            <a:custGeom>
              <a:rect b="b" l="l" r="r" t="t"/>
              <a:pathLst>
                <a:path extrusionOk="0" h="66675" w="333375">
                  <a:moveTo>
                    <a:pt x="0" y="66172"/>
                  </a:moveTo>
                  <a:lnTo>
                    <a:pt x="0" y="44441"/>
                  </a:lnTo>
                  <a:lnTo>
                    <a:pt x="333338" y="44441"/>
                  </a:lnTo>
                  <a:lnTo>
                    <a:pt x="333338" y="66172"/>
                  </a:lnTo>
                </a:path>
                <a:path extrusionOk="0" h="66675" w="333375">
                  <a:moveTo>
                    <a:pt x="166669" y="0"/>
                  </a:moveTo>
                  <a:lnTo>
                    <a:pt x="166669" y="66172"/>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pSp>
        <p:nvGrpSpPr>
          <p:cNvPr id="137" name="Google Shape;137;p2"/>
          <p:cNvGrpSpPr/>
          <p:nvPr/>
        </p:nvGrpSpPr>
        <p:grpSpPr>
          <a:xfrm>
            <a:off x="5922004" y="1110202"/>
            <a:ext cx="362270" cy="266433"/>
            <a:chOff x="5223492" y="2064014"/>
            <a:chExt cx="511175" cy="444500"/>
          </a:xfrm>
        </p:grpSpPr>
        <p:sp>
          <p:nvSpPr>
            <p:cNvPr id="138" name="Google Shape;138;p2"/>
            <p:cNvSpPr/>
            <p:nvPr/>
          </p:nvSpPr>
          <p:spPr>
            <a:xfrm>
              <a:off x="5223492" y="2064014"/>
              <a:ext cx="511175" cy="444500"/>
            </a:xfrm>
            <a:custGeom>
              <a:rect b="b" l="l" r="r" t="t"/>
              <a:pathLst>
                <a:path extrusionOk="0" h="444500" w="511175">
                  <a:moveTo>
                    <a:pt x="510818" y="364439"/>
                  </a:moveTo>
                  <a:lnTo>
                    <a:pt x="508497" y="377852"/>
                  </a:lnTo>
                  <a:lnTo>
                    <a:pt x="501458" y="388952"/>
                  </a:lnTo>
                  <a:lnTo>
                    <a:pt x="490771" y="396610"/>
                  </a:lnTo>
                  <a:lnTo>
                    <a:pt x="477506" y="399699"/>
                  </a:lnTo>
                  <a:lnTo>
                    <a:pt x="33312" y="399699"/>
                  </a:lnTo>
                  <a:lnTo>
                    <a:pt x="0" y="364439"/>
                  </a:lnTo>
                  <a:lnTo>
                    <a:pt x="0" y="35259"/>
                  </a:lnTo>
                  <a:lnTo>
                    <a:pt x="2324" y="21845"/>
                  </a:lnTo>
                  <a:lnTo>
                    <a:pt x="9363" y="10743"/>
                  </a:lnTo>
                  <a:lnTo>
                    <a:pt x="20048" y="3084"/>
                  </a:lnTo>
                  <a:lnTo>
                    <a:pt x="33312" y="0"/>
                  </a:lnTo>
                  <a:lnTo>
                    <a:pt x="477506" y="0"/>
                  </a:lnTo>
                  <a:lnTo>
                    <a:pt x="510818" y="35259"/>
                  </a:lnTo>
                  <a:lnTo>
                    <a:pt x="510818" y="364439"/>
                  </a:lnTo>
                  <a:close/>
                </a:path>
                <a:path extrusionOk="0" h="444500" w="511175">
                  <a:moveTo>
                    <a:pt x="99933" y="444081"/>
                  </a:moveTo>
                  <a:lnTo>
                    <a:pt x="410882" y="444081"/>
                  </a:lnTo>
                </a:path>
                <a:path extrusionOk="0" h="444500" w="511175">
                  <a:moveTo>
                    <a:pt x="255407" y="399699"/>
                  </a:moveTo>
                  <a:lnTo>
                    <a:pt x="255407" y="444081"/>
                  </a:lnTo>
                </a:path>
                <a:path extrusionOk="0" h="444500" w="511175">
                  <a:moveTo>
                    <a:pt x="266493" y="355257"/>
                  </a:moveTo>
                  <a:lnTo>
                    <a:pt x="266493" y="361379"/>
                  </a:lnTo>
                  <a:lnTo>
                    <a:pt x="261530" y="366341"/>
                  </a:lnTo>
                  <a:lnTo>
                    <a:pt x="255407" y="366341"/>
                  </a:lnTo>
                  <a:lnTo>
                    <a:pt x="249285" y="366341"/>
                  </a:lnTo>
                  <a:lnTo>
                    <a:pt x="244321" y="361379"/>
                  </a:lnTo>
                  <a:lnTo>
                    <a:pt x="244321" y="355257"/>
                  </a:lnTo>
                  <a:lnTo>
                    <a:pt x="244321" y="349136"/>
                  </a:lnTo>
                  <a:lnTo>
                    <a:pt x="249285" y="344174"/>
                  </a:lnTo>
                  <a:lnTo>
                    <a:pt x="255407" y="344174"/>
                  </a:lnTo>
                  <a:lnTo>
                    <a:pt x="261530" y="344174"/>
                  </a:lnTo>
                  <a:lnTo>
                    <a:pt x="266493" y="349136"/>
                  </a:lnTo>
                  <a:lnTo>
                    <a:pt x="266493" y="355257"/>
                  </a:lnTo>
                  <a:close/>
                </a:path>
                <a:path extrusionOk="0" h="444500" w="511175">
                  <a:moveTo>
                    <a:pt x="0" y="310870"/>
                  </a:moveTo>
                  <a:lnTo>
                    <a:pt x="510818" y="310871"/>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39" name="Google Shape;139;p2"/>
            <p:cNvPicPr preferRelativeResize="0"/>
            <p:nvPr/>
          </p:nvPicPr>
          <p:blipFill rotWithShape="1">
            <a:blip r:embed="rId6">
              <a:alphaModFix/>
            </a:blip>
            <a:srcRect b="0" l="0" r="0" t="0"/>
            <a:stretch/>
          </p:blipFill>
          <p:spPr>
            <a:xfrm>
              <a:off x="5356676" y="2093182"/>
              <a:ext cx="246366" cy="246243"/>
            </a:xfrm>
            <a:prstGeom prst="rect">
              <a:avLst/>
            </a:prstGeom>
            <a:noFill/>
            <a:ln>
              <a:noFill/>
            </a:ln>
          </p:spPr>
        </p:pic>
      </p:grpSp>
      <p:grpSp>
        <p:nvGrpSpPr>
          <p:cNvPr id="140" name="Google Shape;140;p2"/>
          <p:cNvGrpSpPr/>
          <p:nvPr/>
        </p:nvGrpSpPr>
        <p:grpSpPr>
          <a:xfrm>
            <a:off x="5919961" y="1822089"/>
            <a:ext cx="292724" cy="392074"/>
            <a:chOff x="5275217" y="3752830"/>
            <a:chExt cx="386027" cy="517044"/>
          </a:xfrm>
        </p:grpSpPr>
        <p:pic>
          <p:nvPicPr>
            <p:cNvPr id="141" name="Google Shape;141;p2"/>
            <p:cNvPicPr preferRelativeResize="0"/>
            <p:nvPr/>
          </p:nvPicPr>
          <p:blipFill rotWithShape="1">
            <a:blip r:embed="rId7">
              <a:alphaModFix/>
            </a:blip>
            <a:srcRect b="0" l="0" r="0" t="0"/>
            <a:stretch/>
          </p:blipFill>
          <p:spPr>
            <a:xfrm>
              <a:off x="5275217" y="4123954"/>
              <a:ext cx="145954" cy="145920"/>
            </a:xfrm>
            <a:prstGeom prst="rect">
              <a:avLst/>
            </a:prstGeom>
            <a:noFill/>
            <a:ln>
              <a:noFill/>
            </a:ln>
          </p:spPr>
        </p:pic>
        <p:sp>
          <p:nvSpPr>
            <p:cNvPr id="142" name="Google Shape;142;p2"/>
            <p:cNvSpPr/>
            <p:nvPr/>
          </p:nvSpPr>
          <p:spPr>
            <a:xfrm>
              <a:off x="5303740" y="3752830"/>
              <a:ext cx="357504" cy="511175"/>
            </a:xfrm>
            <a:custGeom>
              <a:rect b="b" l="l" r="r" t="t"/>
              <a:pathLst>
                <a:path extrusionOk="0" h="511175" w="357504">
                  <a:moveTo>
                    <a:pt x="66624" y="381661"/>
                  </a:moveTo>
                  <a:lnTo>
                    <a:pt x="66624" y="0"/>
                  </a:lnTo>
                  <a:lnTo>
                    <a:pt x="0" y="0"/>
                  </a:lnTo>
                </a:path>
                <a:path extrusionOk="0" h="511175" w="357504">
                  <a:moveTo>
                    <a:pt x="106892" y="466301"/>
                  </a:moveTo>
                  <a:lnTo>
                    <a:pt x="310949" y="466301"/>
                  </a:lnTo>
                  <a:lnTo>
                    <a:pt x="357304" y="510688"/>
                  </a:lnTo>
                </a:path>
                <a:path extrusionOk="0" h="511175" w="357504">
                  <a:moveTo>
                    <a:pt x="111076" y="222042"/>
                  </a:moveTo>
                  <a:lnTo>
                    <a:pt x="333175" y="222042"/>
                  </a:lnTo>
                  <a:lnTo>
                    <a:pt x="333175" y="421865"/>
                  </a:lnTo>
                  <a:lnTo>
                    <a:pt x="111076" y="421865"/>
                  </a:lnTo>
                  <a:lnTo>
                    <a:pt x="111076" y="222042"/>
                  </a:lnTo>
                  <a:close/>
                </a:path>
                <a:path extrusionOk="0" h="511175" w="357504">
                  <a:moveTo>
                    <a:pt x="111076" y="110994"/>
                  </a:moveTo>
                  <a:lnTo>
                    <a:pt x="266551" y="110994"/>
                  </a:lnTo>
                  <a:lnTo>
                    <a:pt x="266551" y="221988"/>
                  </a:lnTo>
                  <a:lnTo>
                    <a:pt x="111076" y="221988"/>
                  </a:lnTo>
                  <a:lnTo>
                    <a:pt x="111076" y="110994"/>
                  </a:lnTo>
                  <a:close/>
                </a:path>
                <a:path extrusionOk="0" h="511175" w="357504">
                  <a:moveTo>
                    <a:pt x="288723" y="377478"/>
                  </a:moveTo>
                  <a:lnTo>
                    <a:pt x="244325" y="377478"/>
                  </a:lnTo>
                </a:path>
                <a:path extrusionOk="0" h="511175" w="357504">
                  <a:moveTo>
                    <a:pt x="177701" y="177656"/>
                  </a:moveTo>
                  <a:lnTo>
                    <a:pt x="155474" y="177656"/>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143" name="Google Shape;143;p2"/>
          <p:cNvSpPr/>
          <p:nvPr/>
        </p:nvSpPr>
        <p:spPr>
          <a:xfrm>
            <a:off x="5945299" y="2666156"/>
            <a:ext cx="280378" cy="280378"/>
          </a:xfrm>
          <a:custGeom>
            <a:rect b="b" l="l" r="r" t="t"/>
            <a:pathLst>
              <a:path extrusionOk="0" h="502920" w="502920">
                <a:moveTo>
                  <a:pt x="45720" y="53842"/>
                </a:moveTo>
                <a:lnTo>
                  <a:pt x="75437" y="21251"/>
                </a:lnTo>
                <a:lnTo>
                  <a:pt x="105155" y="4508"/>
                </a:lnTo>
                <a:lnTo>
                  <a:pt x="134873" y="0"/>
                </a:lnTo>
                <a:lnTo>
                  <a:pt x="164591" y="4113"/>
                </a:lnTo>
                <a:lnTo>
                  <a:pt x="194309" y="13233"/>
                </a:lnTo>
                <a:lnTo>
                  <a:pt x="224027" y="23749"/>
                </a:lnTo>
                <a:lnTo>
                  <a:pt x="253745" y="32045"/>
                </a:lnTo>
                <a:lnTo>
                  <a:pt x="283463" y="34509"/>
                </a:lnTo>
                <a:lnTo>
                  <a:pt x="313181" y="27528"/>
                </a:lnTo>
                <a:lnTo>
                  <a:pt x="342900" y="7487"/>
                </a:lnTo>
                <a:lnTo>
                  <a:pt x="307544" y="49439"/>
                </a:lnTo>
                <a:lnTo>
                  <a:pt x="273966" y="73463"/>
                </a:lnTo>
                <a:lnTo>
                  <a:pt x="241968" y="83172"/>
                </a:lnTo>
                <a:lnTo>
                  <a:pt x="211354" y="82179"/>
                </a:lnTo>
                <a:lnTo>
                  <a:pt x="181927" y="74098"/>
                </a:lnTo>
                <a:lnTo>
                  <a:pt x="153491" y="62543"/>
                </a:lnTo>
                <a:lnTo>
                  <a:pt x="125848" y="51126"/>
                </a:lnTo>
                <a:lnTo>
                  <a:pt x="98803" y="43461"/>
                </a:lnTo>
                <a:lnTo>
                  <a:pt x="72159" y="43162"/>
                </a:lnTo>
                <a:lnTo>
                  <a:pt x="45720" y="53842"/>
                </a:lnTo>
                <a:close/>
              </a:path>
              <a:path extrusionOk="0" h="502920" w="502920">
                <a:moveTo>
                  <a:pt x="152400" y="373374"/>
                </a:moveTo>
                <a:lnTo>
                  <a:pt x="182879" y="373374"/>
                </a:lnTo>
              </a:path>
              <a:path extrusionOk="0" h="502920" w="502920">
                <a:moveTo>
                  <a:pt x="152400" y="434334"/>
                </a:moveTo>
                <a:lnTo>
                  <a:pt x="182879" y="434334"/>
                </a:lnTo>
              </a:path>
              <a:path extrusionOk="0" h="502920" w="502920">
                <a:moveTo>
                  <a:pt x="281939" y="373374"/>
                </a:moveTo>
                <a:lnTo>
                  <a:pt x="320039" y="373374"/>
                </a:lnTo>
              </a:path>
              <a:path extrusionOk="0" h="502920" w="502920">
                <a:moveTo>
                  <a:pt x="281939" y="434334"/>
                </a:moveTo>
                <a:lnTo>
                  <a:pt x="320039" y="434334"/>
                </a:lnTo>
              </a:path>
              <a:path extrusionOk="0" h="502920" w="502920">
                <a:moveTo>
                  <a:pt x="419100" y="373374"/>
                </a:moveTo>
                <a:lnTo>
                  <a:pt x="449579" y="373374"/>
                </a:lnTo>
              </a:path>
              <a:path extrusionOk="0" h="502920" w="502920">
                <a:moveTo>
                  <a:pt x="419100" y="434334"/>
                </a:moveTo>
                <a:lnTo>
                  <a:pt x="449579" y="434334"/>
                </a:lnTo>
              </a:path>
              <a:path extrusionOk="0" h="502920" w="502920">
                <a:moveTo>
                  <a:pt x="0" y="502914"/>
                </a:moveTo>
                <a:lnTo>
                  <a:pt x="0" y="331337"/>
                </a:lnTo>
                <a:lnTo>
                  <a:pt x="31496" y="106674"/>
                </a:lnTo>
                <a:lnTo>
                  <a:pt x="83820" y="106674"/>
                </a:lnTo>
                <a:lnTo>
                  <a:pt x="125729" y="309874"/>
                </a:lnTo>
                <a:lnTo>
                  <a:pt x="240537" y="234817"/>
                </a:lnTo>
                <a:lnTo>
                  <a:pt x="240537" y="309874"/>
                </a:lnTo>
                <a:lnTo>
                  <a:pt x="372110" y="235325"/>
                </a:lnTo>
                <a:lnTo>
                  <a:pt x="372110" y="310382"/>
                </a:lnTo>
                <a:lnTo>
                  <a:pt x="502920" y="234817"/>
                </a:lnTo>
                <a:lnTo>
                  <a:pt x="502920" y="502914"/>
                </a:lnTo>
                <a:lnTo>
                  <a:pt x="272414" y="502914"/>
                </a:lnTo>
                <a:lnTo>
                  <a:pt x="0" y="502914"/>
                </a:lnTo>
                <a:close/>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pic>
        <p:nvPicPr>
          <p:cNvPr id="144" name="Google Shape;144;p2"/>
          <p:cNvPicPr preferRelativeResize="0"/>
          <p:nvPr/>
        </p:nvPicPr>
        <p:blipFill rotWithShape="1">
          <a:blip r:embed="rId3">
            <a:alphaModFix/>
          </a:blip>
          <a:srcRect b="0" l="0" r="0" t="0"/>
          <a:stretch/>
        </p:blipFill>
        <p:spPr>
          <a:xfrm>
            <a:off x="2224728" y="571193"/>
            <a:ext cx="309787" cy="378923"/>
          </a:xfrm>
          <a:prstGeom prst="rect">
            <a:avLst/>
          </a:prstGeom>
          <a:noFill/>
          <a:ln>
            <a:noFill/>
          </a:ln>
        </p:spPr>
      </p:pic>
      <p:pic>
        <p:nvPicPr>
          <p:cNvPr id="145" name="Google Shape;145;p2"/>
          <p:cNvPicPr preferRelativeResize="0"/>
          <p:nvPr/>
        </p:nvPicPr>
        <p:blipFill rotWithShape="1">
          <a:blip r:embed="rId3">
            <a:alphaModFix/>
          </a:blip>
          <a:srcRect b="0" l="0" r="0" t="0"/>
          <a:stretch/>
        </p:blipFill>
        <p:spPr>
          <a:xfrm>
            <a:off x="2215959" y="1374319"/>
            <a:ext cx="309787" cy="378923"/>
          </a:xfrm>
          <a:prstGeom prst="rect">
            <a:avLst/>
          </a:prstGeom>
          <a:noFill/>
          <a:ln>
            <a:noFill/>
          </a:ln>
        </p:spPr>
      </p:pic>
      <p:sp>
        <p:nvSpPr>
          <p:cNvPr id="146" name="Google Shape;146;p2"/>
          <p:cNvSpPr txBox="1"/>
          <p:nvPr/>
        </p:nvSpPr>
        <p:spPr>
          <a:xfrm>
            <a:off x="5789650" y="3686239"/>
            <a:ext cx="3130200" cy="1593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t/>
            </a:r>
            <a:endParaRPr b="1" i="0" sz="800" u="none" cap="none" strike="noStrike">
              <a:solidFill>
                <a:srgbClr val="18518E"/>
              </a:solidFill>
              <a:latin typeface="Arial"/>
              <a:ea typeface="Arial"/>
              <a:cs typeface="Arial"/>
              <a:sym typeface="Arial"/>
            </a:endParaRPr>
          </a:p>
          <a:p>
            <a:pPr indent="-273050" lvl="0" marL="457200" rtl="0" algn="l">
              <a:spcBef>
                <a:spcPts val="0"/>
              </a:spcBef>
              <a:spcAft>
                <a:spcPts val="0"/>
              </a:spcAft>
              <a:buClr>
                <a:schemeClr val="dk1"/>
              </a:buClr>
              <a:buSzPts val="700"/>
              <a:buChar char="●"/>
            </a:pPr>
            <a:r>
              <a:rPr b="1" lang="en" sz="700">
                <a:solidFill>
                  <a:schemeClr val="dk1"/>
                </a:solidFill>
              </a:rPr>
              <a:t>360° coverage</a:t>
            </a:r>
            <a:r>
              <a:rPr lang="en" sz="700">
                <a:solidFill>
                  <a:schemeClr val="dk1"/>
                </a:solidFill>
              </a:rPr>
              <a:t> with AI dual cams (interior/exterior)</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Live video streaming</a:t>
            </a:r>
            <a:r>
              <a:rPr lang="en" sz="700">
                <a:solidFill>
                  <a:schemeClr val="dk1"/>
                </a:solidFill>
              </a:rPr>
              <a:t> from any connected device</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Cloud playback &amp; storage</a:t>
            </a:r>
            <a:r>
              <a:rPr lang="en" sz="700">
                <a:solidFill>
                  <a:schemeClr val="dk1"/>
                </a:solidFill>
              </a:rPr>
              <a:t> — no SD cards needed</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GPS tracking</a:t>
            </a:r>
            <a:r>
              <a:rPr lang="en" sz="700">
                <a:solidFill>
                  <a:schemeClr val="dk1"/>
                </a:solidFill>
              </a:rPr>
              <a:t> with harsh-driving detection</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AI driver monitoring</a:t>
            </a:r>
            <a:r>
              <a:rPr lang="en" sz="700">
                <a:solidFill>
                  <a:schemeClr val="dk1"/>
                </a:solidFill>
              </a:rPr>
              <a:t> (fatigue, distraction, phone use)</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Facial Driver ID</a:t>
            </a:r>
            <a:r>
              <a:rPr lang="en" sz="700">
                <a:solidFill>
                  <a:schemeClr val="dk1"/>
                </a:solidFill>
              </a:rPr>
              <a:t> for accurate trip/incident logging</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BLE panic button</a:t>
            </a:r>
            <a:r>
              <a:rPr lang="en" sz="700">
                <a:solidFill>
                  <a:schemeClr val="dk1"/>
                </a:solidFill>
              </a:rPr>
              <a:t> for instant emergency alerts</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Wi-Fi/cellular uploads</a:t>
            </a:r>
            <a:r>
              <a:rPr lang="en" sz="700">
                <a:solidFill>
                  <a:schemeClr val="dk1"/>
                </a:solidFill>
              </a:rPr>
              <a:t> to the cloud</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Blind-spot visibility</a:t>
            </a:r>
            <a:r>
              <a:rPr lang="en" sz="700">
                <a:solidFill>
                  <a:schemeClr val="dk1"/>
                </a:solidFill>
              </a:rPr>
              <a:t> (side, rear, interior)</a:t>
            </a:r>
            <a:endParaRPr sz="700">
              <a:solidFill>
                <a:schemeClr val="dk1"/>
              </a:solidFill>
            </a:endParaRPr>
          </a:p>
          <a:p>
            <a:pPr indent="-273050" lvl="0" marL="457200" rtl="0" algn="l">
              <a:spcBef>
                <a:spcPts val="0"/>
              </a:spcBef>
              <a:spcAft>
                <a:spcPts val="0"/>
              </a:spcAft>
              <a:buClr>
                <a:schemeClr val="dk1"/>
              </a:buClr>
              <a:buSzPts val="700"/>
              <a:buChar char="●"/>
            </a:pPr>
            <a:r>
              <a:rPr b="1" lang="en" sz="700">
                <a:solidFill>
                  <a:schemeClr val="dk1"/>
                </a:solidFill>
              </a:rPr>
              <a:t>Automated alerts &amp; incident clips</a:t>
            </a:r>
            <a:r>
              <a:rPr lang="en" sz="700">
                <a:solidFill>
                  <a:schemeClr val="dk1"/>
                </a:solidFill>
              </a:rPr>
              <a:t> for rapid response</a:t>
            </a:r>
            <a:endParaRPr sz="700">
              <a:solidFill>
                <a:schemeClr val="dk1"/>
              </a:solidFill>
            </a:endParaRPr>
          </a:p>
          <a:p>
            <a:pPr indent="0" lvl="0" marL="457200" marR="0" rtl="0" algn="l">
              <a:lnSpc>
                <a:spcPct val="100000"/>
              </a:lnSpc>
              <a:spcBef>
                <a:spcPts val="0"/>
              </a:spcBef>
              <a:spcAft>
                <a:spcPts val="0"/>
              </a:spcAft>
              <a:buNone/>
            </a:pPr>
            <a:r>
              <a:t/>
            </a:r>
            <a:endParaRPr sz="600">
              <a:solidFill>
                <a:schemeClr val="dk1"/>
              </a:solidFill>
            </a:endParaRPr>
          </a:p>
          <a:p>
            <a:pPr indent="0" lvl="0" marL="457200" marR="0" rtl="0" algn="l">
              <a:lnSpc>
                <a:spcPct val="100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pic>
        <p:nvPicPr>
          <p:cNvPr id="147" name="Google Shape;147;p2"/>
          <p:cNvPicPr preferRelativeResize="0"/>
          <p:nvPr/>
        </p:nvPicPr>
        <p:blipFill rotWithShape="1">
          <a:blip r:embed="rId8">
            <a:alphaModFix/>
          </a:blip>
          <a:srcRect b="0" l="0" r="0" t="0"/>
          <a:stretch/>
        </p:blipFill>
        <p:spPr>
          <a:xfrm>
            <a:off x="163400" y="4636645"/>
            <a:ext cx="1256028" cy="447832"/>
          </a:xfrm>
          <a:prstGeom prst="rect">
            <a:avLst/>
          </a:prstGeom>
          <a:noFill/>
          <a:ln>
            <a:noFill/>
          </a:ln>
        </p:spPr>
      </p:pic>
      <p:sp>
        <p:nvSpPr>
          <p:cNvPr id="148" name="Google Shape;148;p2"/>
          <p:cNvSpPr txBox="1"/>
          <p:nvPr/>
        </p:nvSpPr>
        <p:spPr>
          <a:xfrm>
            <a:off x="186600" y="3226599"/>
            <a:ext cx="1783500" cy="127950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750"/>
              <a:buFont typeface="Arial"/>
              <a:buNone/>
            </a:pPr>
            <a:r>
              <a:rPr lang="en" sz="750">
                <a:solidFill>
                  <a:schemeClr val="dk1"/>
                </a:solidFill>
              </a:rPr>
              <a:t>SafeSight™ is a connected, SIM-based camera system that gives public transit agencies and commercial fleets real-time visibility, AI-powered insights, and cloud-based video access — with no manual SD card retrieval. Powered by T-Mobile connectivity, SafeSight improves operator safety, reduces risk, strengthens accountability, and enables faster response when incidents occur on the road or inside the vehicle.</a:t>
            </a:r>
            <a:endParaRPr b="0" i="0" sz="750" u="none" cap="none" strike="noStrike">
              <a:solidFill>
                <a:schemeClr val="dk1"/>
              </a:solidFill>
              <a:latin typeface="Arial"/>
              <a:ea typeface="Arial"/>
              <a:cs typeface="Arial"/>
              <a:sym typeface="Arial"/>
            </a:endParaRPr>
          </a:p>
        </p:txBody>
      </p:sp>
      <p:sp>
        <p:nvSpPr>
          <p:cNvPr id="149" name="Google Shape;149;p2"/>
          <p:cNvSpPr txBox="1"/>
          <p:nvPr/>
        </p:nvSpPr>
        <p:spPr>
          <a:xfrm>
            <a:off x="2246650" y="2663801"/>
            <a:ext cx="1380600" cy="135600"/>
          </a:xfrm>
          <a:prstGeom prst="rect">
            <a:avLst/>
          </a:prstGeom>
          <a:noFill/>
          <a:ln>
            <a:noFill/>
          </a:ln>
        </p:spPr>
        <p:txBody>
          <a:bodyPr anchorCtr="0" anchor="t" bIns="0" lIns="0" spcFirstLastPara="1" rIns="0" wrap="square" tIns="12375">
            <a:spAutoFit/>
          </a:bodyPr>
          <a:lstStyle/>
          <a:p>
            <a:pPr indent="0" lvl="0" marL="0" marR="0" rtl="0" algn="l">
              <a:lnSpc>
                <a:spcPct val="115833"/>
              </a:lnSpc>
              <a:spcBef>
                <a:spcPts val="0"/>
              </a:spcBef>
              <a:spcAft>
                <a:spcPts val="800"/>
              </a:spcAft>
              <a:buClr>
                <a:schemeClr val="dk1"/>
              </a:buClr>
              <a:buSzPts val="1100"/>
              <a:buFont typeface="Arial"/>
              <a:buNone/>
            </a:pPr>
            <a:r>
              <a:rPr b="1" lang="en" sz="800">
                <a:solidFill>
                  <a:srgbClr val="18518E"/>
                </a:solidFill>
              </a:rPr>
              <a:t>Emergency Response</a:t>
            </a:r>
            <a:endParaRPr b="1" i="0" sz="800" u="none" cap="none" strike="noStrike">
              <a:solidFill>
                <a:srgbClr val="18518E"/>
              </a:solidFill>
              <a:latin typeface="Arial"/>
              <a:ea typeface="Arial"/>
              <a:cs typeface="Arial"/>
              <a:sym typeface="Arial"/>
            </a:endParaRPr>
          </a:p>
        </p:txBody>
      </p:sp>
      <p:sp>
        <p:nvSpPr>
          <p:cNvPr id="150" name="Google Shape;150;p2"/>
          <p:cNvSpPr txBox="1"/>
          <p:nvPr/>
        </p:nvSpPr>
        <p:spPr>
          <a:xfrm>
            <a:off x="2674435" y="2856412"/>
            <a:ext cx="2861400" cy="471300"/>
          </a:xfrm>
          <a:prstGeom prst="rect">
            <a:avLst/>
          </a:prstGeom>
          <a:noFill/>
          <a:ln>
            <a:noFill/>
          </a:ln>
        </p:spPr>
        <p:txBody>
          <a:bodyPr anchorCtr="0" anchor="t" bIns="0" lIns="0" spcFirstLastPara="1" rIns="0" wrap="square" tIns="9525">
            <a:spAutoFit/>
          </a:bodyPr>
          <a:lstStyle/>
          <a:p>
            <a:pPr indent="-276225" lvl="0" marL="457200" marR="0" rtl="0" algn="l">
              <a:lnSpc>
                <a:spcPct val="100000"/>
              </a:lnSpc>
              <a:spcBef>
                <a:spcPts val="640"/>
              </a:spcBef>
              <a:spcAft>
                <a:spcPts val="0"/>
              </a:spcAft>
              <a:buClr>
                <a:schemeClr val="dk1"/>
              </a:buClr>
              <a:buSzPts val="750"/>
              <a:buFont typeface="Arial"/>
              <a:buAutoNum type="arabicPeriod"/>
            </a:pPr>
            <a:r>
              <a:rPr lang="en" sz="750">
                <a:solidFill>
                  <a:schemeClr val="dk1"/>
                </a:solidFill>
              </a:rPr>
              <a:t>Live video can be shared instantly with supervisors or first responders for faster decision-making during incidents, breakdowns, or threats.</a:t>
            </a:r>
            <a:endParaRPr b="0" i="0" sz="75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pic>
        <p:nvPicPr>
          <p:cNvPr id="151" name="Google Shape;151;p2"/>
          <p:cNvPicPr preferRelativeResize="0"/>
          <p:nvPr/>
        </p:nvPicPr>
        <p:blipFill rotWithShape="1">
          <a:blip r:embed="rId3">
            <a:alphaModFix/>
          </a:blip>
          <a:srcRect b="0" l="0" r="0" t="0"/>
          <a:stretch/>
        </p:blipFill>
        <p:spPr>
          <a:xfrm>
            <a:off x="2253103" y="2868089"/>
            <a:ext cx="309787" cy="378923"/>
          </a:xfrm>
          <a:prstGeom prst="rect">
            <a:avLst/>
          </a:prstGeom>
          <a:noFill/>
          <a:ln>
            <a:noFill/>
          </a:ln>
        </p:spPr>
      </p:pic>
      <p:sp>
        <p:nvSpPr>
          <p:cNvPr id="152" name="Google Shape;152;p2"/>
          <p:cNvSpPr txBox="1"/>
          <p:nvPr/>
        </p:nvSpPr>
        <p:spPr>
          <a:xfrm>
            <a:off x="5913923" y="3686142"/>
            <a:ext cx="2063400" cy="135600"/>
          </a:xfrm>
          <a:prstGeom prst="rect">
            <a:avLst/>
          </a:prstGeom>
          <a:noFill/>
          <a:ln>
            <a:noFill/>
          </a:ln>
        </p:spPr>
        <p:txBody>
          <a:bodyPr anchorCtr="0" anchor="t" bIns="0" lIns="0" spcFirstLastPara="1" rIns="0" wrap="square" tIns="12375">
            <a:spAutoFit/>
          </a:bodyPr>
          <a:lstStyle/>
          <a:p>
            <a:pPr indent="0" lvl="0" marL="0" marR="0" rtl="0" algn="l">
              <a:lnSpc>
                <a:spcPct val="115833"/>
              </a:lnSpc>
              <a:spcBef>
                <a:spcPts val="0"/>
              </a:spcBef>
              <a:spcAft>
                <a:spcPts val="800"/>
              </a:spcAft>
              <a:buClr>
                <a:schemeClr val="dk1"/>
              </a:buClr>
              <a:buSzPts val="1100"/>
              <a:buFont typeface="Arial"/>
              <a:buNone/>
            </a:pPr>
            <a:r>
              <a:rPr b="1" i="0" lang="en" sz="800" u="none" cap="none" strike="noStrike">
                <a:solidFill>
                  <a:srgbClr val="18518E"/>
                </a:solidFill>
                <a:latin typeface="Arial"/>
                <a:ea typeface="Arial"/>
                <a:cs typeface="Arial"/>
                <a:sym typeface="Arial"/>
              </a:rPr>
              <a:t>Core Values</a:t>
            </a:r>
            <a:endParaRPr b="0" i="0" sz="800" u="none" cap="none" strike="noStrike">
              <a:solidFill>
                <a:srgbClr val="18518E"/>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graphicFrame>
        <p:nvGraphicFramePr>
          <p:cNvPr id="157" name="Google Shape;157;p3"/>
          <p:cNvGraphicFramePr/>
          <p:nvPr/>
        </p:nvGraphicFramePr>
        <p:xfrm>
          <a:off x="6" y="948208"/>
          <a:ext cx="3000000" cy="3000000"/>
        </p:xfrm>
        <a:graphic>
          <a:graphicData uri="http://schemas.openxmlformats.org/drawingml/2006/table">
            <a:tbl>
              <a:tblPr bandRow="1" firstRow="1">
                <a:noFill/>
                <a:tableStyleId>{C75ACD3C-152B-4DFC-8242-00931BD4AFA1}</a:tableStyleId>
              </a:tblPr>
              <a:tblGrid>
                <a:gridCol w="941400"/>
                <a:gridCol w="3431600"/>
              </a:tblGrid>
              <a:tr h="19845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68333"/>
                        </a:lnSpc>
                        <a:spcBef>
                          <a:spcPts val="0"/>
                        </a:spcBef>
                        <a:spcAft>
                          <a:spcPts val="0"/>
                        </a:spcAft>
                        <a:buClr>
                          <a:srgbClr val="000000"/>
                        </a:buClr>
                        <a:buSzPts val="800"/>
                        <a:buFont typeface="Arial"/>
                        <a:buNone/>
                      </a:pPr>
                      <a:r>
                        <a:rPr b="1" lang="en" sz="1200" u="none" cap="none" strike="noStrike">
                          <a:solidFill>
                            <a:srgbClr val="E22C91"/>
                          </a:solidFill>
                        </a:rPr>
                        <a:t>General Conversation Starters</a:t>
                      </a:r>
                      <a:endParaRPr b="1" sz="1200" u="none" cap="none" strike="noStrike">
                        <a:solidFill>
                          <a:srgbClr val="E22C91"/>
                        </a:solidFill>
                        <a:latin typeface="Arial"/>
                        <a:ea typeface="Arial"/>
                        <a:cs typeface="Arial"/>
                        <a:sym typeface="Arial"/>
                      </a:endParaRPr>
                    </a:p>
                    <a:p>
                      <a:pPr indent="0" lvl="0" marL="50800" marR="0" rtl="0" algn="l">
                        <a:lnSpc>
                          <a:spcPct val="68333"/>
                        </a:lnSpc>
                        <a:spcBef>
                          <a:spcPts val="0"/>
                        </a:spcBef>
                        <a:spcAft>
                          <a:spcPts val="0"/>
                        </a:spcAft>
                        <a:buClr>
                          <a:srgbClr val="000000"/>
                        </a:buClr>
                        <a:buSzPts val="800"/>
                        <a:buFont typeface="Arial"/>
                        <a:buNone/>
                      </a:pPr>
                      <a:r>
                        <a:t/>
                      </a:r>
                      <a:endParaRPr b="1"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597700">
                <a:tc>
                  <a:txBody>
                    <a:bodyPr/>
                    <a:lstStyle/>
                    <a:p>
                      <a:pPr indent="0" lvl="0" marL="50800" marR="0" rtl="0" algn="l">
                        <a:lnSpc>
                          <a:spcPct val="100000"/>
                        </a:lnSpc>
                        <a:spcBef>
                          <a:spcPts val="0"/>
                        </a:spcBef>
                        <a:spcAft>
                          <a:spcPts val="0"/>
                        </a:spcAft>
                        <a:buClr>
                          <a:srgbClr val="000000"/>
                        </a:buClr>
                        <a:buSzPts val="700"/>
                        <a:buFont typeface="Arial"/>
                        <a:buNone/>
                      </a:pPr>
                      <a:r>
                        <a:t/>
                      </a:r>
                      <a:endParaRPr sz="900" u="none" cap="none" strike="noStrike">
                        <a:solidFill>
                          <a:srgbClr val="18518E"/>
                        </a:solidFill>
                        <a:latin typeface="Arial"/>
                        <a:ea typeface="Arial"/>
                        <a:cs typeface="Arial"/>
                        <a:sym typeface="Arial"/>
                      </a:endParaRPr>
                    </a:p>
                  </a:txBody>
                  <a:tcPr marT="319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900"/>
                        <a:buFont typeface="Arial"/>
                        <a:buNone/>
                      </a:pPr>
                      <a:r>
                        <a:t/>
                      </a:r>
                      <a:endParaRPr b="1" sz="900" u="none" cap="none" strike="noStrike"/>
                    </a:p>
                    <a:p>
                      <a:pPr indent="0" lvl="0" marL="0" rtl="0" algn="l">
                        <a:spcBef>
                          <a:spcPts val="640"/>
                        </a:spcBef>
                        <a:spcAft>
                          <a:spcPts val="0"/>
                        </a:spcAft>
                        <a:buClr>
                          <a:schemeClr val="dk1"/>
                        </a:buClr>
                        <a:buSzPts val="1100"/>
                        <a:buFont typeface="Arial"/>
                        <a:buNone/>
                      </a:pPr>
                      <a:r>
                        <a:rPr b="1" lang="en" sz="1000"/>
                        <a:t>“How long does it take today to retrieve footage after an incident?”</a:t>
                      </a:r>
                      <a:br>
                        <a:rPr b="1" lang="en" sz="1000"/>
                      </a:br>
                      <a:endParaRPr b="1" sz="1000"/>
                    </a:p>
                    <a:p>
                      <a:pPr indent="0" lvl="0" marL="0" rtl="0" algn="l">
                        <a:spcBef>
                          <a:spcPts val="640"/>
                        </a:spcBef>
                        <a:spcAft>
                          <a:spcPts val="0"/>
                        </a:spcAft>
                        <a:buClr>
                          <a:schemeClr val="dk1"/>
                        </a:buClr>
                        <a:buSzPts val="1100"/>
                        <a:buFont typeface="Arial"/>
                        <a:buNone/>
                      </a:pPr>
                      <a:r>
                        <a:rPr b="1" lang="en" sz="1000"/>
                        <a:t>“Do you get visibility into your vehicles </a:t>
                      </a:r>
                      <a:r>
                        <a:rPr b="1" i="1" lang="en" sz="1000"/>
                        <a:t>as events occur</a:t>
                      </a:r>
                      <a:r>
                        <a:rPr b="1" lang="en" sz="1000"/>
                        <a:t>?”</a:t>
                      </a:r>
                      <a:br>
                        <a:rPr b="1" lang="en" sz="1000"/>
                      </a:br>
                      <a:endParaRPr b="1" sz="1000"/>
                    </a:p>
                    <a:p>
                      <a:pPr indent="0" lvl="0" marL="0" rtl="0" algn="l">
                        <a:spcBef>
                          <a:spcPts val="640"/>
                        </a:spcBef>
                        <a:spcAft>
                          <a:spcPts val="0"/>
                        </a:spcAft>
                        <a:buClr>
                          <a:schemeClr val="dk1"/>
                        </a:buClr>
                        <a:buSzPts val="1100"/>
                        <a:buFont typeface="Arial"/>
                        <a:buNone/>
                      </a:pPr>
                      <a:r>
                        <a:rPr b="1" lang="en" sz="1000"/>
                        <a:t>“Are false claims or complaints costing your agency or company money?”</a:t>
                      </a:r>
                      <a:br>
                        <a:rPr b="1" lang="en" sz="1000"/>
                      </a:br>
                      <a:endParaRPr b="1" sz="1000"/>
                    </a:p>
                    <a:p>
                      <a:pPr indent="0" lvl="0" marL="0" rtl="0" algn="l">
                        <a:spcBef>
                          <a:spcPts val="640"/>
                        </a:spcBef>
                        <a:spcAft>
                          <a:spcPts val="0"/>
                        </a:spcAft>
                        <a:buClr>
                          <a:schemeClr val="dk1"/>
                        </a:buClr>
                        <a:buSzPts val="1100"/>
                        <a:buFont typeface="Arial"/>
                        <a:buNone/>
                      </a:pPr>
                      <a:r>
                        <a:rPr b="1" lang="en" sz="1000"/>
                        <a:t>“What tools do you use to monitor driver behavior across your fleet?”</a:t>
                      </a:r>
                      <a:br>
                        <a:rPr b="1" lang="en" sz="1000"/>
                      </a:br>
                      <a:endParaRPr b="1" sz="1000"/>
                    </a:p>
                    <a:p>
                      <a:pPr indent="0" lvl="0" marL="0" rtl="0" algn="l">
                        <a:spcBef>
                          <a:spcPts val="640"/>
                        </a:spcBef>
                        <a:spcAft>
                          <a:spcPts val="0"/>
                        </a:spcAft>
                        <a:buClr>
                          <a:schemeClr val="dk1"/>
                        </a:buClr>
                        <a:buSzPts val="1100"/>
                        <a:buFont typeface="Arial"/>
                        <a:buNone/>
                      </a:pPr>
                      <a:r>
                        <a:rPr b="1" lang="en" sz="1000"/>
                        <a:t>“How quickly can you respond if a driver presses an emergency alert?”</a:t>
                      </a:r>
                      <a:endParaRPr b="1" sz="800"/>
                    </a:p>
                    <a:p>
                      <a:pPr indent="0" lvl="0" marL="0" marR="0" rtl="0" algn="l">
                        <a:lnSpc>
                          <a:spcPct val="100000"/>
                        </a:lnSpc>
                        <a:spcBef>
                          <a:spcPts val="640"/>
                        </a:spcBef>
                        <a:spcAft>
                          <a:spcPts val="0"/>
                        </a:spcAft>
                        <a:buClr>
                          <a:srgbClr val="000000"/>
                        </a:buClr>
                        <a:buSzPts val="900"/>
                        <a:buFont typeface="Arial"/>
                        <a:buNone/>
                      </a:pPr>
                      <a:r>
                        <a:t/>
                      </a:r>
                      <a:endParaRPr b="1" sz="900" u="none" cap="none" strike="noStrike"/>
                    </a:p>
                    <a:p>
                      <a:pPr indent="0" lvl="0" marL="0" marR="0" rtl="0" algn="l">
                        <a:lnSpc>
                          <a:spcPct val="100000"/>
                        </a:lnSpc>
                        <a:spcBef>
                          <a:spcPts val="640"/>
                        </a:spcBef>
                        <a:spcAft>
                          <a:spcPts val="0"/>
                        </a:spcAft>
                        <a:buClr>
                          <a:srgbClr val="000000"/>
                        </a:buClr>
                        <a:buSzPts val="900"/>
                        <a:buFont typeface="Arial"/>
                        <a:buNone/>
                      </a:pPr>
                      <a:r>
                        <a:t/>
                      </a:r>
                      <a:endParaRPr sz="900" u="none" cap="none" strike="noStrike"/>
                    </a:p>
                  </a:txBody>
                  <a:tcPr marT="8335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7487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18518E"/>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700"/>
                        <a:buFont typeface="Arial"/>
                        <a:buNone/>
                      </a:pPr>
                      <a:r>
                        <a:t/>
                      </a:r>
                      <a:endParaRPr b="0" sz="700" u="none" cap="none" strike="noStrike">
                        <a:latin typeface="Arial"/>
                        <a:ea typeface="Arial"/>
                        <a:cs typeface="Arial"/>
                        <a:sym typeface="Arial"/>
                      </a:endParaRPr>
                    </a:p>
                  </a:txBody>
                  <a:tcPr marT="3047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58" name="Google Shape;158;p3"/>
          <p:cNvGrpSpPr/>
          <p:nvPr/>
        </p:nvGrpSpPr>
        <p:grpSpPr>
          <a:xfrm>
            <a:off x="360382" y="752169"/>
            <a:ext cx="383266" cy="349892"/>
            <a:chOff x="2748889" y="1513487"/>
            <a:chExt cx="766532" cy="699784"/>
          </a:xfrm>
        </p:grpSpPr>
        <p:sp>
          <p:nvSpPr>
            <p:cNvPr id="159" name="Google Shape;159;p3"/>
            <p:cNvSpPr/>
            <p:nvPr/>
          </p:nvSpPr>
          <p:spPr>
            <a:xfrm>
              <a:off x="2748889" y="1513487"/>
              <a:ext cx="633413" cy="533400"/>
            </a:xfrm>
            <a:custGeom>
              <a:rect b="b" l="l" r="r" t="t"/>
              <a:pathLst>
                <a:path extrusionOk="0" h="355600" w="422275">
                  <a:moveTo>
                    <a:pt x="177697" y="266429"/>
                  </a:moveTo>
                  <a:lnTo>
                    <a:pt x="155471" y="266429"/>
                  </a:lnTo>
                  <a:lnTo>
                    <a:pt x="66624" y="355257"/>
                  </a:lnTo>
                  <a:lnTo>
                    <a:pt x="66624" y="266429"/>
                  </a:lnTo>
                  <a:lnTo>
                    <a:pt x="0" y="266429"/>
                  </a:lnTo>
                  <a:lnTo>
                    <a:pt x="0" y="0"/>
                  </a:lnTo>
                  <a:lnTo>
                    <a:pt x="421968" y="0"/>
                  </a:lnTo>
                  <a:lnTo>
                    <a:pt x="421968" y="144298"/>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sp>
          <p:nvSpPr>
            <p:cNvPr id="160" name="Google Shape;160;p3"/>
            <p:cNvSpPr/>
            <p:nvPr/>
          </p:nvSpPr>
          <p:spPr>
            <a:xfrm>
              <a:off x="3115371" y="1813221"/>
              <a:ext cx="400050" cy="400050"/>
            </a:xfrm>
            <a:custGeom>
              <a:rect b="b" l="l" r="r" t="t"/>
              <a:pathLst>
                <a:path extrusionOk="0" h="266700" w="266700">
                  <a:moveTo>
                    <a:pt x="0" y="177601"/>
                  </a:moveTo>
                  <a:lnTo>
                    <a:pt x="122162" y="177601"/>
                  </a:lnTo>
                  <a:lnTo>
                    <a:pt x="222098" y="266425"/>
                  </a:lnTo>
                  <a:lnTo>
                    <a:pt x="222098" y="177601"/>
                  </a:lnTo>
                  <a:lnTo>
                    <a:pt x="266497" y="177601"/>
                  </a:lnTo>
                  <a:lnTo>
                    <a:pt x="266497" y="0"/>
                  </a:lnTo>
                  <a:lnTo>
                    <a:pt x="0" y="0"/>
                  </a:lnTo>
                  <a:lnTo>
                    <a:pt x="0" y="177601"/>
                  </a:lnTo>
                  <a:close/>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grpSp>
      <p:sp>
        <p:nvSpPr>
          <p:cNvPr id="161" name="Google Shape;161;p3"/>
          <p:cNvSpPr txBox="1"/>
          <p:nvPr/>
        </p:nvSpPr>
        <p:spPr>
          <a:xfrm>
            <a:off x="360382" y="191215"/>
            <a:ext cx="19224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Conversation Starters</a:t>
            </a:r>
            <a:endParaRPr b="0" i="0" sz="1200" u="none" cap="none" strike="noStrike">
              <a:solidFill>
                <a:srgbClr val="000000"/>
              </a:solidFill>
              <a:latin typeface="Arial"/>
              <a:ea typeface="Arial"/>
              <a:cs typeface="Arial"/>
              <a:sym typeface="Arial"/>
            </a:endParaRPr>
          </a:p>
        </p:txBody>
      </p:sp>
      <p:sp>
        <p:nvSpPr>
          <p:cNvPr id="162" name="Google Shape;162;p3"/>
          <p:cNvSpPr/>
          <p:nvPr/>
        </p:nvSpPr>
        <p:spPr>
          <a:xfrm>
            <a:off x="360382" y="420052"/>
            <a:ext cx="6446520" cy="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graphicFrame>
        <p:nvGraphicFramePr>
          <p:cNvPr id="163" name="Google Shape;163;p3"/>
          <p:cNvGraphicFramePr/>
          <p:nvPr/>
        </p:nvGraphicFramePr>
        <p:xfrm>
          <a:off x="4462156" y="948214"/>
          <a:ext cx="3000000" cy="3000000"/>
        </p:xfrm>
        <a:graphic>
          <a:graphicData uri="http://schemas.openxmlformats.org/drawingml/2006/table">
            <a:tbl>
              <a:tblPr bandRow="1" firstRow="1">
                <a:noFill/>
                <a:tableStyleId>{C75ACD3C-152B-4DFC-8242-00931BD4AFA1}</a:tableStyleId>
              </a:tblPr>
              <a:tblGrid>
                <a:gridCol w="927400"/>
                <a:gridCol w="3380475"/>
              </a:tblGrid>
              <a:tr h="16260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68333"/>
                        </a:lnSpc>
                        <a:spcBef>
                          <a:spcPts val="0"/>
                        </a:spcBef>
                        <a:spcAft>
                          <a:spcPts val="0"/>
                        </a:spcAft>
                        <a:buClr>
                          <a:srgbClr val="000000"/>
                        </a:buClr>
                        <a:buSzPts val="800"/>
                        <a:buFont typeface="Arial"/>
                        <a:buNone/>
                      </a:pPr>
                      <a:r>
                        <a:rPr b="1" lang="en" sz="1100" u="none" cap="none" strike="noStrike">
                          <a:solidFill>
                            <a:srgbClr val="E10074"/>
                          </a:solidFill>
                        </a:rPr>
                        <a:t>Responding to Buyer Concerns &amp; Needs</a:t>
                      </a:r>
                      <a:endParaRPr b="1" sz="11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491500">
                <a:tc>
                  <a:txBody>
                    <a:bodyPr/>
                    <a:lstStyle/>
                    <a:p>
                      <a:pPr indent="0" lvl="0" marL="0" marR="0" rtl="0" algn="l">
                        <a:lnSpc>
                          <a:spcPct val="100000"/>
                        </a:lnSpc>
                        <a:spcBef>
                          <a:spcPts val="0"/>
                        </a:spcBef>
                        <a:spcAft>
                          <a:spcPts val="0"/>
                        </a:spcAft>
                        <a:buClr>
                          <a:srgbClr val="000000"/>
                        </a:buClr>
                        <a:buSzPts val="700"/>
                        <a:buFont typeface="Arial"/>
                        <a:buNone/>
                      </a:pPr>
                      <a:r>
                        <a:t/>
                      </a:r>
                      <a:endParaRPr sz="1150" u="none" cap="none" strike="noStrike"/>
                    </a:p>
                  </a:txBody>
                  <a:tcPr marT="343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900"/>
                        <a:buFont typeface="Arial"/>
                        <a:buNone/>
                      </a:pPr>
                      <a:r>
                        <a:t/>
                      </a:r>
                      <a:endParaRPr b="1" sz="900" u="none" cap="none" strike="noStrike"/>
                    </a:p>
                    <a:p>
                      <a:pPr indent="0" lvl="0" marL="0" marR="0" rtl="0" algn="l">
                        <a:lnSpc>
                          <a:spcPct val="115000"/>
                        </a:lnSpc>
                        <a:spcBef>
                          <a:spcPts val="1200"/>
                        </a:spcBef>
                        <a:spcAft>
                          <a:spcPts val="0"/>
                        </a:spcAft>
                        <a:buClr>
                          <a:schemeClr val="dk1"/>
                        </a:buClr>
                        <a:buSzPts val="1100"/>
                        <a:buFont typeface="Arial"/>
                        <a:buNone/>
                      </a:pPr>
                      <a:r>
                        <a:rPr b="1" lang="en" sz="900" u="none" cap="none" strike="noStrike"/>
                        <a:t>Concern: “Will this work with our existing POS?”</a:t>
                      </a:r>
                      <a:br>
                        <a:rPr b="1" lang="en" sz="900" u="none" cap="none" strike="noStrike"/>
                      </a:br>
                      <a:r>
                        <a:rPr lang="en" sz="900" u="none" cap="none" strike="noStrike"/>
                        <a:t>Designed for broad restaurant POS compatibility, integrating seamlessly with counter, drive-thru, kiosk, and tableside systems.</a:t>
                      </a:r>
                      <a:endParaRPr sz="900" u="none" cap="none" strike="noStrike"/>
                    </a:p>
                    <a:p>
                      <a:pPr indent="0" lvl="0" marL="0" marR="0" rtl="0" algn="l">
                        <a:lnSpc>
                          <a:spcPct val="115000"/>
                        </a:lnSpc>
                        <a:spcBef>
                          <a:spcPts val="1200"/>
                        </a:spcBef>
                        <a:spcAft>
                          <a:spcPts val="0"/>
                        </a:spcAft>
                        <a:buClr>
                          <a:schemeClr val="dk1"/>
                        </a:buClr>
                        <a:buSzPts val="1100"/>
                        <a:buFont typeface="Arial"/>
                        <a:buNone/>
                      </a:pPr>
                      <a:r>
                        <a:rPr b="1" lang="en" sz="900" u="none" cap="none" strike="noStrike"/>
                        <a:t>Concern: “How do we ensure PCI compliance?”</a:t>
                      </a:r>
                      <a:br>
                        <a:rPr b="1" lang="en" sz="900" u="none" cap="none" strike="noStrike"/>
                      </a:br>
                      <a:r>
                        <a:rPr lang="en" sz="900" u="none" cap="none" strike="noStrike"/>
                        <a:t>Built with fully encrypted, PCI-compliant payment processing to maintain secure, audit-ready environments across all locations.</a:t>
                      </a:r>
                      <a:endParaRPr sz="900" u="none" cap="none" strike="noStrike"/>
                    </a:p>
                    <a:p>
                      <a:pPr indent="0" lvl="0" marL="0" marR="0" rtl="0" algn="l">
                        <a:lnSpc>
                          <a:spcPct val="115000"/>
                        </a:lnSpc>
                        <a:spcBef>
                          <a:spcPts val="1200"/>
                        </a:spcBef>
                        <a:spcAft>
                          <a:spcPts val="0"/>
                        </a:spcAft>
                        <a:buClr>
                          <a:schemeClr val="dk1"/>
                        </a:buClr>
                        <a:buSzPts val="1100"/>
                        <a:buFont typeface="Arial"/>
                        <a:buNone/>
                      </a:pPr>
                      <a:r>
                        <a:rPr b="1" lang="en" sz="900" u="none" cap="none" strike="noStrike"/>
                        <a:t>Concern: “What if our Wi-Fi is unstable?”</a:t>
                      </a:r>
                      <a:br>
                        <a:rPr b="1" lang="en" sz="900" u="none" cap="none" strike="noStrike"/>
                      </a:br>
                      <a:r>
                        <a:rPr lang="en" sz="900" u="none" cap="none" strike="noStrike"/>
                        <a:t>T-Mobile</a:t>
                      </a:r>
                      <a:r>
                        <a:rPr lang="en" sz="900"/>
                        <a:t>’s network</a:t>
                      </a:r>
                      <a:r>
                        <a:rPr lang="en" sz="900" u="none" cap="none" strike="noStrike"/>
                        <a:t> provides a reliable connection, keeping payments online even when local Wi-Fi slows down or drops.</a:t>
                      </a:r>
                      <a:endParaRPr sz="900" u="none" cap="none" strike="noStrike"/>
                    </a:p>
                    <a:p>
                      <a:pPr indent="0" lvl="0" marL="0" marR="0" rtl="0" algn="l">
                        <a:lnSpc>
                          <a:spcPct val="115000"/>
                        </a:lnSpc>
                        <a:spcBef>
                          <a:spcPts val="1200"/>
                        </a:spcBef>
                        <a:spcAft>
                          <a:spcPts val="0"/>
                        </a:spcAft>
                        <a:buClr>
                          <a:schemeClr val="dk1"/>
                        </a:buClr>
                        <a:buSzPts val="1100"/>
                        <a:buFont typeface="Arial"/>
                        <a:buNone/>
                      </a:pPr>
                      <a:r>
                        <a:rPr b="1" lang="en" sz="900" u="none" cap="none" strike="noStrike"/>
                        <a:t>Concern: “Will deployment disrupt service?”</a:t>
                      </a:r>
                      <a:br>
                        <a:rPr b="1" lang="en" sz="900" u="none" cap="none" strike="noStrike"/>
                      </a:br>
                      <a:r>
                        <a:rPr lang="en" sz="900" u="none" cap="none" strike="noStrike"/>
                        <a:t>Plug-and-play installation enables quick rollout with minimal downtime—no impact to rush periods or staff workflow.</a:t>
                      </a:r>
                      <a:endParaRPr sz="900" u="none" cap="none" strike="noStrike"/>
                    </a:p>
                    <a:p>
                      <a:pPr indent="0" lvl="0" marL="0" marR="0" rtl="0" algn="l">
                        <a:lnSpc>
                          <a:spcPct val="115000"/>
                        </a:lnSpc>
                        <a:spcBef>
                          <a:spcPts val="1200"/>
                        </a:spcBef>
                        <a:spcAft>
                          <a:spcPts val="0"/>
                        </a:spcAft>
                        <a:buClr>
                          <a:srgbClr val="000000"/>
                        </a:buClr>
                        <a:buSzPts val="900"/>
                        <a:buFont typeface="Arial"/>
                        <a:buNone/>
                      </a:pPr>
                      <a:r>
                        <a:t/>
                      </a:r>
                      <a:endParaRPr b="1" sz="900" u="none" cap="none" strike="noStrike"/>
                    </a:p>
                    <a:p>
                      <a:pPr indent="0" lvl="0" marL="0" marR="0" rtl="0" algn="l">
                        <a:lnSpc>
                          <a:spcPct val="100000"/>
                        </a:lnSpc>
                        <a:spcBef>
                          <a:spcPts val="1200"/>
                        </a:spcBef>
                        <a:spcAft>
                          <a:spcPts val="0"/>
                        </a:spcAft>
                        <a:buClr>
                          <a:schemeClr val="dk1"/>
                        </a:buClr>
                        <a:buSzPts val="1100"/>
                        <a:buFont typeface="Arial"/>
                        <a:buNone/>
                      </a:pPr>
                      <a:r>
                        <a:t/>
                      </a:r>
                      <a:endParaRPr b="1" sz="900" u="none" cap="none" strike="noStrike"/>
                    </a:p>
                    <a:p>
                      <a:pPr indent="0" lvl="0" marL="0" marR="0" rtl="0" algn="l">
                        <a:lnSpc>
                          <a:spcPct val="100000"/>
                        </a:lnSpc>
                        <a:spcBef>
                          <a:spcPts val="640"/>
                        </a:spcBef>
                        <a:spcAft>
                          <a:spcPts val="0"/>
                        </a:spcAft>
                        <a:buClr>
                          <a:srgbClr val="000000"/>
                        </a:buClr>
                        <a:buSzPts val="900"/>
                        <a:buFont typeface="Arial"/>
                        <a:buNone/>
                      </a:pPr>
                      <a:r>
                        <a:t/>
                      </a:r>
                      <a:endParaRPr b="1" sz="900" u="none" cap="none" strike="noStrike"/>
                    </a:p>
                  </a:txBody>
                  <a:tcPr marT="343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8601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650"/>
                        <a:buFont typeface="Arial"/>
                        <a:buNone/>
                      </a:pPr>
                      <a:r>
                        <a:t/>
                      </a:r>
                      <a:endParaRPr sz="650" u="none" cap="none" strike="noStrike"/>
                    </a:p>
                  </a:txBody>
                  <a:tcPr marT="324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grpSp>
        <p:nvGrpSpPr>
          <p:cNvPr id="164" name="Google Shape;164;p3"/>
          <p:cNvGrpSpPr/>
          <p:nvPr/>
        </p:nvGrpSpPr>
        <p:grpSpPr>
          <a:xfrm>
            <a:off x="4722582" y="752151"/>
            <a:ext cx="383266" cy="349892"/>
            <a:chOff x="2748889" y="5399687"/>
            <a:chExt cx="766532" cy="699784"/>
          </a:xfrm>
        </p:grpSpPr>
        <p:sp>
          <p:nvSpPr>
            <p:cNvPr id="165" name="Google Shape;165;p3"/>
            <p:cNvSpPr/>
            <p:nvPr/>
          </p:nvSpPr>
          <p:spPr>
            <a:xfrm>
              <a:off x="2748889" y="5399687"/>
              <a:ext cx="633413" cy="533400"/>
            </a:xfrm>
            <a:custGeom>
              <a:rect b="b" l="l" r="r" t="t"/>
              <a:pathLst>
                <a:path extrusionOk="0" h="355600" w="422275">
                  <a:moveTo>
                    <a:pt x="177697" y="266429"/>
                  </a:moveTo>
                  <a:lnTo>
                    <a:pt x="155471" y="266429"/>
                  </a:lnTo>
                  <a:lnTo>
                    <a:pt x="66624" y="355257"/>
                  </a:lnTo>
                  <a:lnTo>
                    <a:pt x="66624" y="266429"/>
                  </a:lnTo>
                  <a:lnTo>
                    <a:pt x="0" y="266429"/>
                  </a:lnTo>
                  <a:lnTo>
                    <a:pt x="0" y="0"/>
                  </a:lnTo>
                  <a:lnTo>
                    <a:pt x="421968" y="0"/>
                  </a:lnTo>
                  <a:lnTo>
                    <a:pt x="421968" y="144298"/>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sp>
          <p:nvSpPr>
            <p:cNvPr id="166" name="Google Shape;166;p3"/>
            <p:cNvSpPr/>
            <p:nvPr/>
          </p:nvSpPr>
          <p:spPr>
            <a:xfrm>
              <a:off x="3115371" y="5699421"/>
              <a:ext cx="400050" cy="400050"/>
            </a:xfrm>
            <a:custGeom>
              <a:rect b="b" l="l" r="r" t="t"/>
              <a:pathLst>
                <a:path extrusionOk="0" h="266700" w="266700">
                  <a:moveTo>
                    <a:pt x="0" y="177601"/>
                  </a:moveTo>
                  <a:lnTo>
                    <a:pt x="122162" y="177601"/>
                  </a:lnTo>
                  <a:lnTo>
                    <a:pt x="222098" y="266425"/>
                  </a:lnTo>
                  <a:lnTo>
                    <a:pt x="222098" y="177601"/>
                  </a:lnTo>
                  <a:lnTo>
                    <a:pt x="266497" y="177601"/>
                  </a:lnTo>
                  <a:lnTo>
                    <a:pt x="266497" y="0"/>
                  </a:lnTo>
                  <a:lnTo>
                    <a:pt x="0" y="0"/>
                  </a:lnTo>
                  <a:lnTo>
                    <a:pt x="0" y="177601"/>
                  </a:lnTo>
                  <a:close/>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grpSp>
      <p:sp>
        <p:nvSpPr>
          <p:cNvPr id="167" name="Google Shape;167;p3"/>
          <p:cNvSpPr txBox="1"/>
          <p:nvPr>
            <p:ph idx="12" type="sldNum"/>
          </p:nvPr>
        </p:nvSpPr>
        <p:spPr>
          <a:xfrm>
            <a:off x="8564569" y="4873005"/>
            <a:ext cx="297300" cy="138600"/>
          </a:xfrm>
          <a:prstGeom prst="rect">
            <a:avLst/>
          </a:prstGeom>
          <a:noFill/>
          <a:ln>
            <a:noFill/>
          </a:ln>
        </p:spPr>
        <p:txBody>
          <a:bodyPr anchorCtr="0" anchor="ctr" bIns="0" lIns="0" spcFirstLastPara="1" rIns="0" wrap="square" tIns="0">
            <a:spAutoFit/>
          </a:bodyPr>
          <a:lstStyle/>
          <a:p>
            <a:pPr indent="0" lvl="0" marL="25400" rtl="0" algn="r">
              <a:lnSpc>
                <a:spcPct val="103777"/>
              </a:lnSpc>
              <a:spcBef>
                <a:spcPts val="0"/>
              </a:spcBef>
              <a:spcAft>
                <a:spcPts val="0"/>
              </a:spcAft>
              <a:buSzPts val="600"/>
              <a:buNone/>
            </a:pPr>
            <a:fld id="{00000000-1234-1234-1234-123412341234}" type="slidenum">
              <a:rPr lang="en">
                <a:latin typeface="Quicksand"/>
                <a:ea typeface="Quicksand"/>
                <a:cs typeface="Quicksand"/>
                <a:sym typeface="Quicksand"/>
              </a:rPr>
              <a:t>‹#›</a:t>
            </a:fld>
            <a:endParaRPr>
              <a:latin typeface="Quicksand"/>
              <a:ea typeface="Quicksand"/>
              <a:cs typeface="Quicksand"/>
              <a:sym typeface="Quicksand"/>
            </a:endParaRPr>
          </a:p>
        </p:txBody>
      </p:sp>
      <p:sp>
        <p:nvSpPr>
          <p:cNvPr id="168" name="Google Shape;168;p3"/>
          <p:cNvSpPr txBox="1"/>
          <p:nvPr>
            <p:ph idx="11" type="ftr"/>
          </p:nvPr>
        </p:nvSpPr>
        <p:spPr>
          <a:xfrm>
            <a:off x="7255096" y="4873005"/>
            <a:ext cx="1428300" cy="107700"/>
          </a:xfrm>
          <a:prstGeom prst="rect">
            <a:avLst/>
          </a:prstGeom>
          <a:noFill/>
          <a:ln>
            <a:noFill/>
          </a:ln>
        </p:spPr>
        <p:txBody>
          <a:bodyPr anchorCtr="0" anchor="ctr" bIns="0" lIns="0" spcFirstLastPara="1" rIns="0" wrap="square" tIns="0">
            <a:spAutoFit/>
          </a:bodyPr>
          <a:lstStyle/>
          <a:p>
            <a:pPr indent="0" lvl="0" marL="12700" rtl="0" algn="ctr">
              <a:lnSpc>
                <a:spcPct val="133428"/>
              </a:lnSpc>
              <a:spcBef>
                <a:spcPts val="0"/>
              </a:spcBef>
              <a:spcAft>
                <a:spcPts val="0"/>
              </a:spcAft>
              <a:buSzPts val="700"/>
              <a:buNone/>
            </a:pPr>
            <a:r>
              <a:rPr lang="en" sz="700">
                <a:latin typeface="Quicksand"/>
                <a:ea typeface="Quicksand"/>
                <a:cs typeface="Quicksand"/>
                <a:sym typeface="Quicksand"/>
              </a:rPr>
              <a:t>FOR INTERNAL USE ONLY</a:t>
            </a:r>
            <a:endParaRPr/>
          </a:p>
        </p:txBody>
      </p:sp>
      <p:pic>
        <p:nvPicPr>
          <p:cNvPr id="169" name="Google Shape;169;p3"/>
          <p:cNvPicPr preferRelativeResize="0"/>
          <p:nvPr/>
        </p:nvPicPr>
        <p:blipFill rotWithShape="1">
          <a:blip r:embed="rId3">
            <a:alphaModFix/>
          </a:blip>
          <a:srcRect b="0" l="0" r="0" t="0"/>
          <a:stretch/>
        </p:blipFill>
        <p:spPr>
          <a:xfrm>
            <a:off x="219250" y="4510634"/>
            <a:ext cx="1256028" cy="44783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4"/>
          <p:cNvSpPr/>
          <p:nvPr/>
        </p:nvSpPr>
        <p:spPr>
          <a:xfrm>
            <a:off x="1751500" y="3773325"/>
            <a:ext cx="5343300" cy="1185300"/>
          </a:xfrm>
          <a:prstGeom prst="roundRect">
            <a:avLst>
              <a:gd fmla="val 9153" name="adj"/>
            </a:avLst>
          </a:prstGeom>
          <a:noFill/>
          <a:ln cap="flat" cmpd="sng" w="12700">
            <a:solidFill>
              <a:srgbClr val="FDD70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75" name="Google Shape;175;p4"/>
          <p:cNvSpPr/>
          <p:nvPr/>
        </p:nvSpPr>
        <p:spPr>
          <a:xfrm>
            <a:off x="243669" y="182218"/>
            <a:ext cx="8687023" cy="715887"/>
          </a:xfrm>
          <a:prstGeom prst="roundRect">
            <a:avLst>
              <a:gd fmla="val 13849" name="adj"/>
            </a:avLst>
          </a:prstGeom>
          <a:solidFill>
            <a:srgbClr val="F2F2F2"/>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chemeClr val="dk1"/>
              </a:buClr>
              <a:buSzPts val="1800"/>
              <a:buFont typeface="Calibri"/>
              <a:buNone/>
            </a:pPr>
            <a:r>
              <a:t/>
            </a:r>
            <a:endParaRPr b="0" i="0" sz="1800" u="none" cap="none" strike="noStrike">
              <a:solidFill>
                <a:srgbClr val="263877"/>
              </a:solidFill>
              <a:latin typeface="Arial"/>
              <a:ea typeface="Arial"/>
              <a:cs typeface="Arial"/>
              <a:sym typeface="Arial"/>
            </a:endParaRPr>
          </a:p>
        </p:txBody>
      </p:sp>
      <p:sp>
        <p:nvSpPr>
          <p:cNvPr id="176" name="Google Shape;176;p4"/>
          <p:cNvSpPr txBox="1"/>
          <p:nvPr/>
        </p:nvSpPr>
        <p:spPr>
          <a:xfrm>
            <a:off x="1856900" y="3862100"/>
            <a:ext cx="4956000" cy="1099500"/>
          </a:xfrm>
          <a:prstGeom prst="rect">
            <a:avLst/>
          </a:prstGeom>
          <a:noFill/>
          <a:ln>
            <a:noFill/>
          </a:ln>
        </p:spPr>
        <p:txBody>
          <a:bodyPr anchorCtr="0" anchor="t" bIns="0" lIns="0" spcFirstLastPara="1" rIns="0" wrap="square" tIns="35250">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Advice from Sales Specialist</a:t>
            </a:r>
            <a:endParaRPr b="1" i="0" sz="1200" u="none" cap="none" strike="noStrike">
              <a:solidFill>
                <a:srgbClr val="E22C91"/>
              </a:solidFill>
              <a:latin typeface="Arial"/>
              <a:ea typeface="Arial"/>
              <a:cs typeface="Arial"/>
              <a:sym typeface="Arial"/>
            </a:endParaRPr>
          </a:p>
          <a:p>
            <a:pPr indent="0" lvl="0" marL="12700" marR="0" rtl="0" algn="l">
              <a:lnSpc>
                <a:spcPct val="100000"/>
              </a:lnSpc>
              <a:spcBef>
                <a:spcPts val="0"/>
              </a:spcBef>
              <a:spcAft>
                <a:spcPts val="0"/>
              </a:spcAft>
              <a:buClr>
                <a:srgbClr val="000000"/>
              </a:buClr>
              <a:buSzPts val="1200"/>
              <a:buFont typeface="Arial"/>
              <a:buNone/>
            </a:pPr>
            <a:r>
              <a:t/>
            </a:r>
            <a:endParaRPr b="1" sz="600">
              <a:solidFill>
                <a:srgbClr val="E22C91"/>
              </a:solidFill>
            </a:endParaRPr>
          </a:p>
          <a:p>
            <a:pPr indent="-276225" lvl="0" marL="457200" rtl="0" algn="l">
              <a:lnSpc>
                <a:spcPct val="115000"/>
              </a:lnSpc>
              <a:spcBef>
                <a:spcPts val="0"/>
              </a:spcBef>
              <a:spcAft>
                <a:spcPts val="0"/>
              </a:spcAft>
              <a:buClr>
                <a:srgbClr val="222222"/>
              </a:buClr>
              <a:buSzPts val="750"/>
              <a:buChar char="●"/>
            </a:pPr>
            <a:r>
              <a:rPr lang="en" sz="750">
                <a:solidFill>
                  <a:schemeClr val="dk1"/>
                </a:solidFill>
              </a:rPr>
              <a:t>Lead with the elimination of SD card pulls — this is the top pain point across fleets.</a:t>
            </a:r>
            <a:endParaRPr sz="750">
              <a:solidFill>
                <a:schemeClr val="dk1"/>
              </a:solidFill>
            </a:endParaRPr>
          </a:p>
          <a:p>
            <a:pPr indent="-276225" lvl="0" marL="457200" rtl="0" algn="l">
              <a:lnSpc>
                <a:spcPct val="115000"/>
              </a:lnSpc>
              <a:spcBef>
                <a:spcPts val="0"/>
              </a:spcBef>
              <a:spcAft>
                <a:spcPts val="0"/>
              </a:spcAft>
              <a:buClr>
                <a:srgbClr val="222222"/>
              </a:buClr>
              <a:buSzPts val="750"/>
              <a:buChar char="●"/>
            </a:pPr>
            <a:r>
              <a:rPr lang="en" sz="750">
                <a:solidFill>
                  <a:schemeClr val="dk1"/>
                </a:solidFill>
              </a:rPr>
              <a:t>Highlight AI driver behavior analytics that reduce accidents and insurance costs.</a:t>
            </a:r>
            <a:endParaRPr sz="750">
              <a:solidFill>
                <a:schemeClr val="dk1"/>
              </a:solidFill>
            </a:endParaRPr>
          </a:p>
          <a:p>
            <a:pPr indent="-276225" lvl="0" marL="457200" rtl="0" algn="l">
              <a:lnSpc>
                <a:spcPct val="115000"/>
              </a:lnSpc>
              <a:spcBef>
                <a:spcPts val="0"/>
              </a:spcBef>
              <a:spcAft>
                <a:spcPts val="0"/>
              </a:spcAft>
              <a:buClr>
                <a:srgbClr val="222222"/>
              </a:buClr>
              <a:buSzPts val="750"/>
              <a:buChar char="●"/>
            </a:pPr>
            <a:r>
              <a:rPr lang="en" sz="750">
                <a:solidFill>
                  <a:schemeClr val="dk1"/>
                </a:solidFill>
              </a:rPr>
              <a:t>Emphasize real-time visibility for operators, dispatchers, and supervisors.</a:t>
            </a:r>
            <a:endParaRPr sz="750">
              <a:solidFill>
                <a:schemeClr val="dk1"/>
              </a:solidFill>
            </a:endParaRPr>
          </a:p>
          <a:p>
            <a:pPr indent="-276225" lvl="0" marL="457200" rtl="0" algn="l">
              <a:lnSpc>
                <a:spcPct val="115000"/>
              </a:lnSpc>
              <a:spcBef>
                <a:spcPts val="0"/>
              </a:spcBef>
              <a:spcAft>
                <a:spcPts val="0"/>
              </a:spcAft>
              <a:buClr>
                <a:srgbClr val="222222"/>
              </a:buClr>
              <a:buSzPts val="750"/>
              <a:buChar char="●"/>
            </a:pPr>
            <a:r>
              <a:rPr lang="en" sz="750">
                <a:solidFill>
                  <a:schemeClr val="dk1"/>
                </a:solidFill>
              </a:rPr>
              <a:t>Focus on liability reduction: SafeSight protects organizations from false claims.</a:t>
            </a:r>
            <a:endParaRPr sz="750">
              <a:solidFill>
                <a:schemeClr val="dk1"/>
              </a:solidFill>
            </a:endParaRPr>
          </a:p>
          <a:p>
            <a:pPr indent="-276225" lvl="0" marL="457200" rtl="0" algn="l">
              <a:lnSpc>
                <a:spcPct val="115000"/>
              </a:lnSpc>
              <a:spcBef>
                <a:spcPts val="0"/>
              </a:spcBef>
              <a:spcAft>
                <a:spcPts val="0"/>
              </a:spcAft>
              <a:buClr>
                <a:srgbClr val="222222"/>
              </a:buClr>
              <a:buSzPts val="750"/>
              <a:buChar char="●"/>
            </a:pPr>
            <a:r>
              <a:rPr lang="en" sz="750">
                <a:solidFill>
                  <a:schemeClr val="dk1"/>
                </a:solidFill>
              </a:rPr>
              <a:t>Stress that T-Mobile connectivity makes the system accessible anywhere, anytime.</a:t>
            </a:r>
            <a:endParaRPr b="0" i="0" sz="75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800"/>
              <a:buFont typeface="Arial"/>
              <a:buNone/>
            </a:pPr>
            <a:r>
              <a:t/>
            </a:r>
            <a:endParaRPr b="0" i="0" sz="800" u="none" cap="none" strike="noStrike">
              <a:solidFill>
                <a:schemeClr val="dk1"/>
              </a:solidFill>
              <a:latin typeface="Arial"/>
              <a:ea typeface="Arial"/>
              <a:cs typeface="Arial"/>
              <a:sym typeface="Arial"/>
            </a:endParaRPr>
          </a:p>
        </p:txBody>
      </p:sp>
      <p:sp>
        <p:nvSpPr>
          <p:cNvPr id="177" name="Google Shape;177;p4"/>
          <p:cNvSpPr txBox="1"/>
          <p:nvPr/>
        </p:nvSpPr>
        <p:spPr>
          <a:xfrm>
            <a:off x="264122" y="218851"/>
            <a:ext cx="8658000" cy="588300"/>
          </a:xfrm>
          <a:prstGeom prst="rect">
            <a:avLst/>
          </a:prstGeom>
          <a:noFill/>
          <a:ln>
            <a:noFill/>
          </a:ln>
        </p:spPr>
        <p:txBody>
          <a:bodyPr anchorCtr="0" anchor="t" bIns="0" lIns="0" spcFirstLastPara="1" rIns="0" wrap="square" tIns="56675">
            <a:spAutoFit/>
          </a:bodyPr>
          <a:lstStyle/>
          <a:p>
            <a:pPr indent="0" lvl="0" marL="139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Elevator Pitch</a:t>
            </a:r>
            <a:endParaRPr b="1" i="0" sz="1200" u="none" cap="none" strike="noStrike">
              <a:solidFill>
                <a:srgbClr val="000000"/>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200"/>
              <a:buFont typeface="Arial"/>
              <a:buNone/>
            </a:pPr>
            <a:r>
              <a:t/>
            </a:r>
            <a:endParaRPr b="0" i="0" sz="650" u="none" cap="none" strike="noStrike">
              <a:solidFill>
                <a:schemeClr val="dk1"/>
              </a:solidFill>
              <a:latin typeface="Arial"/>
              <a:ea typeface="Arial"/>
              <a:cs typeface="Arial"/>
              <a:sym typeface="Arial"/>
            </a:endParaRPr>
          </a:p>
          <a:p>
            <a:pPr indent="0" lvl="0" marL="139700" marR="0" rtl="0" algn="l">
              <a:lnSpc>
                <a:spcPct val="100000"/>
              </a:lnSpc>
              <a:spcBef>
                <a:spcPts val="0"/>
              </a:spcBef>
              <a:spcAft>
                <a:spcPts val="0"/>
              </a:spcAft>
              <a:buClr>
                <a:srgbClr val="000000"/>
              </a:buClr>
              <a:buSzPts val="1200"/>
              <a:buFont typeface="Arial"/>
              <a:buNone/>
            </a:pPr>
            <a:r>
              <a:rPr lang="en" sz="800">
                <a:solidFill>
                  <a:schemeClr val="dk1"/>
                </a:solidFill>
              </a:rPr>
              <a:t>SafeSight™ provides real-time visibility, cloud-based video storage, and AI-powered driver monitoring for public transit and commercial fleets. With T-Mobile connectivity, it improves safety, reduces accidents, lowers operational costs, and eliminates SD card headaches — giving agencies and businesses a modern, connected fleet monitoring solution.</a:t>
            </a:r>
            <a:endParaRPr b="0" i="0" sz="800" u="none" cap="none" strike="noStrike">
              <a:solidFill>
                <a:srgbClr val="000000"/>
              </a:solidFill>
              <a:latin typeface="Arial"/>
              <a:ea typeface="Arial"/>
              <a:cs typeface="Arial"/>
              <a:sym typeface="Arial"/>
            </a:endParaRPr>
          </a:p>
        </p:txBody>
      </p:sp>
      <p:sp>
        <p:nvSpPr>
          <p:cNvPr id="178" name="Google Shape;178;p4"/>
          <p:cNvSpPr txBox="1"/>
          <p:nvPr/>
        </p:nvSpPr>
        <p:spPr>
          <a:xfrm>
            <a:off x="266997" y="1018935"/>
            <a:ext cx="23124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Industry landscape</a:t>
            </a:r>
            <a:endParaRPr b="0" i="0" sz="1200" u="none" cap="none" strike="noStrike">
              <a:solidFill>
                <a:srgbClr val="E22C91"/>
              </a:solidFill>
              <a:latin typeface="Arial"/>
              <a:ea typeface="Arial"/>
              <a:cs typeface="Arial"/>
              <a:sym typeface="Arial"/>
            </a:endParaRPr>
          </a:p>
        </p:txBody>
      </p:sp>
      <p:sp>
        <p:nvSpPr>
          <p:cNvPr id="179" name="Google Shape;179;p4"/>
          <p:cNvSpPr/>
          <p:nvPr/>
        </p:nvSpPr>
        <p:spPr>
          <a:xfrm>
            <a:off x="264132" y="1300672"/>
            <a:ext cx="8659825" cy="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nvGrpSpPr>
          <p:cNvPr id="180" name="Google Shape;180;p4"/>
          <p:cNvGrpSpPr/>
          <p:nvPr/>
        </p:nvGrpSpPr>
        <p:grpSpPr>
          <a:xfrm>
            <a:off x="6639304" y="3862092"/>
            <a:ext cx="297307" cy="292267"/>
            <a:chOff x="354329" y="5391150"/>
            <a:chExt cx="449580" cy="441958"/>
          </a:xfrm>
        </p:grpSpPr>
        <p:sp>
          <p:nvSpPr>
            <p:cNvPr id="181" name="Google Shape;181;p4"/>
            <p:cNvSpPr/>
            <p:nvPr/>
          </p:nvSpPr>
          <p:spPr>
            <a:xfrm>
              <a:off x="354329" y="5688329"/>
              <a:ext cx="289559" cy="144779"/>
            </a:xfrm>
            <a:custGeom>
              <a:rect b="b" l="l" r="r" t="t"/>
              <a:pathLst>
                <a:path extrusionOk="0" h="144779" w="289559">
                  <a:moveTo>
                    <a:pt x="106172" y="2743"/>
                  </a:moveTo>
                  <a:lnTo>
                    <a:pt x="106172" y="44907"/>
                  </a:lnTo>
                  <a:lnTo>
                    <a:pt x="30099" y="72377"/>
                  </a:lnTo>
                  <a:lnTo>
                    <a:pt x="17707" y="79188"/>
                  </a:lnTo>
                  <a:lnTo>
                    <a:pt x="8215" y="89246"/>
                  </a:lnTo>
                  <a:lnTo>
                    <a:pt x="2140" y="101727"/>
                  </a:lnTo>
                  <a:lnTo>
                    <a:pt x="0" y="115811"/>
                  </a:lnTo>
                  <a:lnTo>
                    <a:pt x="0" y="144780"/>
                  </a:lnTo>
                  <a:lnTo>
                    <a:pt x="289560" y="144780"/>
                  </a:lnTo>
                  <a:lnTo>
                    <a:pt x="289560" y="115811"/>
                  </a:lnTo>
                  <a:lnTo>
                    <a:pt x="271852" y="79194"/>
                  </a:lnTo>
                  <a:lnTo>
                    <a:pt x="183388" y="44907"/>
                  </a:lnTo>
                  <a:lnTo>
                    <a:pt x="183388" y="0"/>
                  </a:lnTo>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pic>
          <p:nvPicPr>
            <p:cNvPr id="182" name="Google Shape;182;p4"/>
            <p:cNvPicPr preferRelativeResize="0"/>
            <p:nvPr/>
          </p:nvPicPr>
          <p:blipFill rotWithShape="1">
            <a:blip r:embed="rId3">
              <a:alphaModFix/>
            </a:blip>
            <a:srcRect b="0" l="0" r="0" t="0"/>
            <a:stretch/>
          </p:blipFill>
          <p:spPr>
            <a:xfrm>
              <a:off x="413384" y="5511164"/>
              <a:ext cx="171450" cy="201929"/>
            </a:xfrm>
            <a:prstGeom prst="rect">
              <a:avLst/>
            </a:prstGeom>
            <a:noFill/>
            <a:ln>
              <a:noFill/>
            </a:ln>
          </p:spPr>
        </p:pic>
        <p:sp>
          <p:nvSpPr>
            <p:cNvPr id="183" name="Google Shape;183;p4"/>
            <p:cNvSpPr/>
            <p:nvPr/>
          </p:nvSpPr>
          <p:spPr>
            <a:xfrm>
              <a:off x="552450" y="5391150"/>
              <a:ext cx="251459" cy="289560"/>
            </a:xfrm>
            <a:custGeom>
              <a:rect b="b" l="l" r="r" t="t"/>
              <a:pathLst>
                <a:path extrusionOk="0" h="289560" w="251459">
                  <a:moveTo>
                    <a:pt x="0" y="115824"/>
                  </a:moveTo>
                  <a:lnTo>
                    <a:pt x="9879" y="70723"/>
                  </a:lnTo>
                  <a:lnTo>
                    <a:pt x="36823" y="33908"/>
                  </a:lnTo>
                  <a:lnTo>
                    <a:pt x="76788" y="9096"/>
                  </a:lnTo>
                  <a:lnTo>
                    <a:pt x="125729" y="0"/>
                  </a:lnTo>
                  <a:lnTo>
                    <a:pt x="174671" y="9096"/>
                  </a:lnTo>
                  <a:lnTo>
                    <a:pt x="214636" y="33909"/>
                  </a:lnTo>
                  <a:lnTo>
                    <a:pt x="241580" y="70723"/>
                  </a:lnTo>
                  <a:lnTo>
                    <a:pt x="251459" y="115824"/>
                  </a:lnTo>
                  <a:lnTo>
                    <a:pt x="245763" y="150386"/>
                  </a:lnTo>
                  <a:lnTo>
                    <a:pt x="229820" y="180800"/>
                  </a:lnTo>
                  <a:lnTo>
                    <a:pt x="205356" y="205456"/>
                  </a:lnTo>
                  <a:lnTo>
                    <a:pt x="174091" y="222745"/>
                  </a:lnTo>
                  <a:lnTo>
                    <a:pt x="159267" y="235583"/>
                  </a:lnTo>
                  <a:lnTo>
                    <a:pt x="135362" y="255871"/>
                  </a:lnTo>
                  <a:lnTo>
                    <a:pt x="111458" y="276300"/>
                  </a:lnTo>
                  <a:lnTo>
                    <a:pt x="96634" y="289559"/>
                  </a:lnTo>
                  <a:lnTo>
                    <a:pt x="96635" y="277775"/>
                  </a:lnTo>
                  <a:lnTo>
                    <a:pt x="96643" y="260435"/>
                  </a:lnTo>
                  <a:lnTo>
                    <a:pt x="96666" y="242843"/>
                  </a:lnTo>
                  <a:lnTo>
                    <a:pt x="96710" y="230301"/>
                  </a:lnTo>
                  <a:lnTo>
                    <a:pt x="89092" y="229008"/>
                  </a:lnTo>
                  <a:lnTo>
                    <a:pt x="81641" y="227293"/>
                  </a:lnTo>
                  <a:lnTo>
                    <a:pt x="74371" y="225170"/>
                  </a:lnTo>
                  <a:lnTo>
                    <a:pt x="67297" y="222656"/>
                  </a:lnTo>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4" name="Google Shape;184;p4"/>
            <p:cNvSpPr/>
            <p:nvPr/>
          </p:nvSpPr>
          <p:spPr>
            <a:xfrm>
              <a:off x="712470" y="5505450"/>
              <a:ext cx="22859" cy="22860"/>
            </a:xfrm>
            <a:custGeom>
              <a:rect b="b" l="l" r="r" t="t"/>
              <a:pathLst>
                <a:path extrusionOk="0" h="22860" w="22859">
                  <a:moveTo>
                    <a:pt x="22859" y="0"/>
                  </a:moveTo>
                  <a:lnTo>
                    <a:pt x="0" y="0"/>
                  </a:lnTo>
                  <a:lnTo>
                    <a:pt x="0" y="22859"/>
                  </a:lnTo>
                  <a:lnTo>
                    <a:pt x="22859" y="22859"/>
                  </a:lnTo>
                  <a:lnTo>
                    <a:pt x="2285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5" name="Google Shape;185;p4"/>
            <p:cNvSpPr/>
            <p:nvPr/>
          </p:nvSpPr>
          <p:spPr>
            <a:xfrm>
              <a:off x="712470" y="5505450"/>
              <a:ext cx="22859" cy="22860"/>
            </a:xfrm>
            <a:custGeom>
              <a:rect b="b" l="l" r="r" t="t"/>
              <a:pathLst>
                <a:path extrusionOk="0" h="22860" w="22859">
                  <a:moveTo>
                    <a:pt x="0" y="22859"/>
                  </a:moveTo>
                  <a:lnTo>
                    <a:pt x="22859" y="22859"/>
                  </a:lnTo>
                  <a:lnTo>
                    <a:pt x="22859" y="0"/>
                  </a:lnTo>
                  <a:lnTo>
                    <a:pt x="0" y="0"/>
                  </a:lnTo>
                  <a:lnTo>
                    <a:pt x="0" y="22859"/>
                  </a:lnTo>
                  <a:close/>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6" name="Google Shape;186;p4"/>
            <p:cNvSpPr/>
            <p:nvPr/>
          </p:nvSpPr>
          <p:spPr>
            <a:xfrm>
              <a:off x="666750" y="5505450"/>
              <a:ext cx="22859" cy="22860"/>
            </a:xfrm>
            <a:custGeom>
              <a:rect b="b" l="l" r="r" t="t"/>
              <a:pathLst>
                <a:path extrusionOk="0" h="22860" w="22859">
                  <a:moveTo>
                    <a:pt x="22859" y="0"/>
                  </a:moveTo>
                  <a:lnTo>
                    <a:pt x="0" y="0"/>
                  </a:lnTo>
                  <a:lnTo>
                    <a:pt x="0" y="22859"/>
                  </a:lnTo>
                  <a:lnTo>
                    <a:pt x="22859" y="22859"/>
                  </a:lnTo>
                  <a:lnTo>
                    <a:pt x="22859"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7" name="Google Shape;187;p4"/>
            <p:cNvSpPr/>
            <p:nvPr/>
          </p:nvSpPr>
          <p:spPr>
            <a:xfrm>
              <a:off x="666750" y="5505450"/>
              <a:ext cx="22859" cy="22860"/>
            </a:xfrm>
            <a:custGeom>
              <a:rect b="b" l="l" r="r" t="t"/>
              <a:pathLst>
                <a:path extrusionOk="0" h="22860" w="22859">
                  <a:moveTo>
                    <a:pt x="0" y="22859"/>
                  </a:moveTo>
                  <a:lnTo>
                    <a:pt x="22859" y="22859"/>
                  </a:lnTo>
                  <a:lnTo>
                    <a:pt x="22859" y="0"/>
                  </a:lnTo>
                  <a:lnTo>
                    <a:pt x="0" y="0"/>
                  </a:lnTo>
                  <a:lnTo>
                    <a:pt x="0" y="22859"/>
                  </a:lnTo>
                  <a:close/>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8" name="Google Shape;188;p4"/>
            <p:cNvSpPr/>
            <p:nvPr/>
          </p:nvSpPr>
          <p:spPr>
            <a:xfrm>
              <a:off x="621029" y="5505450"/>
              <a:ext cx="15240" cy="22860"/>
            </a:xfrm>
            <a:custGeom>
              <a:rect b="b" l="l" r="r" t="t"/>
              <a:pathLst>
                <a:path extrusionOk="0" h="22860" w="15240">
                  <a:moveTo>
                    <a:pt x="15240" y="0"/>
                  </a:moveTo>
                  <a:lnTo>
                    <a:pt x="0" y="0"/>
                  </a:lnTo>
                  <a:lnTo>
                    <a:pt x="0" y="22859"/>
                  </a:lnTo>
                  <a:lnTo>
                    <a:pt x="15240" y="22859"/>
                  </a:lnTo>
                  <a:lnTo>
                    <a:pt x="15240" y="0"/>
                  </a:lnTo>
                  <a:close/>
                </a:path>
              </a:pathLst>
            </a:custGeom>
            <a:solidFill>
              <a:srgbClr val="000000"/>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sp>
          <p:nvSpPr>
            <p:cNvPr id="189" name="Google Shape;189;p4"/>
            <p:cNvSpPr/>
            <p:nvPr/>
          </p:nvSpPr>
          <p:spPr>
            <a:xfrm>
              <a:off x="621029" y="5505450"/>
              <a:ext cx="15240" cy="22860"/>
            </a:xfrm>
            <a:custGeom>
              <a:rect b="b" l="l" r="r" t="t"/>
              <a:pathLst>
                <a:path extrusionOk="0" h="22860" w="15240">
                  <a:moveTo>
                    <a:pt x="0" y="22859"/>
                  </a:moveTo>
                  <a:lnTo>
                    <a:pt x="15240" y="22859"/>
                  </a:lnTo>
                  <a:lnTo>
                    <a:pt x="15240" y="0"/>
                  </a:lnTo>
                  <a:lnTo>
                    <a:pt x="0" y="0"/>
                  </a:lnTo>
                  <a:lnTo>
                    <a:pt x="0" y="22859"/>
                  </a:lnTo>
                  <a:close/>
                </a:path>
              </a:pathLst>
            </a:custGeom>
            <a:noFill/>
            <a:ln cap="flat" cmpd="sng" w="9525">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970"/>
                <a:buFont typeface="Arial"/>
                <a:buNone/>
              </a:pPr>
              <a:r>
                <a:t/>
              </a:r>
              <a:endParaRPr b="0" i="0" sz="968" u="none" cap="none" strike="noStrike">
                <a:solidFill>
                  <a:srgbClr val="000000"/>
                </a:solidFill>
                <a:latin typeface="Arial"/>
                <a:ea typeface="Arial"/>
                <a:cs typeface="Arial"/>
                <a:sym typeface="Arial"/>
              </a:endParaRPr>
            </a:p>
          </p:txBody>
        </p:sp>
      </p:grpSp>
      <p:sp>
        <p:nvSpPr>
          <p:cNvPr id="190" name="Google Shape;190;p4"/>
          <p:cNvSpPr txBox="1"/>
          <p:nvPr/>
        </p:nvSpPr>
        <p:spPr>
          <a:xfrm>
            <a:off x="4572000" y="1354487"/>
            <a:ext cx="4407600" cy="1407900"/>
          </a:xfrm>
          <a:prstGeom prst="rect">
            <a:avLst/>
          </a:prstGeom>
          <a:noFill/>
          <a:ln>
            <a:noFill/>
          </a:ln>
        </p:spPr>
        <p:txBody>
          <a:bodyPr anchorCtr="0" anchor="t" bIns="0" lIns="0" spcFirstLastPara="1" rIns="0" wrap="square" tIns="35250">
            <a:spAutoFit/>
          </a:bodyPr>
          <a:lstStyle/>
          <a:p>
            <a:pPr indent="0" lvl="0" marL="0" marR="0" rtl="0" algn="l">
              <a:lnSpc>
                <a:spcPct val="115000"/>
              </a:lnSpc>
              <a:spcBef>
                <a:spcPts val="1800"/>
              </a:spcBef>
              <a:spcAft>
                <a:spcPts val="0"/>
              </a:spcAft>
              <a:buClr>
                <a:schemeClr val="dk1"/>
              </a:buClr>
              <a:buSzPts val="1100"/>
              <a:buFont typeface="Arial"/>
              <a:buNone/>
            </a:pPr>
            <a:r>
              <a:rPr b="1" lang="en" sz="900">
                <a:solidFill>
                  <a:schemeClr val="dk1"/>
                </a:solidFill>
              </a:rPr>
              <a:t>How Our Solution Helps</a:t>
            </a:r>
            <a:endParaRPr b="1" i="0" sz="9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Gives supervisors real-time situational awareness</a:t>
            </a:r>
            <a:endParaRPr sz="800">
              <a:solidFill>
                <a:schemeClr val="dk1"/>
              </a:solidFil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Improves passenger and operator safety</a:t>
            </a:r>
            <a:endParaRPr sz="800">
              <a:solidFill>
                <a:schemeClr val="dk1"/>
              </a:solidFil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Reduces accidents through AI-based driver coaching</a:t>
            </a:r>
            <a:endParaRPr sz="800">
              <a:solidFill>
                <a:schemeClr val="dk1"/>
              </a:solidFil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Supports rapid incident investigation &amp; claim resolution</a:t>
            </a:r>
            <a:endParaRPr sz="800">
              <a:solidFill>
                <a:schemeClr val="dk1"/>
              </a:solidFil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Protects businesses and municipalities from liability</a:t>
            </a:r>
            <a:endParaRPr sz="800">
              <a:solidFill>
                <a:schemeClr val="dk1"/>
              </a:solidFill>
            </a:endParaRPr>
          </a:p>
          <a:p>
            <a:pPr indent="-279400" lvl="0" marL="457200" rtl="0" algn="l">
              <a:lnSpc>
                <a:spcPct val="115000"/>
              </a:lnSpc>
              <a:spcBef>
                <a:spcPts val="0"/>
              </a:spcBef>
              <a:spcAft>
                <a:spcPts val="0"/>
              </a:spcAft>
              <a:buClr>
                <a:schemeClr val="dk1"/>
              </a:buClr>
              <a:buSzPts val="800"/>
              <a:buChar char="●"/>
            </a:pPr>
            <a:r>
              <a:rPr lang="en" sz="800">
                <a:solidFill>
                  <a:schemeClr val="dk1"/>
                </a:solidFill>
              </a:rPr>
              <a:t>Helps dispatch and operations make informed decisions quickly</a:t>
            </a:r>
            <a:endParaRPr sz="800">
              <a:solidFill>
                <a:schemeClr val="dk1"/>
              </a:solidFill>
            </a:endParaRPr>
          </a:p>
          <a:p>
            <a:pPr indent="0" lvl="0" marL="0" marR="0" rtl="0" algn="l">
              <a:lnSpc>
                <a:spcPct val="115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750"/>
              <a:buFont typeface="Arial"/>
              <a:buNone/>
            </a:pPr>
            <a:r>
              <a:t/>
            </a:r>
            <a:endParaRPr b="0" i="0" sz="750" u="none" cap="none" strike="noStrike">
              <a:solidFill>
                <a:schemeClr val="dk1"/>
              </a:solidFill>
              <a:latin typeface="Arial"/>
              <a:ea typeface="Arial"/>
              <a:cs typeface="Arial"/>
              <a:sym typeface="Arial"/>
            </a:endParaRPr>
          </a:p>
        </p:txBody>
      </p:sp>
      <p:sp>
        <p:nvSpPr>
          <p:cNvPr id="191" name="Google Shape;191;p4"/>
          <p:cNvSpPr txBox="1"/>
          <p:nvPr/>
        </p:nvSpPr>
        <p:spPr>
          <a:xfrm>
            <a:off x="267000" y="1414020"/>
            <a:ext cx="4142400" cy="96090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650"/>
              <a:buFont typeface="Arial"/>
              <a:buNone/>
            </a:pPr>
            <a:r>
              <a:rPr b="1" i="0" lang="en" sz="700" u="none" cap="none" strike="noStrike">
                <a:solidFill>
                  <a:srgbClr val="000000"/>
                </a:solidFill>
                <a:latin typeface="Arial"/>
                <a:ea typeface="Arial"/>
                <a:cs typeface="Arial"/>
                <a:sym typeface="Arial"/>
              </a:rPr>
              <a:t> </a:t>
            </a:r>
            <a:r>
              <a:rPr b="1" i="0" lang="en" sz="900" u="none" cap="none" strike="noStrike">
                <a:solidFill>
                  <a:srgbClr val="000000"/>
                </a:solidFill>
                <a:latin typeface="Arial"/>
                <a:ea typeface="Arial"/>
                <a:cs typeface="Arial"/>
                <a:sym typeface="Arial"/>
              </a:rPr>
              <a:t>Competitive Environment</a:t>
            </a:r>
            <a:endParaRPr b="1" i="0" sz="9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50"/>
              <a:buFont typeface="Arial"/>
              <a:buNone/>
            </a:pPr>
            <a:r>
              <a:t/>
            </a:r>
            <a:endParaRPr b="1" i="0" sz="9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700"/>
              <a:buFont typeface="Arial"/>
              <a:buNone/>
            </a:pPr>
            <a:r>
              <a:rPr lang="en" sz="800">
                <a:solidFill>
                  <a:schemeClr val="dk1"/>
                </a:solidFill>
              </a:rPr>
              <a:t>Across transit and commercial sectors, fleets are moving away from offline DVR systems toward real-time, cloud-connected video. Rising insurance rates, increasing road incidents, operator shortages, and public safety concerns are driving the adoption of connected camera systems with AI and live streaming capabilities.</a:t>
            </a:r>
            <a:endParaRPr b="0" i="0" sz="800" u="none" cap="none" strike="noStrike">
              <a:solidFill>
                <a:schemeClr val="dk1"/>
              </a:solidFill>
              <a:latin typeface="Arial"/>
              <a:ea typeface="Arial"/>
              <a:cs typeface="Arial"/>
              <a:sym typeface="Arial"/>
            </a:endParaRPr>
          </a:p>
          <a:p>
            <a:pPr indent="0" lvl="0" marL="457200" marR="0" rtl="0" algn="l">
              <a:lnSpc>
                <a:spcPct val="115000"/>
              </a:lnSpc>
              <a:spcBef>
                <a:spcPts val="0"/>
              </a:spcBef>
              <a:spcAft>
                <a:spcPts val="0"/>
              </a:spcAft>
              <a:buClr>
                <a:srgbClr val="000000"/>
              </a:buClr>
              <a:buSzPts val="700"/>
              <a:buFont typeface="Arial"/>
              <a:buNone/>
            </a:pPr>
            <a:r>
              <a:t/>
            </a:r>
            <a:endParaRPr b="0" i="0" sz="700" u="none" cap="none" strike="noStrike">
              <a:solidFill>
                <a:schemeClr val="dk1"/>
              </a:solidFill>
              <a:latin typeface="Arial"/>
              <a:ea typeface="Arial"/>
              <a:cs typeface="Arial"/>
              <a:sym typeface="Arial"/>
            </a:endParaRPr>
          </a:p>
        </p:txBody>
      </p:sp>
      <p:sp>
        <p:nvSpPr>
          <p:cNvPr id="192" name="Google Shape;192;p4"/>
          <p:cNvSpPr/>
          <p:nvPr/>
        </p:nvSpPr>
        <p:spPr>
          <a:xfrm>
            <a:off x="253379" y="2610719"/>
            <a:ext cx="8681314" cy="7200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93" name="Google Shape;193;p4"/>
          <p:cNvSpPr txBox="1"/>
          <p:nvPr>
            <p:ph idx="12" type="sldNum"/>
          </p:nvPr>
        </p:nvSpPr>
        <p:spPr>
          <a:xfrm>
            <a:off x="8564569" y="4873005"/>
            <a:ext cx="297300" cy="138600"/>
          </a:xfrm>
          <a:prstGeom prst="rect">
            <a:avLst/>
          </a:prstGeom>
          <a:noFill/>
          <a:ln>
            <a:noFill/>
          </a:ln>
        </p:spPr>
        <p:txBody>
          <a:bodyPr anchorCtr="0" anchor="ctr" bIns="0" lIns="0" spcFirstLastPara="1" rIns="0" wrap="square" tIns="0">
            <a:spAutoFit/>
          </a:bodyPr>
          <a:lstStyle/>
          <a:p>
            <a:pPr indent="0" lvl="0" marL="25400" rtl="0" algn="r">
              <a:lnSpc>
                <a:spcPct val="103777"/>
              </a:lnSpc>
              <a:spcBef>
                <a:spcPts val="0"/>
              </a:spcBef>
              <a:spcAft>
                <a:spcPts val="0"/>
              </a:spcAft>
              <a:buSzPts val="600"/>
              <a:buNone/>
            </a:pPr>
            <a:fld id="{00000000-1234-1234-1234-123412341234}" type="slidenum">
              <a:rPr lang="en"/>
              <a:t>‹#›</a:t>
            </a:fld>
            <a:endParaRPr/>
          </a:p>
        </p:txBody>
      </p:sp>
      <p:sp>
        <p:nvSpPr>
          <p:cNvPr id="194" name="Google Shape;194;p4"/>
          <p:cNvSpPr txBox="1"/>
          <p:nvPr>
            <p:ph idx="11" type="ftr"/>
          </p:nvPr>
        </p:nvSpPr>
        <p:spPr>
          <a:xfrm>
            <a:off x="7255096" y="4873005"/>
            <a:ext cx="1428300" cy="107700"/>
          </a:xfrm>
          <a:prstGeom prst="rect">
            <a:avLst/>
          </a:prstGeom>
          <a:noFill/>
          <a:ln>
            <a:noFill/>
          </a:ln>
        </p:spPr>
        <p:txBody>
          <a:bodyPr anchorCtr="0" anchor="ctr" bIns="0" lIns="0" spcFirstLastPara="1" rIns="0" wrap="square" tIns="0">
            <a:spAutoFit/>
          </a:bodyPr>
          <a:lstStyle/>
          <a:p>
            <a:pPr indent="0" lvl="0" marL="12700" rtl="0" algn="ctr">
              <a:lnSpc>
                <a:spcPct val="133428"/>
              </a:lnSpc>
              <a:spcBef>
                <a:spcPts val="0"/>
              </a:spcBef>
              <a:spcAft>
                <a:spcPts val="0"/>
              </a:spcAft>
              <a:buSzPts val="700"/>
              <a:buNone/>
            </a:pPr>
            <a:r>
              <a:rPr lang="en" sz="700"/>
              <a:t>FOR INTERNAL USE ONLY</a:t>
            </a:r>
            <a:endParaRPr/>
          </a:p>
        </p:txBody>
      </p:sp>
      <p:cxnSp>
        <p:nvCxnSpPr>
          <p:cNvPr id="195" name="Google Shape;195;p4"/>
          <p:cNvCxnSpPr/>
          <p:nvPr/>
        </p:nvCxnSpPr>
        <p:spPr>
          <a:xfrm flipH="1">
            <a:off x="4482538" y="1456947"/>
            <a:ext cx="600" cy="1048200"/>
          </a:xfrm>
          <a:prstGeom prst="straightConnector1">
            <a:avLst/>
          </a:prstGeom>
          <a:noFill/>
          <a:ln cap="flat" cmpd="sng" w="9525">
            <a:solidFill>
              <a:srgbClr val="E62689"/>
            </a:solidFill>
            <a:prstDash val="solid"/>
            <a:round/>
            <a:headEnd len="sm" w="sm" type="none"/>
            <a:tailEnd len="sm" w="sm" type="none"/>
          </a:ln>
        </p:spPr>
      </p:cxnSp>
      <p:pic>
        <p:nvPicPr>
          <p:cNvPr id="196" name="Google Shape;196;p4"/>
          <p:cNvPicPr preferRelativeResize="0"/>
          <p:nvPr/>
        </p:nvPicPr>
        <p:blipFill rotWithShape="1">
          <a:blip r:embed="rId4">
            <a:alphaModFix/>
          </a:blip>
          <a:srcRect b="0" l="0" r="0" t="0"/>
          <a:stretch/>
        </p:blipFill>
        <p:spPr>
          <a:xfrm>
            <a:off x="219250" y="4510634"/>
            <a:ext cx="1256028" cy="447832"/>
          </a:xfrm>
          <a:prstGeom prst="rect">
            <a:avLst/>
          </a:prstGeom>
          <a:noFill/>
          <a:ln>
            <a:noFill/>
          </a:ln>
        </p:spPr>
      </p:pic>
      <p:sp>
        <p:nvSpPr>
          <p:cNvPr id="197" name="Google Shape;197;p4"/>
          <p:cNvSpPr txBox="1"/>
          <p:nvPr/>
        </p:nvSpPr>
        <p:spPr>
          <a:xfrm>
            <a:off x="2762385" y="2847435"/>
            <a:ext cx="2684700" cy="946800"/>
          </a:xfrm>
          <a:prstGeom prst="rect">
            <a:avLst/>
          </a:prstGeom>
          <a:noFill/>
          <a:ln>
            <a:noFill/>
          </a:ln>
        </p:spPr>
        <p:txBody>
          <a:bodyPr anchorCtr="0" anchor="t" bIns="0" lIns="0" spcFirstLastPara="1" rIns="0" wrap="square" tIns="35250">
            <a:spAutoFit/>
          </a:bodyPr>
          <a:lstStyle/>
          <a:p>
            <a:pPr indent="0" lvl="0" marL="0" rtl="0" algn="l">
              <a:lnSpc>
                <a:spcPct val="115000"/>
              </a:lnSpc>
              <a:spcBef>
                <a:spcPts val="1200"/>
              </a:spcBef>
              <a:spcAft>
                <a:spcPts val="0"/>
              </a:spcAft>
              <a:buClr>
                <a:schemeClr val="dk1"/>
              </a:buClr>
              <a:buSzPts val="1100"/>
              <a:buFont typeface="Arial"/>
              <a:buNone/>
            </a:pPr>
            <a:r>
              <a:rPr b="1" lang="en" sz="700">
                <a:solidFill>
                  <a:schemeClr val="dk1"/>
                </a:solidFill>
              </a:rPr>
              <a:t>Commercial Fleets</a:t>
            </a:r>
            <a:endParaRPr b="1" sz="700">
              <a:solidFill>
                <a:schemeClr val="dk1"/>
              </a:solidFill>
            </a:endParaRPr>
          </a:p>
          <a:p>
            <a:pPr indent="-273050" lvl="0" marL="457200" rtl="0" algn="l">
              <a:lnSpc>
                <a:spcPct val="115000"/>
              </a:lnSpc>
              <a:spcBef>
                <a:spcPts val="1200"/>
              </a:spcBef>
              <a:spcAft>
                <a:spcPts val="0"/>
              </a:spcAft>
              <a:buClr>
                <a:schemeClr val="dk1"/>
              </a:buClr>
              <a:buSzPts val="700"/>
              <a:buChar char="●"/>
            </a:pPr>
            <a:r>
              <a:rPr lang="en" sz="700">
                <a:solidFill>
                  <a:schemeClr val="dk1"/>
                </a:solidFill>
              </a:rPr>
              <a:t>Reduce insurance costs with video-backed evidence</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Improve driver safety &amp; reduce harsh driving events</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Defend against false claims, damaged goods disputes</a:t>
            </a:r>
            <a:endParaRPr sz="700">
              <a:solidFill>
                <a:schemeClr val="dk1"/>
              </a:solidFill>
            </a:endParaRPr>
          </a:p>
          <a:p>
            <a:pPr indent="0" lvl="0" marL="0" marR="0" rtl="0" algn="l">
              <a:lnSpc>
                <a:spcPct val="115000"/>
              </a:lnSpc>
              <a:spcBef>
                <a:spcPts val="1200"/>
              </a:spcBef>
              <a:spcAft>
                <a:spcPts val="1200"/>
              </a:spcAft>
              <a:buClr>
                <a:srgbClr val="000000"/>
              </a:buClr>
              <a:buSzPts val="700"/>
              <a:buFont typeface="Arial"/>
              <a:buNone/>
            </a:pPr>
            <a:r>
              <a:t/>
            </a:r>
            <a:endParaRPr b="1" sz="700">
              <a:solidFill>
                <a:schemeClr val="dk1"/>
              </a:solidFill>
            </a:endParaRPr>
          </a:p>
        </p:txBody>
      </p:sp>
      <p:sp>
        <p:nvSpPr>
          <p:cNvPr id="198" name="Google Shape;198;p4"/>
          <p:cNvSpPr txBox="1"/>
          <p:nvPr/>
        </p:nvSpPr>
        <p:spPr>
          <a:xfrm>
            <a:off x="273775" y="2610459"/>
            <a:ext cx="2684700" cy="1221000"/>
          </a:xfrm>
          <a:prstGeom prst="rect">
            <a:avLst/>
          </a:prstGeom>
          <a:noFill/>
          <a:ln>
            <a:noFill/>
          </a:ln>
        </p:spPr>
        <p:txBody>
          <a:bodyPr anchorCtr="0" anchor="t" bIns="0" lIns="0" spcFirstLastPara="1" rIns="0" wrap="square" tIns="9525">
            <a:spAutoFit/>
          </a:bodyPr>
          <a:lstStyle/>
          <a:p>
            <a:pPr indent="0" lvl="0" marL="0" marR="0" rtl="0" algn="l">
              <a:lnSpc>
                <a:spcPct val="100000"/>
              </a:lnSpc>
              <a:spcBef>
                <a:spcPts val="0"/>
              </a:spcBef>
              <a:spcAft>
                <a:spcPts val="0"/>
              </a:spcAft>
              <a:buClr>
                <a:srgbClr val="000000"/>
              </a:buClr>
              <a:buSzPts val="650"/>
              <a:buFont typeface="Arial"/>
              <a:buNone/>
            </a:pPr>
            <a:r>
              <a:rPr b="1" i="0" lang="en" sz="900" u="none" cap="none" strike="noStrike">
                <a:solidFill>
                  <a:srgbClr val="000000"/>
                </a:solidFill>
                <a:latin typeface="Arial"/>
                <a:ea typeface="Arial"/>
                <a:cs typeface="Arial"/>
                <a:sym typeface="Arial"/>
              </a:rPr>
              <a:t> Opportunity</a:t>
            </a:r>
            <a:endParaRPr b="1" i="0" sz="900" u="none" cap="none" strike="noStrike">
              <a:solidFill>
                <a:srgbClr val="000000"/>
              </a:solidFill>
              <a:latin typeface="Arial"/>
              <a:ea typeface="Arial"/>
              <a:cs typeface="Arial"/>
              <a:sym typeface="Arial"/>
            </a:endParaRPr>
          </a:p>
          <a:p>
            <a:pPr indent="0" lvl="0" marL="0" rtl="0" algn="l">
              <a:lnSpc>
                <a:spcPct val="115000"/>
              </a:lnSpc>
              <a:spcBef>
                <a:spcPts val="1200"/>
              </a:spcBef>
              <a:spcAft>
                <a:spcPts val="0"/>
              </a:spcAft>
              <a:buNone/>
            </a:pPr>
            <a:r>
              <a:rPr b="1" lang="en" sz="700">
                <a:solidFill>
                  <a:schemeClr val="dk1"/>
                </a:solidFill>
              </a:rPr>
              <a:t>Public Transit Agencies</a:t>
            </a:r>
            <a:endParaRPr b="1" sz="700">
              <a:solidFill>
                <a:schemeClr val="dk1"/>
              </a:solidFill>
            </a:endParaRPr>
          </a:p>
          <a:p>
            <a:pPr indent="-273050" lvl="0" marL="457200" rtl="0" algn="l">
              <a:lnSpc>
                <a:spcPct val="115000"/>
              </a:lnSpc>
              <a:spcBef>
                <a:spcPts val="1200"/>
              </a:spcBef>
              <a:spcAft>
                <a:spcPts val="0"/>
              </a:spcAft>
              <a:buClr>
                <a:schemeClr val="dk1"/>
              </a:buClr>
              <a:buSzPts val="700"/>
              <a:buChar char="●"/>
            </a:pPr>
            <a:r>
              <a:rPr lang="en" sz="700">
                <a:solidFill>
                  <a:schemeClr val="dk1"/>
                </a:solidFill>
              </a:rPr>
              <a:t>Improve operator safety &amp; reduce operator assaults</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Monitor passenger behavior, vandalism &amp; incidents</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Enable live response visibility for dispatch</a:t>
            </a:r>
            <a:endParaRPr b="1" sz="300">
              <a:solidFill>
                <a:schemeClr val="dk1"/>
              </a:solidFill>
            </a:endParaRPr>
          </a:p>
          <a:p>
            <a:pPr indent="0" lvl="0" marL="0" marR="0" rtl="0" algn="l">
              <a:lnSpc>
                <a:spcPct val="115000"/>
              </a:lnSpc>
              <a:spcBef>
                <a:spcPts val="1200"/>
              </a:spcBef>
              <a:spcAft>
                <a:spcPts val="0"/>
              </a:spcAft>
              <a:buClr>
                <a:srgbClr val="000000"/>
              </a:buClr>
              <a:buSzPts val="750"/>
              <a:buFont typeface="Arial"/>
              <a:buNone/>
            </a:pPr>
            <a:r>
              <a:t/>
            </a:r>
            <a:endParaRPr b="1" i="0" sz="750" u="none" cap="none" strike="noStrike">
              <a:solidFill>
                <a:schemeClr val="dk1"/>
              </a:solidFill>
              <a:latin typeface="Arial"/>
              <a:ea typeface="Arial"/>
              <a:cs typeface="Arial"/>
              <a:sym typeface="Arial"/>
            </a:endParaRPr>
          </a:p>
        </p:txBody>
      </p:sp>
      <p:sp>
        <p:nvSpPr>
          <p:cNvPr id="199" name="Google Shape;199;p4"/>
          <p:cNvSpPr txBox="1"/>
          <p:nvPr/>
        </p:nvSpPr>
        <p:spPr>
          <a:xfrm>
            <a:off x="5323824" y="2847435"/>
            <a:ext cx="2312400" cy="946800"/>
          </a:xfrm>
          <a:prstGeom prst="rect">
            <a:avLst/>
          </a:prstGeom>
          <a:noFill/>
          <a:ln>
            <a:noFill/>
          </a:ln>
        </p:spPr>
        <p:txBody>
          <a:bodyPr anchorCtr="0" anchor="t" bIns="0" lIns="0" spcFirstLastPara="1" rIns="0" wrap="square" tIns="35250">
            <a:spAutoFit/>
          </a:bodyPr>
          <a:lstStyle/>
          <a:p>
            <a:pPr indent="0" lvl="0" marL="0" rtl="0" algn="l">
              <a:lnSpc>
                <a:spcPct val="115000"/>
              </a:lnSpc>
              <a:spcBef>
                <a:spcPts val="1200"/>
              </a:spcBef>
              <a:spcAft>
                <a:spcPts val="0"/>
              </a:spcAft>
              <a:buNone/>
            </a:pPr>
            <a:r>
              <a:rPr b="1" lang="en" sz="700">
                <a:solidFill>
                  <a:schemeClr val="dk1"/>
                </a:solidFill>
              </a:rPr>
              <a:t>SMB &amp; Contractor Vehicles</a:t>
            </a:r>
            <a:endParaRPr b="1" sz="700">
              <a:solidFill>
                <a:schemeClr val="dk1"/>
              </a:solidFill>
            </a:endParaRPr>
          </a:p>
          <a:p>
            <a:pPr indent="-273050" lvl="0" marL="457200" rtl="0" algn="l">
              <a:lnSpc>
                <a:spcPct val="115000"/>
              </a:lnSpc>
              <a:spcBef>
                <a:spcPts val="1200"/>
              </a:spcBef>
              <a:spcAft>
                <a:spcPts val="0"/>
              </a:spcAft>
              <a:buClr>
                <a:schemeClr val="dk1"/>
              </a:buClr>
              <a:buSzPts val="700"/>
              <a:buChar char="●"/>
            </a:pPr>
            <a:r>
              <a:rPr lang="en" sz="700">
                <a:solidFill>
                  <a:schemeClr val="dk1"/>
                </a:solidFill>
              </a:rPr>
              <a:t>Track field service teams in real time</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Verify job site arrival/departure</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Protect expensive equipment inside vehicles</a:t>
            </a:r>
            <a:endParaRPr b="1" sz="700">
              <a:solidFill>
                <a:schemeClr val="dk1"/>
              </a:solidFill>
            </a:endParaRPr>
          </a:p>
          <a:p>
            <a:pPr indent="0" lvl="0" marL="0" marR="0" rtl="0" algn="l">
              <a:lnSpc>
                <a:spcPct val="115000"/>
              </a:lnSpc>
              <a:spcBef>
                <a:spcPts val="1200"/>
              </a:spcBef>
              <a:spcAft>
                <a:spcPts val="1200"/>
              </a:spcAft>
              <a:buClr>
                <a:srgbClr val="000000"/>
              </a:buClr>
              <a:buSzPts val="700"/>
              <a:buFont typeface="Arial"/>
              <a:buNone/>
            </a:pPr>
            <a:r>
              <a:t/>
            </a:r>
            <a:endParaRPr b="1" sz="700">
              <a:solidFill>
                <a:schemeClr val="dk1"/>
              </a:solidFill>
            </a:endParaRPr>
          </a:p>
        </p:txBody>
      </p:sp>
      <p:sp>
        <p:nvSpPr>
          <p:cNvPr id="200" name="Google Shape;200;p4"/>
          <p:cNvSpPr txBox="1"/>
          <p:nvPr/>
        </p:nvSpPr>
        <p:spPr>
          <a:xfrm>
            <a:off x="7482575" y="2794510"/>
            <a:ext cx="1661400" cy="1596300"/>
          </a:xfrm>
          <a:prstGeom prst="rect">
            <a:avLst/>
          </a:prstGeom>
          <a:noFill/>
          <a:ln>
            <a:noFill/>
          </a:ln>
        </p:spPr>
        <p:txBody>
          <a:bodyPr anchorCtr="0" anchor="t" bIns="0" lIns="0" spcFirstLastPara="1" rIns="0" wrap="square" tIns="35250">
            <a:spAutoFit/>
          </a:bodyPr>
          <a:lstStyle/>
          <a:p>
            <a:pPr indent="0" lvl="0" marL="0" rtl="0" algn="l">
              <a:lnSpc>
                <a:spcPct val="115000"/>
              </a:lnSpc>
              <a:spcBef>
                <a:spcPts val="1200"/>
              </a:spcBef>
              <a:spcAft>
                <a:spcPts val="0"/>
              </a:spcAft>
              <a:buNone/>
            </a:pPr>
            <a:r>
              <a:rPr b="1" lang="en" sz="700">
                <a:solidFill>
                  <a:schemeClr val="dk1"/>
                </a:solidFill>
              </a:rPr>
              <a:t>Municipal Fleets</a:t>
            </a:r>
            <a:endParaRPr b="1" sz="700">
              <a:solidFill>
                <a:schemeClr val="dk1"/>
              </a:solidFill>
            </a:endParaRPr>
          </a:p>
          <a:p>
            <a:pPr indent="-273050" lvl="0" marL="457200" rtl="0" algn="l">
              <a:lnSpc>
                <a:spcPct val="115000"/>
              </a:lnSpc>
              <a:spcBef>
                <a:spcPts val="1200"/>
              </a:spcBef>
              <a:spcAft>
                <a:spcPts val="0"/>
              </a:spcAft>
              <a:buClr>
                <a:schemeClr val="dk1"/>
              </a:buClr>
              <a:buSzPts val="700"/>
              <a:buChar char="●"/>
            </a:pPr>
            <a:r>
              <a:rPr lang="en" sz="700">
                <a:solidFill>
                  <a:schemeClr val="dk1"/>
                </a:solidFill>
              </a:rPr>
              <a:t>Provide accountability for city services</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Improve operator safety in high-risk areas</a:t>
            </a:r>
            <a:endParaRPr sz="700">
              <a:solidFill>
                <a:schemeClr val="dk1"/>
              </a:solidFill>
            </a:endParaRPr>
          </a:p>
          <a:p>
            <a:pPr indent="-273050" lvl="0" marL="457200" rtl="0" algn="l">
              <a:lnSpc>
                <a:spcPct val="115000"/>
              </a:lnSpc>
              <a:spcBef>
                <a:spcPts val="0"/>
              </a:spcBef>
              <a:spcAft>
                <a:spcPts val="0"/>
              </a:spcAft>
              <a:buClr>
                <a:schemeClr val="dk1"/>
              </a:buClr>
              <a:buSzPts val="700"/>
              <a:buChar char="●"/>
            </a:pPr>
            <a:r>
              <a:rPr lang="en" sz="700">
                <a:solidFill>
                  <a:schemeClr val="dk1"/>
                </a:solidFill>
              </a:rPr>
              <a:t>Support compliance &amp; reporting</a:t>
            </a:r>
            <a:endParaRPr sz="700">
              <a:solidFill>
                <a:schemeClr val="dk1"/>
              </a:solidFill>
            </a:endParaRPr>
          </a:p>
          <a:p>
            <a:pPr indent="0" lvl="0" marL="0" rtl="0" algn="l">
              <a:lnSpc>
                <a:spcPct val="115000"/>
              </a:lnSpc>
              <a:spcBef>
                <a:spcPts val="1200"/>
              </a:spcBef>
              <a:spcAft>
                <a:spcPts val="0"/>
              </a:spcAft>
              <a:buNone/>
            </a:pPr>
            <a:r>
              <a:t/>
            </a:r>
            <a:endParaRPr b="1" sz="700">
              <a:solidFill>
                <a:schemeClr val="dk1"/>
              </a:solidFill>
            </a:endParaRPr>
          </a:p>
          <a:p>
            <a:pPr indent="0" lvl="0" marL="0" marR="0" rtl="0" algn="l">
              <a:lnSpc>
                <a:spcPct val="115000"/>
              </a:lnSpc>
              <a:spcBef>
                <a:spcPts val="1200"/>
              </a:spcBef>
              <a:spcAft>
                <a:spcPts val="1200"/>
              </a:spcAft>
              <a:buClr>
                <a:srgbClr val="000000"/>
              </a:buClr>
              <a:buSzPts val="700"/>
              <a:buFont typeface="Arial"/>
              <a:buNone/>
            </a:pPr>
            <a:r>
              <a:t/>
            </a:r>
            <a:endParaRPr b="1" sz="7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5"/>
          <p:cNvSpPr/>
          <p:nvPr/>
        </p:nvSpPr>
        <p:spPr>
          <a:xfrm>
            <a:off x="346025" y="3334676"/>
            <a:ext cx="8515800" cy="1176000"/>
          </a:xfrm>
          <a:prstGeom prst="roundRect">
            <a:avLst>
              <a:gd fmla="val 9153" name="adj"/>
            </a:avLst>
          </a:prstGeom>
          <a:noFill/>
          <a:ln cap="flat" cmpd="sng" w="12700">
            <a:solidFill>
              <a:srgbClr val="FDD70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aphicFrame>
        <p:nvGraphicFramePr>
          <p:cNvPr id="206" name="Google Shape;206;p5"/>
          <p:cNvGraphicFramePr/>
          <p:nvPr/>
        </p:nvGraphicFramePr>
        <p:xfrm>
          <a:off x="304151" y="739340"/>
          <a:ext cx="3000000" cy="3000000"/>
        </p:xfrm>
        <a:graphic>
          <a:graphicData uri="http://schemas.openxmlformats.org/drawingml/2006/table">
            <a:tbl>
              <a:tblPr bandRow="1" firstRow="1">
                <a:noFill/>
                <a:tableStyleId>{C75ACD3C-152B-4DFC-8242-00931BD4AFA1}</a:tableStyleId>
              </a:tblPr>
              <a:tblGrid>
                <a:gridCol w="817875"/>
                <a:gridCol w="3151025"/>
              </a:tblGrid>
              <a:tr h="3854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en" sz="800">
                          <a:solidFill>
                            <a:srgbClr val="E10074"/>
                          </a:solidFill>
                        </a:rPr>
                        <a:t>“We already have cameras.”</a:t>
                      </a:r>
                      <a:endParaRPr b="1"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291775">
                <a:tc>
                  <a:txBody>
                    <a:bodyPr/>
                    <a:lstStyle/>
                    <a:p>
                      <a:pPr indent="0" lvl="0" marL="50800" marR="0" rtl="0" algn="l">
                        <a:lnSpc>
                          <a:spcPct val="100000"/>
                        </a:lnSpc>
                        <a:spcBef>
                          <a:spcPts val="0"/>
                        </a:spcBef>
                        <a:spcAft>
                          <a:spcPts val="0"/>
                        </a:spcAft>
                        <a:buClr>
                          <a:srgbClr val="000000"/>
                        </a:buClr>
                        <a:buSzPts val="800"/>
                        <a:buFont typeface="Arial"/>
                        <a:buNone/>
                      </a:pPr>
                      <a:r>
                        <a:rPr b="1" lang="en" sz="800" u="none" cap="none" strike="noStrike">
                          <a:solidFill>
                            <a:srgbClr val="18518E"/>
                          </a:solidFill>
                          <a:latin typeface="Arial"/>
                          <a:ea typeface="Arial"/>
                          <a:cs typeface="Arial"/>
                          <a:sym typeface="Arial"/>
                        </a:rPr>
                        <a:t>Response</a:t>
                      </a:r>
                      <a:endParaRPr sz="8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50"/>
                        <a:buFont typeface="Arial"/>
                        <a:buNone/>
                      </a:pPr>
                      <a:r>
                        <a:rPr lang="en" sz="750"/>
                        <a:t>Older DVR systems lack real-time access, AI insights, and cloud storage. SafeSight modernizes your fleet.</a:t>
                      </a:r>
                      <a:endParaRPr sz="750" u="none" cap="none" strike="noStrike"/>
                    </a:p>
                  </a:txBody>
                  <a:tcPr marT="300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07" name="Google Shape;207;p5"/>
          <p:cNvPicPr preferRelativeResize="0"/>
          <p:nvPr/>
        </p:nvPicPr>
        <p:blipFill rotWithShape="1">
          <a:blip r:embed="rId3">
            <a:alphaModFix/>
          </a:blip>
          <a:srcRect b="0" l="0" r="0" t="0"/>
          <a:stretch/>
        </p:blipFill>
        <p:spPr>
          <a:xfrm>
            <a:off x="382039" y="821168"/>
            <a:ext cx="151286" cy="151247"/>
          </a:xfrm>
          <a:prstGeom prst="rect">
            <a:avLst/>
          </a:prstGeom>
          <a:noFill/>
          <a:ln>
            <a:noFill/>
          </a:ln>
        </p:spPr>
      </p:pic>
      <p:grpSp>
        <p:nvGrpSpPr>
          <p:cNvPr id="208" name="Google Shape;208;p5"/>
          <p:cNvGrpSpPr/>
          <p:nvPr/>
        </p:nvGrpSpPr>
        <p:grpSpPr>
          <a:xfrm>
            <a:off x="341405" y="615275"/>
            <a:ext cx="296228" cy="388221"/>
            <a:chOff x="366359" y="1010896"/>
            <a:chExt cx="394970" cy="517628"/>
          </a:xfrm>
        </p:grpSpPr>
        <p:pic>
          <p:nvPicPr>
            <p:cNvPr id="209" name="Google Shape;209;p5"/>
            <p:cNvPicPr preferRelativeResize="0"/>
            <p:nvPr/>
          </p:nvPicPr>
          <p:blipFill rotWithShape="1">
            <a:blip r:embed="rId4">
              <a:alphaModFix/>
            </a:blip>
            <a:srcRect b="0" l="0" r="0" t="0"/>
            <a:stretch/>
          </p:blipFill>
          <p:spPr>
            <a:xfrm>
              <a:off x="431152" y="1010896"/>
              <a:ext cx="155505" cy="238393"/>
            </a:xfrm>
            <a:prstGeom prst="rect">
              <a:avLst/>
            </a:prstGeom>
            <a:noFill/>
            <a:ln>
              <a:noFill/>
            </a:ln>
          </p:spPr>
        </p:pic>
        <p:sp>
          <p:nvSpPr>
            <p:cNvPr id="210" name="Google Shape;210;p5"/>
            <p:cNvSpPr/>
            <p:nvPr/>
          </p:nvSpPr>
          <p:spPr>
            <a:xfrm>
              <a:off x="366359" y="1062434"/>
              <a:ext cx="394970" cy="466090"/>
            </a:xfrm>
            <a:custGeom>
              <a:rect b="b" l="l" r="r" t="t"/>
              <a:pathLst>
                <a:path extrusionOk="0" h="466090" w="394970">
                  <a:moveTo>
                    <a:pt x="71294" y="216084"/>
                  </a:moveTo>
                  <a:lnTo>
                    <a:pt x="71294" y="109219"/>
                  </a:lnTo>
                  <a:lnTo>
                    <a:pt x="49522" y="76380"/>
                  </a:lnTo>
                  <a:lnTo>
                    <a:pt x="35645" y="73579"/>
                  </a:lnTo>
                  <a:lnTo>
                    <a:pt x="21772" y="76380"/>
                  </a:lnTo>
                  <a:lnTo>
                    <a:pt x="10442" y="84017"/>
                  </a:lnTo>
                  <a:lnTo>
                    <a:pt x="2801" y="95345"/>
                  </a:lnTo>
                  <a:lnTo>
                    <a:pt x="0" y="109219"/>
                  </a:lnTo>
                  <a:lnTo>
                    <a:pt x="0" y="346746"/>
                  </a:lnTo>
                  <a:lnTo>
                    <a:pt x="9259" y="392921"/>
                  </a:lnTo>
                  <a:lnTo>
                    <a:pt x="34631" y="430653"/>
                  </a:lnTo>
                  <a:lnTo>
                    <a:pt x="72303" y="456121"/>
                  </a:lnTo>
                  <a:lnTo>
                    <a:pt x="118463" y="465505"/>
                  </a:lnTo>
                  <a:lnTo>
                    <a:pt x="118681" y="465505"/>
                  </a:lnTo>
                  <a:lnTo>
                    <a:pt x="198021" y="465505"/>
                  </a:lnTo>
                  <a:lnTo>
                    <a:pt x="227790" y="461708"/>
                  </a:lnTo>
                  <a:lnTo>
                    <a:pt x="279186" y="433455"/>
                  </a:lnTo>
                  <a:lnTo>
                    <a:pt x="329934" y="356556"/>
                  </a:lnTo>
                  <a:lnTo>
                    <a:pt x="359548" y="300953"/>
                  </a:lnTo>
                  <a:lnTo>
                    <a:pt x="381490" y="257419"/>
                  </a:lnTo>
                  <a:lnTo>
                    <a:pt x="394965" y="218588"/>
                  </a:lnTo>
                  <a:lnTo>
                    <a:pt x="391134" y="208370"/>
                  </a:lnTo>
                  <a:lnTo>
                    <a:pt x="383402" y="200121"/>
                  </a:lnTo>
                  <a:lnTo>
                    <a:pt x="374787" y="195951"/>
                  </a:lnTo>
                  <a:lnTo>
                    <a:pt x="365525" y="194867"/>
                  </a:lnTo>
                  <a:lnTo>
                    <a:pt x="356407" y="196828"/>
                  </a:lnTo>
                  <a:lnTo>
                    <a:pt x="348224" y="201796"/>
                  </a:lnTo>
                  <a:lnTo>
                    <a:pt x="285078" y="275357"/>
                  </a:lnTo>
                  <a:lnTo>
                    <a:pt x="285078" y="37994"/>
                  </a:lnTo>
                  <a:lnTo>
                    <a:pt x="283233" y="23960"/>
                  </a:lnTo>
                  <a:lnTo>
                    <a:pt x="276387" y="12134"/>
                  </a:lnTo>
                  <a:lnTo>
                    <a:pt x="265605" y="3740"/>
                  </a:lnTo>
                  <a:lnTo>
                    <a:pt x="251956" y="0"/>
                  </a:lnTo>
                  <a:lnTo>
                    <a:pt x="237919" y="1844"/>
                  </a:lnTo>
                  <a:lnTo>
                    <a:pt x="226090" y="8690"/>
                  </a:lnTo>
                  <a:lnTo>
                    <a:pt x="217694" y="19471"/>
                  </a:lnTo>
                  <a:lnTo>
                    <a:pt x="213952" y="33122"/>
                  </a:lnTo>
                  <a:lnTo>
                    <a:pt x="213844" y="34725"/>
                  </a:lnTo>
                  <a:lnTo>
                    <a:pt x="213844" y="36328"/>
                  </a:lnTo>
                  <a:lnTo>
                    <a:pt x="213943" y="37939"/>
                  </a:lnTo>
                  <a:lnTo>
                    <a:pt x="213943" y="180444"/>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graphicFrame>
        <p:nvGraphicFramePr>
          <p:cNvPr id="211" name="Google Shape;211;p5"/>
          <p:cNvGraphicFramePr/>
          <p:nvPr/>
        </p:nvGraphicFramePr>
        <p:xfrm>
          <a:off x="4654486" y="752582"/>
          <a:ext cx="3000000" cy="3000000"/>
        </p:xfrm>
        <a:graphic>
          <a:graphicData uri="http://schemas.openxmlformats.org/drawingml/2006/table">
            <a:tbl>
              <a:tblPr bandRow="1" firstRow="1">
                <a:noFill/>
                <a:tableStyleId>{C75ACD3C-152B-4DFC-8242-00931BD4AFA1}</a:tableStyleId>
              </a:tblPr>
              <a:tblGrid>
                <a:gridCol w="840350"/>
                <a:gridCol w="3267150"/>
              </a:tblGrid>
              <a:tr h="3318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en" sz="800">
                          <a:solidFill>
                            <a:srgbClr val="E10074"/>
                          </a:solidFill>
                        </a:rPr>
                        <a:t>“We can’t afford downtime for installation.”</a:t>
                      </a:r>
                      <a:endParaRPr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367325">
                <a:tc>
                  <a:txBody>
                    <a:bodyPr/>
                    <a:lstStyle/>
                    <a:p>
                      <a:pPr indent="0" lvl="0" marL="50800" marR="0" rtl="0" algn="l">
                        <a:lnSpc>
                          <a:spcPct val="100000"/>
                        </a:lnSpc>
                        <a:spcBef>
                          <a:spcPts val="0"/>
                        </a:spcBef>
                        <a:spcAft>
                          <a:spcPts val="0"/>
                        </a:spcAft>
                        <a:buClr>
                          <a:srgbClr val="000000"/>
                        </a:buClr>
                        <a:buSzPts val="800"/>
                        <a:buFont typeface="Arial"/>
                        <a:buNone/>
                      </a:pPr>
                      <a:r>
                        <a:rPr b="1" lang="en" sz="800" u="none" cap="none" strike="noStrike">
                          <a:solidFill>
                            <a:srgbClr val="18518E"/>
                          </a:solidFill>
                          <a:latin typeface="Arial"/>
                          <a:ea typeface="Arial"/>
                          <a:cs typeface="Arial"/>
                          <a:sym typeface="Arial"/>
                        </a:rPr>
                        <a:t>Response</a:t>
                      </a:r>
                      <a:endParaRPr sz="8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50"/>
                        <a:buFont typeface="Arial"/>
                        <a:buNone/>
                      </a:pPr>
                      <a:r>
                        <a:rPr lang="en" sz="750">
                          <a:solidFill>
                            <a:srgbClr val="222222"/>
                          </a:solidFill>
                        </a:rPr>
                        <a:t>SafeSight installs quickly and can be deployed incrementally across the fleet.</a:t>
                      </a:r>
                      <a:endParaRPr sz="750" u="none" cap="none" strike="noStrike"/>
                    </a:p>
                    <a:p>
                      <a:pPr indent="0" lvl="0" marL="0" marR="0" rtl="0" algn="l">
                        <a:lnSpc>
                          <a:spcPct val="100000"/>
                        </a:lnSpc>
                        <a:spcBef>
                          <a:spcPts val="1000"/>
                        </a:spcBef>
                        <a:spcAft>
                          <a:spcPts val="0"/>
                        </a:spcAft>
                        <a:buClr>
                          <a:srgbClr val="000000"/>
                        </a:buClr>
                        <a:buSzPts val="700"/>
                        <a:buFont typeface="Arial"/>
                        <a:buNone/>
                      </a:pPr>
                      <a:r>
                        <a:t/>
                      </a:r>
                      <a:endParaRPr sz="650" u="none" cap="none" strike="noStrike">
                        <a:latin typeface="Arial"/>
                        <a:ea typeface="Arial"/>
                        <a:cs typeface="Arial"/>
                        <a:sym typeface="Arial"/>
                      </a:endParaRPr>
                    </a:p>
                  </a:txBody>
                  <a:tcPr marT="3000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2" name="Google Shape;212;p5"/>
          <p:cNvPicPr preferRelativeResize="0"/>
          <p:nvPr/>
        </p:nvPicPr>
        <p:blipFill rotWithShape="1">
          <a:blip r:embed="rId5">
            <a:alphaModFix/>
          </a:blip>
          <a:srcRect b="0" l="0" r="0" t="0"/>
          <a:stretch/>
        </p:blipFill>
        <p:spPr>
          <a:xfrm>
            <a:off x="4790249" y="821168"/>
            <a:ext cx="151286" cy="151247"/>
          </a:xfrm>
          <a:prstGeom prst="rect">
            <a:avLst/>
          </a:prstGeom>
          <a:noFill/>
          <a:ln>
            <a:noFill/>
          </a:ln>
        </p:spPr>
      </p:pic>
      <p:pic>
        <p:nvPicPr>
          <p:cNvPr id="213" name="Google Shape;213;p5"/>
          <p:cNvPicPr preferRelativeResize="0"/>
          <p:nvPr/>
        </p:nvPicPr>
        <p:blipFill rotWithShape="1">
          <a:blip r:embed="rId6">
            <a:alphaModFix/>
          </a:blip>
          <a:srcRect b="0" l="0" r="0" t="0"/>
          <a:stretch/>
        </p:blipFill>
        <p:spPr>
          <a:xfrm>
            <a:off x="4798210" y="638809"/>
            <a:ext cx="116629" cy="178795"/>
          </a:xfrm>
          <a:prstGeom prst="rect">
            <a:avLst/>
          </a:prstGeom>
          <a:noFill/>
          <a:ln>
            <a:noFill/>
          </a:ln>
        </p:spPr>
      </p:pic>
      <p:sp>
        <p:nvSpPr>
          <p:cNvPr id="214" name="Google Shape;214;p5"/>
          <p:cNvSpPr/>
          <p:nvPr/>
        </p:nvSpPr>
        <p:spPr>
          <a:xfrm>
            <a:off x="4749613" y="653928"/>
            <a:ext cx="296228" cy="349568"/>
          </a:xfrm>
          <a:custGeom>
            <a:rect b="b" l="l" r="r" t="t"/>
            <a:pathLst>
              <a:path extrusionOk="0" h="466090" w="394970">
                <a:moveTo>
                  <a:pt x="71294" y="216084"/>
                </a:moveTo>
                <a:lnTo>
                  <a:pt x="71294" y="109219"/>
                </a:lnTo>
                <a:lnTo>
                  <a:pt x="49522" y="76380"/>
                </a:lnTo>
                <a:lnTo>
                  <a:pt x="35645" y="73579"/>
                </a:lnTo>
                <a:lnTo>
                  <a:pt x="21772" y="76380"/>
                </a:lnTo>
                <a:lnTo>
                  <a:pt x="10442" y="84017"/>
                </a:lnTo>
                <a:lnTo>
                  <a:pt x="2801" y="95345"/>
                </a:lnTo>
                <a:lnTo>
                  <a:pt x="0" y="109219"/>
                </a:lnTo>
                <a:lnTo>
                  <a:pt x="0" y="346746"/>
                </a:lnTo>
                <a:lnTo>
                  <a:pt x="9259" y="392921"/>
                </a:lnTo>
                <a:lnTo>
                  <a:pt x="34631" y="430653"/>
                </a:lnTo>
                <a:lnTo>
                  <a:pt x="72304" y="456121"/>
                </a:lnTo>
                <a:lnTo>
                  <a:pt x="118463" y="465505"/>
                </a:lnTo>
                <a:lnTo>
                  <a:pt x="118681" y="465505"/>
                </a:lnTo>
                <a:lnTo>
                  <a:pt x="198021" y="465505"/>
                </a:lnTo>
                <a:lnTo>
                  <a:pt x="227790" y="461708"/>
                </a:lnTo>
                <a:lnTo>
                  <a:pt x="279186" y="433455"/>
                </a:lnTo>
                <a:lnTo>
                  <a:pt x="329934" y="356556"/>
                </a:lnTo>
                <a:lnTo>
                  <a:pt x="359548" y="300953"/>
                </a:lnTo>
                <a:lnTo>
                  <a:pt x="381490" y="257419"/>
                </a:lnTo>
                <a:lnTo>
                  <a:pt x="394965" y="218588"/>
                </a:lnTo>
                <a:lnTo>
                  <a:pt x="391135" y="208370"/>
                </a:lnTo>
                <a:lnTo>
                  <a:pt x="383402" y="200121"/>
                </a:lnTo>
                <a:lnTo>
                  <a:pt x="374787" y="195951"/>
                </a:lnTo>
                <a:lnTo>
                  <a:pt x="365525" y="194867"/>
                </a:lnTo>
                <a:lnTo>
                  <a:pt x="356407" y="196828"/>
                </a:lnTo>
                <a:lnTo>
                  <a:pt x="348225" y="201796"/>
                </a:lnTo>
                <a:lnTo>
                  <a:pt x="285078" y="275357"/>
                </a:lnTo>
                <a:lnTo>
                  <a:pt x="285078" y="37994"/>
                </a:lnTo>
                <a:lnTo>
                  <a:pt x="283233" y="23960"/>
                </a:lnTo>
                <a:lnTo>
                  <a:pt x="276387" y="12134"/>
                </a:lnTo>
                <a:lnTo>
                  <a:pt x="265605" y="3740"/>
                </a:lnTo>
                <a:lnTo>
                  <a:pt x="251956" y="0"/>
                </a:lnTo>
                <a:lnTo>
                  <a:pt x="237919" y="1844"/>
                </a:lnTo>
                <a:lnTo>
                  <a:pt x="226090" y="8690"/>
                </a:lnTo>
                <a:lnTo>
                  <a:pt x="217693" y="19471"/>
                </a:lnTo>
                <a:lnTo>
                  <a:pt x="213952" y="33122"/>
                </a:lnTo>
                <a:lnTo>
                  <a:pt x="213844" y="34725"/>
                </a:lnTo>
                <a:lnTo>
                  <a:pt x="213844" y="36328"/>
                </a:lnTo>
                <a:lnTo>
                  <a:pt x="213943" y="37939"/>
                </a:lnTo>
                <a:lnTo>
                  <a:pt x="213943" y="180444"/>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aphicFrame>
        <p:nvGraphicFramePr>
          <p:cNvPr id="215" name="Google Shape;215;p5"/>
          <p:cNvGraphicFramePr/>
          <p:nvPr/>
        </p:nvGraphicFramePr>
        <p:xfrm>
          <a:off x="341405" y="1977318"/>
          <a:ext cx="3000000" cy="3000000"/>
        </p:xfrm>
        <a:graphic>
          <a:graphicData uri="http://schemas.openxmlformats.org/drawingml/2006/table">
            <a:tbl>
              <a:tblPr bandRow="1" firstRow="1">
                <a:noFill/>
                <a:tableStyleId>{C75ACD3C-152B-4DFC-8242-00931BD4AFA1}</a:tableStyleId>
              </a:tblPr>
              <a:tblGrid>
                <a:gridCol w="817875"/>
                <a:gridCol w="3151025"/>
              </a:tblGrid>
              <a:tr h="36845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en" sz="800">
                          <a:solidFill>
                            <a:srgbClr val="E10074"/>
                          </a:solidFill>
                        </a:rPr>
                        <a:t>“Is it secure?”</a:t>
                      </a:r>
                      <a:endParaRPr b="1"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0475">
                <a:tc>
                  <a:txBody>
                    <a:bodyPr/>
                    <a:lstStyle/>
                    <a:p>
                      <a:pPr indent="0" lvl="0" marL="50800" marR="0" rtl="0" algn="l">
                        <a:lnSpc>
                          <a:spcPct val="100000"/>
                        </a:lnSpc>
                        <a:spcBef>
                          <a:spcPts val="0"/>
                        </a:spcBef>
                        <a:spcAft>
                          <a:spcPts val="0"/>
                        </a:spcAft>
                        <a:buClr>
                          <a:srgbClr val="000000"/>
                        </a:buClr>
                        <a:buSzPts val="800"/>
                        <a:buFont typeface="Arial"/>
                        <a:buNone/>
                      </a:pPr>
                      <a:r>
                        <a:rPr b="1" lang="en" sz="800" u="none" cap="none" strike="noStrike">
                          <a:solidFill>
                            <a:srgbClr val="18518E"/>
                          </a:solidFill>
                          <a:latin typeface="Arial"/>
                          <a:ea typeface="Arial"/>
                          <a:cs typeface="Arial"/>
                          <a:sym typeface="Arial"/>
                        </a:rPr>
                        <a:t>Response</a:t>
                      </a:r>
                      <a:endParaRPr sz="8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50"/>
                        <a:buFont typeface="Arial"/>
                        <a:buNone/>
                      </a:pPr>
                      <a:r>
                        <a:rPr lang="en" sz="750"/>
                        <a:t>Yes — SafeSight uses encrypted transmission, secure cloud storage, and strict access controls.</a:t>
                      </a:r>
                      <a:endParaRPr sz="750" u="none" cap="none" strike="noStrike"/>
                    </a:p>
                    <a:p>
                      <a:pPr indent="0" lvl="0" marL="0" marR="0" rtl="0" algn="l">
                        <a:lnSpc>
                          <a:spcPct val="100000"/>
                        </a:lnSpc>
                        <a:spcBef>
                          <a:spcPts val="1000"/>
                        </a:spcBef>
                        <a:spcAft>
                          <a:spcPts val="0"/>
                        </a:spcAft>
                        <a:buClr>
                          <a:srgbClr val="000000"/>
                        </a:buClr>
                        <a:buSzPts val="800"/>
                        <a:buFont typeface="Arial"/>
                        <a:buNone/>
                      </a:pPr>
                      <a:r>
                        <a:t/>
                      </a:r>
                      <a:endParaRPr sz="800" u="none" cap="none" strike="noStrike"/>
                    </a:p>
                  </a:txBody>
                  <a:tcPr marT="319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6" name="Google Shape;216;p5"/>
          <p:cNvPicPr preferRelativeResize="0"/>
          <p:nvPr/>
        </p:nvPicPr>
        <p:blipFill rotWithShape="1">
          <a:blip r:embed="rId7">
            <a:alphaModFix/>
          </a:blip>
          <a:srcRect b="0" l="0" r="0" t="0"/>
          <a:stretch/>
        </p:blipFill>
        <p:spPr>
          <a:xfrm>
            <a:off x="382039" y="2070720"/>
            <a:ext cx="151286" cy="151247"/>
          </a:xfrm>
          <a:prstGeom prst="rect">
            <a:avLst/>
          </a:prstGeom>
          <a:noFill/>
          <a:ln>
            <a:noFill/>
          </a:ln>
        </p:spPr>
      </p:pic>
      <p:grpSp>
        <p:nvGrpSpPr>
          <p:cNvPr id="217" name="Google Shape;217;p5"/>
          <p:cNvGrpSpPr/>
          <p:nvPr/>
        </p:nvGrpSpPr>
        <p:grpSpPr>
          <a:xfrm>
            <a:off x="341405" y="1864830"/>
            <a:ext cx="296228" cy="388220"/>
            <a:chOff x="366359" y="3677896"/>
            <a:chExt cx="394970" cy="517627"/>
          </a:xfrm>
        </p:grpSpPr>
        <p:pic>
          <p:nvPicPr>
            <p:cNvPr id="218" name="Google Shape;218;p5"/>
            <p:cNvPicPr preferRelativeResize="0"/>
            <p:nvPr/>
          </p:nvPicPr>
          <p:blipFill rotWithShape="1">
            <a:blip r:embed="rId4">
              <a:alphaModFix/>
            </a:blip>
            <a:srcRect b="0" l="0" r="0" t="0"/>
            <a:stretch/>
          </p:blipFill>
          <p:spPr>
            <a:xfrm>
              <a:off x="431152" y="3677896"/>
              <a:ext cx="155505" cy="238393"/>
            </a:xfrm>
            <a:prstGeom prst="rect">
              <a:avLst/>
            </a:prstGeom>
            <a:noFill/>
            <a:ln>
              <a:noFill/>
            </a:ln>
          </p:spPr>
        </p:pic>
        <p:sp>
          <p:nvSpPr>
            <p:cNvPr id="219" name="Google Shape;219;p5"/>
            <p:cNvSpPr/>
            <p:nvPr/>
          </p:nvSpPr>
          <p:spPr>
            <a:xfrm>
              <a:off x="366359" y="3729434"/>
              <a:ext cx="394970" cy="466089"/>
            </a:xfrm>
            <a:custGeom>
              <a:rect b="b" l="l" r="r" t="t"/>
              <a:pathLst>
                <a:path extrusionOk="0" h="466089" w="394970">
                  <a:moveTo>
                    <a:pt x="71294" y="216084"/>
                  </a:moveTo>
                  <a:lnTo>
                    <a:pt x="71294" y="109219"/>
                  </a:lnTo>
                  <a:lnTo>
                    <a:pt x="49522" y="76380"/>
                  </a:lnTo>
                  <a:lnTo>
                    <a:pt x="35645" y="73579"/>
                  </a:lnTo>
                  <a:lnTo>
                    <a:pt x="21772" y="76380"/>
                  </a:lnTo>
                  <a:lnTo>
                    <a:pt x="10442" y="84017"/>
                  </a:lnTo>
                  <a:lnTo>
                    <a:pt x="2801" y="95346"/>
                  </a:lnTo>
                  <a:lnTo>
                    <a:pt x="0" y="109219"/>
                  </a:lnTo>
                  <a:lnTo>
                    <a:pt x="0" y="346746"/>
                  </a:lnTo>
                  <a:lnTo>
                    <a:pt x="9259" y="392921"/>
                  </a:lnTo>
                  <a:lnTo>
                    <a:pt x="34631" y="430653"/>
                  </a:lnTo>
                  <a:lnTo>
                    <a:pt x="72303" y="456121"/>
                  </a:lnTo>
                  <a:lnTo>
                    <a:pt x="118463" y="465505"/>
                  </a:lnTo>
                  <a:lnTo>
                    <a:pt x="118681" y="465505"/>
                  </a:lnTo>
                  <a:lnTo>
                    <a:pt x="198021" y="465505"/>
                  </a:lnTo>
                  <a:lnTo>
                    <a:pt x="227790" y="461708"/>
                  </a:lnTo>
                  <a:lnTo>
                    <a:pt x="279186" y="433455"/>
                  </a:lnTo>
                  <a:lnTo>
                    <a:pt x="329934" y="356556"/>
                  </a:lnTo>
                  <a:lnTo>
                    <a:pt x="359548" y="300953"/>
                  </a:lnTo>
                  <a:lnTo>
                    <a:pt x="381490" y="257419"/>
                  </a:lnTo>
                  <a:lnTo>
                    <a:pt x="394965" y="218588"/>
                  </a:lnTo>
                  <a:lnTo>
                    <a:pt x="391134" y="208370"/>
                  </a:lnTo>
                  <a:lnTo>
                    <a:pt x="383402" y="200121"/>
                  </a:lnTo>
                  <a:lnTo>
                    <a:pt x="374787" y="195951"/>
                  </a:lnTo>
                  <a:lnTo>
                    <a:pt x="365525" y="194867"/>
                  </a:lnTo>
                  <a:lnTo>
                    <a:pt x="356407" y="196828"/>
                  </a:lnTo>
                  <a:lnTo>
                    <a:pt x="348224" y="201796"/>
                  </a:lnTo>
                  <a:lnTo>
                    <a:pt x="285078" y="275357"/>
                  </a:lnTo>
                  <a:lnTo>
                    <a:pt x="285078" y="37994"/>
                  </a:lnTo>
                  <a:lnTo>
                    <a:pt x="283233" y="23960"/>
                  </a:lnTo>
                  <a:lnTo>
                    <a:pt x="276387" y="12134"/>
                  </a:lnTo>
                  <a:lnTo>
                    <a:pt x="265605" y="3740"/>
                  </a:lnTo>
                  <a:lnTo>
                    <a:pt x="251956" y="0"/>
                  </a:lnTo>
                  <a:lnTo>
                    <a:pt x="237919" y="1844"/>
                  </a:lnTo>
                  <a:lnTo>
                    <a:pt x="226090" y="8690"/>
                  </a:lnTo>
                  <a:lnTo>
                    <a:pt x="217694" y="19471"/>
                  </a:lnTo>
                  <a:lnTo>
                    <a:pt x="213952" y="33122"/>
                  </a:lnTo>
                  <a:lnTo>
                    <a:pt x="213844" y="34725"/>
                  </a:lnTo>
                  <a:lnTo>
                    <a:pt x="213844" y="36328"/>
                  </a:lnTo>
                  <a:lnTo>
                    <a:pt x="213943" y="37939"/>
                  </a:lnTo>
                  <a:lnTo>
                    <a:pt x="213943" y="180444"/>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20" name="Google Shape;220;p5"/>
          <p:cNvSpPr txBox="1"/>
          <p:nvPr/>
        </p:nvSpPr>
        <p:spPr>
          <a:xfrm>
            <a:off x="336638" y="230267"/>
            <a:ext cx="16839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Objection Handling</a:t>
            </a:r>
            <a:endParaRPr b="0" i="0" sz="1200" u="none" cap="none" strike="noStrike">
              <a:solidFill>
                <a:srgbClr val="000000"/>
              </a:solidFill>
              <a:latin typeface="Arial"/>
              <a:ea typeface="Arial"/>
              <a:cs typeface="Arial"/>
              <a:sym typeface="Arial"/>
            </a:endParaRPr>
          </a:p>
        </p:txBody>
      </p:sp>
      <p:sp>
        <p:nvSpPr>
          <p:cNvPr id="221" name="Google Shape;221;p5"/>
          <p:cNvSpPr/>
          <p:nvPr/>
        </p:nvSpPr>
        <p:spPr>
          <a:xfrm flipH="1" rot="10800000">
            <a:off x="280202" y="435704"/>
            <a:ext cx="8487918" cy="2340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aphicFrame>
        <p:nvGraphicFramePr>
          <p:cNvPr id="222" name="Google Shape;222;p5"/>
          <p:cNvGraphicFramePr/>
          <p:nvPr/>
        </p:nvGraphicFramePr>
        <p:xfrm>
          <a:off x="4654486" y="1734440"/>
          <a:ext cx="3000000" cy="3000000"/>
        </p:xfrm>
        <a:graphic>
          <a:graphicData uri="http://schemas.openxmlformats.org/drawingml/2006/table">
            <a:tbl>
              <a:tblPr bandRow="1" firstRow="1">
                <a:noFill/>
                <a:tableStyleId>{C75ACD3C-152B-4DFC-8242-00931BD4AFA1}</a:tableStyleId>
              </a:tblPr>
              <a:tblGrid>
                <a:gridCol w="856550"/>
                <a:gridCol w="3286950"/>
              </a:tblGrid>
              <a:tr h="294425">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en" sz="800">
                          <a:solidFill>
                            <a:srgbClr val="E10074"/>
                          </a:solidFill>
                        </a:rPr>
                        <a:t>“Is this only for large fleets?”</a:t>
                      </a:r>
                      <a:endParaRPr b="1"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40150">
                <a:tc>
                  <a:txBody>
                    <a:bodyPr/>
                    <a:lstStyle/>
                    <a:p>
                      <a:pPr indent="0" lvl="0" marL="50800" marR="0" rtl="0" algn="l">
                        <a:lnSpc>
                          <a:spcPct val="100000"/>
                        </a:lnSpc>
                        <a:spcBef>
                          <a:spcPts val="0"/>
                        </a:spcBef>
                        <a:spcAft>
                          <a:spcPts val="0"/>
                        </a:spcAft>
                        <a:buClr>
                          <a:srgbClr val="000000"/>
                        </a:buClr>
                        <a:buSzPts val="800"/>
                        <a:buFont typeface="Arial"/>
                        <a:buNone/>
                      </a:pPr>
                      <a:r>
                        <a:rPr b="1" lang="en" sz="800" u="none" cap="none" strike="noStrike">
                          <a:solidFill>
                            <a:srgbClr val="18518E"/>
                          </a:solidFill>
                          <a:latin typeface="Arial"/>
                          <a:ea typeface="Arial"/>
                          <a:cs typeface="Arial"/>
                          <a:sym typeface="Arial"/>
                        </a:rPr>
                        <a:t>Response</a:t>
                      </a:r>
                      <a:endParaRPr sz="8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rtl="0" algn="l">
                        <a:lnSpc>
                          <a:spcPct val="115000"/>
                        </a:lnSpc>
                        <a:spcBef>
                          <a:spcPts val="1200"/>
                        </a:spcBef>
                        <a:spcAft>
                          <a:spcPts val="1200"/>
                        </a:spcAft>
                        <a:buClr>
                          <a:schemeClr val="dk1"/>
                        </a:buClr>
                        <a:buSzPts val="1100"/>
                        <a:buFont typeface="Arial"/>
                        <a:buNone/>
                      </a:pPr>
                      <a:r>
                        <a:rPr lang="en" sz="750">
                          <a:solidFill>
                            <a:srgbClr val="222222"/>
                          </a:solidFill>
                        </a:rPr>
                        <a:t>No — it’s scalable from 1 vehicle to 1,000.</a:t>
                      </a:r>
                      <a:endParaRPr sz="750">
                        <a:solidFill>
                          <a:srgbClr val="222222"/>
                        </a:solidFill>
                      </a:endParaRPr>
                    </a:p>
                  </a:txBody>
                  <a:tcPr marT="319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sp>
        <p:nvSpPr>
          <p:cNvPr id="223" name="Google Shape;223;p5"/>
          <p:cNvSpPr txBox="1"/>
          <p:nvPr>
            <p:ph idx="12" type="sldNum"/>
          </p:nvPr>
        </p:nvSpPr>
        <p:spPr>
          <a:xfrm>
            <a:off x="8564569" y="4870298"/>
            <a:ext cx="297300" cy="144014"/>
          </a:xfrm>
          <a:prstGeom prst="rect">
            <a:avLst/>
          </a:prstGeom>
          <a:noFill/>
          <a:ln>
            <a:noFill/>
          </a:ln>
        </p:spPr>
        <p:txBody>
          <a:bodyPr anchorCtr="0" anchor="ctr" bIns="0" lIns="0" spcFirstLastPara="1" rIns="0" wrap="square" tIns="0">
            <a:spAutoFit/>
          </a:bodyPr>
          <a:lstStyle/>
          <a:p>
            <a:pPr indent="0" lvl="0" marL="25400" rtl="0" algn="r">
              <a:lnSpc>
                <a:spcPct val="103777"/>
              </a:lnSpc>
              <a:spcBef>
                <a:spcPts val="0"/>
              </a:spcBef>
              <a:spcAft>
                <a:spcPts val="0"/>
              </a:spcAft>
              <a:buSzPts val="600"/>
              <a:buNone/>
            </a:pPr>
            <a:fld id="{00000000-1234-1234-1234-123412341234}" type="slidenum">
              <a:rPr lang="en">
                <a:latin typeface="Arial"/>
                <a:ea typeface="Arial"/>
                <a:cs typeface="Arial"/>
                <a:sym typeface="Arial"/>
              </a:rPr>
              <a:t>‹#›</a:t>
            </a:fld>
            <a:endParaRPr>
              <a:latin typeface="Arial"/>
              <a:ea typeface="Arial"/>
              <a:cs typeface="Arial"/>
              <a:sym typeface="Arial"/>
            </a:endParaRPr>
          </a:p>
        </p:txBody>
      </p:sp>
      <p:sp>
        <p:nvSpPr>
          <p:cNvPr id="224" name="Google Shape;224;p5"/>
          <p:cNvSpPr txBox="1"/>
          <p:nvPr>
            <p:ph idx="11" type="ftr"/>
          </p:nvPr>
        </p:nvSpPr>
        <p:spPr>
          <a:xfrm>
            <a:off x="7255096" y="4855233"/>
            <a:ext cx="1428300" cy="143244"/>
          </a:xfrm>
          <a:prstGeom prst="rect">
            <a:avLst/>
          </a:prstGeom>
          <a:noFill/>
          <a:ln>
            <a:noFill/>
          </a:ln>
        </p:spPr>
        <p:txBody>
          <a:bodyPr anchorCtr="0" anchor="ctr" bIns="0" lIns="0" spcFirstLastPara="1" rIns="0" wrap="square" tIns="0">
            <a:spAutoFit/>
          </a:bodyPr>
          <a:lstStyle/>
          <a:p>
            <a:pPr indent="0" lvl="0" marL="12700" rtl="0" algn="ctr">
              <a:lnSpc>
                <a:spcPct val="133428"/>
              </a:lnSpc>
              <a:spcBef>
                <a:spcPts val="0"/>
              </a:spcBef>
              <a:spcAft>
                <a:spcPts val="0"/>
              </a:spcAft>
              <a:buSzPts val="700"/>
              <a:buNone/>
            </a:pPr>
            <a:r>
              <a:rPr lang="en" sz="700">
                <a:latin typeface="Arial"/>
                <a:ea typeface="Arial"/>
                <a:cs typeface="Arial"/>
                <a:sym typeface="Arial"/>
              </a:rPr>
              <a:t>FOR INTERNAL USE ONLY</a:t>
            </a:r>
            <a:endParaRPr>
              <a:latin typeface="Arial"/>
              <a:ea typeface="Arial"/>
              <a:cs typeface="Arial"/>
              <a:sym typeface="Arial"/>
            </a:endParaRPr>
          </a:p>
        </p:txBody>
      </p:sp>
      <p:pic>
        <p:nvPicPr>
          <p:cNvPr id="225" name="Google Shape;225;p5"/>
          <p:cNvPicPr preferRelativeResize="0"/>
          <p:nvPr/>
        </p:nvPicPr>
        <p:blipFill rotWithShape="1">
          <a:blip r:embed="rId7">
            <a:alphaModFix/>
          </a:blip>
          <a:srcRect b="0" l="0" r="0" t="0"/>
          <a:stretch/>
        </p:blipFill>
        <p:spPr>
          <a:xfrm>
            <a:off x="4822098" y="1785507"/>
            <a:ext cx="151286" cy="151247"/>
          </a:xfrm>
          <a:prstGeom prst="rect">
            <a:avLst/>
          </a:prstGeom>
          <a:noFill/>
          <a:ln>
            <a:noFill/>
          </a:ln>
        </p:spPr>
      </p:pic>
      <p:grpSp>
        <p:nvGrpSpPr>
          <p:cNvPr id="226" name="Google Shape;226;p5"/>
          <p:cNvGrpSpPr/>
          <p:nvPr/>
        </p:nvGrpSpPr>
        <p:grpSpPr>
          <a:xfrm>
            <a:off x="4770213" y="1561528"/>
            <a:ext cx="296228" cy="388220"/>
            <a:chOff x="366359" y="3677896"/>
            <a:chExt cx="394970" cy="517627"/>
          </a:xfrm>
        </p:grpSpPr>
        <p:pic>
          <p:nvPicPr>
            <p:cNvPr id="227" name="Google Shape;227;p5"/>
            <p:cNvPicPr preferRelativeResize="0"/>
            <p:nvPr/>
          </p:nvPicPr>
          <p:blipFill rotWithShape="1">
            <a:blip r:embed="rId4">
              <a:alphaModFix/>
            </a:blip>
            <a:srcRect b="0" l="0" r="0" t="0"/>
            <a:stretch/>
          </p:blipFill>
          <p:spPr>
            <a:xfrm>
              <a:off x="431152" y="3677896"/>
              <a:ext cx="155505" cy="238393"/>
            </a:xfrm>
            <a:prstGeom prst="rect">
              <a:avLst/>
            </a:prstGeom>
            <a:noFill/>
            <a:ln>
              <a:noFill/>
            </a:ln>
          </p:spPr>
        </p:pic>
        <p:sp>
          <p:nvSpPr>
            <p:cNvPr id="228" name="Google Shape;228;p5"/>
            <p:cNvSpPr/>
            <p:nvPr/>
          </p:nvSpPr>
          <p:spPr>
            <a:xfrm>
              <a:off x="366359" y="3729434"/>
              <a:ext cx="394970" cy="466089"/>
            </a:xfrm>
            <a:custGeom>
              <a:rect b="b" l="l" r="r" t="t"/>
              <a:pathLst>
                <a:path extrusionOk="0" h="466089" w="394970">
                  <a:moveTo>
                    <a:pt x="71294" y="216084"/>
                  </a:moveTo>
                  <a:lnTo>
                    <a:pt x="71294" y="109219"/>
                  </a:lnTo>
                  <a:lnTo>
                    <a:pt x="49522" y="76380"/>
                  </a:lnTo>
                  <a:lnTo>
                    <a:pt x="35645" y="73579"/>
                  </a:lnTo>
                  <a:lnTo>
                    <a:pt x="21772" y="76380"/>
                  </a:lnTo>
                  <a:lnTo>
                    <a:pt x="10442" y="84017"/>
                  </a:lnTo>
                  <a:lnTo>
                    <a:pt x="2801" y="95346"/>
                  </a:lnTo>
                  <a:lnTo>
                    <a:pt x="0" y="109219"/>
                  </a:lnTo>
                  <a:lnTo>
                    <a:pt x="0" y="346746"/>
                  </a:lnTo>
                  <a:lnTo>
                    <a:pt x="9259" y="392921"/>
                  </a:lnTo>
                  <a:lnTo>
                    <a:pt x="34631" y="430653"/>
                  </a:lnTo>
                  <a:lnTo>
                    <a:pt x="72303" y="456121"/>
                  </a:lnTo>
                  <a:lnTo>
                    <a:pt x="118463" y="465505"/>
                  </a:lnTo>
                  <a:lnTo>
                    <a:pt x="118681" y="465505"/>
                  </a:lnTo>
                  <a:lnTo>
                    <a:pt x="198021" y="465505"/>
                  </a:lnTo>
                  <a:lnTo>
                    <a:pt x="227790" y="461708"/>
                  </a:lnTo>
                  <a:lnTo>
                    <a:pt x="279186" y="433455"/>
                  </a:lnTo>
                  <a:lnTo>
                    <a:pt x="329934" y="356556"/>
                  </a:lnTo>
                  <a:lnTo>
                    <a:pt x="359548" y="300953"/>
                  </a:lnTo>
                  <a:lnTo>
                    <a:pt x="381490" y="257419"/>
                  </a:lnTo>
                  <a:lnTo>
                    <a:pt x="394965" y="218588"/>
                  </a:lnTo>
                  <a:lnTo>
                    <a:pt x="391134" y="208370"/>
                  </a:lnTo>
                  <a:lnTo>
                    <a:pt x="383402" y="200121"/>
                  </a:lnTo>
                  <a:lnTo>
                    <a:pt x="374787" y="195951"/>
                  </a:lnTo>
                  <a:lnTo>
                    <a:pt x="365525" y="194867"/>
                  </a:lnTo>
                  <a:lnTo>
                    <a:pt x="356407" y="196828"/>
                  </a:lnTo>
                  <a:lnTo>
                    <a:pt x="348224" y="201796"/>
                  </a:lnTo>
                  <a:lnTo>
                    <a:pt x="285078" y="275357"/>
                  </a:lnTo>
                  <a:lnTo>
                    <a:pt x="285078" y="37994"/>
                  </a:lnTo>
                  <a:lnTo>
                    <a:pt x="283233" y="23960"/>
                  </a:lnTo>
                  <a:lnTo>
                    <a:pt x="276387" y="12134"/>
                  </a:lnTo>
                  <a:lnTo>
                    <a:pt x="265605" y="3740"/>
                  </a:lnTo>
                  <a:lnTo>
                    <a:pt x="251956" y="0"/>
                  </a:lnTo>
                  <a:lnTo>
                    <a:pt x="237919" y="1844"/>
                  </a:lnTo>
                  <a:lnTo>
                    <a:pt x="226090" y="8690"/>
                  </a:lnTo>
                  <a:lnTo>
                    <a:pt x="217694" y="19471"/>
                  </a:lnTo>
                  <a:lnTo>
                    <a:pt x="213952" y="33122"/>
                  </a:lnTo>
                  <a:lnTo>
                    <a:pt x="213844" y="34725"/>
                  </a:lnTo>
                  <a:lnTo>
                    <a:pt x="213844" y="36328"/>
                  </a:lnTo>
                  <a:lnTo>
                    <a:pt x="213943" y="37939"/>
                  </a:lnTo>
                  <a:lnTo>
                    <a:pt x="213943" y="180444"/>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
        <p:nvSpPr>
          <p:cNvPr id="229" name="Google Shape;229;p5"/>
          <p:cNvSpPr txBox="1"/>
          <p:nvPr/>
        </p:nvSpPr>
        <p:spPr>
          <a:xfrm>
            <a:off x="533325" y="3370750"/>
            <a:ext cx="5836500" cy="102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700"/>
              <a:buFont typeface="Arial"/>
              <a:buNone/>
            </a:pPr>
            <a:r>
              <a:rPr b="1" i="0" lang="en" sz="800" u="none" cap="none" strike="noStrike">
                <a:solidFill>
                  <a:srgbClr val="E10074"/>
                </a:solidFill>
                <a:latin typeface="Arial"/>
                <a:ea typeface="Arial"/>
                <a:cs typeface="Arial"/>
                <a:sym typeface="Arial"/>
              </a:rPr>
              <a:t>Challenges </a:t>
            </a:r>
            <a:r>
              <a:rPr b="1" lang="en" sz="800">
                <a:solidFill>
                  <a:srgbClr val="E10074"/>
                </a:solidFill>
              </a:rPr>
              <a:t>SafeSight Solves</a:t>
            </a:r>
            <a:endParaRPr b="1" sz="800">
              <a:solidFill>
                <a:srgbClr val="E10074"/>
              </a:solidFill>
            </a:endParaRPr>
          </a:p>
          <a:p>
            <a:pPr indent="0" lvl="0" marL="0" marR="0" rtl="0" algn="l">
              <a:lnSpc>
                <a:spcPct val="100000"/>
              </a:lnSpc>
              <a:spcBef>
                <a:spcPts val="0"/>
              </a:spcBef>
              <a:spcAft>
                <a:spcPts val="0"/>
              </a:spcAft>
              <a:buClr>
                <a:srgbClr val="000000"/>
              </a:buClr>
              <a:buSzPts val="700"/>
              <a:buFont typeface="Arial"/>
              <a:buNone/>
            </a:pPr>
            <a:r>
              <a:t/>
            </a:r>
            <a:endParaRPr b="1" sz="300">
              <a:solidFill>
                <a:srgbClr val="E10074"/>
              </a:solidFill>
            </a:endParaRPr>
          </a:p>
          <a:p>
            <a:pPr indent="-276225" lvl="0" marL="457200" rtl="0" algn="l">
              <a:spcBef>
                <a:spcPts val="0"/>
              </a:spcBef>
              <a:spcAft>
                <a:spcPts val="0"/>
              </a:spcAft>
              <a:buSzPts val="750"/>
              <a:buChar char="●"/>
            </a:pPr>
            <a:r>
              <a:rPr lang="en" sz="750"/>
              <a:t>Removes SD card retrieval across the fleet</a:t>
            </a:r>
            <a:endParaRPr sz="750"/>
          </a:p>
          <a:p>
            <a:pPr indent="-276225" lvl="0" marL="457200" rtl="0" algn="l">
              <a:spcBef>
                <a:spcPts val="0"/>
              </a:spcBef>
              <a:spcAft>
                <a:spcPts val="0"/>
              </a:spcAft>
              <a:buSzPts val="750"/>
              <a:buChar char="●"/>
            </a:pPr>
            <a:r>
              <a:rPr lang="en" sz="750"/>
              <a:t>Provides live visibility into incidents &amp; driver behavior</a:t>
            </a:r>
            <a:endParaRPr sz="750"/>
          </a:p>
          <a:p>
            <a:pPr indent="-276225" lvl="0" marL="457200" rtl="0" algn="l">
              <a:spcBef>
                <a:spcPts val="0"/>
              </a:spcBef>
              <a:spcAft>
                <a:spcPts val="0"/>
              </a:spcAft>
              <a:buSzPts val="750"/>
              <a:buChar char="●"/>
            </a:pPr>
            <a:r>
              <a:rPr lang="en" sz="750"/>
              <a:t>Helps prevent false claims and reduce liability</a:t>
            </a:r>
            <a:endParaRPr sz="750"/>
          </a:p>
          <a:p>
            <a:pPr indent="-276225" lvl="0" marL="457200" rtl="0" algn="l">
              <a:spcBef>
                <a:spcPts val="0"/>
              </a:spcBef>
              <a:spcAft>
                <a:spcPts val="0"/>
              </a:spcAft>
              <a:buSzPts val="750"/>
              <a:buChar char="●"/>
            </a:pPr>
            <a:r>
              <a:rPr lang="en" sz="750"/>
              <a:t>Enables faster response during emergencies</a:t>
            </a:r>
            <a:endParaRPr sz="750"/>
          </a:p>
          <a:p>
            <a:pPr indent="-276225" lvl="0" marL="457200" rtl="0" algn="l">
              <a:spcBef>
                <a:spcPts val="0"/>
              </a:spcBef>
              <a:spcAft>
                <a:spcPts val="0"/>
              </a:spcAft>
              <a:buSzPts val="750"/>
              <a:buChar char="●"/>
            </a:pPr>
            <a:r>
              <a:rPr lang="en" sz="750"/>
              <a:t>Improves fleet safety with AI alerts &amp; monitoring</a:t>
            </a:r>
            <a:endParaRPr sz="750"/>
          </a:p>
          <a:p>
            <a:pPr indent="-276225" lvl="0" marL="457200" rtl="0" algn="l">
              <a:spcBef>
                <a:spcPts val="0"/>
              </a:spcBef>
              <a:spcAft>
                <a:spcPts val="0"/>
              </a:spcAft>
              <a:buSzPts val="750"/>
              <a:buChar char="●"/>
            </a:pPr>
            <a:r>
              <a:rPr lang="en" sz="750"/>
              <a:t>Provides visibility inside, outside &amp; around vehicles</a:t>
            </a:r>
            <a:endParaRPr sz="750"/>
          </a:p>
        </p:txBody>
      </p:sp>
      <p:pic>
        <p:nvPicPr>
          <p:cNvPr id="230" name="Google Shape;230;p5"/>
          <p:cNvPicPr preferRelativeResize="0"/>
          <p:nvPr/>
        </p:nvPicPr>
        <p:blipFill rotWithShape="1">
          <a:blip r:embed="rId8">
            <a:alphaModFix/>
          </a:blip>
          <a:srcRect b="0" l="0" r="0" t="0"/>
          <a:stretch/>
        </p:blipFill>
        <p:spPr>
          <a:xfrm>
            <a:off x="219250" y="4510634"/>
            <a:ext cx="1256028" cy="447832"/>
          </a:xfrm>
          <a:prstGeom prst="rect">
            <a:avLst/>
          </a:prstGeom>
          <a:noFill/>
          <a:ln>
            <a:noFill/>
          </a:ln>
        </p:spPr>
      </p:pic>
      <p:graphicFrame>
        <p:nvGraphicFramePr>
          <p:cNvPr id="231" name="Google Shape;231;p5"/>
          <p:cNvGraphicFramePr/>
          <p:nvPr/>
        </p:nvGraphicFramePr>
        <p:xfrm>
          <a:off x="4698505" y="2530281"/>
          <a:ext cx="3000000" cy="3000000"/>
        </p:xfrm>
        <a:graphic>
          <a:graphicData uri="http://schemas.openxmlformats.org/drawingml/2006/table">
            <a:tbl>
              <a:tblPr bandRow="1" firstRow="1">
                <a:noFill/>
                <a:tableStyleId>{C75ACD3C-152B-4DFC-8242-00931BD4AFA1}</a:tableStyleId>
              </a:tblPr>
              <a:tblGrid>
                <a:gridCol w="817875"/>
                <a:gridCol w="3151025"/>
              </a:tblGrid>
              <a:tr h="368450">
                <a:tc>
                  <a:txBody>
                    <a:bodyPr/>
                    <a:lstStyle/>
                    <a:p>
                      <a:pPr indent="0" lvl="0" marL="0" marR="0" rtl="0" algn="l">
                        <a:lnSpc>
                          <a:spcPct val="100000"/>
                        </a:lnSpc>
                        <a:spcBef>
                          <a:spcPts val="0"/>
                        </a:spcBef>
                        <a:spcAft>
                          <a:spcPts val="0"/>
                        </a:spcAft>
                        <a:buClr>
                          <a:srgbClr val="000000"/>
                        </a:buClr>
                        <a:buSzPts val="700"/>
                        <a:buFont typeface="Arial"/>
                        <a:buNone/>
                      </a:pPr>
                      <a:r>
                        <a:t/>
                      </a:r>
                      <a:endParaRPr sz="700" u="none" cap="none" strike="noStrike">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800"/>
                        <a:buFont typeface="Arial"/>
                        <a:buNone/>
                      </a:pPr>
                      <a:r>
                        <a:rPr b="1" lang="en" sz="800">
                          <a:solidFill>
                            <a:srgbClr val="E10074"/>
                          </a:solidFill>
                        </a:rPr>
                        <a:t>“What if the vehicle is out of coverage?”</a:t>
                      </a:r>
                      <a:endParaRPr b="1" sz="800" u="none" cap="none" strike="noStrike">
                        <a:solidFill>
                          <a:srgbClr val="E10074"/>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160475">
                <a:tc>
                  <a:txBody>
                    <a:bodyPr/>
                    <a:lstStyle/>
                    <a:p>
                      <a:pPr indent="0" lvl="0" marL="50800" marR="0" rtl="0" algn="l">
                        <a:lnSpc>
                          <a:spcPct val="100000"/>
                        </a:lnSpc>
                        <a:spcBef>
                          <a:spcPts val="0"/>
                        </a:spcBef>
                        <a:spcAft>
                          <a:spcPts val="0"/>
                        </a:spcAft>
                        <a:buClr>
                          <a:srgbClr val="000000"/>
                        </a:buClr>
                        <a:buSzPts val="800"/>
                        <a:buFont typeface="Arial"/>
                        <a:buNone/>
                      </a:pPr>
                      <a:r>
                        <a:rPr b="1" lang="en" sz="800" u="none" cap="none" strike="noStrike">
                          <a:solidFill>
                            <a:srgbClr val="18518E"/>
                          </a:solidFill>
                          <a:latin typeface="Arial"/>
                          <a:ea typeface="Arial"/>
                          <a:cs typeface="Arial"/>
                          <a:sym typeface="Arial"/>
                        </a:rPr>
                        <a:t>Response</a:t>
                      </a:r>
                      <a:endParaRPr sz="800" u="none" cap="none" strike="noStrike">
                        <a:solidFill>
                          <a:srgbClr val="18518E"/>
                        </a:solidFill>
                        <a:latin typeface="Arial"/>
                        <a:ea typeface="Arial"/>
                        <a:cs typeface="Arial"/>
                        <a:sym typeface="Arial"/>
                      </a:endParaRPr>
                    </a:p>
                  </a:txBody>
                  <a:tcPr marT="0"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15000"/>
                        </a:lnSpc>
                        <a:spcBef>
                          <a:spcPts val="0"/>
                        </a:spcBef>
                        <a:spcAft>
                          <a:spcPts val="0"/>
                        </a:spcAft>
                        <a:buClr>
                          <a:srgbClr val="000000"/>
                        </a:buClr>
                        <a:buSzPts val="750"/>
                        <a:buFont typeface="Arial"/>
                        <a:buNone/>
                      </a:pPr>
                      <a:r>
                        <a:rPr lang="en" sz="750"/>
                        <a:t>Footage is stored locally and automatically uploads once connectivity resumes.</a:t>
                      </a:r>
                      <a:endParaRPr sz="750" u="none" cap="none" strike="noStrike"/>
                    </a:p>
                    <a:p>
                      <a:pPr indent="0" lvl="0" marL="0" marR="0" rtl="0" algn="l">
                        <a:lnSpc>
                          <a:spcPct val="100000"/>
                        </a:lnSpc>
                        <a:spcBef>
                          <a:spcPts val="1000"/>
                        </a:spcBef>
                        <a:spcAft>
                          <a:spcPts val="0"/>
                        </a:spcAft>
                        <a:buClr>
                          <a:srgbClr val="000000"/>
                        </a:buClr>
                        <a:buSzPts val="800"/>
                        <a:buFont typeface="Arial"/>
                        <a:buNone/>
                      </a:pPr>
                      <a:r>
                        <a:t/>
                      </a:r>
                      <a:endParaRPr sz="800" u="none" cap="none" strike="noStrike"/>
                    </a:p>
                  </a:txBody>
                  <a:tcPr marT="31925" marB="0" marR="0" marL="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32" name="Google Shape;232;p5"/>
          <p:cNvPicPr preferRelativeResize="0"/>
          <p:nvPr/>
        </p:nvPicPr>
        <p:blipFill rotWithShape="1">
          <a:blip r:embed="rId7">
            <a:alphaModFix/>
          </a:blip>
          <a:srcRect b="0" l="0" r="0" t="0"/>
          <a:stretch/>
        </p:blipFill>
        <p:spPr>
          <a:xfrm>
            <a:off x="4810864" y="2612333"/>
            <a:ext cx="151286" cy="151247"/>
          </a:xfrm>
          <a:prstGeom prst="rect">
            <a:avLst/>
          </a:prstGeom>
          <a:noFill/>
          <a:ln>
            <a:noFill/>
          </a:ln>
        </p:spPr>
      </p:pic>
      <p:grpSp>
        <p:nvGrpSpPr>
          <p:cNvPr id="233" name="Google Shape;233;p5"/>
          <p:cNvGrpSpPr/>
          <p:nvPr/>
        </p:nvGrpSpPr>
        <p:grpSpPr>
          <a:xfrm>
            <a:off x="4770230" y="2406442"/>
            <a:ext cx="296228" cy="388220"/>
            <a:chOff x="366359" y="3677896"/>
            <a:chExt cx="394970" cy="517627"/>
          </a:xfrm>
        </p:grpSpPr>
        <p:pic>
          <p:nvPicPr>
            <p:cNvPr id="234" name="Google Shape;234;p5"/>
            <p:cNvPicPr preferRelativeResize="0"/>
            <p:nvPr/>
          </p:nvPicPr>
          <p:blipFill rotWithShape="1">
            <a:blip r:embed="rId4">
              <a:alphaModFix/>
            </a:blip>
            <a:srcRect b="0" l="0" r="0" t="0"/>
            <a:stretch/>
          </p:blipFill>
          <p:spPr>
            <a:xfrm>
              <a:off x="431152" y="3677896"/>
              <a:ext cx="155505" cy="238393"/>
            </a:xfrm>
            <a:prstGeom prst="rect">
              <a:avLst/>
            </a:prstGeom>
            <a:noFill/>
            <a:ln>
              <a:noFill/>
            </a:ln>
          </p:spPr>
        </p:pic>
        <p:sp>
          <p:nvSpPr>
            <p:cNvPr id="235" name="Google Shape;235;p5"/>
            <p:cNvSpPr/>
            <p:nvPr/>
          </p:nvSpPr>
          <p:spPr>
            <a:xfrm>
              <a:off x="366359" y="3729434"/>
              <a:ext cx="394970" cy="466089"/>
            </a:xfrm>
            <a:custGeom>
              <a:rect b="b" l="l" r="r" t="t"/>
              <a:pathLst>
                <a:path extrusionOk="0" h="466089" w="394970">
                  <a:moveTo>
                    <a:pt x="71294" y="216084"/>
                  </a:moveTo>
                  <a:lnTo>
                    <a:pt x="71294" y="109219"/>
                  </a:lnTo>
                  <a:lnTo>
                    <a:pt x="49522" y="76380"/>
                  </a:lnTo>
                  <a:lnTo>
                    <a:pt x="35645" y="73579"/>
                  </a:lnTo>
                  <a:lnTo>
                    <a:pt x="21772" y="76380"/>
                  </a:lnTo>
                  <a:lnTo>
                    <a:pt x="10442" y="84017"/>
                  </a:lnTo>
                  <a:lnTo>
                    <a:pt x="2801" y="95346"/>
                  </a:lnTo>
                  <a:lnTo>
                    <a:pt x="0" y="109219"/>
                  </a:lnTo>
                  <a:lnTo>
                    <a:pt x="0" y="346746"/>
                  </a:lnTo>
                  <a:lnTo>
                    <a:pt x="9259" y="392921"/>
                  </a:lnTo>
                  <a:lnTo>
                    <a:pt x="34631" y="430653"/>
                  </a:lnTo>
                  <a:lnTo>
                    <a:pt x="72303" y="456121"/>
                  </a:lnTo>
                  <a:lnTo>
                    <a:pt x="118463" y="465505"/>
                  </a:lnTo>
                  <a:lnTo>
                    <a:pt x="118681" y="465505"/>
                  </a:lnTo>
                  <a:lnTo>
                    <a:pt x="198021" y="465505"/>
                  </a:lnTo>
                  <a:lnTo>
                    <a:pt x="227790" y="461708"/>
                  </a:lnTo>
                  <a:lnTo>
                    <a:pt x="279186" y="433455"/>
                  </a:lnTo>
                  <a:lnTo>
                    <a:pt x="329934" y="356556"/>
                  </a:lnTo>
                  <a:lnTo>
                    <a:pt x="359548" y="300953"/>
                  </a:lnTo>
                  <a:lnTo>
                    <a:pt x="381490" y="257419"/>
                  </a:lnTo>
                  <a:lnTo>
                    <a:pt x="394965" y="218588"/>
                  </a:lnTo>
                  <a:lnTo>
                    <a:pt x="391134" y="208370"/>
                  </a:lnTo>
                  <a:lnTo>
                    <a:pt x="383402" y="200121"/>
                  </a:lnTo>
                  <a:lnTo>
                    <a:pt x="374787" y="195951"/>
                  </a:lnTo>
                  <a:lnTo>
                    <a:pt x="365525" y="194867"/>
                  </a:lnTo>
                  <a:lnTo>
                    <a:pt x="356407" y="196828"/>
                  </a:lnTo>
                  <a:lnTo>
                    <a:pt x="348224" y="201796"/>
                  </a:lnTo>
                  <a:lnTo>
                    <a:pt x="285078" y="275357"/>
                  </a:lnTo>
                  <a:lnTo>
                    <a:pt x="285078" y="37994"/>
                  </a:lnTo>
                  <a:lnTo>
                    <a:pt x="283233" y="23960"/>
                  </a:lnTo>
                  <a:lnTo>
                    <a:pt x="276387" y="12134"/>
                  </a:lnTo>
                  <a:lnTo>
                    <a:pt x="265605" y="3740"/>
                  </a:lnTo>
                  <a:lnTo>
                    <a:pt x="251956" y="0"/>
                  </a:lnTo>
                  <a:lnTo>
                    <a:pt x="237919" y="1844"/>
                  </a:lnTo>
                  <a:lnTo>
                    <a:pt x="226090" y="8690"/>
                  </a:lnTo>
                  <a:lnTo>
                    <a:pt x="217694" y="19471"/>
                  </a:lnTo>
                  <a:lnTo>
                    <a:pt x="213952" y="33122"/>
                  </a:lnTo>
                  <a:lnTo>
                    <a:pt x="213844" y="34725"/>
                  </a:lnTo>
                  <a:lnTo>
                    <a:pt x="213844" y="36328"/>
                  </a:lnTo>
                  <a:lnTo>
                    <a:pt x="213943" y="37939"/>
                  </a:lnTo>
                  <a:lnTo>
                    <a:pt x="213943" y="180444"/>
                  </a:lnTo>
                </a:path>
              </a:pathLst>
            </a:custGeom>
            <a:noFill/>
            <a:ln cap="flat" cmpd="sng" w="9525">
              <a:solidFill>
                <a:srgbClr val="E10074"/>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6"/>
          <p:cNvSpPr/>
          <p:nvPr/>
        </p:nvSpPr>
        <p:spPr>
          <a:xfrm>
            <a:off x="292514" y="784608"/>
            <a:ext cx="8463300" cy="3400500"/>
          </a:xfrm>
          <a:prstGeom prst="roundRect">
            <a:avLst>
              <a:gd fmla="val 3685" name="adj"/>
            </a:avLst>
          </a:prstGeom>
          <a:noFill/>
          <a:ln cap="flat" cmpd="sng" w="12700">
            <a:solidFill>
              <a:srgbClr val="FDD70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42" name="Google Shape;242;p6"/>
          <p:cNvSpPr txBox="1"/>
          <p:nvPr/>
        </p:nvSpPr>
        <p:spPr>
          <a:xfrm>
            <a:off x="562919" y="843007"/>
            <a:ext cx="8079900" cy="2574600"/>
          </a:xfrm>
          <a:prstGeom prst="rect">
            <a:avLst/>
          </a:prstGeom>
          <a:noFill/>
          <a:ln>
            <a:noFill/>
          </a:ln>
        </p:spPr>
        <p:txBody>
          <a:bodyPr anchorCtr="0" anchor="t" bIns="22850" lIns="45725" spcFirstLastPara="1" rIns="45725" wrap="square" tIns="22850">
            <a:spAutoFit/>
          </a:bodyPr>
          <a:lstStyle/>
          <a:p>
            <a:pPr indent="0" lvl="0" marL="0" marR="0" rtl="0" algn="l">
              <a:lnSpc>
                <a:spcPct val="115833"/>
              </a:lnSpc>
              <a:spcBef>
                <a:spcPts val="0"/>
              </a:spcBef>
              <a:spcAft>
                <a:spcPts val="0"/>
              </a:spcAft>
              <a:buClr>
                <a:schemeClr val="dk1"/>
              </a:buClr>
              <a:buSzPts val="1100"/>
              <a:buFont typeface="Arial"/>
              <a:buNone/>
            </a:pPr>
            <a:r>
              <a:rPr b="1" i="0" lang="en" sz="800" u="none" cap="none" strike="noStrike">
                <a:solidFill>
                  <a:srgbClr val="18518E"/>
                </a:solidFill>
                <a:latin typeface="Arial"/>
                <a:ea typeface="Arial"/>
                <a:cs typeface="Arial"/>
                <a:sym typeface="Arial"/>
              </a:rPr>
              <a:t>Phone Script </a:t>
            </a:r>
            <a:endParaRPr b="1" i="0" sz="800" u="none" cap="none" strike="noStrike">
              <a:solidFill>
                <a:srgbClr val="18518E"/>
              </a:solidFill>
              <a:latin typeface="Arial"/>
              <a:ea typeface="Arial"/>
              <a:cs typeface="Arial"/>
              <a:sym typeface="Arial"/>
            </a:endParaRPr>
          </a:p>
          <a:p>
            <a:pPr indent="0" lvl="0" marL="0" marR="0" rtl="0" algn="l">
              <a:lnSpc>
                <a:spcPct val="115833"/>
              </a:lnSpc>
              <a:spcBef>
                <a:spcPts val="0"/>
              </a:spcBef>
              <a:spcAft>
                <a:spcPts val="0"/>
              </a:spcAft>
              <a:buClr>
                <a:schemeClr val="dk1"/>
              </a:buClr>
              <a:buSzPts val="1100"/>
              <a:buFont typeface="Arial"/>
              <a:buNone/>
            </a:pPr>
            <a:br>
              <a:rPr b="0" i="0" lang="en" sz="800" u="none" cap="none" strike="noStrike">
                <a:solidFill>
                  <a:schemeClr val="dk1"/>
                </a:solidFill>
                <a:latin typeface="Arial"/>
                <a:ea typeface="Arial"/>
                <a:cs typeface="Arial"/>
                <a:sym typeface="Arial"/>
              </a:rPr>
            </a:br>
            <a:r>
              <a:rPr lang="en" sz="800">
                <a:solidFill>
                  <a:schemeClr val="dk1"/>
                </a:solidFill>
              </a:rPr>
              <a:t>“Hi [Name], this is [Your Name] with Premier Wireless. Many fleets are dealing with outdated camera systems that require SD card pulls, delay incident reviews, and provide no real-time visibility. We’re helping transit agencies and commercial fleets upgrade to SafeSight — a connected camera platform with live streaming, driver AI monitoring, and cloud-based playback.</a:t>
            </a:r>
            <a:endParaRPr sz="8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800">
                <a:solidFill>
                  <a:schemeClr val="dk1"/>
                </a:solidFill>
              </a:rPr>
              <a:t>I’d love to learn more about your current camera setup and share how other organizations are reducing accidents, resolving claims faster, and improving driver safety. Would ___ or ___ work for a quick call?”</a:t>
            </a:r>
            <a:endParaRPr b="0" i="0" sz="800" u="none" cap="none" strike="noStrike">
              <a:solidFill>
                <a:schemeClr val="dk1"/>
              </a:solidFill>
              <a:latin typeface="Arial"/>
              <a:ea typeface="Arial"/>
              <a:cs typeface="Arial"/>
              <a:sym typeface="Arial"/>
            </a:endParaRPr>
          </a:p>
          <a:p>
            <a:pPr indent="0" lvl="0" marL="0" marR="0" rtl="0" algn="l">
              <a:lnSpc>
                <a:spcPct val="115833"/>
              </a:lnSpc>
              <a:spcBef>
                <a:spcPts val="1200"/>
              </a:spcBef>
              <a:spcAft>
                <a:spcPts val="0"/>
              </a:spcAft>
              <a:buClr>
                <a:schemeClr val="dk1"/>
              </a:buClr>
              <a:buSzPts val="1100"/>
              <a:buFont typeface="Arial"/>
              <a:buNone/>
            </a:pPr>
            <a:br>
              <a:rPr b="1" i="0" lang="en" sz="800" u="none" cap="none" strike="noStrike">
                <a:solidFill>
                  <a:schemeClr val="dk1"/>
                </a:solidFill>
                <a:latin typeface="Arial"/>
                <a:ea typeface="Arial"/>
                <a:cs typeface="Arial"/>
                <a:sym typeface="Arial"/>
              </a:rPr>
            </a:br>
            <a:r>
              <a:rPr b="1" i="0" lang="en" sz="800" u="none" cap="none" strike="noStrike">
                <a:solidFill>
                  <a:srgbClr val="18518E"/>
                </a:solidFill>
                <a:latin typeface="Arial"/>
                <a:ea typeface="Arial"/>
                <a:cs typeface="Arial"/>
                <a:sym typeface="Arial"/>
              </a:rPr>
              <a:t>Voicemail Script</a:t>
            </a:r>
            <a:br>
              <a:rPr b="1" i="0" lang="en" sz="800" u="none" cap="none" strike="noStrike">
                <a:solidFill>
                  <a:schemeClr val="dk1"/>
                </a:solidFill>
                <a:latin typeface="Arial"/>
                <a:ea typeface="Arial"/>
                <a:cs typeface="Arial"/>
                <a:sym typeface="Arial"/>
              </a:rPr>
            </a:br>
            <a:br>
              <a:rPr b="0" i="0" lang="en" sz="800" u="none" cap="none" strike="noStrike">
                <a:solidFill>
                  <a:schemeClr val="dk1"/>
                </a:solidFill>
                <a:latin typeface="Arial"/>
                <a:ea typeface="Arial"/>
                <a:cs typeface="Arial"/>
                <a:sym typeface="Arial"/>
              </a:rPr>
            </a:br>
            <a:r>
              <a:rPr lang="en" sz="800">
                <a:solidFill>
                  <a:srgbClr val="222222"/>
                </a:solidFill>
              </a:rPr>
              <a:t>“Hi [Name], this is [Your Name] with Premier Wireless. I’m calling because many fleets want real-time visibility and faster incident resolution. SafeSight provides live streaming, cloud playback, AI driver monitoring, and emergency alerts — without pulling SD cards. I’ll follow up by email and look forward to connecting.”</a:t>
            </a:r>
            <a:endParaRPr b="0" i="0" sz="800" u="none" cap="none" strike="noStrike">
              <a:solidFill>
                <a:srgbClr val="222222"/>
              </a:solidFill>
              <a:latin typeface="Arial"/>
              <a:ea typeface="Arial"/>
              <a:cs typeface="Arial"/>
              <a:sym typeface="Arial"/>
            </a:endParaRPr>
          </a:p>
          <a:p>
            <a:pPr indent="0" lvl="0" marL="0" marR="0" rtl="0" algn="l">
              <a:lnSpc>
                <a:spcPct val="115833"/>
              </a:lnSpc>
              <a:spcBef>
                <a:spcPts val="0"/>
              </a:spcBef>
              <a:spcAft>
                <a:spcPts val="0"/>
              </a:spcAft>
              <a:buClr>
                <a:schemeClr val="dk1"/>
              </a:buClr>
              <a:buSzPts val="1100"/>
              <a:buFont typeface="Arial"/>
              <a:buNone/>
            </a:pPr>
            <a:r>
              <a:t/>
            </a:r>
            <a:endParaRPr b="0" i="0" sz="800" u="none" cap="none" strike="noStrike">
              <a:solidFill>
                <a:srgbClr val="222222"/>
              </a:solidFill>
              <a:latin typeface="Arial"/>
              <a:ea typeface="Arial"/>
              <a:cs typeface="Arial"/>
              <a:sym typeface="Arial"/>
            </a:endParaRPr>
          </a:p>
          <a:p>
            <a:pPr indent="0" lvl="0" marL="0" marR="0" rtl="0" algn="l">
              <a:lnSpc>
                <a:spcPct val="115833"/>
              </a:lnSpc>
              <a:spcBef>
                <a:spcPts val="0"/>
              </a:spcBef>
              <a:spcAft>
                <a:spcPts val="0"/>
              </a:spcAft>
              <a:buClr>
                <a:schemeClr val="dk1"/>
              </a:buClr>
              <a:buSzPts val="1100"/>
              <a:buFont typeface="Arial"/>
              <a:buNone/>
            </a:pPr>
            <a:r>
              <a:t/>
            </a:r>
            <a:endParaRPr b="1" i="0" sz="800" u="none" cap="none" strike="noStrike">
              <a:solidFill>
                <a:srgbClr val="222222"/>
              </a:solidFill>
              <a:latin typeface="Arial"/>
              <a:ea typeface="Arial"/>
              <a:cs typeface="Arial"/>
              <a:sym typeface="Arial"/>
            </a:endParaRPr>
          </a:p>
          <a:p>
            <a:pPr indent="0" lvl="0" marL="0" marR="0" rtl="0" algn="l">
              <a:lnSpc>
                <a:spcPct val="115833"/>
              </a:lnSpc>
              <a:spcBef>
                <a:spcPts val="800"/>
              </a:spcBef>
              <a:spcAft>
                <a:spcPts val="800"/>
              </a:spcAft>
              <a:buClr>
                <a:schemeClr val="dk1"/>
              </a:buClr>
              <a:buSzPts val="1100"/>
              <a:buFont typeface="Arial"/>
              <a:buNone/>
            </a:pPr>
            <a:r>
              <a:t/>
            </a:r>
            <a:endParaRPr b="0" i="0" sz="800" u="none" cap="none" strike="noStrike">
              <a:solidFill>
                <a:schemeClr val="dk1"/>
              </a:solidFill>
              <a:latin typeface="Arial"/>
              <a:ea typeface="Arial"/>
              <a:cs typeface="Arial"/>
              <a:sym typeface="Arial"/>
            </a:endParaRPr>
          </a:p>
        </p:txBody>
      </p:sp>
      <p:sp>
        <p:nvSpPr>
          <p:cNvPr id="243" name="Google Shape;243;p6"/>
          <p:cNvSpPr txBox="1"/>
          <p:nvPr/>
        </p:nvSpPr>
        <p:spPr>
          <a:xfrm>
            <a:off x="336662" y="230275"/>
            <a:ext cx="33519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Phone &amp; Voicemail Scripts</a:t>
            </a:r>
            <a:endParaRPr b="0" i="0" sz="1200" u="none" cap="none" strike="noStrike">
              <a:solidFill>
                <a:srgbClr val="000000"/>
              </a:solidFill>
              <a:latin typeface="Arial"/>
              <a:ea typeface="Arial"/>
              <a:cs typeface="Arial"/>
              <a:sym typeface="Arial"/>
            </a:endParaRPr>
          </a:p>
        </p:txBody>
      </p:sp>
      <p:sp>
        <p:nvSpPr>
          <p:cNvPr id="244" name="Google Shape;244;p6"/>
          <p:cNvSpPr/>
          <p:nvPr/>
        </p:nvSpPr>
        <p:spPr>
          <a:xfrm flipH="1" rot="10800000">
            <a:off x="280202" y="435704"/>
            <a:ext cx="8487918" cy="2340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pic>
        <p:nvPicPr>
          <p:cNvPr id="245" name="Google Shape;245;p6"/>
          <p:cNvPicPr preferRelativeResize="0"/>
          <p:nvPr/>
        </p:nvPicPr>
        <p:blipFill rotWithShape="1">
          <a:blip r:embed="rId3">
            <a:alphaModFix/>
          </a:blip>
          <a:srcRect b="0" l="0" r="0" t="0"/>
          <a:stretch/>
        </p:blipFill>
        <p:spPr>
          <a:xfrm>
            <a:off x="219250" y="4510634"/>
            <a:ext cx="1256028" cy="447832"/>
          </a:xfrm>
          <a:prstGeom prst="rect">
            <a:avLst/>
          </a:prstGeom>
          <a:noFill/>
          <a:ln>
            <a:noFill/>
          </a:ln>
        </p:spPr>
      </p:pic>
      <p:sp>
        <p:nvSpPr>
          <p:cNvPr id="246" name="Google Shape;246;p6"/>
          <p:cNvSpPr txBox="1"/>
          <p:nvPr>
            <p:ph idx="12" type="sldNum"/>
          </p:nvPr>
        </p:nvSpPr>
        <p:spPr>
          <a:xfrm>
            <a:off x="8564569" y="4870298"/>
            <a:ext cx="297300" cy="138600"/>
          </a:xfrm>
          <a:prstGeom prst="rect">
            <a:avLst/>
          </a:prstGeom>
          <a:noFill/>
          <a:ln>
            <a:noFill/>
          </a:ln>
        </p:spPr>
        <p:txBody>
          <a:bodyPr anchorCtr="0" anchor="ctr" bIns="0" lIns="0" spcFirstLastPara="1" rIns="0" wrap="square" tIns="0">
            <a:spAutoFit/>
          </a:bodyPr>
          <a:lstStyle/>
          <a:p>
            <a:pPr indent="0" lvl="0" marL="25400" rtl="0" algn="ctr">
              <a:lnSpc>
                <a:spcPct val="103777"/>
              </a:lnSpc>
              <a:spcBef>
                <a:spcPts val="0"/>
              </a:spcBef>
              <a:spcAft>
                <a:spcPts val="0"/>
              </a:spcAft>
              <a:buSzPts val="600"/>
              <a:buNone/>
            </a:pPr>
            <a:r>
              <a:rPr lang="en"/>
              <a:t>6</a:t>
            </a:r>
            <a:endParaRPr>
              <a:latin typeface="Arial"/>
              <a:ea typeface="Arial"/>
              <a:cs typeface="Arial"/>
              <a:sym typeface="Arial"/>
            </a:endParaRPr>
          </a:p>
        </p:txBody>
      </p:sp>
      <p:sp>
        <p:nvSpPr>
          <p:cNvPr id="247" name="Google Shape;247;p6"/>
          <p:cNvSpPr txBox="1"/>
          <p:nvPr>
            <p:ph idx="11" type="ftr"/>
          </p:nvPr>
        </p:nvSpPr>
        <p:spPr>
          <a:xfrm>
            <a:off x="7255096" y="4855233"/>
            <a:ext cx="1428300" cy="107700"/>
          </a:xfrm>
          <a:prstGeom prst="rect">
            <a:avLst/>
          </a:prstGeom>
          <a:noFill/>
          <a:ln>
            <a:noFill/>
          </a:ln>
        </p:spPr>
        <p:txBody>
          <a:bodyPr anchorCtr="0" anchor="ctr" bIns="0" lIns="0" spcFirstLastPara="1" rIns="0" wrap="square" tIns="0">
            <a:spAutoFit/>
          </a:bodyPr>
          <a:lstStyle/>
          <a:p>
            <a:pPr indent="0" lvl="0" marL="12700" rtl="0" algn="ctr">
              <a:lnSpc>
                <a:spcPct val="133428"/>
              </a:lnSpc>
              <a:spcBef>
                <a:spcPts val="0"/>
              </a:spcBef>
              <a:spcAft>
                <a:spcPts val="0"/>
              </a:spcAft>
              <a:buSzPts val="700"/>
              <a:buNone/>
            </a:pPr>
            <a:r>
              <a:rPr lang="en" sz="700">
                <a:latin typeface="Arial"/>
                <a:ea typeface="Arial"/>
                <a:cs typeface="Arial"/>
                <a:sym typeface="Arial"/>
              </a:rPr>
              <a:t>FOR INTERNAL USE ONLY</a:t>
            </a:r>
            <a:endParaRPr>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7"/>
          <p:cNvSpPr/>
          <p:nvPr/>
        </p:nvSpPr>
        <p:spPr>
          <a:xfrm>
            <a:off x="280200" y="747200"/>
            <a:ext cx="8487900" cy="3357000"/>
          </a:xfrm>
          <a:prstGeom prst="roundRect">
            <a:avLst>
              <a:gd fmla="val 3685" name="adj"/>
            </a:avLst>
          </a:prstGeom>
          <a:noFill/>
          <a:ln cap="flat" cmpd="sng" w="12700">
            <a:solidFill>
              <a:srgbClr val="FDD704"/>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54" name="Google Shape;254;p7"/>
          <p:cNvSpPr txBox="1"/>
          <p:nvPr/>
        </p:nvSpPr>
        <p:spPr>
          <a:xfrm>
            <a:off x="663461" y="1045579"/>
            <a:ext cx="7721400" cy="2539800"/>
          </a:xfrm>
          <a:prstGeom prst="rect">
            <a:avLst/>
          </a:prstGeom>
          <a:noFill/>
          <a:ln>
            <a:noFill/>
          </a:ln>
        </p:spPr>
        <p:txBody>
          <a:bodyPr anchorCtr="0" anchor="t" bIns="22850" lIns="45725" spcFirstLastPara="1" rIns="45725" wrap="square" tIns="22850">
            <a:spAutoFit/>
          </a:bodyPr>
          <a:lstStyle/>
          <a:p>
            <a:pPr indent="0" lvl="0" marL="0" rtl="0" algn="l">
              <a:lnSpc>
                <a:spcPct val="115000"/>
              </a:lnSpc>
              <a:spcBef>
                <a:spcPts val="1200"/>
              </a:spcBef>
              <a:spcAft>
                <a:spcPts val="0"/>
              </a:spcAft>
              <a:buClr>
                <a:schemeClr val="dk1"/>
              </a:buClr>
              <a:buSzPts val="1100"/>
              <a:buFont typeface="Arial"/>
              <a:buNone/>
            </a:pPr>
            <a:r>
              <a:rPr b="1" lang="en" sz="1000">
                <a:solidFill>
                  <a:srgbClr val="263877"/>
                </a:solidFill>
              </a:rPr>
              <a:t>Subject:</a:t>
            </a:r>
            <a:r>
              <a:rPr lang="en" sz="1000">
                <a:solidFill>
                  <a:schemeClr val="dk1"/>
                </a:solidFill>
              </a:rPr>
              <a:t> Real-Time Fleet Visibility With SafeSight™</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b="1" lang="en" sz="1000">
                <a:solidFill>
                  <a:srgbClr val="263877"/>
                </a:solidFill>
              </a:rPr>
              <a:t>Body:</a:t>
            </a:r>
            <a:endParaRPr b="1" sz="1000">
              <a:solidFill>
                <a:srgbClr val="263877"/>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Hi [First Name],</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Many fleets are looking to modernize their camera systems, especially if they’re still relying on SD cards or can’t access video in real time. This slows down investigations, increases insurance costs, and limits visibility into the safety of drivers and passengers.</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SafeSight™ is a connected camera solution powered by T-Mobile that delivers real-time video, AI driver insights, cloud-based playback, and instant emergency alerts. It helps fleets reduce accidents, protect operators, and streamline incident resolution.</a:t>
            </a:r>
            <a:endParaRPr sz="10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sz="1000">
                <a:solidFill>
                  <a:schemeClr val="dk1"/>
                </a:solidFill>
              </a:rPr>
              <a:t>If you’re exploring ways to improve fleet visibility and reduce liability, I’d be happy to share how other organizations are using SafeSight.</a:t>
            </a:r>
            <a:endParaRPr sz="1000">
              <a:solidFill>
                <a:schemeClr val="dk1"/>
              </a:solidFill>
            </a:endParaRPr>
          </a:p>
          <a:p>
            <a:pPr indent="0" lvl="0" marL="0" rtl="0" algn="l">
              <a:lnSpc>
                <a:spcPct val="115000"/>
              </a:lnSpc>
              <a:spcBef>
                <a:spcPts val="1200"/>
              </a:spcBef>
              <a:spcAft>
                <a:spcPts val="1200"/>
              </a:spcAft>
              <a:buClr>
                <a:schemeClr val="dk1"/>
              </a:buClr>
              <a:buSzPts val="1100"/>
              <a:buFont typeface="Arial"/>
              <a:buNone/>
            </a:pPr>
            <a:r>
              <a:rPr lang="en" sz="1000">
                <a:solidFill>
                  <a:schemeClr val="dk1"/>
                </a:solidFill>
              </a:rPr>
              <a:t>[Signature]</a:t>
            </a:r>
            <a:endParaRPr b="0" i="0" sz="700" u="none" cap="none" strike="noStrike">
              <a:solidFill>
                <a:srgbClr val="000000"/>
              </a:solidFill>
              <a:latin typeface="Arial"/>
              <a:ea typeface="Arial"/>
              <a:cs typeface="Arial"/>
              <a:sym typeface="Arial"/>
            </a:endParaRPr>
          </a:p>
        </p:txBody>
      </p:sp>
      <p:sp>
        <p:nvSpPr>
          <p:cNvPr id="255" name="Google Shape;255;p7"/>
          <p:cNvSpPr txBox="1"/>
          <p:nvPr/>
        </p:nvSpPr>
        <p:spPr>
          <a:xfrm>
            <a:off x="336638" y="230267"/>
            <a:ext cx="1683900" cy="196200"/>
          </a:xfrm>
          <a:prstGeom prst="rect">
            <a:avLst/>
          </a:prstGeom>
          <a:noFill/>
          <a:ln>
            <a:noFill/>
          </a:ln>
        </p:spPr>
        <p:txBody>
          <a:bodyPr anchorCtr="0" anchor="t" bIns="0" lIns="0" spcFirstLastPara="1" rIns="0" wrap="square" tIns="11425">
            <a:spAutoFit/>
          </a:bodyPr>
          <a:lstStyle/>
          <a:p>
            <a:pPr indent="0" lvl="0" marL="12700" marR="0" rtl="0" algn="l">
              <a:lnSpc>
                <a:spcPct val="100000"/>
              </a:lnSpc>
              <a:spcBef>
                <a:spcPts val="0"/>
              </a:spcBef>
              <a:spcAft>
                <a:spcPts val="0"/>
              </a:spcAft>
              <a:buClr>
                <a:srgbClr val="000000"/>
              </a:buClr>
              <a:buSzPts val="1200"/>
              <a:buFont typeface="Arial"/>
              <a:buNone/>
            </a:pPr>
            <a:r>
              <a:rPr b="1" i="0" lang="en" sz="1200" u="none" cap="none" strike="noStrike">
                <a:solidFill>
                  <a:srgbClr val="E22C91"/>
                </a:solidFill>
                <a:latin typeface="Arial"/>
                <a:ea typeface="Arial"/>
                <a:cs typeface="Arial"/>
                <a:sym typeface="Arial"/>
              </a:rPr>
              <a:t>Email</a:t>
            </a:r>
            <a:endParaRPr b="0" i="0" sz="1200" u="none" cap="none" strike="noStrike">
              <a:solidFill>
                <a:srgbClr val="000000"/>
              </a:solidFill>
              <a:latin typeface="Arial"/>
              <a:ea typeface="Arial"/>
              <a:cs typeface="Arial"/>
              <a:sym typeface="Arial"/>
            </a:endParaRPr>
          </a:p>
        </p:txBody>
      </p:sp>
      <p:sp>
        <p:nvSpPr>
          <p:cNvPr id="256" name="Google Shape;256;p7"/>
          <p:cNvSpPr/>
          <p:nvPr/>
        </p:nvSpPr>
        <p:spPr>
          <a:xfrm flipH="1" rot="10800000">
            <a:off x="280202" y="435704"/>
            <a:ext cx="8487918" cy="23400"/>
          </a:xfrm>
          <a:custGeom>
            <a:rect b="b" l="l" r="r" t="t"/>
            <a:pathLst>
              <a:path extrusionOk="0" h="120000" w="8595360">
                <a:moveTo>
                  <a:pt x="0" y="0"/>
                </a:moveTo>
                <a:lnTo>
                  <a:pt x="8595360" y="0"/>
                </a:lnTo>
              </a:path>
            </a:pathLst>
          </a:custGeom>
          <a:noFill/>
          <a:ln cap="flat" cmpd="sng" w="12700">
            <a:solidFill>
              <a:srgbClr val="E22C91"/>
            </a:solidFill>
            <a:prstDash val="solid"/>
            <a:round/>
            <a:headEnd len="sm" w="sm" type="none"/>
            <a:tailEnd len="sm" w="sm" type="none"/>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Quicksand"/>
              <a:ea typeface="Quicksand"/>
              <a:cs typeface="Quicksand"/>
              <a:sym typeface="Quicksand"/>
            </a:endParaRPr>
          </a:p>
        </p:txBody>
      </p:sp>
      <p:pic>
        <p:nvPicPr>
          <p:cNvPr id="257" name="Google Shape;257;p7"/>
          <p:cNvPicPr preferRelativeResize="0"/>
          <p:nvPr/>
        </p:nvPicPr>
        <p:blipFill rotWithShape="1">
          <a:blip r:embed="rId3">
            <a:alphaModFix/>
          </a:blip>
          <a:srcRect b="0" l="0" r="0" t="0"/>
          <a:stretch/>
        </p:blipFill>
        <p:spPr>
          <a:xfrm>
            <a:off x="219250" y="4510634"/>
            <a:ext cx="1256028" cy="447832"/>
          </a:xfrm>
          <a:prstGeom prst="rect">
            <a:avLst/>
          </a:prstGeom>
          <a:noFill/>
          <a:ln>
            <a:noFill/>
          </a:ln>
        </p:spPr>
      </p:pic>
      <p:sp>
        <p:nvSpPr>
          <p:cNvPr id="258" name="Google Shape;258;p7"/>
          <p:cNvSpPr txBox="1"/>
          <p:nvPr>
            <p:ph idx="12" type="sldNum"/>
          </p:nvPr>
        </p:nvSpPr>
        <p:spPr>
          <a:xfrm>
            <a:off x="8564569" y="4870298"/>
            <a:ext cx="297300" cy="138600"/>
          </a:xfrm>
          <a:prstGeom prst="rect">
            <a:avLst/>
          </a:prstGeom>
          <a:noFill/>
          <a:ln>
            <a:noFill/>
          </a:ln>
        </p:spPr>
        <p:txBody>
          <a:bodyPr anchorCtr="0" anchor="ctr" bIns="0" lIns="0" spcFirstLastPara="1" rIns="0" wrap="square" tIns="0">
            <a:spAutoFit/>
          </a:bodyPr>
          <a:lstStyle/>
          <a:p>
            <a:pPr indent="0" lvl="0" marL="25400" rtl="0" algn="r">
              <a:lnSpc>
                <a:spcPct val="103777"/>
              </a:lnSpc>
              <a:spcBef>
                <a:spcPts val="0"/>
              </a:spcBef>
              <a:spcAft>
                <a:spcPts val="0"/>
              </a:spcAft>
              <a:buSzPts val="600"/>
              <a:buNone/>
            </a:pPr>
            <a:r>
              <a:rPr lang="en"/>
              <a:t>7</a:t>
            </a:r>
            <a:endParaRPr>
              <a:latin typeface="Arial"/>
              <a:ea typeface="Arial"/>
              <a:cs typeface="Arial"/>
              <a:sym typeface="Arial"/>
            </a:endParaRPr>
          </a:p>
        </p:txBody>
      </p:sp>
      <p:sp>
        <p:nvSpPr>
          <p:cNvPr id="259" name="Google Shape;259;p7"/>
          <p:cNvSpPr txBox="1"/>
          <p:nvPr>
            <p:ph idx="11" type="ftr"/>
          </p:nvPr>
        </p:nvSpPr>
        <p:spPr>
          <a:xfrm>
            <a:off x="7255096" y="4855233"/>
            <a:ext cx="1428300" cy="107700"/>
          </a:xfrm>
          <a:prstGeom prst="rect">
            <a:avLst/>
          </a:prstGeom>
          <a:noFill/>
          <a:ln>
            <a:noFill/>
          </a:ln>
        </p:spPr>
        <p:txBody>
          <a:bodyPr anchorCtr="0" anchor="ctr" bIns="0" lIns="0" spcFirstLastPara="1" rIns="0" wrap="square" tIns="0">
            <a:spAutoFit/>
          </a:bodyPr>
          <a:lstStyle/>
          <a:p>
            <a:pPr indent="0" lvl="0" marL="12700" rtl="0" algn="ctr">
              <a:lnSpc>
                <a:spcPct val="133428"/>
              </a:lnSpc>
              <a:spcBef>
                <a:spcPts val="0"/>
              </a:spcBef>
              <a:spcAft>
                <a:spcPts val="0"/>
              </a:spcAft>
              <a:buSzPts val="700"/>
              <a:buNone/>
            </a:pPr>
            <a:r>
              <a:rPr lang="en" sz="700">
                <a:latin typeface="Arial"/>
                <a:ea typeface="Arial"/>
                <a:cs typeface="Arial"/>
                <a:sym typeface="Arial"/>
              </a:rPr>
              <a:t>FOR INTERNAL USE ONLY</a:t>
            </a:r>
            <a:endParaRPr>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