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5143500" cx="9144000"/>
  <p:notesSz cx="6858000" cy="9144000"/>
  <p:embeddedFontLst>
    <p:embeddedFont>
      <p:font typeface="Quicksand"/>
      <p:regular r:id="rId16"/>
      <p:bold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18" roundtripDataSignature="AMtx7miw5b7q+nMrO+/DcJcDlVl8psrzC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D121A7FA-BF8C-49C3-A98E-44DC41325A80}">
  <a:tblStyle styleId="{D121A7FA-BF8C-49C3-A98E-44DC41325A80}" styleName="Table_0">
    <a:wholeTbl>
      <a:tcTxStyle b="off" i="off">
        <a:font>
          <a:latin typeface="Arial"/>
          <a:ea typeface="Arial"/>
          <a:cs typeface="Arial"/>
        </a:font>
        <a:srgbClr val="000000"/>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 styleId="{51B5962E-76C0-4794-B4B3-5946E9CCE617}" styleName="Table_1">
    <a:wholeTbl>
      <a:tcTxStyle b="off" i="off">
        <a:font>
          <a:latin typeface="Arial"/>
          <a:ea typeface="Arial"/>
          <a:cs typeface="Arial"/>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Quicksand-bold.fntdata"/><Relationship Id="rId16" Type="http://schemas.openxmlformats.org/officeDocument/2006/relationships/font" Target="fonts/Quicksand-regular.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18" Type="http://customschemas.google.com/relationships/presentationmetadata" Target="meta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2" name="Google Shape;62;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1: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0" lvl="0" marL="0" rtl="0" algn="l">
              <a:lnSpc>
                <a:spcPct val="100000"/>
              </a:lnSpc>
              <a:spcBef>
                <a:spcPts val="0"/>
              </a:spcBef>
              <a:spcAft>
                <a:spcPts val="0"/>
              </a:spcAft>
              <a:buSzPts val="1400"/>
              <a:buNone/>
            </a:pPr>
            <a:r>
              <a:t/>
            </a:r>
            <a:endParaRPr/>
          </a:p>
        </p:txBody>
      </p:sp>
      <p:sp>
        <p:nvSpPr>
          <p:cNvPr id="74" name="Google Shape;74;p1: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2: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0" lvl="0" marL="0" rtl="0" algn="l">
              <a:lnSpc>
                <a:spcPct val="100000"/>
              </a:lnSpc>
              <a:spcBef>
                <a:spcPts val="0"/>
              </a:spcBef>
              <a:spcAft>
                <a:spcPts val="0"/>
              </a:spcAft>
              <a:buSzPts val="1400"/>
              <a:buNone/>
            </a:pPr>
            <a:r>
              <a:t/>
            </a:r>
            <a:endParaRPr/>
          </a:p>
        </p:txBody>
      </p:sp>
      <p:sp>
        <p:nvSpPr>
          <p:cNvPr id="121" name="Google Shape;121;p2: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3: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0" lvl="0" marL="0" rtl="0" algn="l">
              <a:lnSpc>
                <a:spcPct val="100000"/>
              </a:lnSpc>
              <a:spcBef>
                <a:spcPts val="0"/>
              </a:spcBef>
              <a:spcAft>
                <a:spcPts val="0"/>
              </a:spcAft>
              <a:buSzPts val="1400"/>
              <a:buNone/>
            </a:pPr>
            <a:r>
              <a:t/>
            </a:r>
            <a:endParaRPr/>
          </a:p>
        </p:txBody>
      </p:sp>
      <p:sp>
        <p:nvSpPr>
          <p:cNvPr id="146" name="Google Shape;146;p3: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4: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0" lvl="0" marL="0" rtl="0" algn="l">
              <a:lnSpc>
                <a:spcPct val="100000"/>
              </a:lnSpc>
              <a:spcBef>
                <a:spcPts val="0"/>
              </a:spcBef>
              <a:spcAft>
                <a:spcPts val="0"/>
              </a:spcAft>
              <a:buSzPts val="1400"/>
              <a:buNone/>
            </a:pPr>
            <a:r>
              <a:t/>
            </a:r>
            <a:endParaRPr/>
          </a:p>
        </p:txBody>
      </p:sp>
      <p:sp>
        <p:nvSpPr>
          <p:cNvPr id="174" name="Google Shape;174;p4: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5: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
        <p:nvSpPr>
          <p:cNvPr id="211" name="Google Shape;211;p5: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228600" lvl="0" marL="444500" marR="0" rtl="0" algn="l">
              <a:lnSpc>
                <a:spcPct val="100000"/>
              </a:lnSpc>
              <a:spcBef>
                <a:spcPts val="0"/>
              </a:spcBef>
              <a:spcAft>
                <a:spcPts val="0"/>
              </a:spcAft>
              <a:buClr>
                <a:srgbClr val="000000"/>
              </a:buClr>
              <a:buSzPts val="1400"/>
              <a:buFont typeface="Arial"/>
              <a:buNone/>
            </a:pPr>
            <a:r>
              <a:t/>
            </a:r>
            <a:endParaRPr/>
          </a:p>
        </p:txBody>
      </p:sp>
      <p:sp>
        <p:nvSpPr>
          <p:cNvPr id="212" name="Google Shape;212;p5:notes"/>
          <p:cNvSpPr txBox="1"/>
          <p:nvPr>
            <p:ph idx="12" type="sldNum"/>
          </p:nvPr>
        </p:nvSpPr>
        <p:spPr>
          <a:xfrm>
            <a:off x="5180013" y="6502401"/>
            <a:ext cx="3962400" cy="341400"/>
          </a:xfrm>
          <a:prstGeom prst="rect">
            <a:avLst/>
          </a:prstGeom>
          <a:noFill/>
          <a:ln>
            <a:noFill/>
          </a:ln>
        </p:spPr>
        <p:txBody>
          <a:bodyPr anchorCtr="0" anchor="b" bIns="45575" lIns="91225" spcFirstLastPara="1" rIns="91225" wrap="square" tIns="45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g37a82fb5a2c_0_5: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
        <p:nvSpPr>
          <p:cNvPr id="221" name="Google Shape;221;g37a82fb5a2c_0_5: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228600" lvl="0" marL="444500" marR="0" rtl="0" algn="l">
              <a:lnSpc>
                <a:spcPct val="100000"/>
              </a:lnSpc>
              <a:spcBef>
                <a:spcPts val="0"/>
              </a:spcBef>
              <a:spcAft>
                <a:spcPts val="0"/>
              </a:spcAft>
              <a:buClr>
                <a:srgbClr val="000000"/>
              </a:buClr>
              <a:buSzPts val="1400"/>
              <a:buFont typeface="Arial"/>
              <a:buNone/>
            </a:pPr>
            <a:r>
              <a:t/>
            </a:r>
            <a:endParaRPr/>
          </a:p>
        </p:txBody>
      </p:sp>
      <p:sp>
        <p:nvSpPr>
          <p:cNvPr id="222" name="Google Shape;222;g37a82fb5a2c_0_5:notes"/>
          <p:cNvSpPr txBox="1"/>
          <p:nvPr>
            <p:ph idx="12" type="sldNum"/>
          </p:nvPr>
        </p:nvSpPr>
        <p:spPr>
          <a:xfrm>
            <a:off x="5180013" y="6502401"/>
            <a:ext cx="3962400" cy="341400"/>
          </a:xfrm>
          <a:prstGeom prst="rect">
            <a:avLst/>
          </a:prstGeom>
          <a:noFill/>
          <a:ln>
            <a:noFill/>
          </a:ln>
        </p:spPr>
        <p:txBody>
          <a:bodyPr anchorCtr="0" anchor="b" bIns="45575" lIns="91225" spcFirstLastPara="1" rIns="91225" wrap="square" tIns="45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6: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
        <p:nvSpPr>
          <p:cNvPr id="231" name="Google Shape;231;p6: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228600" lvl="0" marL="444500" marR="0" rtl="0" algn="l">
              <a:lnSpc>
                <a:spcPct val="100000"/>
              </a:lnSpc>
              <a:spcBef>
                <a:spcPts val="0"/>
              </a:spcBef>
              <a:spcAft>
                <a:spcPts val="0"/>
              </a:spcAft>
              <a:buClr>
                <a:srgbClr val="000000"/>
              </a:buClr>
              <a:buSzPts val="1400"/>
              <a:buFont typeface="Arial"/>
              <a:buNone/>
            </a:pPr>
            <a:r>
              <a:t/>
            </a:r>
            <a:endParaRPr/>
          </a:p>
        </p:txBody>
      </p:sp>
      <p:sp>
        <p:nvSpPr>
          <p:cNvPr id="232" name="Google Shape;232;p6:notes"/>
          <p:cNvSpPr txBox="1"/>
          <p:nvPr>
            <p:ph idx="12" type="sldNum"/>
          </p:nvPr>
        </p:nvSpPr>
        <p:spPr>
          <a:xfrm>
            <a:off x="5180013" y="6502401"/>
            <a:ext cx="3962400" cy="341400"/>
          </a:xfrm>
          <a:prstGeom prst="rect">
            <a:avLst/>
          </a:prstGeom>
          <a:noFill/>
          <a:ln>
            <a:noFill/>
          </a:ln>
        </p:spPr>
        <p:txBody>
          <a:bodyPr anchorCtr="0" anchor="b" bIns="45575" lIns="91225" spcFirstLastPara="1" rIns="91225" wrap="square" tIns="45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37a82fb5a2c_0_19: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
        <p:nvSpPr>
          <p:cNvPr id="241" name="Google Shape;241;g37a82fb5a2c_0_19: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228600" lvl="0" marL="444500" marR="0" rtl="0" algn="l">
              <a:lnSpc>
                <a:spcPct val="100000"/>
              </a:lnSpc>
              <a:spcBef>
                <a:spcPts val="0"/>
              </a:spcBef>
              <a:spcAft>
                <a:spcPts val="0"/>
              </a:spcAft>
              <a:buClr>
                <a:srgbClr val="000000"/>
              </a:buClr>
              <a:buSzPts val="1400"/>
              <a:buFont typeface="Arial"/>
              <a:buNone/>
            </a:pPr>
            <a:r>
              <a:t/>
            </a:r>
            <a:endParaRPr/>
          </a:p>
        </p:txBody>
      </p:sp>
      <p:sp>
        <p:nvSpPr>
          <p:cNvPr id="242" name="Google Shape;242;g37a82fb5a2c_0_19:notes"/>
          <p:cNvSpPr txBox="1"/>
          <p:nvPr>
            <p:ph idx="12" type="sldNum"/>
          </p:nvPr>
        </p:nvSpPr>
        <p:spPr>
          <a:xfrm>
            <a:off x="5180013" y="6502401"/>
            <a:ext cx="3962400" cy="341400"/>
          </a:xfrm>
          <a:prstGeom prst="rect">
            <a:avLst/>
          </a:prstGeom>
          <a:noFill/>
          <a:ln>
            <a:noFill/>
          </a:ln>
        </p:spPr>
        <p:txBody>
          <a:bodyPr anchorCtr="0" anchor="b" bIns="45575" lIns="91225" spcFirstLastPara="1" rIns="91225" wrap="square" tIns="45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showMasterSp="0" type="obj">
  <p:cSld name="OBJECT">
    <p:bg>
      <p:bgPr>
        <a:solidFill>
          <a:schemeClr val="lt1"/>
        </a:solidFill>
      </p:bgPr>
    </p:bg>
    <p:spTree>
      <p:nvGrpSpPr>
        <p:cNvPr id="9" name="Shape 9"/>
        <p:cNvGrpSpPr/>
        <p:nvPr/>
      </p:nvGrpSpPr>
      <p:grpSpPr>
        <a:xfrm>
          <a:off x="0" y="0"/>
          <a:ext cx="0" cy="0"/>
          <a:chOff x="0" y="0"/>
          <a:chExt cx="0" cy="0"/>
        </a:xfrm>
      </p:grpSpPr>
      <p:sp>
        <p:nvSpPr>
          <p:cNvPr id="10" name="Google Shape;10;p8"/>
          <p:cNvSpPr txBox="1"/>
          <p:nvPr>
            <p:ph type="title"/>
          </p:nvPr>
        </p:nvSpPr>
        <p:spPr>
          <a:xfrm>
            <a:off x="228600" y="137319"/>
            <a:ext cx="4114800" cy="571500"/>
          </a:xfrm>
          <a:prstGeom prst="rect">
            <a:avLst/>
          </a:prstGeom>
          <a:noFill/>
          <a:ln>
            <a:noFill/>
          </a:ln>
        </p:spPr>
        <p:txBody>
          <a:bodyPr anchorCtr="0" anchor="ctr" bIns="0" lIns="0" spcFirstLastPara="1" rIns="0" wrap="square" tIns="0">
            <a:normAutofit/>
          </a:bodyPr>
          <a:lstStyle>
            <a:lvl1pPr lvl="0" algn="ctr">
              <a:lnSpc>
                <a:spcPct val="100000"/>
              </a:lnSpc>
              <a:spcBef>
                <a:spcPts val="0"/>
              </a:spcBef>
              <a:spcAft>
                <a:spcPts val="0"/>
              </a:spcAft>
              <a:buSzPts val="2200"/>
              <a:buNone/>
              <a:defRPr b="0" i="0" sz="2400">
                <a:solidFill>
                  <a:schemeClr val="lt1"/>
                </a:solidFill>
                <a:latin typeface="Arial"/>
                <a:ea typeface="Arial"/>
                <a:cs typeface="Arial"/>
                <a:sym typeface="Arial"/>
              </a:defRPr>
            </a:lvl1pPr>
            <a:lvl2pPr lvl="1" algn="l">
              <a:lnSpc>
                <a:spcPct val="100000"/>
              </a:lnSpc>
              <a:spcBef>
                <a:spcPts val="0"/>
              </a:spcBef>
              <a:spcAft>
                <a:spcPts val="0"/>
              </a:spcAft>
              <a:buSzPts val="700"/>
              <a:buNone/>
              <a:defRPr/>
            </a:lvl2pPr>
            <a:lvl3pPr lvl="2" algn="l">
              <a:lnSpc>
                <a:spcPct val="100000"/>
              </a:lnSpc>
              <a:spcBef>
                <a:spcPts val="0"/>
              </a:spcBef>
              <a:spcAft>
                <a:spcPts val="0"/>
              </a:spcAft>
              <a:buSzPts val="700"/>
              <a:buNone/>
              <a:defRPr/>
            </a:lvl3pPr>
            <a:lvl4pPr lvl="3" algn="l">
              <a:lnSpc>
                <a:spcPct val="100000"/>
              </a:lnSpc>
              <a:spcBef>
                <a:spcPts val="0"/>
              </a:spcBef>
              <a:spcAft>
                <a:spcPts val="0"/>
              </a:spcAft>
              <a:buSzPts val="700"/>
              <a:buNone/>
              <a:defRPr/>
            </a:lvl4pPr>
            <a:lvl5pPr lvl="4" algn="l">
              <a:lnSpc>
                <a:spcPct val="100000"/>
              </a:lnSpc>
              <a:spcBef>
                <a:spcPts val="0"/>
              </a:spcBef>
              <a:spcAft>
                <a:spcPts val="0"/>
              </a:spcAft>
              <a:buSzPts val="700"/>
              <a:buNone/>
              <a:defRPr/>
            </a:lvl5pPr>
            <a:lvl6pPr lvl="5" algn="l">
              <a:lnSpc>
                <a:spcPct val="100000"/>
              </a:lnSpc>
              <a:spcBef>
                <a:spcPts val="0"/>
              </a:spcBef>
              <a:spcAft>
                <a:spcPts val="0"/>
              </a:spcAft>
              <a:buSzPts val="700"/>
              <a:buNone/>
              <a:defRPr/>
            </a:lvl6pPr>
            <a:lvl7pPr lvl="6" algn="l">
              <a:lnSpc>
                <a:spcPct val="100000"/>
              </a:lnSpc>
              <a:spcBef>
                <a:spcPts val="0"/>
              </a:spcBef>
              <a:spcAft>
                <a:spcPts val="0"/>
              </a:spcAft>
              <a:buSzPts val="700"/>
              <a:buNone/>
              <a:defRPr/>
            </a:lvl7pPr>
            <a:lvl8pPr lvl="7" algn="l">
              <a:lnSpc>
                <a:spcPct val="100000"/>
              </a:lnSpc>
              <a:spcBef>
                <a:spcPts val="0"/>
              </a:spcBef>
              <a:spcAft>
                <a:spcPts val="0"/>
              </a:spcAft>
              <a:buSzPts val="700"/>
              <a:buNone/>
              <a:defRPr/>
            </a:lvl8pPr>
            <a:lvl9pPr lvl="8" algn="l">
              <a:lnSpc>
                <a:spcPct val="100000"/>
              </a:lnSpc>
              <a:spcBef>
                <a:spcPts val="0"/>
              </a:spcBef>
              <a:spcAft>
                <a:spcPts val="0"/>
              </a:spcAft>
              <a:buSzPts val="700"/>
              <a:buNone/>
              <a:defRPr/>
            </a:lvl9pPr>
          </a:lstStyle>
          <a:p/>
        </p:txBody>
      </p:sp>
      <p:sp>
        <p:nvSpPr>
          <p:cNvPr id="11" name="Google Shape;11;p8"/>
          <p:cNvSpPr txBox="1"/>
          <p:nvPr>
            <p:ph idx="1" type="body"/>
          </p:nvPr>
        </p:nvSpPr>
        <p:spPr>
          <a:xfrm>
            <a:off x="228600" y="800100"/>
            <a:ext cx="4114800" cy="226320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300"/>
              </a:spcBef>
              <a:spcAft>
                <a:spcPts val="0"/>
              </a:spcAft>
              <a:buSzPts val="1600"/>
              <a:buNone/>
              <a:defRPr b="0" i="0">
                <a:solidFill>
                  <a:schemeClr val="dk1"/>
                </a:solidFill>
              </a:defRPr>
            </a:lvl1pPr>
            <a:lvl2pPr indent="-317500" lvl="1" marL="914400" algn="l">
              <a:lnSpc>
                <a:spcPct val="100000"/>
              </a:lnSpc>
              <a:spcBef>
                <a:spcPts val="300"/>
              </a:spcBef>
              <a:spcAft>
                <a:spcPts val="0"/>
              </a:spcAft>
              <a:buSzPts val="1400"/>
              <a:buChar char="–"/>
              <a:defRPr/>
            </a:lvl2pPr>
            <a:lvl3pPr indent="-304800" lvl="2" marL="1371600" algn="l">
              <a:lnSpc>
                <a:spcPct val="100000"/>
              </a:lnSpc>
              <a:spcBef>
                <a:spcPts val="200"/>
              </a:spcBef>
              <a:spcAft>
                <a:spcPts val="0"/>
              </a:spcAft>
              <a:buSzPts val="1200"/>
              <a:buChar char="•"/>
              <a:defRPr/>
            </a:lvl3pPr>
            <a:lvl4pPr indent="-292100" lvl="3" marL="1828800" algn="l">
              <a:lnSpc>
                <a:spcPct val="100000"/>
              </a:lnSpc>
              <a:spcBef>
                <a:spcPts val="200"/>
              </a:spcBef>
              <a:spcAft>
                <a:spcPts val="0"/>
              </a:spcAft>
              <a:buSzPts val="1000"/>
              <a:buChar char="–"/>
              <a:defRPr/>
            </a:lvl4pPr>
            <a:lvl5pPr indent="-292100" lvl="4" marL="2286000" algn="l">
              <a:lnSpc>
                <a:spcPct val="100000"/>
              </a:lnSpc>
              <a:spcBef>
                <a:spcPts val="200"/>
              </a:spcBef>
              <a:spcAft>
                <a:spcPts val="0"/>
              </a:spcAft>
              <a:buSzPts val="1000"/>
              <a:buChar char="»"/>
              <a:defRPr/>
            </a:lvl5pPr>
            <a:lvl6pPr indent="-292100" lvl="5" marL="2743200" algn="l">
              <a:lnSpc>
                <a:spcPct val="100000"/>
              </a:lnSpc>
              <a:spcBef>
                <a:spcPts val="200"/>
              </a:spcBef>
              <a:spcAft>
                <a:spcPts val="0"/>
              </a:spcAft>
              <a:buSzPts val="1000"/>
              <a:buChar char="•"/>
              <a:defRPr/>
            </a:lvl6pPr>
            <a:lvl7pPr indent="-292100" lvl="6" marL="3200400" algn="l">
              <a:lnSpc>
                <a:spcPct val="100000"/>
              </a:lnSpc>
              <a:spcBef>
                <a:spcPts val="200"/>
              </a:spcBef>
              <a:spcAft>
                <a:spcPts val="0"/>
              </a:spcAft>
              <a:buSzPts val="1000"/>
              <a:buChar char="•"/>
              <a:defRPr/>
            </a:lvl7pPr>
            <a:lvl8pPr indent="-292100" lvl="7" marL="3657600" algn="l">
              <a:lnSpc>
                <a:spcPct val="100000"/>
              </a:lnSpc>
              <a:spcBef>
                <a:spcPts val="200"/>
              </a:spcBef>
              <a:spcAft>
                <a:spcPts val="0"/>
              </a:spcAft>
              <a:buSzPts val="1000"/>
              <a:buChar char="•"/>
              <a:defRPr/>
            </a:lvl8pPr>
            <a:lvl9pPr indent="-292100" lvl="8" marL="4114800" algn="l">
              <a:lnSpc>
                <a:spcPct val="100000"/>
              </a:lnSpc>
              <a:spcBef>
                <a:spcPts val="200"/>
              </a:spcBef>
              <a:spcAft>
                <a:spcPts val="0"/>
              </a:spcAft>
              <a:buSzPts val="1000"/>
              <a:buChar char="•"/>
              <a:defRPr/>
            </a:lvl9pPr>
          </a:lstStyle>
          <a:p/>
        </p:txBody>
      </p:sp>
      <p:sp>
        <p:nvSpPr>
          <p:cNvPr id="12" name="Google Shape;12;p8"/>
          <p:cNvSpPr txBox="1"/>
          <p:nvPr>
            <p:ph idx="11" type="ftr"/>
          </p:nvPr>
        </p:nvSpPr>
        <p:spPr>
          <a:xfrm>
            <a:off x="1562100" y="3178175"/>
            <a:ext cx="1447800" cy="182700"/>
          </a:xfrm>
          <a:prstGeom prst="rect">
            <a:avLst/>
          </a:prstGeom>
          <a:noFill/>
          <a:ln>
            <a:noFill/>
          </a:ln>
        </p:spPr>
        <p:txBody>
          <a:bodyPr anchorCtr="0" anchor="ctr" bIns="0" lIns="0" spcFirstLastPara="1" rIns="0" wrap="square" tIns="0">
            <a:noAutofit/>
          </a:bodyPr>
          <a:lstStyle>
            <a:lvl1pPr lvl="0" marR="0" rtl="0" algn="ctr">
              <a:lnSpc>
                <a:spcPct val="100000"/>
              </a:lnSpc>
              <a:spcBef>
                <a:spcPts val="0"/>
              </a:spcBef>
              <a:spcAft>
                <a:spcPts val="0"/>
              </a:spcAft>
              <a:buClr>
                <a:srgbClr val="000000"/>
              </a:buClr>
              <a:buSzPts val="700"/>
              <a:buFont typeface="Arial"/>
              <a:buNone/>
              <a:defRPr b="1" i="0" sz="900" u="none" cap="none" strike="noStrike">
                <a:solidFill>
                  <a:srgbClr val="E22C91"/>
                </a:solidFill>
                <a:latin typeface="Arial"/>
                <a:ea typeface="Arial"/>
                <a:cs typeface="Arial"/>
                <a:sym typeface="Arial"/>
              </a:defRPr>
            </a:lvl1pPr>
            <a:lvl2pPr lvl="1"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9pPr>
          </a:lstStyle>
          <a:p/>
        </p:txBody>
      </p:sp>
      <p:sp>
        <p:nvSpPr>
          <p:cNvPr id="13" name="Google Shape;13;p8"/>
          <p:cNvSpPr txBox="1"/>
          <p:nvPr>
            <p:ph idx="10" type="dt"/>
          </p:nvPr>
        </p:nvSpPr>
        <p:spPr>
          <a:xfrm>
            <a:off x="228600" y="3178175"/>
            <a:ext cx="1066800" cy="182700"/>
          </a:xfrm>
          <a:prstGeom prst="rect">
            <a:avLst/>
          </a:prstGeom>
          <a:noFill/>
          <a:ln>
            <a:noFill/>
          </a:ln>
        </p:spPr>
        <p:txBody>
          <a:bodyPr anchorCtr="0" anchor="ctr" bIns="0" lIns="0" spcFirstLastPara="1" rIns="0" wrap="square" tIns="0">
            <a:noAutofit/>
          </a:bodyPr>
          <a:lstStyle>
            <a:lvl1pPr lvl="0" marR="0" rtl="0" algn="l">
              <a:lnSpc>
                <a:spcPct val="100000"/>
              </a:lnSpc>
              <a:spcBef>
                <a:spcPts val="0"/>
              </a:spcBef>
              <a:spcAft>
                <a:spcPts val="0"/>
              </a:spcAft>
              <a:buClr>
                <a:srgbClr val="000000"/>
              </a:buClr>
              <a:buSzPts val="700"/>
              <a:buFont typeface="Arial"/>
              <a:buNone/>
              <a:defRPr b="0" i="0" sz="7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9pPr>
          </a:lstStyle>
          <a:p/>
        </p:txBody>
      </p:sp>
      <p:sp>
        <p:nvSpPr>
          <p:cNvPr id="14" name="Google Shape;14;p8"/>
          <p:cNvSpPr txBox="1"/>
          <p:nvPr>
            <p:ph idx="12" type="sldNum"/>
          </p:nvPr>
        </p:nvSpPr>
        <p:spPr>
          <a:xfrm>
            <a:off x="3276600" y="3178175"/>
            <a:ext cx="1066800" cy="182700"/>
          </a:xfrm>
          <a:prstGeom prst="rect">
            <a:avLst/>
          </a:prstGeom>
          <a:noFill/>
          <a:ln>
            <a:noFill/>
          </a:ln>
        </p:spPr>
        <p:txBody>
          <a:bodyPr anchorCtr="0" anchor="ctr" bIns="0" lIns="0" spcFirstLastPara="1" rIns="0" wrap="square" tIns="0">
            <a:noAutofit/>
          </a:bodyPr>
          <a:lstStyle>
            <a:lvl1pPr indent="0" lvl="0"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1pPr>
            <a:lvl2pPr indent="0" lvl="1"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2pPr>
            <a:lvl3pPr indent="0" lvl="2"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3pPr>
            <a:lvl4pPr indent="0" lvl="3"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4pPr>
            <a:lvl5pPr indent="0" lvl="4"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5pPr>
            <a:lvl6pPr indent="0" lvl="5"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6pPr>
            <a:lvl7pPr indent="0" lvl="6"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7pPr>
            <a:lvl8pPr indent="0" lvl="7"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8pPr>
            <a:lvl9pPr indent="0" lvl="8"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9pPr>
          </a:lstStyle>
          <a:p>
            <a:pPr indent="0" lvl="0" marL="2540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17"/>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 name="Google Shape;47;p17"/>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8" name="Google Shape;48;p17"/>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9" name="Google Shape;49;p17"/>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50" name="Google Shape;50;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1" name="Shape 51"/>
        <p:cNvGrpSpPr/>
        <p:nvPr/>
      </p:nvGrpSpPr>
      <p:grpSpPr>
        <a:xfrm>
          <a:off x="0" y="0"/>
          <a:ext cx="0" cy="0"/>
          <a:chOff x="0" y="0"/>
          <a:chExt cx="0" cy="0"/>
        </a:xfrm>
      </p:grpSpPr>
      <p:sp>
        <p:nvSpPr>
          <p:cNvPr id="52" name="Google Shape;52;p18"/>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53" name="Google Shape;53;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4" name="Shape 54"/>
        <p:cNvGrpSpPr/>
        <p:nvPr/>
      </p:nvGrpSpPr>
      <p:grpSpPr>
        <a:xfrm>
          <a:off x="0" y="0"/>
          <a:ext cx="0" cy="0"/>
          <a:chOff x="0" y="0"/>
          <a:chExt cx="0" cy="0"/>
        </a:xfrm>
      </p:grpSpPr>
      <p:sp>
        <p:nvSpPr>
          <p:cNvPr id="55" name="Google Shape;55;p19"/>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6" name="Google Shape;56;p19"/>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57" name="Google Shape;57;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8" name="Shape 58"/>
        <p:cNvGrpSpPr/>
        <p:nvPr/>
      </p:nvGrpSpPr>
      <p:grpSpPr>
        <a:xfrm>
          <a:off x="0" y="0"/>
          <a:ext cx="0" cy="0"/>
          <a:chOff x="0" y="0"/>
          <a:chExt cx="0" cy="0"/>
        </a:xfrm>
      </p:grpSpPr>
      <p:sp>
        <p:nvSpPr>
          <p:cNvPr id="59" name="Google Shape;59;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Blank">
  <p:cSld name="1_Blank">
    <p:spTree>
      <p:nvGrpSpPr>
        <p:cNvPr id="15" name="Shape 15"/>
        <p:cNvGrpSpPr/>
        <p:nvPr/>
      </p:nvGrpSpPr>
      <p:grpSpPr>
        <a:xfrm>
          <a:off x="0" y="0"/>
          <a:ext cx="0" cy="0"/>
          <a:chOff x="0" y="0"/>
          <a:chExt cx="0" cy="0"/>
        </a:xfrm>
      </p:grpSpPr>
      <p:sp>
        <p:nvSpPr>
          <p:cNvPr id="16" name="Google Shape;16;p9"/>
          <p:cNvSpPr txBox="1"/>
          <p:nvPr>
            <p:ph idx="11" type="ftr"/>
          </p:nvPr>
        </p:nvSpPr>
        <p:spPr>
          <a:xfrm>
            <a:off x="1562100" y="3178175"/>
            <a:ext cx="1447800" cy="182700"/>
          </a:xfrm>
          <a:prstGeom prst="rect">
            <a:avLst/>
          </a:prstGeom>
          <a:noFill/>
          <a:ln>
            <a:noFill/>
          </a:ln>
        </p:spPr>
        <p:txBody>
          <a:bodyPr anchorCtr="0" anchor="ctr" bIns="0" lIns="0" spcFirstLastPara="1" rIns="0" wrap="square" tIns="0">
            <a:noAutofit/>
          </a:bodyPr>
          <a:lstStyle>
            <a:lvl1pPr lvl="0" marR="0" rtl="0" algn="ctr">
              <a:lnSpc>
                <a:spcPct val="100000"/>
              </a:lnSpc>
              <a:spcBef>
                <a:spcPts val="0"/>
              </a:spcBef>
              <a:spcAft>
                <a:spcPts val="0"/>
              </a:spcAft>
              <a:buClr>
                <a:srgbClr val="000000"/>
              </a:buClr>
              <a:buSzPts val="700"/>
              <a:buFont typeface="Arial"/>
              <a:buNone/>
              <a:defRPr b="1" i="0" sz="900" u="none" cap="none" strike="noStrike">
                <a:solidFill>
                  <a:srgbClr val="E22C91"/>
                </a:solidFill>
                <a:latin typeface="Arial"/>
                <a:ea typeface="Arial"/>
                <a:cs typeface="Arial"/>
                <a:sym typeface="Arial"/>
              </a:defRPr>
            </a:lvl1pPr>
            <a:lvl2pPr lvl="1"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9pPr>
          </a:lstStyle>
          <a:p/>
        </p:txBody>
      </p:sp>
      <p:sp>
        <p:nvSpPr>
          <p:cNvPr id="17" name="Google Shape;17;p9"/>
          <p:cNvSpPr txBox="1"/>
          <p:nvPr>
            <p:ph idx="10" type="dt"/>
          </p:nvPr>
        </p:nvSpPr>
        <p:spPr>
          <a:xfrm>
            <a:off x="228600" y="3178175"/>
            <a:ext cx="1066800" cy="182700"/>
          </a:xfrm>
          <a:prstGeom prst="rect">
            <a:avLst/>
          </a:prstGeom>
          <a:noFill/>
          <a:ln>
            <a:noFill/>
          </a:ln>
        </p:spPr>
        <p:txBody>
          <a:bodyPr anchorCtr="0" anchor="ctr" bIns="0" lIns="0" spcFirstLastPara="1" rIns="0" wrap="square" tIns="0">
            <a:noAutofit/>
          </a:bodyPr>
          <a:lstStyle>
            <a:lvl1pPr lvl="0" marR="0" rtl="0" algn="l">
              <a:lnSpc>
                <a:spcPct val="100000"/>
              </a:lnSpc>
              <a:spcBef>
                <a:spcPts val="0"/>
              </a:spcBef>
              <a:spcAft>
                <a:spcPts val="0"/>
              </a:spcAft>
              <a:buClr>
                <a:srgbClr val="000000"/>
              </a:buClr>
              <a:buSzPts val="700"/>
              <a:buFont typeface="Arial"/>
              <a:buNone/>
              <a:defRPr b="0" i="0" sz="7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9pPr>
          </a:lstStyle>
          <a:p/>
        </p:txBody>
      </p:sp>
      <p:sp>
        <p:nvSpPr>
          <p:cNvPr id="18" name="Google Shape;18;p9"/>
          <p:cNvSpPr txBox="1"/>
          <p:nvPr>
            <p:ph idx="12" type="sldNum"/>
          </p:nvPr>
        </p:nvSpPr>
        <p:spPr>
          <a:xfrm>
            <a:off x="3276600" y="3178175"/>
            <a:ext cx="1066800" cy="182700"/>
          </a:xfrm>
          <a:prstGeom prst="rect">
            <a:avLst/>
          </a:prstGeom>
          <a:noFill/>
          <a:ln>
            <a:noFill/>
          </a:ln>
        </p:spPr>
        <p:txBody>
          <a:bodyPr anchorCtr="0" anchor="ctr" bIns="0" lIns="0" spcFirstLastPara="1" rIns="0" wrap="square" tIns="0">
            <a:noAutofit/>
          </a:bodyPr>
          <a:lstStyle>
            <a:lvl1pPr indent="0" lvl="0"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1pPr>
            <a:lvl2pPr indent="0" lvl="1"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2pPr>
            <a:lvl3pPr indent="0" lvl="2"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3pPr>
            <a:lvl4pPr indent="0" lvl="3"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4pPr>
            <a:lvl5pPr indent="0" lvl="4"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5pPr>
            <a:lvl6pPr indent="0" lvl="5"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6pPr>
            <a:lvl7pPr indent="0" lvl="6"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7pPr>
            <a:lvl8pPr indent="0" lvl="7"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8pPr>
            <a:lvl9pPr indent="0" lvl="8"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9pPr>
          </a:lstStyle>
          <a:p>
            <a:pPr indent="0" lvl="0" marL="2540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10"/>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21" name="Google Shape;21;p10"/>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22" name="Google Shape;22;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5" name="Google Shape;25;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6" name="Shape 26"/>
        <p:cNvGrpSpPr/>
        <p:nvPr/>
      </p:nvGrpSpPr>
      <p:grpSpPr>
        <a:xfrm>
          <a:off x="0" y="0"/>
          <a:ext cx="0" cy="0"/>
          <a:chOff x="0" y="0"/>
          <a:chExt cx="0" cy="0"/>
        </a:xfrm>
      </p:grpSpPr>
      <p:sp>
        <p:nvSpPr>
          <p:cNvPr id="27" name="Google Shape;27;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8" name="Google Shape;28;p1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29" name="Google Shape;29;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0" name="Shape 30"/>
        <p:cNvGrpSpPr/>
        <p:nvPr/>
      </p:nvGrpSpPr>
      <p:grpSpPr>
        <a:xfrm>
          <a:off x="0" y="0"/>
          <a:ext cx="0" cy="0"/>
          <a:chOff x="0" y="0"/>
          <a:chExt cx="0" cy="0"/>
        </a:xfrm>
      </p:grpSpPr>
      <p:sp>
        <p:nvSpPr>
          <p:cNvPr id="31" name="Google Shape;31;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2" name="Google Shape;32;p13"/>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3" name="Google Shape;33;p13"/>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4" name="Google Shape;34;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1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7" name="Google Shape;37;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15"/>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40" name="Google Shape;40;p15"/>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41" name="Google Shape;41;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42" name="Shape 42"/>
        <p:cNvGrpSpPr/>
        <p:nvPr/>
      </p:nvGrpSpPr>
      <p:grpSpPr>
        <a:xfrm>
          <a:off x="0" y="0"/>
          <a:ext cx="0" cy="0"/>
          <a:chOff x="0" y="0"/>
          <a:chExt cx="0" cy="0"/>
        </a:xfrm>
      </p:grpSpPr>
      <p:sp>
        <p:nvSpPr>
          <p:cNvPr id="43" name="Google Shape;43;p16"/>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4" name="Google Shape;44;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3.png"/><Relationship Id="rId4" Type="http://schemas.openxmlformats.org/officeDocument/2006/relationships/image" Target="../media/image7.png"/><Relationship Id="rId5"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8.png"/><Relationship Id="rId4" Type="http://schemas.openxmlformats.org/officeDocument/2006/relationships/image" Target="../media/image18.png"/><Relationship Id="rId5" Type="http://schemas.openxmlformats.org/officeDocument/2006/relationships/image" Target="../media/image15.png"/><Relationship Id="rId6" Type="http://schemas.openxmlformats.org/officeDocument/2006/relationships/image" Target="../media/image17.png"/><Relationship Id="rId7" Type="http://schemas.openxmlformats.org/officeDocument/2006/relationships/image" Target="../media/image14.png"/><Relationship Id="rId8"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2.png"/><Relationship Id="rId4" Type="http://schemas.openxmlformats.org/officeDocument/2006/relationships/image" Target="../media/image3.png"/><Relationship Id="rId5" Type="http://schemas.openxmlformats.org/officeDocument/2006/relationships/image" Target="../media/image9.png"/><Relationship Id="rId6"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21"/>
          <p:cNvSpPr/>
          <p:nvPr/>
        </p:nvSpPr>
        <p:spPr>
          <a:xfrm>
            <a:off x="-1" y="2740343"/>
            <a:ext cx="4731765" cy="2403157"/>
          </a:xfrm>
          <a:custGeom>
            <a:rect b="b" l="l" r="r" t="t"/>
            <a:pathLst>
              <a:path extrusionOk="0" h="3653790" w="4572000">
                <a:moveTo>
                  <a:pt x="0" y="3653790"/>
                </a:moveTo>
                <a:lnTo>
                  <a:pt x="4572000" y="3653790"/>
                </a:lnTo>
                <a:lnTo>
                  <a:pt x="4572000" y="0"/>
                </a:lnTo>
                <a:lnTo>
                  <a:pt x="0" y="0"/>
                </a:lnTo>
                <a:lnTo>
                  <a:pt x="0" y="3653790"/>
                </a:lnTo>
                <a:close/>
              </a:path>
            </a:pathLst>
          </a:custGeom>
          <a:solidFill>
            <a:srgbClr val="F8F8F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350"/>
              <a:buFont typeface="Arial"/>
              <a:buNone/>
            </a:pPr>
            <a:r>
              <a:t/>
            </a:r>
            <a:endParaRPr b="0" i="0" sz="1350" u="none" cap="none" strike="noStrike">
              <a:solidFill>
                <a:srgbClr val="000000"/>
              </a:solidFill>
              <a:latin typeface="Arial"/>
              <a:ea typeface="Arial"/>
              <a:cs typeface="Arial"/>
              <a:sym typeface="Arial"/>
            </a:endParaRPr>
          </a:p>
        </p:txBody>
      </p:sp>
      <p:sp>
        <p:nvSpPr>
          <p:cNvPr id="65" name="Google Shape;65;p21"/>
          <p:cNvSpPr/>
          <p:nvPr/>
        </p:nvSpPr>
        <p:spPr>
          <a:xfrm>
            <a:off x="-1" y="0"/>
            <a:ext cx="4731765" cy="2740343"/>
          </a:xfrm>
          <a:custGeom>
            <a:rect b="b" l="l" r="r" t="t"/>
            <a:pathLst>
              <a:path extrusionOk="0" h="3653790" w="4572000">
                <a:moveTo>
                  <a:pt x="0" y="3653790"/>
                </a:moveTo>
                <a:lnTo>
                  <a:pt x="4572000" y="3653790"/>
                </a:lnTo>
                <a:lnTo>
                  <a:pt x="4572000" y="0"/>
                </a:lnTo>
                <a:lnTo>
                  <a:pt x="0" y="0"/>
                </a:lnTo>
                <a:lnTo>
                  <a:pt x="0" y="3653790"/>
                </a:lnTo>
                <a:close/>
              </a:path>
            </a:pathLst>
          </a:custGeom>
          <a:solidFill>
            <a:srgbClr val="1F497D"/>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350"/>
              <a:buFont typeface="Arial"/>
              <a:buNone/>
            </a:pPr>
            <a:r>
              <a:t/>
            </a:r>
            <a:endParaRPr b="0" i="0" sz="1350" u="none" cap="none" strike="noStrike">
              <a:solidFill>
                <a:srgbClr val="000000"/>
              </a:solidFill>
              <a:latin typeface="Arial"/>
              <a:ea typeface="Arial"/>
              <a:cs typeface="Arial"/>
              <a:sym typeface="Arial"/>
            </a:endParaRPr>
          </a:p>
        </p:txBody>
      </p:sp>
      <p:sp>
        <p:nvSpPr>
          <p:cNvPr id="66" name="Google Shape;66;p21"/>
          <p:cNvSpPr txBox="1"/>
          <p:nvPr>
            <p:ph type="title"/>
          </p:nvPr>
        </p:nvSpPr>
        <p:spPr>
          <a:xfrm>
            <a:off x="452208" y="967604"/>
            <a:ext cx="3939600" cy="1321500"/>
          </a:xfrm>
          <a:prstGeom prst="rect">
            <a:avLst/>
          </a:prstGeom>
          <a:noFill/>
          <a:ln>
            <a:noFill/>
          </a:ln>
        </p:spPr>
        <p:txBody>
          <a:bodyPr anchorCtr="0" anchor="ctr" bIns="0" lIns="0" spcFirstLastPara="1" rIns="0" wrap="square" tIns="12375">
            <a:spAutoFit/>
          </a:bodyPr>
          <a:lstStyle/>
          <a:p>
            <a:pPr indent="0" lvl="0" marL="9525" rtl="0" algn="l">
              <a:lnSpc>
                <a:spcPct val="116250"/>
              </a:lnSpc>
              <a:spcBef>
                <a:spcPts val="98"/>
              </a:spcBef>
              <a:spcAft>
                <a:spcPts val="0"/>
              </a:spcAft>
              <a:buSzPts val="2200"/>
              <a:buNone/>
            </a:pPr>
            <a:r>
              <a:rPr b="1" lang="en" sz="2300">
                <a:latin typeface="Arial"/>
                <a:ea typeface="Arial"/>
                <a:cs typeface="Arial"/>
                <a:sym typeface="Arial"/>
              </a:rPr>
              <a:t>Communication Hub for SOHO Remote Workers:  </a:t>
            </a:r>
            <a:br>
              <a:rPr b="1" lang="en">
                <a:latin typeface="Arial"/>
                <a:ea typeface="Arial"/>
                <a:cs typeface="Arial"/>
                <a:sym typeface="Arial"/>
              </a:rPr>
            </a:br>
            <a:r>
              <a:rPr lang="en" sz="1460">
                <a:latin typeface="Arial"/>
                <a:ea typeface="Arial"/>
                <a:cs typeface="Arial"/>
                <a:sym typeface="Arial"/>
              </a:rPr>
              <a:t>SIM</a:t>
            </a:r>
            <a:r>
              <a:rPr lang="en" sz="1460"/>
              <a:t>-</a:t>
            </a:r>
            <a:r>
              <a:rPr lang="en" sz="1460">
                <a:latin typeface="Arial"/>
                <a:ea typeface="Arial"/>
                <a:cs typeface="Arial"/>
                <a:sym typeface="Arial"/>
              </a:rPr>
              <a:t>based desk phone</a:t>
            </a:r>
            <a:endParaRPr sz="1460">
              <a:latin typeface="Arial"/>
              <a:ea typeface="Arial"/>
              <a:cs typeface="Arial"/>
              <a:sym typeface="Arial"/>
            </a:endParaRPr>
          </a:p>
          <a:p>
            <a:pPr indent="0" lvl="0" marL="9525" rtl="0" algn="l">
              <a:lnSpc>
                <a:spcPct val="117123"/>
              </a:lnSpc>
              <a:spcBef>
                <a:spcPts val="0"/>
              </a:spcBef>
              <a:spcAft>
                <a:spcPts val="0"/>
              </a:spcAft>
              <a:buSzPts val="2200"/>
              <a:buNone/>
            </a:pPr>
            <a:r>
              <a:rPr lang="en" sz="1460">
                <a:latin typeface="Arial"/>
                <a:ea typeface="Arial"/>
                <a:cs typeface="Arial"/>
                <a:sym typeface="Arial"/>
              </a:rPr>
              <a:t>with Frontier</a:t>
            </a:r>
            <a:endParaRPr sz="1460">
              <a:latin typeface="Arial"/>
              <a:ea typeface="Arial"/>
              <a:cs typeface="Arial"/>
              <a:sym typeface="Arial"/>
            </a:endParaRPr>
          </a:p>
        </p:txBody>
      </p:sp>
      <p:sp>
        <p:nvSpPr>
          <p:cNvPr id="67" name="Google Shape;67;p21"/>
          <p:cNvSpPr txBox="1"/>
          <p:nvPr/>
        </p:nvSpPr>
        <p:spPr>
          <a:xfrm>
            <a:off x="7657813" y="4916091"/>
            <a:ext cx="79058" cy="148117"/>
          </a:xfrm>
          <a:prstGeom prst="rect">
            <a:avLst/>
          </a:prstGeom>
          <a:noFill/>
          <a:ln>
            <a:noFill/>
          </a:ln>
        </p:spPr>
        <p:txBody>
          <a:bodyPr anchorCtr="0" anchor="t" bIns="0" lIns="0" spcFirstLastPara="1" rIns="0" wrap="square" tIns="9525">
            <a:spAutoFit/>
          </a:bodyPr>
          <a:lstStyle/>
          <a:p>
            <a:pPr indent="0" lvl="0" marL="9525" marR="0" rtl="0" algn="l">
              <a:lnSpc>
                <a:spcPct val="100000"/>
              </a:lnSpc>
              <a:spcBef>
                <a:spcPts val="0"/>
              </a:spcBef>
              <a:spcAft>
                <a:spcPts val="0"/>
              </a:spcAft>
              <a:buClr>
                <a:srgbClr val="000000"/>
              </a:buClr>
              <a:buSzPts val="900"/>
              <a:buFont typeface="Arial"/>
              <a:buNone/>
            </a:pPr>
            <a:r>
              <a:rPr b="0" i="0" lang="en" sz="900" u="none" cap="none" strike="noStrike">
                <a:solidFill>
                  <a:srgbClr val="E22C91"/>
                </a:solidFill>
                <a:latin typeface="Arial"/>
                <a:ea typeface="Arial"/>
                <a:cs typeface="Arial"/>
                <a:sym typeface="Arial"/>
              </a:rPr>
              <a:t>1</a:t>
            </a:r>
            <a:endParaRPr b="0" i="0" sz="900" u="none" cap="none" strike="noStrike">
              <a:solidFill>
                <a:srgbClr val="000000"/>
              </a:solidFill>
              <a:latin typeface="Arial"/>
              <a:ea typeface="Arial"/>
              <a:cs typeface="Arial"/>
              <a:sym typeface="Arial"/>
            </a:endParaRPr>
          </a:p>
        </p:txBody>
      </p:sp>
      <p:pic>
        <p:nvPicPr>
          <p:cNvPr id="68" name="Google Shape;68;p21"/>
          <p:cNvPicPr preferRelativeResize="0"/>
          <p:nvPr/>
        </p:nvPicPr>
        <p:blipFill rotWithShape="1">
          <a:blip r:embed="rId3">
            <a:alphaModFix/>
          </a:blip>
          <a:srcRect b="0" l="0" r="0" t="0"/>
          <a:stretch/>
        </p:blipFill>
        <p:spPr>
          <a:xfrm>
            <a:off x="1075946" y="2827575"/>
            <a:ext cx="2359288" cy="2117448"/>
          </a:xfrm>
          <a:prstGeom prst="rect">
            <a:avLst/>
          </a:prstGeom>
          <a:noFill/>
          <a:ln>
            <a:noFill/>
          </a:ln>
        </p:spPr>
      </p:pic>
      <p:pic>
        <p:nvPicPr>
          <p:cNvPr id="69" name="Google Shape;69;p21"/>
          <p:cNvPicPr preferRelativeResize="0"/>
          <p:nvPr/>
        </p:nvPicPr>
        <p:blipFill rotWithShape="1">
          <a:blip r:embed="rId4">
            <a:alphaModFix/>
          </a:blip>
          <a:srcRect b="0" l="0" r="0" t="0"/>
          <a:stretch/>
        </p:blipFill>
        <p:spPr>
          <a:xfrm>
            <a:off x="7350825" y="319617"/>
            <a:ext cx="1478539" cy="419444"/>
          </a:xfrm>
          <a:prstGeom prst="rect">
            <a:avLst/>
          </a:prstGeom>
          <a:noFill/>
          <a:ln>
            <a:noFill/>
          </a:ln>
        </p:spPr>
      </p:pic>
      <p:pic>
        <p:nvPicPr>
          <p:cNvPr id="70" name="Google Shape;70;p21"/>
          <p:cNvPicPr preferRelativeResize="0"/>
          <p:nvPr/>
        </p:nvPicPr>
        <p:blipFill rotWithShape="1">
          <a:blip r:embed="rId5">
            <a:alphaModFix/>
          </a:blip>
          <a:srcRect b="0" l="0" r="0" t="0"/>
          <a:stretch/>
        </p:blipFill>
        <p:spPr>
          <a:xfrm>
            <a:off x="362103" y="348512"/>
            <a:ext cx="2333508" cy="270580"/>
          </a:xfrm>
          <a:prstGeom prst="rect">
            <a:avLst/>
          </a:prstGeom>
          <a:noFill/>
          <a:ln>
            <a:noFill/>
          </a:ln>
        </p:spPr>
      </p:pic>
      <p:graphicFrame>
        <p:nvGraphicFramePr>
          <p:cNvPr id="71" name="Google Shape;71;p21"/>
          <p:cNvGraphicFramePr/>
          <p:nvPr/>
        </p:nvGraphicFramePr>
        <p:xfrm>
          <a:off x="5423521" y="847278"/>
          <a:ext cx="3000000" cy="3000000"/>
        </p:xfrm>
        <a:graphic>
          <a:graphicData uri="http://schemas.openxmlformats.org/drawingml/2006/table">
            <a:tbl>
              <a:tblPr bandRow="1" firstRow="1">
                <a:noFill/>
                <a:tableStyleId>{D121A7FA-BF8C-49C3-A98E-44DC41325A80}</a:tableStyleId>
              </a:tblPr>
              <a:tblGrid>
                <a:gridCol w="2529850"/>
                <a:gridCol w="453875"/>
              </a:tblGrid>
              <a:tr h="262425">
                <a:tc>
                  <a:txBody>
                    <a:bodyPr/>
                    <a:lstStyle/>
                    <a:p>
                      <a:pPr indent="0" lvl="0" marL="95250" marR="0" rtl="0" algn="l">
                        <a:lnSpc>
                          <a:spcPct val="127222"/>
                        </a:lnSpc>
                        <a:spcBef>
                          <a:spcPts val="0"/>
                        </a:spcBef>
                        <a:spcAft>
                          <a:spcPts val="0"/>
                        </a:spcAft>
                        <a:buClr>
                          <a:srgbClr val="000000"/>
                        </a:buClr>
                        <a:buSzPts val="1800"/>
                        <a:buFont typeface="Arial"/>
                        <a:buNone/>
                      </a:pPr>
                      <a:r>
                        <a:rPr b="1" lang="en" sz="1800" u="none" cap="none" strike="noStrike">
                          <a:solidFill>
                            <a:srgbClr val="E62689"/>
                          </a:solidFill>
                          <a:latin typeface="Arial"/>
                          <a:ea typeface="Arial"/>
                          <a:cs typeface="Arial"/>
                          <a:sym typeface="Arial"/>
                        </a:rPr>
                        <a:t>Contents</a:t>
                      </a:r>
                      <a:endParaRPr sz="1800" u="none" cap="none" strike="noStrike">
                        <a:solidFill>
                          <a:srgbClr val="E62689"/>
                        </a:solidFill>
                        <a:latin typeface="Arial"/>
                        <a:ea typeface="Arial"/>
                        <a:cs typeface="Arial"/>
                        <a:sym typeface="Arial"/>
                      </a:endParaRPr>
                    </a:p>
                  </a:txBody>
                  <a:tcPr marT="0" marB="0" marR="0" marL="0">
                    <a:lnB cap="flat" cmpd="sng" w="12700">
                      <a:solidFill>
                        <a:srgbClr val="EA098E"/>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Times New Roman"/>
                        <a:ea typeface="Times New Roman"/>
                        <a:cs typeface="Times New Roman"/>
                        <a:sym typeface="Times New Roman"/>
                      </a:endParaRPr>
                    </a:p>
                  </a:txBody>
                  <a:tcPr marT="0" marB="0" marR="0" marL="0">
                    <a:lnB cap="flat" cmpd="sng" w="12700">
                      <a:solidFill>
                        <a:srgbClr val="E22C91"/>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Industry context &amp; S</a:t>
                      </a:r>
                      <a:r>
                        <a:rPr lang="en" sz="1400" u="none" cap="none" strike="noStrike"/>
                        <a:t>olution Overview</a:t>
                      </a:r>
                      <a:endParaRPr sz="1400" u="none" cap="none" strike="noStrike">
                        <a:latin typeface="Arial"/>
                        <a:ea typeface="Arial"/>
                        <a:cs typeface="Arial"/>
                        <a:sym typeface="Arial"/>
                      </a:endParaRPr>
                    </a:p>
                  </a:txBody>
                  <a:tcPr marT="24300" marB="0" marR="0" marL="0">
                    <a:lnT cap="flat" cmpd="sng" w="12700">
                      <a:solidFill>
                        <a:srgbClr val="EA098E"/>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4300" marB="0" marR="0" marL="0">
                    <a:lnT cap="flat" cmpd="sng" w="12700">
                      <a:solidFill>
                        <a:srgbClr val="E22C91"/>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Value Pillars</a:t>
                      </a:r>
                      <a:endParaRPr sz="1400" u="none" cap="none" strike="noStrike">
                        <a:latin typeface="Arial"/>
                        <a:ea typeface="Arial"/>
                        <a:cs typeface="Arial"/>
                        <a:sym typeface="Arial"/>
                      </a:endParaRPr>
                    </a:p>
                  </a:txBody>
                  <a:tcPr marT="247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47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Segments and Verticals</a:t>
                      </a:r>
                      <a:endParaRPr sz="1400" u="none" cap="none" strike="noStrike">
                        <a:latin typeface="Arial"/>
                        <a:ea typeface="Arial"/>
                        <a:cs typeface="Arial"/>
                        <a:sym typeface="Arial"/>
                      </a:endParaRPr>
                    </a:p>
                  </a:txBody>
                  <a:tcPr marT="252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52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Buyer Concerns</a:t>
                      </a:r>
                      <a:endParaRPr sz="1400" u="none" cap="none" strike="noStrike">
                        <a:latin typeface="Arial"/>
                        <a:ea typeface="Arial"/>
                        <a:cs typeface="Arial"/>
                        <a:sym typeface="Arial"/>
                      </a:endParaRPr>
                    </a:p>
                  </a:txBody>
                  <a:tcPr marT="252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52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Top Reasons Customers Should Buy</a:t>
                      </a:r>
                      <a:endParaRPr sz="1400" u="none" cap="none" strike="noStrike">
                        <a:latin typeface="Arial"/>
                        <a:ea typeface="Arial"/>
                        <a:cs typeface="Arial"/>
                        <a:sym typeface="Arial"/>
                      </a:endParaRPr>
                    </a:p>
                  </a:txBody>
                  <a:tcPr marT="257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57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Elevator Pitch</a:t>
                      </a:r>
                      <a:endParaRPr sz="1400" u="none" cap="none" strike="noStrike">
                        <a:latin typeface="Arial"/>
                        <a:ea typeface="Arial"/>
                        <a:cs typeface="Arial"/>
                        <a:sym typeface="Arial"/>
                      </a:endParaRPr>
                    </a:p>
                  </a:txBody>
                  <a:tcPr marT="2620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t>3</a:t>
                      </a:r>
                      <a:endParaRPr sz="1400" u="none" cap="none" strike="noStrike">
                        <a:latin typeface="Arial"/>
                        <a:ea typeface="Arial"/>
                        <a:cs typeface="Arial"/>
                        <a:sym typeface="Arial"/>
                      </a:endParaRPr>
                    </a:p>
                  </a:txBody>
                  <a:tcPr marT="2620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Competitive Environment</a:t>
                      </a:r>
                      <a:endParaRPr sz="1400" u="none" cap="none" strike="noStrike">
                        <a:latin typeface="Arial"/>
                        <a:ea typeface="Arial"/>
                        <a:cs typeface="Arial"/>
                        <a:sym typeface="Arial"/>
                      </a:endParaRPr>
                    </a:p>
                  </a:txBody>
                  <a:tcPr marT="2620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3</a:t>
                      </a:r>
                      <a:endParaRPr sz="1400" u="none" cap="none" strike="noStrike">
                        <a:latin typeface="Arial"/>
                        <a:ea typeface="Arial"/>
                        <a:cs typeface="Arial"/>
                        <a:sym typeface="Arial"/>
                      </a:endParaRPr>
                    </a:p>
                  </a:txBody>
                  <a:tcPr marT="2620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Advice from Sales Specialists</a:t>
                      </a:r>
                      <a:endParaRPr sz="1400" u="none" cap="none" strike="noStrike">
                        <a:latin typeface="Arial"/>
                        <a:ea typeface="Arial"/>
                        <a:cs typeface="Arial"/>
                        <a:sym typeface="Arial"/>
                      </a:endParaRPr>
                    </a:p>
                  </a:txBody>
                  <a:tcPr marT="266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3</a:t>
                      </a:r>
                      <a:endParaRPr sz="1400" u="none" cap="none" strike="noStrike">
                        <a:latin typeface="Arial"/>
                        <a:ea typeface="Arial"/>
                        <a:cs typeface="Arial"/>
                        <a:sym typeface="Arial"/>
                      </a:endParaRPr>
                    </a:p>
                  </a:txBody>
                  <a:tcPr marT="266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Conversation Starters</a:t>
                      </a:r>
                      <a:endParaRPr sz="1400" u="none" cap="none" strike="noStrike">
                        <a:latin typeface="Arial"/>
                        <a:ea typeface="Arial"/>
                        <a:cs typeface="Arial"/>
                        <a:sym typeface="Arial"/>
                      </a:endParaRPr>
                    </a:p>
                  </a:txBody>
                  <a:tcPr marT="266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t>4</a:t>
                      </a:r>
                      <a:endParaRPr sz="1400" u="none" cap="none" strike="noStrike">
                        <a:latin typeface="Arial"/>
                        <a:ea typeface="Arial"/>
                        <a:cs typeface="Arial"/>
                        <a:sym typeface="Arial"/>
                      </a:endParaRPr>
                    </a:p>
                  </a:txBody>
                  <a:tcPr marT="266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Objection Handling</a:t>
                      </a:r>
                      <a:endParaRPr sz="1400" u="none" cap="none" strike="noStrike">
                        <a:latin typeface="Arial"/>
                        <a:ea typeface="Arial"/>
                        <a:cs typeface="Arial"/>
                        <a:sym typeface="Arial"/>
                      </a:endParaRPr>
                    </a:p>
                  </a:txBody>
                  <a:tcPr marT="271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t>5</a:t>
                      </a:r>
                      <a:endParaRPr sz="1400" u="none" cap="none" strike="noStrike">
                        <a:latin typeface="Arial"/>
                        <a:ea typeface="Arial"/>
                        <a:cs typeface="Arial"/>
                        <a:sym typeface="Arial"/>
                      </a:endParaRPr>
                    </a:p>
                  </a:txBody>
                  <a:tcPr marT="271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Phone &amp; Voicemail Script</a:t>
                      </a:r>
                      <a:endParaRPr sz="1400" u="none" cap="none" strike="noStrike">
                        <a:latin typeface="Arial"/>
                        <a:ea typeface="Arial"/>
                        <a:cs typeface="Arial"/>
                        <a:sym typeface="Arial"/>
                      </a:endParaRPr>
                    </a:p>
                  </a:txBody>
                  <a:tcPr marT="276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t>6-7</a:t>
                      </a:r>
                      <a:endParaRPr sz="1400" u="none" cap="none" strike="noStrike">
                        <a:latin typeface="Arial"/>
                        <a:ea typeface="Arial"/>
                        <a:cs typeface="Arial"/>
                        <a:sym typeface="Arial"/>
                      </a:endParaRPr>
                    </a:p>
                  </a:txBody>
                  <a:tcPr marT="276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Email Script</a:t>
                      </a:r>
                      <a:endParaRPr sz="1400" u="none" cap="none" strike="noStrike"/>
                    </a:p>
                  </a:txBody>
                  <a:tcPr marT="276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t>8-9</a:t>
                      </a:r>
                      <a:endParaRPr sz="1400" u="none" cap="none" strike="noStrike"/>
                    </a:p>
                  </a:txBody>
                  <a:tcPr marT="276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
          <p:cNvSpPr txBox="1"/>
          <p:nvPr/>
        </p:nvSpPr>
        <p:spPr>
          <a:xfrm>
            <a:off x="2620272" y="2073129"/>
            <a:ext cx="1748400" cy="502061"/>
          </a:xfrm>
          <a:prstGeom prst="rect">
            <a:avLst/>
          </a:prstGeom>
          <a:noFill/>
          <a:ln>
            <a:noFill/>
          </a:ln>
        </p:spPr>
        <p:txBody>
          <a:bodyPr anchorCtr="0" anchor="t" bIns="0" lIns="0" spcFirstLastPara="1" rIns="0" wrap="square" tIns="9525">
            <a:spAutoFit/>
          </a:bodyPr>
          <a:lstStyle/>
          <a:p>
            <a:pPr indent="-152400" lvl="0" marL="228600" marR="0" rtl="0" algn="l">
              <a:lnSpc>
                <a:spcPct val="100000"/>
              </a:lnSpc>
              <a:spcBef>
                <a:spcPts val="0"/>
              </a:spcBef>
              <a:spcAft>
                <a:spcPts val="0"/>
              </a:spcAft>
              <a:buClr>
                <a:srgbClr val="000000"/>
              </a:buClr>
              <a:buSzPts val="600"/>
              <a:buFont typeface="Quicksand"/>
              <a:buAutoNum type="arabicPeriod"/>
            </a:pPr>
            <a:r>
              <a:rPr b="0" i="0" lang="en" sz="800" u="none" cap="none" strike="noStrike">
                <a:solidFill>
                  <a:srgbClr val="000000"/>
                </a:solidFill>
                <a:latin typeface="Arial"/>
                <a:ea typeface="Arial"/>
                <a:cs typeface="Arial"/>
                <a:sym typeface="Arial"/>
              </a:rPr>
              <a:t>Replaces multiple services with one affordable solution.</a:t>
            </a:r>
            <a:endParaRPr b="0" i="0" sz="800" u="none" cap="none" strike="noStrike">
              <a:solidFill>
                <a:srgbClr val="000000"/>
              </a:solidFill>
              <a:latin typeface="Arial"/>
              <a:ea typeface="Arial"/>
              <a:cs typeface="Arial"/>
              <a:sym typeface="Arial"/>
            </a:endParaRPr>
          </a:p>
          <a:p>
            <a:pPr indent="-152400" lvl="0" marL="228600" marR="0" rtl="0" algn="l">
              <a:lnSpc>
                <a:spcPct val="100000"/>
              </a:lnSpc>
              <a:spcBef>
                <a:spcPts val="0"/>
              </a:spcBef>
              <a:spcAft>
                <a:spcPts val="0"/>
              </a:spcAft>
              <a:buClr>
                <a:srgbClr val="000000"/>
              </a:buClr>
              <a:buSzPts val="600"/>
              <a:buFont typeface="Quicksand"/>
              <a:buAutoNum type="arabicPeriod"/>
            </a:pPr>
            <a:r>
              <a:rPr b="0" i="0" lang="en" sz="800" u="none" cap="none" strike="noStrike">
                <a:solidFill>
                  <a:srgbClr val="000000"/>
                </a:solidFill>
                <a:latin typeface="Arial"/>
                <a:ea typeface="Arial"/>
                <a:cs typeface="Arial"/>
                <a:sym typeface="Arial"/>
              </a:rPr>
              <a:t>Plug-and-play deployment — no IT staff required.</a:t>
            </a:r>
            <a:endParaRPr b="0" i="0" sz="800" u="none" cap="none" strike="noStrike">
              <a:solidFill>
                <a:srgbClr val="000000"/>
              </a:solidFill>
              <a:latin typeface="Arial"/>
              <a:ea typeface="Arial"/>
              <a:cs typeface="Arial"/>
              <a:sym typeface="Arial"/>
            </a:endParaRPr>
          </a:p>
        </p:txBody>
      </p:sp>
      <p:sp>
        <p:nvSpPr>
          <p:cNvPr id="77" name="Google Shape;77;p1"/>
          <p:cNvSpPr txBox="1"/>
          <p:nvPr/>
        </p:nvSpPr>
        <p:spPr>
          <a:xfrm>
            <a:off x="291958" y="492298"/>
            <a:ext cx="1568464" cy="1317668"/>
          </a:xfrm>
          <a:prstGeom prst="rect">
            <a:avLst/>
          </a:prstGeom>
          <a:noFill/>
          <a:ln>
            <a:noFill/>
          </a:ln>
        </p:spPr>
        <p:txBody>
          <a:bodyPr anchorCtr="0" anchor="t" bIns="0" lIns="0" spcFirstLastPara="1" rIns="0" wrap="square" tIns="9525">
            <a:spAutoFit/>
          </a:bodyPr>
          <a:lstStyle/>
          <a:p>
            <a:pPr indent="0" lvl="0" marL="0" marR="0" rtl="0" algn="l">
              <a:lnSpc>
                <a:spcPct val="100000"/>
              </a:lnSpc>
              <a:spcBef>
                <a:spcPts val="0"/>
              </a:spcBef>
              <a:spcAft>
                <a:spcPts val="0"/>
              </a:spcAft>
              <a:buClr>
                <a:schemeClr val="dk1"/>
              </a:buClr>
              <a:buSzPts val="1100"/>
              <a:buFont typeface="Arial"/>
              <a:buNone/>
            </a:pPr>
            <a:r>
              <a:rPr b="1" i="0" lang="en" sz="800" u="none" cap="none" strike="noStrike">
                <a:solidFill>
                  <a:srgbClr val="000000"/>
                </a:solidFill>
                <a:latin typeface="Arial"/>
                <a:ea typeface="Arial"/>
                <a:cs typeface="Arial"/>
                <a:sym typeface="Arial"/>
              </a:rPr>
              <a:t>Mission of SOHO Buyers</a:t>
            </a:r>
            <a:endParaRPr b="1"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0" i="0" lang="en" sz="700" u="none" cap="none" strike="noStrike">
                <a:solidFill>
                  <a:srgbClr val="000000"/>
                </a:solidFill>
                <a:latin typeface="Arial"/>
                <a:ea typeface="Arial"/>
                <a:cs typeface="Arial"/>
                <a:sym typeface="Arial"/>
              </a:rPr>
              <a:t>SOHO businesses and organizations need affordable, reliable tools that deliver </a:t>
            </a:r>
            <a:r>
              <a:rPr b="1" i="0" lang="en" sz="700" u="none" cap="none" strike="noStrike">
                <a:solidFill>
                  <a:srgbClr val="000000"/>
                </a:solidFill>
                <a:latin typeface="Arial"/>
                <a:ea typeface="Arial"/>
                <a:cs typeface="Arial"/>
                <a:sym typeface="Arial"/>
              </a:rPr>
              <a:t>professionalism, secure connectivity, and business continuity.</a:t>
            </a:r>
            <a:r>
              <a:rPr b="0" i="0" lang="en" sz="700" u="none" cap="none" strike="noStrike">
                <a:solidFill>
                  <a:srgbClr val="000000"/>
                </a:solidFill>
                <a:latin typeface="Arial"/>
                <a:ea typeface="Arial"/>
                <a:cs typeface="Arial"/>
                <a:sym typeface="Arial"/>
              </a:rPr>
              <a:t> Business owners, IT managers, operations leaders, finance leaders, and compliance managers are responsible for ensuring teams stay productive, professional, and protected — without adding complexity or unnecessary cost.</a:t>
            </a:r>
            <a:endParaRPr b="0" i="0" sz="700" u="none" cap="none" strike="noStrike">
              <a:solidFill>
                <a:srgbClr val="000000"/>
              </a:solidFill>
              <a:latin typeface="Arial"/>
              <a:ea typeface="Arial"/>
              <a:cs typeface="Arial"/>
              <a:sym typeface="Arial"/>
            </a:endParaRPr>
          </a:p>
        </p:txBody>
      </p:sp>
      <p:sp>
        <p:nvSpPr>
          <p:cNvPr id="78" name="Google Shape;78;p1"/>
          <p:cNvSpPr txBox="1"/>
          <p:nvPr/>
        </p:nvSpPr>
        <p:spPr>
          <a:xfrm>
            <a:off x="5238660" y="444198"/>
            <a:ext cx="3686089" cy="3720734"/>
          </a:xfrm>
          <a:prstGeom prst="rect">
            <a:avLst/>
          </a:prstGeom>
          <a:noFill/>
          <a:ln>
            <a:noFill/>
          </a:ln>
        </p:spPr>
        <p:txBody>
          <a:bodyPr anchorCtr="0" anchor="t" bIns="0" lIns="0" spcFirstLastPara="1" rIns="0" wrap="square" tIns="27150">
            <a:spAutoFit/>
          </a:bodyPr>
          <a:lstStyle/>
          <a:p>
            <a:pPr indent="0" lvl="0" marL="0" marR="0" rtl="0" algn="l">
              <a:lnSpc>
                <a:spcPct val="100000"/>
              </a:lnSpc>
              <a:spcBef>
                <a:spcPts val="0"/>
              </a:spcBef>
              <a:spcAft>
                <a:spcPts val="0"/>
              </a:spcAft>
              <a:buClr>
                <a:schemeClr val="dk1"/>
              </a:buClr>
              <a:buSzPts val="1100"/>
              <a:buFont typeface="Arial"/>
              <a:buNone/>
            </a:pPr>
            <a:r>
              <a:rPr b="1" i="0" lang="en" sz="800" u="none" cap="none" strike="noStrike">
                <a:solidFill>
                  <a:srgbClr val="18518E"/>
                </a:solidFill>
                <a:latin typeface="Arial"/>
                <a:ea typeface="Arial"/>
                <a:cs typeface="Arial"/>
                <a:sym typeface="Arial"/>
              </a:rPr>
              <a:t>SOHO Business Owners – Driving Growth &amp; Professional Presence</a:t>
            </a:r>
            <a:endParaRPr b="1" i="0" sz="8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800" u="none" cap="none" strike="noStrike">
                <a:solidFill>
                  <a:srgbClr val="000000"/>
                </a:solidFill>
                <a:latin typeface="Arial"/>
                <a:ea typeface="Arial"/>
                <a:cs typeface="Arial"/>
                <a:sym typeface="Arial"/>
              </a:rPr>
              <a:t>Why they care: </a:t>
            </a:r>
            <a:r>
              <a:rPr b="0" i="0" lang="en" sz="800" u="none" cap="none" strike="noStrike">
                <a:solidFill>
                  <a:srgbClr val="000000"/>
                </a:solidFill>
                <a:latin typeface="Arial"/>
                <a:ea typeface="Arial"/>
                <a:cs typeface="Arial"/>
                <a:sym typeface="Arial"/>
              </a:rPr>
              <a:t>They want to project professionalism, protect their time, and manage costs.</a:t>
            </a:r>
            <a:br>
              <a:rPr b="0" i="0" lang="en" sz="800" u="none" cap="none" strike="noStrike">
                <a:solidFill>
                  <a:srgbClr val="000000"/>
                </a:solidFill>
                <a:latin typeface="Arial"/>
                <a:ea typeface="Arial"/>
                <a:cs typeface="Arial"/>
                <a:sym typeface="Arial"/>
              </a:rPr>
            </a:br>
            <a:r>
              <a:rPr b="1" i="0" lang="en" sz="800" u="none" cap="none" strike="noStrike">
                <a:solidFill>
                  <a:srgbClr val="000000"/>
                </a:solidFill>
                <a:latin typeface="Arial"/>
                <a:ea typeface="Arial"/>
                <a:cs typeface="Arial"/>
                <a:sym typeface="Arial"/>
              </a:rPr>
              <a:t>Pain Points: </a:t>
            </a:r>
            <a:r>
              <a:rPr b="0" i="0" lang="en" sz="800" u="none" cap="none" strike="noStrike">
                <a:solidFill>
                  <a:srgbClr val="000000"/>
                </a:solidFill>
                <a:latin typeface="Arial"/>
                <a:ea typeface="Arial"/>
                <a:cs typeface="Arial"/>
                <a:sym typeface="Arial"/>
              </a:rPr>
              <a:t>Using the same phone line for personal and business blurs boundaries; unprofessional voicemail hurts credibility; paying for multiple services increases costs.</a:t>
            </a:r>
            <a:br>
              <a:rPr b="0" i="0" lang="en" sz="800" u="none" cap="none" strike="noStrike">
                <a:solidFill>
                  <a:srgbClr val="000000"/>
                </a:solidFill>
                <a:latin typeface="Arial"/>
                <a:ea typeface="Arial"/>
                <a:cs typeface="Arial"/>
                <a:sym typeface="Arial"/>
              </a:rPr>
            </a:br>
            <a:r>
              <a:rPr b="1" i="0" lang="en" sz="800" u="none" cap="none" strike="noStrike">
                <a:solidFill>
                  <a:srgbClr val="000000"/>
                </a:solidFill>
                <a:latin typeface="Arial"/>
                <a:ea typeface="Arial"/>
                <a:cs typeface="Arial"/>
                <a:sym typeface="Arial"/>
              </a:rPr>
              <a:t>How the Communication Hub helps: </a:t>
            </a:r>
            <a:r>
              <a:rPr b="0" i="0" lang="en" sz="800" u="none" cap="none" strike="noStrike">
                <a:solidFill>
                  <a:srgbClr val="000000"/>
                </a:solidFill>
                <a:latin typeface="Arial"/>
                <a:ea typeface="Arial"/>
                <a:cs typeface="Arial"/>
                <a:sym typeface="Arial"/>
              </a:rPr>
              <a:t>Provides a dedicated business line with voicemail and text, separates personal from business, and reduces costs.</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800" u="none" cap="none" strike="noStrike">
                <a:solidFill>
                  <a:srgbClr val="18518E"/>
                </a:solidFill>
                <a:latin typeface="Arial"/>
                <a:ea typeface="Arial"/>
                <a:cs typeface="Arial"/>
                <a:sym typeface="Arial"/>
              </a:rPr>
              <a:t>IT Managers – Ensuring Secure, Reliable Connectivity</a:t>
            </a:r>
            <a:endParaRPr b="1" i="0" sz="8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800" u="none" cap="none" strike="noStrike">
                <a:solidFill>
                  <a:srgbClr val="000000"/>
                </a:solidFill>
                <a:latin typeface="Arial"/>
                <a:ea typeface="Arial"/>
                <a:cs typeface="Arial"/>
                <a:sym typeface="Arial"/>
              </a:rPr>
              <a:t>Why they care:</a:t>
            </a:r>
            <a:r>
              <a:rPr b="0" i="0" lang="en" sz="800" u="none" cap="none" strike="noStrike">
                <a:solidFill>
                  <a:srgbClr val="000000"/>
                </a:solidFill>
                <a:latin typeface="Arial"/>
                <a:ea typeface="Arial"/>
                <a:cs typeface="Arial"/>
                <a:sym typeface="Arial"/>
              </a:rPr>
              <a:t> Responsible for security, compliance, and ease of deployment.</a:t>
            </a:r>
            <a:br>
              <a:rPr b="0" i="0" lang="en" sz="800" u="none" cap="none" strike="noStrike">
                <a:solidFill>
                  <a:srgbClr val="000000"/>
                </a:solidFill>
                <a:latin typeface="Arial"/>
                <a:ea typeface="Arial"/>
                <a:cs typeface="Arial"/>
                <a:sym typeface="Arial"/>
              </a:rPr>
            </a:br>
            <a:r>
              <a:rPr b="1" i="0" lang="en" sz="800" u="none" cap="none" strike="noStrike">
                <a:solidFill>
                  <a:srgbClr val="000000"/>
                </a:solidFill>
                <a:latin typeface="Arial"/>
                <a:ea typeface="Arial"/>
                <a:cs typeface="Arial"/>
                <a:sym typeface="Arial"/>
              </a:rPr>
              <a:t>Pain Points: </a:t>
            </a:r>
            <a:r>
              <a:rPr b="0" i="0" lang="en" sz="800" u="none" cap="none" strike="noStrike">
                <a:solidFill>
                  <a:srgbClr val="000000"/>
                </a:solidFill>
                <a:latin typeface="Arial"/>
                <a:ea typeface="Arial"/>
                <a:cs typeface="Arial"/>
                <a:sym typeface="Arial"/>
              </a:rPr>
              <a:t>Home networks increase cybersecurity risks; multiple tools raise IT overhead; compliance is difficult.</a:t>
            </a:r>
            <a:br>
              <a:rPr b="0" i="0" lang="en" sz="800" u="none" cap="none" strike="noStrike">
                <a:solidFill>
                  <a:srgbClr val="000000"/>
                </a:solidFill>
                <a:latin typeface="Arial"/>
                <a:ea typeface="Arial"/>
                <a:cs typeface="Arial"/>
                <a:sym typeface="Arial"/>
              </a:rPr>
            </a:br>
            <a:r>
              <a:rPr b="1" i="0" lang="en" sz="800" u="none" cap="none" strike="noStrike">
                <a:solidFill>
                  <a:srgbClr val="000000"/>
                </a:solidFill>
                <a:latin typeface="Arial"/>
                <a:ea typeface="Arial"/>
                <a:cs typeface="Arial"/>
                <a:sym typeface="Arial"/>
              </a:rPr>
              <a:t>How the Communication Hub helps: </a:t>
            </a:r>
            <a:r>
              <a:rPr b="0" i="0" lang="en" sz="800" u="none" cap="none" strike="noStrike">
                <a:solidFill>
                  <a:srgbClr val="000000"/>
                </a:solidFill>
                <a:latin typeface="Arial"/>
                <a:ea typeface="Arial"/>
                <a:cs typeface="Arial"/>
                <a:sym typeface="Arial"/>
              </a:rPr>
              <a:t>Consolidates phone + text + internet; T-SIMSecure available for encrypted, compliant connectivity.</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800" u="none" cap="none" strike="noStrike">
                <a:solidFill>
                  <a:srgbClr val="18518E"/>
                </a:solidFill>
                <a:latin typeface="Arial"/>
                <a:ea typeface="Arial"/>
                <a:cs typeface="Arial"/>
                <a:sym typeface="Arial"/>
              </a:rPr>
              <a:t>Operations Leaders – Keeping the Business Running Smoothly</a:t>
            </a:r>
            <a:endParaRPr b="1" i="0" sz="8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800" u="none" cap="none" strike="noStrike">
                <a:solidFill>
                  <a:srgbClr val="000000"/>
                </a:solidFill>
                <a:latin typeface="Arial"/>
                <a:ea typeface="Arial"/>
                <a:cs typeface="Arial"/>
                <a:sym typeface="Arial"/>
              </a:rPr>
              <a:t>Why they care:</a:t>
            </a:r>
            <a:r>
              <a:rPr b="0" i="0" lang="en" sz="800" u="none" cap="none" strike="noStrike">
                <a:solidFill>
                  <a:srgbClr val="000000"/>
                </a:solidFill>
                <a:latin typeface="Arial"/>
                <a:ea typeface="Arial"/>
                <a:cs typeface="Arial"/>
                <a:sym typeface="Arial"/>
              </a:rPr>
              <a:t> Focused on business continuity and productivity.</a:t>
            </a:r>
            <a:br>
              <a:rPr b="0" i="0" lang="en" sz="800" u="none" cap="none" strike="noStrike">
                <a:solidFill>
                  <a:srgbClr val="000000"/>
                </a:solidFill>
                <a:latin typeface="Arial"/>
                <a:ea typeface="Arial"/>
                <a:cs typeface="Arial"/>
                <a:sym typeface="Arial"/>
              </a:rPr>
            </a:br>
            <a:r>
              <a:rPr b="1" i="0" lang="en" sz="800" u="none" cap="none" strike="noStrike">
                <a:solidFill>
                  <a:srgbClr val="000000"/>
                </a:solidFill>
                <a:latin typeface="Arial"/>
                <a:ea typeface="Arial"/>
                <a:cs typeface="Arial"/>
                <a:sym typeface="Arial"/>
              </a:rPr>
              <a:t>Pain Points: </a:t>
            </a:r>
            <a:r>
              <a:rPr b="0" i="0" lang="en" sz="800" u="none" cap="none" strike="noStrike">
                <a:solidFill>
                  <a:srgbClr val="000000"/>
                </a:solidFill>
                <a:latin typeface="Arial"/>
                <a:ea typeface="Arial"/>
                <a:cs typeface="Arial"/>
                <a:sym typeface="Arial"/>
              </a:rPr>
              <a:t>Home internet outages disrupt productivity; remote workers use inconsistent tools; managing separate services adds complexity.</a:t>
            </a:r>
            <a:br>
              <a:rPr b="0" i="0" lang="en" sz="800" u="none" cap="none" strike="noStrike">
                <a:solidFill>
                  <a:srgbClr val="000000"/>
                </a:solidFill>
                <a:latin typeface="Arial"/>
                <a:ea typeface="Arial"/>
                <a:cs typeface="Arial"/>
                <a:sym typeface="Arial"/>
              </a:rPr>
            </a:br>
            <a:r>
              <a:rPr b="1" i="0" lang="en" sz="800" u="none" cap="none" strike="noStrike">
                <a:solidFill>
                  <a:srgbClr val="000000"/>
                </a:solidFill>
                <a:latin typeface="Arial"/>
                <a:ea typeface="Arial"/>
                <a:cs typeface="Arial"/>
                <a:sym typeface="Arial"/>
              </a:rPr>
              <a:t>How the Communication Hub helps: </a:t>
            </a:r>
            <a:r>
              <a:rPr b="0" i="0" lang="en" sz="800" u="none" cap="none" strike="noStrike">
                <a:solidFill>
                  <a:srgbClr val="000000"/>
                </a:solidFill>
                <a:latin typeface="Arial"/>
                <a:ea typeface="Arial"/>
                <a:cs typeface="Arial"/>
                <a:sym typeface="Arial"/>
              </a:rPr>
              <a:t>Can be used as a primary or backup device, standardizes tools, and is plug-and-play.</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800" u="none" cap="none" strike="noStrike">
                <a:solidFill>
                  <a:srgbClr val="18518E"/>
                </a:solidFill>
                <a:latin typeface="Arial"/>
                <a:ea typeface="Arial"/>
                <a:cs typeface="Arial"/>
                <a:sym typeface="Arial"/>
              </a:rPr>
              <a:t>Compliance &amp; Risk Managers – Protecting Data &amp; Reducing Liability</a:t>
            </a:r>
            <a:endParaRPr b="1" i="0" sz="8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800" u="none" cap="none" strike="noStrike">
                <a:solidFill>
                  <a:srgbClr val="000000"/>
                </a:solidFill>
                <a:latin typeface="Arial"/>
                <a:ea typeface="Arial"/>
                <a:cs typeface="Arial"/>
                <a:sym typeface="Arial"/>
              </a:rPr>
              <a:t>Why they care: </a:t>
            </a:r>
            <a:r>
              <a:rPr b="0" i="0" lang="en" sz="800" u="none" cap="none" strike="noStrike">
                <a:solidFill>
                  <a:srgbClr val="000000"/>
                </a:solidFill>
                <a:latin typeface="Arial"/>
                <a:ea typeface="Arial"/>
                <a:cs typeface="Arial"/>
                <a:sym typeface="Arial"/>
              </a:rPr>
              <a:t>Protecting sensitive data and reducing liability.</a:t>
            </a:r>
            <a:br>
              <a:rPr b="0" i="0" lang="en" sz="800" u="none" cap="none" strike="noStrike">
                <a:solidFill>
                  <a:srgbClr val="000000"/>
                </a:solidFill>
                <a:latin typeface="Arial"/>
                <a:ea typeface="Arial"/>
                <a:cs typeface="Arial"/>
                <a:sym typeface="Arial"/>
              </a:rPr>
            </a:br>
            <a:r>
              <a:rPr b="1" i="0" lang="en" sz="800" u="none" cap="none" strike="noStrike">
                <a:solidFill>
                  <a:srgbClr val="000000"/>
                </a:solidFill>
                <a:latin typeface="Arial"/>
                <a:ea typeface="Arial"/>
                <a:cs typeface="Arial"/>
                <a:sym typeface="Arial"/>
              </a:rPr>
              <a:t>Pain Points: </a:t>
            </a:r>
            <a:r>
              <a:rPr b="0" i="0" lang="en" sz="800" u="none" cap="none" strike="noStrike">
                <a:solidFill>
                  <a:srgbClr val="000000"/>
                </a:solidFill>
                <a:latin typeface="Arial"/>
                <a:ea typeface="Arial"/>
                <a:cs typeface="Arial"/>
                <a:sym typeface="Arial"/>
              </a:rPr>
              <a:t>Personal devices and unsecured networks create vulnerabilities; lack of visibility creates compliance gaps.</a:t>
            </a:r>
            <a:br>
              <a:rPr b="0" i="0" lang="en" sz="800" u="none" cap="none" strike="noStrike">
                <a:solidFill>
                  <a:srgbClr val="000000"/>
                </a:solidFill>
                <a:latin typeface="Arial"/>
                <a:ea typeface="Arial"/>
                <a:cs typeface="Arial"/>
                <a:sym typeface="Arial"/>
              </a:rPr>
            </a:br>
            <a:r>
              <a:rPr b="1" i="0" lang="en" sz="800" u="none" cap="none" strike="noStrike">
                <a:solidFill>
                  <a:srgbClr val="000000"/>
                </a:solidFill>
                <a:latin typeface="Arial"/>
                <a:ea typeface="Arial"/>
                <a:cs typeface="Arial"/>
                <a:sym typeface="Arial"/>
              </a:rPr>
              <a:t>How the Communication Hub helps: </a:t>
            </a:r>
            <a:r>
              <a:rPr b="0" i="0" lang="en" sz="800" u="none" cap="none" strike="noStrike">
                <a:solidFill>
                  <a:srgbClr val="000000"/>
                </a:solidFill>
                <a:latin typeface="Arial"/>
                <a:ea typeface="Arial"/>
                <a:cs typeface="Arial"/>
                <a:sym typeface="Arial"/>
              </a:rPr>
              <a:t>Provides a dedicated business line with regulatory visibility; T-SIMSecure available for encrypted, secure connectivity.</a:t>
            </a:r>
            <a:endParaRPr b="0" i="0" sz="800" u="none" cap="none" strike="noStrike">
              <a:solidFill>
                <a:srgbClr val="000000"/>
              </a:solidFill>
              <a:latin typeface="Arial"/>
              <a:ea typeface="Arial"/>
              <a:cs typeface="Arial"/>
              <a:sym typeface="Arial"/>
            </a:endParaRPr>
          </a:p>
        </p:txBody>
      </p:sp>
      <p:sp>
        <p:nvSpPr>
          <p:cNvPr id="79" name="Google Shape;79;p1"/>
          <p:cNvSpPr/>
          <p:nvPr/>
        </p:nvSpPr>
        <p:spPr>
          <a:xfrm flipH="1">
            <a:off x="4594148" y="217536"/>
            <a:ext cx="22860" cy="3159861"/>
          </a:xfrm>
          <a:custGeom>
            <a:rect b="b" l="l" r="r" t="t"/>
            <a:pathLst>
              <a:path extrusionOk="0" h="4715510" w="3810">
                <a:moveTo>
                  <a:pt x="3810" y="4715383"/>
                </a:moveTo>
                <a:lnTo>
                  <a:pt x="0" y="0"/>
                </a:lnTo>
              </a:path>
            </a:pathLst>
          </a:custGeom>
          <a:noFill/>
          <a:ln cap="flat" cmpd="sng" w="9525">
            <a:solidFill>
              <a:srgbClr val="EA098E"/>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0" name="Google Shape;80;p1"/>
          <p:cNvSpPr/>
          <p:nvPr/>
        </p:nvSpPr>
        <p:spPr>
          <a:xfrm flipH="1">
            <a:off x="1965220" y="222421"/>
            <a:ext cx="17916" cy="3164746"/>
          </a:xfrm>
          <a:custGeom>
            <a:rect b="b" l="l" r="r" t="t"/>
            <a:pathLst>
              <a:path extrusionOk="0" h="4715510" w="120000">
                <a:moveTo>
                  <a:pt x="0" y="4715383"/>
                </a:moveTo>
                <a:lnTo>
                  <a:pt x="0" y="0"/>
                </a:lnTo>
              </a:path>
            </a:pathLst>
          </a:custGeom>
          <a:noFill/>
          <a:ln cap="flat" cmpd="sng" w="9525">
            <a:solidFill>
              <a:srgbClr val="EA098E"/>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1" name="Google Shape;81;p1"/>
          <p:cNvSpPr txBox="1"/>
          <p:nvPr/>
        </p:nvSpPr>
        <p:spPr>
          <a:xfrm>
            <a:off x="2213012" y="146686"/>
            <a:ext cx="11946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Value Pillars</a:t>
            </a:r>
            <a:endParaRPr b="0" i="0" sz="1200" u="none" cap="none" strike="noStrike">
              <a:solidFill>
                <a:srgbClr val="000000"/>
              </a:solidFill>
              <a:latin typeface="Arial"/>
              <a:ea typeface="Arial"/>
              <a:cs typeface="Arial"/>
              <a:sym typeface="Arial"/>
            </a:endParaRPr>
          </a:p>
        </p:txBody>
      </p:sp>
      <p:sp>
        <p:nvSpPr>
          <p:cNvPr id="82" name="Google Shape;82;p1"/>
          <p:cNvSpPr/>
          <p:nvPr/>
        </p:nvSpPr>
        <p:spPr>
          <a:xfrm>
            <a:off x="2208044" y="402907"/>
            <a:ext cx="1566386" cy="0"/>
          </a:xfrm>
          <a:custGeom>
            <a:rect b="b" l="l" r="r" t="t"/>
            <a:pathLst>
              <a:path extrusionOk="0" h="120000" w="2088514">
                <a:moveTo>
                  <a:pt x="0" y="0"/>
                </a:moveTo>
                <a:lnTo>
                  <a:pt x="2088261"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3" name="Google Shape;83;p1"/>
          <p:cNvSpPr txBox="1"/>
          <p:nvPr/>
        </p:nvSpPr>
        <p:spPr>
          <a:xfrm>
            <a:off x="4783795" y="146686"/>
            <a:ext cx="22590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Buyer Concerns and Needs</a:t>
            </a:r>
            <a:endParaRPr b="0" i="0" sz="1200" u="none" cap="none" strike="noStrike">
              <a:solidFill>
                <a:srgbClr val="000000"/>
              </a:solidFill>
              <a:latin typeface="Arial"/>
              <a:ea typeface="Arial"/>
              <a:cs typeface="Arial"/>
              <a:sym typeface="Arial"/>
            </a:endParaRPr>
          </a:p>
        </p:txBody>
      </p:sp>
      <p:sp>
        <p:nvSpPr>
          <p:cNvPr id="84" name="Google Shape;84;p1"/>
          <p:cNvSpPr/>
          <p:nvPr/>
        </p:nvSpPr>
        <p:spPr>
          <a:xfrm>
            <a:off x="4775402" y="391477"/>
            <a:ext cx="2731294" cy="0"/>
          </a:xfrm>
          <a:custGeom>
            <a:rect b="b" l="l" r="r" t="t"/>
            <a:pathLst>
              <a:path extrusionOk="0" h="120000" w="3641725">
                <a:moveTo>
                  <a:pt x="0" y="0"/>
                </a:moveTo>
                <a:lnTo>
                  <a:pt x="3641598"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5" name="Google Shape;85;p1"/>
          <p:cNvSpPr txBox="1"/>
          <p:nvPr>
            <p:ph type="title"/>
          </p:nvPr>
        </p:nvSpPr>
        <p:spPr>
          <a:xfrm>
            <a:off x="298092" y="138860"/>
            <a:ext cx="767100" cy="209027"/>
          </a:xfrm>
          <a:prstGeom prst="rect">
            <a:avLst/>
          </a:prstGeom>
          <a:noFill/>
          <a:ln>
            <a:noFill/>
          </a:ln>
        </p:spPr>
        <p:txBody>
          <a:bodyPr anchorCtr="0" anchor="ctr" bIns="0" lIns="0" spcFirstLastPara="1" rIns="0" wrap="square" tIns="11425">
            <a:spAutoFit/>
          </a:bodyPr>
          <a:lstStyle/>
          <a:p>
            <a:pPr indent="0" lvl="0" marL="12700" rtl="0" algn="l">
              <a:lnSpc>
                <a:spcPct val="100000"/>
              </a:lnSpc>
              <a:spcBef>
                <a:spcPts val="100"/>
              </a:spcBef>
              <a:spcAft>
                <a:spcPts val="0"/>
              </a:spcAft>
              <a:buSzPts val="2200"/>
              <a:buNone/>
            </a:pPr>
            <a:r>
              <a:rPr b="1" lang="en" sz="1200">
                <a:solidFill>
                  <a:srgbClr val="E22C91"/>
                </a:solidFill>
                <a:latin typeface="Arial"/>
                <a:ea typeface="Arial"/>
                <a:cs typeface="Arial"/>
                <a:sym typeface="Arial"/>
              </a:rPr>
              <a:t>Overview</a:t>
            </a:r>
            <a:endParaRPr sz="1200">
              <a:latin typeface="Arial"/>
              <a:ea typeface="Arial"/>
              <a:cs typeface="Arial"/>
              <a:sym typeface="Arial"/>
            </a:endParaRPr>
          </a:p>
        </p:txBody>
      </p:sp>
      <p:sp>
        <p:nvSpPr>
          <p:cNvPr id="86" name="Google Shape;86;p1"/>
          <p:cNvSpPr/>
          <p:nvPr/>
        </p:nvSpPr>
        <p:spPr>
          <a:xfrm>
            <a:off x="298092" y="402907"/>
            <a:ext cx="1449229" cy="0"/>
          </a:xfrm>
          <a:custGeom>
            <a:rect b="b" l="l" r="r" t="t"/>
            <a:pathLst>
              <a:path extrusionOk="0" h="120000" w="1932305">
                <a:moveTo>
                  <a:pt x="0" y="0"/>
                </a:moveTo>
                <a:lnTo>
                  <a:pt x="1932177"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7" name="Google Shape;87;p1"/>
          <p:cNvSpPr txBox="1"/>
          <p:nvPr/>
        </p:nvSpPr>
        <p:spPr>
          <a:xfrm>
            <a:off x="298333" y="1920951"/>
            <a:ext cx="14733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Industry Context</a:t>
            </a:r>
            <a:endParaRPr b="0" i="0" sz="1200" u="none" cap="none" strike="noStrike">
              <a:solidFill>
                <a:srgbClr val="000000"/>
              </a:solidFill>
              <a:latin typeface="Arial"/>
              <a:ea typeface="Arial"/>
              <a:cs typeface="Arial"/>
              <a:sym typeface="Arial"/>
            </a:endParaRPr>
          </a:p>
        </p:txBody>
      </p:sp>
      <p:sp>
        <p:nvSpPr>
          <p:cNvPr id="88" name="Google Shape;88;p1"/>
          <p:cNvSpPr/>
          <p:nvPr/>
        </p:nvSpPr>
        <p:spPr>
          <a:xfrm>
            <a:off x="304468" y="2175261"/>
            <a:ext cx="1449229" cy="0"/>
          </a:xfrm>
          <a:custGeom>
            <a:rect b="b" l="l" r="r" t="t"/>
            <a:pathLst>
              <a:path extrusionOk="0" h="120000" w="1932305">
                <a:moveTo>
                  <a:pt x="0" y="0"/>
                </a:moveTo>
                <a:lnTo>
                  <a:pt x="1932177"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9" name="Google Shape;89;p1"/>
          <p:cNvSpPr txBox="1"/>
          <p:nvPr/>
        </p:nvSpPr>
        <p:spPr>
          <a:xfrm>
            <a:off x="2215399" y="2662164"/>
            <a:ext cx="18750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Segments and Verticals</a:t>
            </a:r>
            <a:endParaRPr b="0" i="0" sz="1200" u="none" cap="none" strike="noStrike">
              <a:solidFill>
                <a:srgbClr val="000000"/>
              </a:solidFill>
              <a:latin typeface="Arial"/>
              <a:ea typeface="Arial"/>
              <a:cs typeface="Arial"/>
              <a:sym typeface="Arial"/>
            </a:endParaRPr>
          </a:p>
        </p:txBody>
      </p:sp>
      <p:sp>
        <p:nvSpPr>
          <p:cNvPr id="90" name="Google Shape;90;p1"/>
          <p:cNvSpPr/>
          <p:nvPr/>
        </p:nvSpPr>
        <p:spPr>
          <a:xfrm>
            <a:off x="2225376" y="2886953"/>
            <a:ext cx="1985467" cy="34500"/>
          </a:xfrm>
          <a:custGeom>
            <a:rect b="b" l="l" r="r" t="t"/>
            <a:pathLst>
              <a:path extrusionOk="0" h="120000" w="2068195">
                <a:moveTo>
                  <a:pt x="0" y="0"/>
                </a:moveTo>
                <a:lnTo>
                  <a:pt x="2067687"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91" name="Google Shape;91;p1"/>
          <p:cNvSpPr txBox="1"/>
          <p:nvPr/>
        </p:nvSpPr>
        <p:spPr>
          <a:xfrm>
            <a:off x="2212550" y="2987829"/>
            <a:ext cx="1678468" cy="132729"/>
          </a:xfrm>
          <a:prstGeom prst="rect">
            <a:avLst/>
          </a:prstGeom>
          <a:noFill/>
          <a:ln>
            <a:noFill/>
          </a:ln>
        </p:spPr>
        <p:txBody>
          <a:bodyPr anchorCtr="0" anchor="t" bIns="0" lIns="0" spcFirstLastPara="1" rIns="0" wrap="square" tIns="9525">
            <a:spAutoFit/>
          </a:bodyPr>
          <a:lstStyle/>
          <a:p>
            <a:pPr indent="0" lvl="0" marL="12700" marR="0" rtl="0" algn="l">
              <a:lnSpc>
                <a:spcPct val="100000"/>
              </a:lnSpc>
              <a:spcBef>
                <a:spcPts val="0"/>
              </a:spcBef>
              <a:spcAft>
                <a:spcPts val="0"/>
              </a:spcAft>
              <a:buClr>
                <a:srgbClr val="000000"/>
              </a:buClr>
              <a:buSzPts val="700"/>
              <a:buFont typeface="Arial"/>
              <a:buNone/>
            </a:pPr>
            <a:r>
              <a:rPr b="1" i="0" lang="en" sz="800" u="none" cap="none" strike="noStrike">
                <a:solidFill>
                  <a:srgbClr val="000000"/>
                </a:solidFill>
                <a:latin typeface="Arial"/>
                <a:ea typeface="Arial"/>
                <a:cs typeface="Arial"/>
                <a:sym typeface="Arial"/>
              </a:rPr>
              <a:t>Targeted customer profile:</a:t>
            </a:r>
            <a:endParaRPr b="1" i="0" sz="800" u="none" cap="none" strike="noStrike">
              <a:solidFill>
                <a:srgbClr val="000000"/>
              </a:solidFill>
              <a:latin typeface="Arial"/>
              <a:ea typeface="Arial"/>
              <a:cs typeface="Arial"/>
              <a:sym typeface="Arial"/>
            </a:endParaRPr>
          </a:p>
        </p:txBody>
      </p:sp>
      <p:sp>
        <p:nvSpPr>
          <p:cNvPr id="92" name="Google Shape;92;p1"/>
          <p:cNvSpPr txBox="1"/>
          <p:nvPr/>
        </p:nvSpPr>
        <p:spPr>
          <a:xfrm>
            <a:off x="2222166" y="3141309"/>
            <a:ext cx="2135986" cy="255839"/>
          </a:xfrm>
          <a:prstGeom prst="rect">
            <a:avLst/>
          </a:prstGeom>
          <a:noFill/>
          <a:ln>
            <a:noFill/>
          </a:ln>
        </p:spPr>
        <p:txBody>
          <a:bodyPr anchorCtr="0" anchor="t" bIns="0" lIns="0" spcFirstLastPara="1" rIns="0" wrap="square" tIns="9525">
            <a:spAutoFit/>
          </a:bodyPr>
          <a:lstStyle/>
          <a:p>
            <a:pPr indent="-107950" lvl="0" marL="114300" marR="0" rtl="0" algn="l">
              <a:lnSpc>
                <a:spcPct val="100000"/>
              </a:lnSpc>
              <a:spcBef>
                <a:spcPts val="0"/>
              </a:spcBef>
              <a:spcAft>
                <a:spcPts val="0"/>
              </a:spcAft>
              <a:buClr>
                <a:srgbClr val="E22C91"/>
              </a:buClr>
              <a:buSzPts val="700"/>
              <a:buFont typeface="Noto Sans Symbols"/>
              <a:buChar char="▪"/>
            </a:pPr>
            <a:r>
              <a:rPr b="0" i="0" lang="en" sz="800" u="none" cap="none" strike="noStrike">
                <a:solidFill>
                  <a:srgbClr val="000000"/>
                </a:solidFill>
                <a:latin typeface="Arial"/>
                <a:ea typeface="Arial"/>
                <a:cs typeface="Arial"/>
                <a:sym typeface="Arial"/>
              </a:rPr>
              <a:t>Small Office – Home Office  </a:t>
            </a:r>
            <a:endParaRPr/>
          </a:p>
          <a:p>
            <a:pPr indent="-107950" lvl="0" marL="114300" marR="0" rtl="0" algn="l">
              <a:lnSpc>
                <a:spcPct val="100000"/>
              </a:lnSpc>
              <a:spcBef>
                <a:spcPts val="0"/>
              </a:spcBef>
              <a:spcAft>
                <a:spcPts val="0"/>
              </a:spcAft>
              <a:buClr>
                <a:srgbClr val="E22C91"/>
              </a:buClr>
              <a:buSzPts val="700"/>
              <a:buFont typeface="Noto Sans Symbols"/>
              <a:buChar char="▪"/>
            </a:pPr>
            <a:r>
              <a:rPr b="0" i="0" lang="en" sz="800" u="none" cap="none" strike="noStrike">
                <a:solidFill>
                  <a:srgbClr val="000000"/>
                </a:solidFill>
                <a:latin typeface="Arial"/>
                <a:ea typeface="Arial"/>
                <a:cs typeface="Arial"/>
                <a:sym typeface="Arial"/>
              </a:rPr>
              <a:t>Remote Workers</a:t>
            </a:r>
            <a:endParaRPr b="0" i="0" sz="800" u="none" cap="none" strike="noStrike">
              <a:solidFill>
                <a:srgbClr val="000000"/>
              </a:solidFill>
              <a:latin typeface="Arial"/>
              <a:ea typeface="Arial"/>
              <a:cs typeface="Arial"/>
              <a:sym typeface="Arial"/>
            </a:endParaRPr>
          </a:p>
        </p:txBody>
      </p:sp>
      <p:sp>
        <p:nvSpPr>
          <p:cNvPr id="93" name="Google Shape;93;p1"/>
          <p:cNvSpPr txBox="1"/>
          <p:nvPr/>
        </p:nvSpPr>
        <p:spPr>
          <a:xfrm>
            <a:off x="2208044" y="1168725"/>
            <a:ext cx="2063400" cy="135600"/>
          </a:xfrm>
          <a:prstGeom prst="rect">
            <a:avLst/>
          </a:prstGeom>
          <a:noFill/>
          <a:ln>
            <a:noFill/>
          </a:ln>
        </p:spPr>
        <p:txBody>
          <a:bodyPr anchorCtr="0" anchor="t" bIns="0" lIns="0" spcFirstLastPara="1" rIns="0" wrap="square" tIns="12375">
            <a:spAutoFit/>
          </a:bodyPr>
          <a:lstStyle/>
          <a:p>
            <a:pPr indent="0" lvl="0" marL="0" marR="0" rtl="0" algn="l">
              <a:lnSpc>
                <a:spcPct val="100000"/>
              </a:lnSpc>
              <a:spcBef>
                <a:spcPts val="0"/>
              </a:spcBef>
              <a:spcAft>
                <a:spcPts val="0"/>
              </a:spcAft>
              <a:buClr>
                <a:srgbClr val="000000"/>
              </a:buClr>
              <a:buSzPts val="800"/>
              <a:buFont typeface="Arial"/>
              <a:buNone/>
            </a:pPr>
            <a:r>
              <a:rPr b="1" i="0" lang="en" sz="800" u="none" cap="none" strike="noStrike">
                <a:solidFill>
                  <a:srgbClr val="18518E"/>
                </a:solidFill>
                <a:latin typeface="Arial"/>
                <a:ea typeface="Arial"/>
                <a:cs typeface="Arial"/>
                <a:sym typeface="Arial"/>
              </a:rPr>
              <a:t>Connectivity &amp; Continuity</a:t>
            </a:r>
            <a:endParaRPr b="0" i="0" sz="800" u="none" cap="none" strike="noStrike">
              <a:solidFill>
                <a:srgbClr val="18518E"/>
              </a:solidFill>
              <a:latin typeface="Arial"/>
              <a:ea typeface="Arial"/>
              <a:cs typeface="Arial"/>
              <a:sym typeface="Arial"/>
            </a:endParaRPr>
          </a:p>
        </p:txBody>
      </p:sp>
      <p:sp>
        <p:nvSpPr>
          <p:cNvPr id="94" name="Google Shape;94;p1"/>
          <p:cNvSpPr txBox="1"/>
          <p:nvPr/>
        </p:nvSpPr>
        <p:spPr>
          <a:xfrm>
            <a:off x="2624842" y="1398364"/>
            <a:ext cx="1974189" cy="502061"/>
          </a:xfrm>
          <a:prstGeom prst="rect">
            <a:avLst/>
          </a:prstGeom>
          <a:noFill/>
          <a:ln>
            <a:noFill/>
          </a:ln>
        </p:spPr>
        <p:txBody>
          <a:bodyPr anchorCtr="0" anchor="t" bIns="0" lIns="0" spcFirstLastPara="1" rIns="0" wrap="square" tIns="9525">
            <a:spAutoFit/>
          </a:bodyPr>
          <a:lstStyle/>
          <a:p>
            <a:pPr indent="-152400" lvl="0" marL="228600" marR="0" rtl="0" algn="l">
              <a:lnSpc>
                <a:spcPct val="100000"/>
              </a:lnSpc>
              <a:spcBef>
                <a:spcPts val="0"/>
              </a:spcBef>
              <a:spcAft>
                <a:spcPts val="0"/>
              </a:spcAft>
              <a:buClr>
                <a:srgbClr val="000000"/>
              </a:buClr>
              <a:buSzPts val="600"/>
              <a:buFont typeface="Quicksand"/>
              <a:buAutoNum type="arabicPeriod"/>
            </a:pPr>
            <a:r>
              <a:rPr b="0" i="0" lang="en" sz="800" u="none" cap="none" strike="noStrike">
                <a:solidFill>
                  <a:srgbClr val="000000"/>
                </a:solidFill>
                <a:latin typeface="Arial"/>
                <a:ea typeface="Arial"/>
                <a:cs typeface="Arial"/>
                <a:sym typeface="Arial"/>
              </a:rPr>
              <a:t>Built-in hotspot keeps staff connected during broadband outages.</a:t>
            </a:r>
            <a:endParaRPr b="0" i="0" sz="800" u="none" cap="none" strike="noStrike">
              <a:solidFill>
                <a:srgbClr val="000000"/>
              </a:solidFill>
              <a:latin typeface="Arial"/>
              <a:ea typeface="Arial"/>
              <a:cs typeface="Arial"/>
              <a:sym typeface="Arial"/>
            </a:endParaRPr>
          </a:p>
          <a:p>
            <a:pPr indent="-152400" lvl="0" marL="228600" marR="0" rtl="0" algn="l">
              <a:lnSpc>
                <a:spcPct val="100000"/>
              </a:lnSpc>
              <a:spcBef>
                <a:spcPts val="0"/>
              </a:spcBef>
              <a:spcAft>
                <a:spcPts val="0"/>
              </a:spcAft>
              <a:buClr>
                <a:srgbClr val="000000"/>
              </a:buClr>
              <a:buSzPts val="600"/>
              <a:buFont typeface="Quicksand"/>
              <a:buAutoNum type="arabicPeriod"/>
            </a:pPr>
            <a:r>
              <a:rPr b="0" i="0" lang="en" sz="800" u="none" cap="none" strike="noStrike">
                <a:solidFill>
                  <a:srgbClr val="000000"/>
                </a:solidFill>
                <a:latin typeface="Arial"/>
                <a:ea typeface="Arial"/>
                <a:cs typeface="Arial"/>
                <a:sym typeface="Arial"/>
              </a:rPr>
              <a:t>Works as a primary or backup communication device.</a:t>
            </a:r>
            <a:endParaRPr b="0" i="0" sz="800" u="none" cap="none" strike="noStrike">
              <a:solidFill>
                <a:srgbClr val="000000"/>
              </a:solidFill>
              <a:latin typeface="Arial"/>
              <a:ea typeface="Arial"/>
              <a:cs typeface="Arial"/>
              <a:sym typeface="Arial"/>
            </a:endParaRPr>
          </a:p>
        </p:txBody>
      </p:sp>
      <p:sp>
        <p:nvSpPr>
          <p:cNvPr id="95" name="Google Shape;95;p1"/>
          <p:cNvSpPr txBox="1"/>
          <p:nvPr/>
        </p:nvSpPr>
        <p:spPr>
          <a:xfrm>
            <a:off x="2212550" y="468040"/>
            <a:ext cx="1380600" cy="135600"/>
          </a:xfrm>
          <a:prstGeom prst="rect">
            <a:avLst/>
          </a:prstGeom>
          <a:noFill/>
          <a:ln>
            <a:noFill/>
          </a:ln>
        </p:spPr>
        <p:txBody>
          <a:bodyPr anchorCtr="0" anchor="t" bIns="0" lIns="0" spcFirstLastPara="1" rIns="0" wrap="square" tIns="12375">
            <a:spAutoFit/>
          </a:bodyPr>
          <a:lstStyle/>
          <a:p>
            <a:pPr indent="0" lvl="0" marL="12700" marR="0" rtl="0" algn="l">
              <a:lnSpc>
                <a:spcPct val="100000"/>
              </a:lnSpc>
              <a:spcBef>
                <a:spcPts val="0"/>
              </a:spcBef>
              <a:spcAft>
                <a:spcPts val="0"/>
              </a:spcAft>
              <a:buClr>
                <a:srgbClr val="000000"/>
              </a:buClr>
              <a:buSzPts val="800"/>
              <a:buFont typeface="Arial"/>
              <a:buNone/>
            </a:pPr>
            <a:r>
              <a:rPr b="1" i="0" lang="en" sz="800" u="none" cap="none" strike="noStrike">
                <a:solidFill>
                  <a:srgbClr val="18518E"/>
                </a:solidFill>
                <a:latin typeface="Arial"/>
                <a:ea typeface="Arial"/>
                <a:cs typeface="Arial"/>
                <a:sym typeface="Arial"/>
              </a:rPr>
              <a:t>Professionalism &amp; Safety</a:t>
            </a:r>
            <a:endParaRPr b="0" i="0" sz="800" u="none" cap="none" strike="noStrike">
              <a:solidFill>
                <a:srgbClr val="18518E"/>
              </a:solidFill>
              <a:latin typeface="Arial"/>
              <a:ea typeface="Arial"/>
              <a:cs typeface="Arial"/>
              <a:sym typeface="Arial"/>
            </a:endParaRPr>
          </a:p>
        </p:txBody>
      </p:sp>
      <p:sp>
        <p:nvSpPr>
          <p:cNvPr id="96" name="Google Shape;96;p1"/>
          <p:cNvSpPr txBox="1"/>
          <p:nvPr/>
        </p:nvSpPr>
        <p:spPr>
          <a:xfrm>
            <a:off x="2638473" y="630377"/>
            <a:ext cx="1886398" cy="502061"/>
          </a:xfrm>
          <a:prstGeom prst="rect">
            <a:avLst/>
          </a:prstGeom>
          <a:noFill/>
          <a:ln>
            <a:noFill/>
          </a:ln>
        </p:spPr>
        <p:txBody>
          <a:bodyPr anchorCtr="0" anchor="t" bIns="0" lIns="0" spcFirstLastPara="1" rIns="0" wrap="square" tIns="9525">
            <a:spAutoFit/>
          </a:bodyPr>
          <a:lstStyle/>
          <a:p>
            <a:pPr indent="-152400" lvl="0" marL="228600" marR="0" rtl="0" algn="l">
              <a:lnSpc>
                <a:spcPct val="100000"/>
              </a:lnSpc>
              <a:spcBef>
                <a:spcPts val="0"/>
              </a:spcBef>
              <a:spcAft>
                <a:spcPts val="0"/>
              </a:spcAft>
              <a:buClr>
                <a:srgbClr val="000000"/>
              </a:buClr>
              <a:buSzPts val="600"/>
              <a:buFont typeface="Quicksand"/>
              <a:buAutoNum type="arabicPeriod"/>
            </a:pPr>
            <a:r>
              <a:rPr b="0" i="0" lang="en" sz="800" u="none" cap="none" strike="noStrike">
                <a:solidFill>
                  <a:srgbClr val="000000"/>
                </a:solidFill>
                <a:latin typeface="Arial"/>
                <a:ea typeface="Arial"/>
                <a:cs typeface="Arial"/>
                <a:sym typeface="Arial"/>
              </a:rPr>
              <a:t>Dedicated business line projects credibility </a:t>
            </a:r>
            <a:endParaRPr/>
          </a:p>
          <a:p>
            <a:pPr indent="-152400" lvl="0" marL="228600" marR="0" rtl="0" algn="l">
              <a:lnSpc>
                <a:spcPct val="100000"/>
              </a:lnSpc>
              <a:spcBef>
                <a:spcPts val="0"/>
              </a:spcBef>
              <a:spcAft>
                <a:spcPts val="0"/>
              </a:spcAft>
              <a:buClr>
                <a:srgbClr val="000000"/>
              </a:buClr>
              <a:buSzPts val="600"/>
              <a:buFont typeface="Quicksand"/>
              <a:buAutoNum type="arabicPeriod"/>
            </a:pPr>
            <a:r>
              <a:rPr b="0" i="0" lang="en" sz="800" u="none" cap="none" strike="noStrike">
                <a:solidFill>
                  <a:srgbClr val="000000"/>
                </a:solidFill>
                <a:latin typeface="Arial"/>
                <a:ea typeface="Arial"/>
                <a:cs typeface="Arial"/>
                <a:sym typeface="Arial"/>
              </a:rPr>
              <a:t>TSIM Secure – Encrypts and protects business communication</a:t>
            </a:r>
            <a:endParaRPr b="0" i="0" sz="800" u="none" cap="none" strike="noStrike">
              <a:solidFill>
                <a:srgbClr val="000000"/>
              </a:solidFill>
              <a:latin typeface="Arial"/>
              <a:ea typeface="Arial"/>
              <a:cs typeface="Arial"/>
              <a:sym typeface="Arial"/>
            </a:endParaRPr>
          </a:p>
        </p:txBody>
      </p:sp>
      <p:sp>
        <p:nvSpPr>
          <p:cNvPr id="97" name="Google Shape;97;p1"/>
          <p:cNvSpPr txBox="1"/>
          <p:nvPr/>
        </p:nvSpPr>
        <p:spPr>
          <a:xfrm>
            <a:off x="2217449" y="1892051"/>
            <a:ext cx="1985400" cy="135600"/>
          </a:xfrm>
          <a:prstGeom prst="rect">
            <a:avLst/>
          </a:prstGeom>
          <a:noFill/>
          <a:ln>
            <a:noFill/>
          </a:ln>
        </p:spPr>
        <p:txBody>
          <a:bodyPr anchorCtr="0" anchor="t" bIns="0" lIns="0" spcFirstLastPara="1" rIns="0" wrap="square" tIns="12375">
            <a:spAutoFit/>
          </a:bodyPr>
          <a:lstStyle/>
          <a:p>
            <a:pPr indent="0" lvl="0" marL="12700" marR="0" rtl="0" algn="l">
              <a:lnSpc>
                <a:spcPct val="100000"/>
              </a:lnSpc>
              <a:spcBef>
                <a:spcPts val="0"/>
              </a:spcBef>
              <a:spcAft>
                <a:spcPts val="0"/>
              </a:spcAft>
              <a:buClr>
                <a:srgbClr val="000000"/>
              </a:buClr>
              <a:buSzPts val="800"/>
              <a:buFont typeface="Arial"/>
              <a:buNone/>
            </a:pPr>
            <a:r>
              <a:rPr b="1" i="0" lang="en" sz="800" u="none" cap="none" strike="noStrike">
                <a:solidFill>
                  <a:srgbClr val="18518E"/>
                </a:solidFill>
                <a:latin typeface="Arial"/>
                <a:ea typeface="Arial"/>
                <a:cs typeface="Arial"/>
                <a:sym typeface="Arial"/>
              </a:rPr>
              <a:t>Affordability &amp; Simplicity</a:t>
            </a:r>
            <a:endParaRPr b="0" i="0" sz="800" u="none" cap="none" strike="noStrike">
              <a:solidFill>
                <a:srgbClr val="18518E"/>
              </a:solidFill>
              <a:latin typeface="Arial"/>
              <a:ea typeface="Arial"/>
              <a:cs typeface="Arial"/>
              <a:sym typeface="Arial"/>
            </a:endParaRPr>
          </a:p>
        </p:txBody>
      </p:sp>
      <p:pic>
        <p:nvPicPr>
          <p:cNvPr id="98" name="Google Shape;98;p1"/>
          <p:cNvPicPr preferRelativeResize="0"/>
          <p:nvPr/>
        </p:nvPicPr>
        <p:blipFill rotWithShape="1">
          <a:blip r:embed="rId3">
            <a:alphaModFix/>
          </a:blip>
          <a:srcRect b="0" l="0" r="0" t="0"/>
          <a:stretch/>
        </p:blipFill>
        <p:spPr>
          <a:xfrm>
            <a:off x="2191232" y="2111492"/>
            <a:ext cx="341589" cy="371334"/>
          </a:xfrm>
          <a:prstGeom prst="rect">
            <a:avLst/>
          </a:prstGeom>
          <a:noFill/>
          <a:ln>
            <a:noFill/>
          </a:ln>
        </p:spPr>
      </p:pic>
      <p:grpSp>
        <p:nvGrpSpPr>
          <p:cNvPr id="99" name="Google Shape;99;p1"/>
          <p:cNvGrpSpPr/>
          <p:nvPr/>
        </p:nvGrpSpPr>
        <p:grpSpPr>
          <a:xfrm>
            <a:off x="4777735" y="559775"/>
            <a:ext cx="326156" cy="338953"/>
            <a:chOff x="5227082" y="759436"/>
            <a:chExt cx="503638" cy="523398"/>
          </a:xfrm>
        </p:grpSpPr>
        <p:pic>
          <p:nvPicPr>
            <p:cNvPr id="100" name="Google Shape;100;p1"/>
            <p:cNvPicPr preferRelativeResize="0"/>
            <p:nvPr/>
          </p:nvPicPr>
          <p:blipFill rotWithShape="1">
            <a:blip r:embed="rId4">
              <a:alphaModFix/>
            </a:blip>
            <a:srcRect b="0" l="0" r="0" t="0"/>
            <a:stretch/>
          </p:blipFill>
          <p:spPr>
            <a:xfrm>
              <a:off x="5374728" y="759436"/>
              <a:ext cx="210082" cy="234535"/>
            </a:xfrm>
            <a:prstGeom prst="rect">
              <a:avLst/>
            </a:prstGeom>
            <a:noFill/>
            <a:ln>
              <a:noFill/>
            </a:ln>
          </p:spPr>
        </p:pic>
        <p:pic>
          <p:nvPicPr>
            <p:cNvPr id="101" name="Google Shape;101;p1"/>
            <p:cNvPicPr preferRelativeResize="0"/>
            <p:nvPr/>
          </p:nvPicPr>
          <p:blipFill rotWithShape="1">
            <a:blip r:embed="rId5">
              <a:alphaModFix/>
            </a:blip>
            <a:srcRect b="0" l="0" r="0" t="0"/>
            <a:stretch/>
          </p:blipFill>
          <p:spPr>
            <a:xfrm>
              <a:off x="5227082" y="1102524"/>
              <a:ext cx="503638" cy="180310"/>
            </a:xfrm>
            <a:prstGeom prst="rect">
              <a:avLst/>
            </a:prstGeom>
            <a:noFill/>
            <a:ln>
              <a:noFill/>
            </a:ln>
          </p:spPr>
        </p:pic>
        <p:sp>
          <p:nvSpPr>
            <p:cNvPr id="102" name="Google Shape;102;p1"/>
            <p:cNvSpPr/>
            <p:nvPr/>
          </p:nvSpPr>
          <p:spPr>
            <a:xfrm>
              <a:off x="5313154" y="987616"/>
              <a:ext cx="333375" cy="66675"/>
            </a:xfrm>
            <a:custGeom>
              <a:rect b="b" l="l" r="r" t="t"/>
              <a:pathLst>
                <a:path extrusionOk="0" h="66675" w="333375">
                  <a:moveTo>
                    <a:pt x="0" y="66172"/>
                  </a:moveTo>
                  <a:lnTo>
                    <a:pt x="0" y="44441"/>
                  </a:lnTo>
                  <a:lnTo>
                    <a:pt x="333338" y="44441"/>
                  </a:lnTo>
                  <a:lnTo>
                    <a:pt x="333338" y="66172"/>
                  </a:lnTo>
                </a:path>
                <a:path extrusionOk="0" h="66675" w="333375">
                  <a:moveTo>
                    <a:pt x="166669" y="0"/>
                  </a:moveTo>
                  <a:lnTo>
                    <a:pt x="166669" y="66172"/>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grpSp>
      <p:grpSp>
        <p:nvGrpSpPr>
          <p:cNvPr id="103" name="Google Shape;103;p1"/>
          <p:cNvGrpSpPr/>
          <p:nvPr/>
        </p:nvGrpSpPr>
        <p:grpSpPr>
          <a:xfrm>
            <a:off x="4722470" y="1676632"/>
            <a:ext cx="362270" cy="315017"/>
            <a:chOff x="5223492" y="2064014"/>
            <a:chExt cx="511175" cy="444500"/>
          </a:xfrm>
        </p:grpSpPr>
        <p:sp>
          <p:nvSpPr>
            <p:cNvPr id="104" name="Google Shape;104;p1"/>
            <p:cNvSpPr/>
            <p:nvPr/>
          </p:nvSpPr>
          <p:spPr>
            <a:xfrm>
              <a:off x="5223492" y="2064014"/>
              <a:ext cx="511175" cy="444500"/>
            </a:xfrm>
            <a:custGeom>
              <a:rect b="b" l="l" r="r" t="t"/>
              <a:pathLst>
                <a:path extrusionOk="0" h="444500" w="511175">
                  <a:moveTo>
                    <a:pt x="510818" y="364439"/>
                  </a:moveTo>
                  <a:lnTo>
                    <a:pt x="508497" y="377852"/>
                  </a:lnTo>
                  <a:lnTo>
                    <a:pt x="501458" y="388952"/>
                  </a:lnTo>
                  <a:lnTo>
                    <a:pt x="490771" y="396610"/>
                  </a:lnTo>
                  <a:lnTo>
                    <a:pt x="477506" y="399699"/>
                  </a:lnTo>
                  <a:lnTo>
                    <a:pt x="33312" y="399699"/>
                  </a:lnTo>
                  <a:lnTo>
                    <a:pt x="0" y="364439"/>
                  </a:lnTo>
                  <a:lnTo>
                    <a:pt x="0" y="35259"/>
                  </a:lnTo>
                  <a:lnTo>
                    <a:pt x="2324" y="21845"/>
                  </a:lnTo>
                  <a:lnTo>
                    <a:pt x="9363" y="10743"/>
                  </a:lnTo>
                  <a:lnTo>
                    <a:pt x="20048" y="3084"/>
                  </a:lnTo>
                  <a:lnTo>
                    <a:pt x="33312" y="0"/>
                  </a:lnTo>
                  <a:lnTo>
                    <a:pt x="477506" y="0"/>
                  </a:lnTo>
                  <a:lnTo>
                    <a:pt x="510818" y="35259"/>
                  </a:lnTo>
                  <a:lnTo>
                    <a:pt x="510818" y="364439"/>
                  </a:lnTo>
                  <a:close/>
                </a:path>
                <a:path extrusionOk="0" h="444500" w="511175">
                  <a:moveTo>
                    <a:pt x="99933" y="444081"/>
                  </a:moveTo>
                  <a:lnTo>
                    <a:pt x="410882" y="444081"/>
                  </a:lnTo>
                </a:path>
                <a:path extrusionOk="0" h="444500" w="511175">
                  <a:moveTo>
                    <a:pt x="255407" y="399699"/>
                  </a:moveTo>
                  <a:lnTo>
                    <a:pt x="255407" y="444081"/>
                  </a:lnTo>
                </a:path>
                <a:path extrusionOk="0" h="444500" w="511175">
                  <a:moveTo>
                    <a:pt x="266493" y="355257"/>
                  </a:moveTo>
                  <a:lnTo>
                    <a:pt x="266493" y="361379"/>
                  </a:lnTo>
                  <a:lnTo>
                    <a:pt x="261530" y="366341"/>
                  </a:lnTo>
                  <a:lnTo>
                    <a:pt x="255407" y="366341"/>
                  </a:lnTo>
                  <a:lnTo>
                    <a:pt x="249285" y="366341"/>
                  </a:lnTo>
                  <a:lnTo>
                    <a:pt x="244321" y="361379"/>
                  </a:lnTo>
                  <a:lnTo>
                    <a:pt x="244321" y="355257"/>
                  </a:lnTo>
                  <a:lnTo>
                    <a:pt x="244321" y="349136"/>
                  </a:lnTo>
                  <a:lnTo>
                    <a:pt x="249285" y="344174"/>
                  </a:lnTo>
                  <a:lnTo>
                    <a:pt x="255407" y="344174"/>
                  </a:lnTo>
                  <a:lnTo>
                    <a:pt x="261530" y="344174"/>
                  </a:lnTo>
                  <a:lnTo>
                    <a:pt x="266493" y="349136"/>
                  </a:lnTo>
                  <a:lnTo>
                    <a:pt x="266493" y="355257"/>
                  </a:lnTo>
                  <a:close/>
                </a:path>
                <a:path extrusionOk="0" h="444500" w="511175">
                  <a:moveTo>
                    <a:pt x="0" y="310870"/>
                  </a:moveTo>
                  <a:lnTo>
                    <a:pt x="510818" y="310871"/>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pic>
          <p:nvPicPr>
            <p:cNvPr id="105" name="Google Shape;105;p1"/>
            <p:cNvPicPr preferRelativeResize="0"/>
            <p:nvPr/>
          </p:nvPicPr>
          <p:blipFill rotWithShape="1">
            <a:blip r:embed="rId6">
              <a:alphaModFix/>
            </a:blip>
            <a:srcRect b="0" l="0" r="0" t="0"/>
            <a:stretch/>
          </p:blipFill>
          <p:spPr>
            <a:xfrm>
              <a:off x="5356676" y="2093182"/>
              <a:ext cx="246366" cy="246243"/>
            </a:xfrm>
            <a:prstGeom prst="rect">
              <a:avLst/>
            </a:prstGeom>
            <a:noFill/>
            <a:ln>
              <a:noFill/>
            </a:ln>
          </p:spPr>
        </p:pic>
      </p:grpSp>
      <p:grpSp>
        <p:nvGrpSpPr>
          <p:cNvPr id="106" name="Google Shape;106;p1"/>
          <p:cNvGrpSpPr/>
          <p:nvPr/>
        </p:nvGrpSpPr>
        <p:grpSpPr>
          <a:xfrm>
            <a:off x="4764543" y="2471868"/>
            <a:ext cx="292724" cy="392074"/>
            <a:chOff x="5275217" y="3752830"/>
            <a:chExt cx="386027" cy="517044"/>
          </a:xfrm>
        </p:grpSpPr>
        <p:pic>
          <p:nvPicPr>
            <p:cNvPr id="107" name="Google Shape;107;p1"/>
            <p:cNvPicPr preferRelativeResize="0"/>
            <p:nvPr/>
          </p:nvPicPr>
          <p:blipFill rotWithShape="1">
            <a:blip r:embed="rId7">
              <a:alphaModFix/>
            </a:blip>
            <a:srcRect b="0" l="0" r="0" t="0"/>
            <a:stretch/>
          </p:blipFill>
          <p:spPr>
            <a:xfrm>
              <a:off x="5275217" y="4123954"/>
              <a:ext cx="145954" cy="145920"/>
            </a:xfrm>
            <a:prstGeom prst="rect">
              <a:avLst/>
            </a:prstGeom>
            <a:noFill/>
            <a:ln>
              <a:noFill/>
            </a:ln>
          </p:spPr>
        </p:pic>
        <p:sp>
          <p:nvSpPr>
            <p:cNvPr id="108" name="Google Shape;108;p1"/>
            <p:cNvSpPr/>
            <p:nvPr/>
          </p:nvSpPr>
          <p:spPr>
            <a:xfrm>
              <a:off x="5303740" y="3752830"/>
              <a:ext cx="357504" cy="511175"/>
            </a:xfrm>
            <a:custGeom>
              <a:rect b="b" l="l" r="r" t="t"/>
              <a:pathLst>
                <a:path extrusionOk="0" h="511175" w="357504">
                  <a:moveTo>
                    <a:pt x="66624" y="381661"/>
                  </a:moveTo>
                  <a:lnTo>
                    <a:pt x="66624" y="0"/>
                  </a:lnTo>
                  <a:lnTo>
                    <a:pt x="0" y="0"/>
                  </a:lnTo>
                </a:path>
                <a:path extrusionOk="0" h="511175" w="357504">
                  <a:moveTo>
                    <a:pt x="106892" y="466301"/>
                  </a:moveTo>
                  <a:lnTo>
                    <a:pt x="310949" y="466301"/>
                  </a:lnTo>
                  <a:lnTo>
                    <a:pt x="357304" y="510688"/>
                  </a:lnTo>
                </a:path>
                <a:path extrusionOk="0" h="511175" w="357504">
                  <a:moveTo>
                    <a:pt x="111076" y="222042"/>
                  </a:moveTo>
                  <a:lnTo>
                    <a:pt x="333175" y="222042"/>
                  </a:lnTo>
                  <a:lnTo>
                    <a:pt x="333175" y="421865"/>
                  </a:lnTo>
                  <a:lnTo>
                    <a:pt x="111076" y="421865"/>
                  </a:lnTo>
                  <a:lnTo>
                    <a:pt x="111076" y="222042"/>
                  </a:lnTo>
                  <a:close/>
                </a:path>
                <a:path extrusionOk="0" h="511175" w="357504">
                  <a:moveTo>
                    <a:pt x="111076" y="110994"/>
                  </a:moveTo>
                  <a:lnTo>
                    <a:pt x="266551" y="110994"/>
                  </a:lnTo>
                  <a:lnTo>
                    <a:pt x="266551" y="221988"/>
                  </a:lnTo>
                  <a:lnTo>
                    <a:pt x="111076" y="221988"/>
                  </a:lnTo>
                  <a:lnTo>
                    <a:pt x="111076" y="110994"/>
                  </a:lnTo>
                  <a:close/>
                </a:path>
                <a:path extrusionOk="0" h="511175" w="357504">
                  <a:moveTo>
                    <a:pt x="288723" y="377478"/>
                  </a:moveTo>
                  <a:lnTo>
                    <a:pt x="244325" y="377478"/>
                  </a:lnTo>
                </a:path>
                <a:path extrusionOk="0" h="511175" w="357504">
                  <a:moveTo>
                    <a:pt x="177701" y="177656"/>
                  </a:moveTo>
                  <a:lnTo>
                    <a:pt x="155474" y="177656"/>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grpSp>
      <p:sp>
        <p:nvSpPr>
          <p:cNvPr id="109" name="Google Shape;109;p1"/>
          <p:cNvSpPr/>
          <p:nvPr/>
        </p:nvSpPr>
        <p:spPr>
          <a:xfrm>
            <a:off x="4843652" y="3611859"/>
            <a:ext cx="280378" cy="280378"/>
          </a:xfrm>
          <a:custGeom>
            <a:rect b="b" l="l" r="r" t="t"/>
            <a:pathLst>
              <a:path extrusionOk="0" h="502920" w="502920">
                <a:moveTo>
                  <a:pt x="45720" y="53842"/>
                </a:moveTo>
                <a:lnTo>
                  <a:pt x="75437" y="21251"/>
                </a:lnTo>
                <a:lnTo>
                  <a:pt x="105155" y="4508"/>
                </a:lnTo>
                <a:lnTo>
                  <a:pt x="134873" y="0"/>
                </a:lnTo>
                <a:lnTo>
                  <a:pt x="164591" y="4113"/>
                </a:lnTo>
                <a:lnTo>
                  <a:pt x="194309" y="13233"/>
                </a:lnTo>
                <a:lnTo>
                  <a:pt x="224027" y="23749"/>
                </a:lnTo>
                <a:lnTo>
                  <a:pt x="253745" y="32045"/>
                </a:lnTo>
                <a:lnTo>
                  <a:pt x="283463" y="34509"/>
                </a:lnTo>
                <a:lnTo>
                  <a:pt x="313181" y="27528"/>
                </a:lnTo>
                <a:lnTo>
                  <a:pt x="342900" y="7487"/>
                </a:lnTo>
                <a:lnTo>
                  <a:pt x="307544" y="49439"/>
                </a:lnTo>
                <a:lnTo>
                  <a:pt x="273966" y="73463"/>
                </a:lnTo>
                <a:lnTo>
                  <a:pt x="241968" y="83172"/>
                </a:lnTo>
                <a:lnTo>
                  <a:pt x="211354" y="82179"/>
                </a:lnTo>
                <a:lnTo>
                  <a:pt x="181927" y="74098"/>
                </a:lnTo>
                <a:lnTo>
                  <a:pt x="153491" y="62543"/>
                </a:lnTo>
                <a:lnTo>
                  <a:pt x="125848" y="51126"/>
                </a:lnTo>
                <a:lnTo>
                  <a:pt x="98803" y="43461"/>
                </a:lnTo>
                <a:lnTo>
                  <a:pt x="72159" y="43162"/>
                </a:lnTo>
                <a:lnTo>
                  <a:pt x="45720" y="53842"/>
                </a:lnTo>
                <a:close/>
              </a:path>
              <a:path extrusionOk="0" h="502920" w="502920">
                <a:moveTo>
                  <a:pt x="152400" y="373374"/>
                </a:moveTo>
                <a:lnTo>
                  <a:pt x="182879" y="373374"/>
                </a:lnTo>
              </a:path>
              <a:path extrusionOk="0" h="502920" w="502920">
                <a:moveTo>
                  <a:pt x="152400" y="434334"/>
                </a:moveTo>
                <a:lnTo>
                  <a:pt x="182879" y="434334"/>
                </a:lnTo>
              </a:path>
              <a:path extrusionOk="0" h="502920" w="502920">
                <a:moveTo>
                  <a:pt x="281939" y="373374"/>
                </a:moveTo>
                <a:lnTo>
                  <a:pt x="320039" y="373374"/>
                </a:lnTo>
              </a:path>
              <a:path extrusionOk="0" h="502920" w="502920">
                <a:moveTo>
                  <a:pt x="281939" y="434334"/>
                </a:moveTo>
                <a:lnTo>
                  <a:pt x="320039" y="434334"/>
                </a:lnTo>
              </a:path>
              <a:path extrusionOk="0" h="502920" w="502920">
                <a:moveTo>
                  <a:pt x="419100" y="373374"/>
                </a:moveTo>
                <a:lnTo>
                  <a:pt x="449579" y="373374"/>
                </a:lnTo>
              </a:path>
              <a:path extrusionOk="0" h="502920" w="502920">
                <a:moveTo>
                  <a:pt x="419100" y="434334"/>
                </a:moveTo>
                <a:lnTo>
                  <a:pt x="449579" y="434334"/>
                </a:lnTo>
              </a:path>
              <a:path extrusionOk="0" h="502920" w="502920">
                <a:moveTo>
                  <a:pt x="0" y="502914"/>
                </a:moveTo>
                <a:lnTo>
                  <a:pt x="0" y="331337"/>
                </a:lnTo>
                <a:lnTo>
                  <a:pt x="31496" y="106674"/>
                </a:lnTo>
                <a:lnTo>
                  <a:pt x="83820" y="106674"/>
                </a:lnTo>
                <a:lnTo>
                  <a:pt x="125729" y="309874"/>
                </a:lnTo>
                <a:lnTo>
                  <a:pt x="240537" y="234817"/>
                </a:lnTo>
                <a:lnTo>
                  <a:pt x="240537" y="309874"/>
                </a:lnTo>
                <a:lnTo>
                  <a:pt x="372110" y="235325"/>
                </a:lnTo>
                <a:lnTo>
                  <a:pt x="372110" y="310382"/>
                </a:lnTo>
                <a:lnTo>
                  <a:pt x="502920" y="234817"/>
                </a:lnTo>
                <a:lnTo>
                  <a:pt x="502920" y="502914"/>
                </a:lnTo>
                <a:lnTo>
                  <a:pt x="272414" y="502914"/>
                </a:lnTo>
                <a:lnTo>
                  <a:pt x="0" y="502914"/>
                </a:lnTo>
                <a:close/>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10" name="Google Shape;110;p1"/>
          <p:cNvSpPr txBox="1"/>
          <p:nvPr>
            <p:ph idx="12" type="sldNum"/>
          </p:nvPr>
        </p:nvSpPr>
        <p:spPr>
          <a:xfrm>
            <a:off x="8564569" y="4873005"/>
            <a:ext cx="297300" cy="138600"/>
          </a:xfrm>
          <a:prstGeom prst="rect">
            <a:avLst/>
          </a:prstGeom>
          <a:noFill/>
          <a:ln>
            <a:noFill/>
          </a:ln>
        </p:spPr>
        <p:txBody>
          <a:bodyPr anchorCtr="0" anchor="ctr" bIns="0" lIns="0" spcFirstLastPara="1" rIns="0" wrap="square" tIns="0">
            <a:spAutoFit/>
          </a:bodyPr>
          <a:lstStyle/>
          <a:p>
            <a:pPr indent="0" lvl="0" marL="25400" rtl="0" algn="r">
              <a:lnSpc>
                <a:spcPct val="103777"/>
              </a:lnSpc>
              <a:spcBef>
                <a:spcPts val="0"/>
              </a:spcBef>
              <a:spcAft>
                <a:spcPts val="0"/>
              </a:spcAft>
              <a:buSzPts val="600"/>
              <a:buNone/>
            </a:pPr>
            <a:fld id="{00000000-1234-1234-1234-123412341234}" type="slidenum">
              <a:rPr lang="en"/>
              <a:t>‹#›</a:t>
            </a:fld>
            <a:endParaRPr/>
          </a:p>
        </p:txBody>
      </p:sp>
      <p:sp>
        <p:nvSpPr>
          <p:cNvPr id="111" name="Google Shape;111;p1"/>
          <p:cNvSpPr txBox="1"/>
          <p:nvPr>
            <p:ph idx="11" type="ftr"/>
          </p:nvPr>
        </p:nvSpPr>
        <p:spPr>
          <a:xfrm>
            <a:off x="7255096" y="4873005"/>
            <a:ext cx="1428300" cy="107700"/>
          </a:xfrm>
          <a:prstGeom prst="rect">
            <a:avLst/>
          </a:prstGeom>
          <a:noFill/>
          <a:ln>
            <a:noFill/>
          </a:ln>
        </p:spPr>
        <p:txBody>
          <a:bodyPr anchorCtr="0" anchor="ctr" bIns="0" lIns="0" spcFirstLastPara="1" rIns="0" wrap="square" tIns="0">
            <a:spAutoFit/>
          </a:bodyPr>
          <a:lstStyle/>
          <a:p>
            <a:pPr indent="0" lvl="0" marL="12700" rtl="0" algn="ctr">
              <a:lnSpc>
                <a:spcPct val="133428"/>
              </a:lnSpc>
              <a:spcBef>
                <a:spcPts val="0"/>
              </a:spcBef>
              <a:spcAft>
                <a:spcPts val="0"/>
              </a:spcAft>
              <a:buSzPts val="700"/>
              <a:buNone/>
            </a:pPr>
            <a:r>
              <a:rPr lang="en" sz="700">
                <a:latin typeface="Quicksand"/>
                <a:ea typeface="Quicksand"/>
                <a:cs typeface="Quicksand"/>
                <a:sym typeface="Quicksand"/>
              </a:rPr>
              <a:t>FOR INTERNAL USE ONLY</a:t>
            </a:r>
            <a:endParaRPr/>
          </a:p>
        </p:txBody>
      </p:sp>
      <p:pic>
        <p:nvPicPr>
          <p:cNvPr id="112" name="Google Shape;112;p1"/>
          <p:cNvPicPr preferRelativeResize="0"/>
          <p:nvPr/>
        </p:nvPicPr>
        <p:blipFill rotWithShape="1">
          <a:blip r:embed="rId3">
            <a:alphaModFix/>
          </a:blip>
          <a:srcRect b="0" l="0" r="0" t="0"/>
          <a:stretch/>
        </p:blipFill>
        <p:spPr>
          <a:xfrm>
            <a:off x="2219003" y="683179"/>
            <a:ext cx="309787" cy="378923"/>
          </a:xfrm>
          <a:prstGeom prst="rect">
            <a:avLst/>
          </a:prstGeom>
          <a:noFill/>
          <a:ln>
            <a:noFill/>
          </a:ln>
        </p:spPr>
      </p:pic>
      <p:pic>
        <p:nvPicPr>
          <p:cNvPr id="113" name="Google Shape;113;p1"/>
          <p:cNvPicPr preferRelativeResize="0"/>
          <p:nvPr/>
        </p:nvPicPr>
        <p:blipFill rotWithShape="1">
          <a:blip r:embed="rId3">
            <a:alphaModFix/>
          </a:blip>
          <a:srcRect b="0" l="0" r="0" t="0"/>
          <a:stretch/>
        </p:blipFill>
        <p:spPr>
          <a:xfrm>
            <a:off x="2223034" y="1407992"/>
            <a:ext cx="309787" cy="378923"/>
          </a:xfrm>
          <a:prstGeom prst="rect">
            <a:avLst/>
          </a:prstGeom>
          <a:noFill/>
          <a:ln>
            <a:noFill/>
          </a:ln>
        </p:spPr>
      </p:pic>
      <p:sp>
        <p:nvSpPr>
          <p:cNvPr id="114" name="Google Shape;114;p1"/>
          <p:cNvSpPr txBox="1"/>
          <p:nvPr/>
        </p:nvSpPr>
        <p:spPr>
          <a:xfrm>
            <a:off x="2063066" y="3533890"/>
            <a:ext cx="2463215" cy="58473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100"/>
              <a:buFont typeface="Arial"/>
              <a:buNone/>
            </a:pPr>
            <a:r>
              <a:rPr b="1" i="0" lang="en" sz="800" u="none" cap="none" strike="noStrike">
                <a:solidFill>
                  <a:srgbClr val="18518E"/>
                </a:solidFill>
                <a:latin typeface="Arial"/>
                <a:ea typeface="Arial"/>
                <a:cs typeface="Arial"/>
                <a:sym typeface="Arial"/>
              </a:rPr>
              <a:t>Core Features of the Communication Hub</a:t>
            </a:r>
            <a:endParaRPr b="0" i="0" sz="8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800" u="none" cap="none" strike="noStrike">
                <a:solidFill>
                  <a:srgbClr val="000000"/>
                </a:solidFill>
                <a:latin typeface="Arial"/>
                <a:ea typeface="Arial"/>
                <a:cs typeface="Arial"/>
                <a:sym typeface="Arial"/>
              </a:rPr>
              <a:t>Dedicated business line with voicemail + text</a:t>
            </a:r>
            <a:endParaRPr b="0" i="0" sz="8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800" u="none" cap="none" strike="noStrike">
                <a:solidFill>
                  <a:srgbClr val="000000"/>
                </a:solidFill>
                <a:latin typeface="Arial"/>
                <a:ea typeface="Arial"/>
                <a:cs typeface="Arial"/>
                <a:sym typeface="Arial"/>
              </a:rPr>
              <a:t>7" touchscreen for calls, email, and apps</a:t>
            </a:r>
            <a:endParaRPr b="0" i="0" sz="8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800" u="none" cap="none" strike="noStrike">
                <a:solidFill>
                  <a:srgbClr val="000000"/>
                </a:solidFill>
                <a:latin typeface="Arial"/>
                <a:ea typeface="Arial"/>
                <a:cs typeface="Arial"/>
                <a:sym typeface="Arial"/>
              </a:rPr>
              <a:t>Built-in Wi-Fi hotspot for multiple other devices</a:t>
            </a:r>
            <a:endParaRPr b="0" i="0" sz="800" u="none" cap="none" strike="noStrike">
              <a:solidFill>
                <a:srgbClr val="000000"/>
              </a:solidFill>
              <a:latin typeface="Arial"/>
              <a:ea typeface="Arial"/>
              <a:cs typeface="Arial"/>
              <a:sym typeface="Arial"/>
            </a:endParaRPr>
          </a:p>
        </p:txBody>
      </p:sp>
      <p:sp>
        <p:nvSpPr>
          <p:cNvPr id="115" name="Google Shape;115;p1"/>
          <p:cNvSpPr txBox="1"/>
          <p:nvPr/>
        </p:nvSpPr>
        <p:spPr>
          <a:xfrm>
            <a:off x="2043725" y="4099991"/>
            <a:ext cx="2381848" cy="830956"/>
          </a:xfrm>
          <a:prstGeom prst="rect">
            <a:avLst/>
          </a:prstGeom>
          <a:noFill/>
          <a:ln>
            <a:noFill/>
          </a:ln>
        </p:spPr>
        <p:txBody>
          <a:bodyPr anchorCtr="0" anchor="t" bIns="45700" lIns="91425" spcFirstLastPara="1" rIns="91425" wrap="square" tIns="45700">
            <a:spAutoFit/>
          </a:bodyPr>
          <a:lstStyle/>
          <a:p>
            <a:pPr indent="-171450" lvl="0" marL="171450" marR="0" rtl="0" algn="l">
              <a:lnSpc>
                <a:spcPct val="100000"/>
              </a:lnSpc>
              <a:spcBef>
                <a:spcPts val="0"/>
              </a:spcBef>
              <a:spcAft>
                <a:spcPts val="0"/>
              </a:spcAft>
              <a:buClr>
                <a:srgbClr val="000000"/>
              </a:buClr>
              <a:buSzPts val="600"/>
              <a:buFont typeface="Arial"/>
              <a:buChar char="•"/>
            </a:pPr>
            <a:r>
              <a:rPr b="0" i="0" lang="en" sz="800" u="none" cap="none" strike="noStrike">
                <a:solidFill>
                  <a:srgbClr val="000000"/>
                </a:solidFill>
                <a:latin typeface="Arial"/>
                <a:ea typeface="Arial"/>
                <a:cs typeface="Arial"/>
                <a:sym typeface="Arial"/>
              </a:rPr>
              <a:t>Keyboard and mouse compatible (USB/Bluetooth)</a:t>
            </a:r>
            <a:endParaRPr b="0" i="0" sz="8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800" u="none" cap="none" strike="noStrike">
                <a:solidFill>
                  <a:srgbClr val="000000"/>
                </a:solidFill>
                <a:latin typeface="Arial"/>
                <a:ea typeface="Arial"/>
                <a:cs typeface="Arial"/>
                <a:sym typeface="Arial"/>
              </a:rPr>
              <a:t>E911-compliant for safety</a:t>
            </a:r>
            <a:endParaRPr b="0" i="0" sz="8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800" u="none" cap="none" strike="noStrike">
                <a:solidFill>
                  <a:srgbClr val="000000"/>
                </a:solidFill>
                <a:latin typeface="Arial"/>
                <a:ea typeface="Arial"/>
                <a:cs typeface="Arial"/>
                <a:sym typeface="Arial"/>
              </a:rPr>
              <a:t>T-SIMSecure available for secure, encrypted connectivity</a:t>
            </a:r>
            <a:endParaRPr b="0" i="0" sz="8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800" u="none" cap="none" strike="noStrike">
                <a:solidFill>
                  <a:srgbClr val="000000"/>
                </a:solidFill>
                <a:latin typeface="Arial"/>
                <a:ea typeface="Arial"/>
                <a:cs typeface="Arial"/>
                <a:sym typeface="Arial"/>
              </a:rPr>
              <a:t>Simple plug-and-play setup</a:t>
            </a:r>
            <a:endParaRPr b="0" i="0" sz="800" u="none" cap="none" strike="noStrike">
              <a:solidFill>
                <a:srgbClr val="000000"/>
              </a:solidFill>
              <a:latin typeface="Arial"/>
              <a:ea typeface="Arial"/>
              <a:cs typeface="Arial"/>
              <a:sym typeface="Arial"/>
            </a:endParaRPr>
          </a:p>
        </p:txBody>
      </p:sp>
      <p:sp>
        <p:nvSpPr>
          <p:cNvPr id="116" name="Google Shape;116;p1"/>
          <p:cNvSpPr/>
          <p:nvPr/>
        </p:nvSpPr>
        <p:spPr>
          <a:xfrm>
            <a:off x="1961882" y="3505292"/>
            <a:ext cx="2649196" cy="1467100"/>
          </a:xfrm>
          <a:prstGeom prst="roundRect">
            <a:avLst>
              <a:gd fmla="val 8364"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7" name="Google Shape;117;p1"/>
          <p:cNvSpPr txBox="1"/>
          <p:nvPr/>
        </p:nvSpPr>
        <p:spPr>
          <a:xfrm>
            <a:off x="306770" y="2216864"/>
            <a:ext cx="1473300" cy="2698816"/>
          </a:xfrm>
          <a:prstGeom prst="rect">
            <a:avLst/>
          </a:prstGeom>
          <a:noFill/>
          <a:ln>
            <a:noFill/>
          </a:ln>
        </p:spPr>
        <p:txBody>
          <a:bodyPr anchorCtr="0" anchor="t" bIns="0" lIns="0" spcFirstLastPara="1" rIns="0" wrap="square" tIns="9525">
            <a:spAutoFit/>
          </a:bodyPr>
          <a:lstStyle/>
          <a:p>
            <a:pPr indent="0" lvl="0" marL="0" marR="0" rtl="0" algn="l">
              <a:lnSpc>
                <a:spcPct val="115833"/>
              </a:lnSpc>
              <a:spcBef>
                <a:spcPts val="0"/>
              </a:spcBef>
              <a:spcAft>
                <a:spcPts val="0"/>
              </a:spcAft>
              <a:buClr>
                <a:srgbClr val="000000"/>
              </a:buClr>
              <a:buSzPts val="690"/>
              <a:buFont typeface="Arial"/>
              <a:buNone/>
            </a:pPr>
            <a:r>
              <a:rPr b="1" i="0" lang="en" sz="650" u="none" cap="none" strike="noStrike">
                <a:solidFill>
                  <a:srgbClr val="18518E"/>
                </a:solidFill>
                <a:latin typeface="Arial"/>
                <a:ea typeface="Arial"/>
                <a:cs typeface="Arial"/>
                <a:sym typeface="Arial"/>
              </a:rPr>
              <a:t>How the Communication Hub Supports SOHO</a:t>
            </a:r>
            <a:endParaRPr b="1" i="0" sz="650" u="none" cap="none" strike="noStrike">
              <a:solidFill>
                <a:srgbClr val="18518E"/>
              </a:solidFill>
              <a:latin typeface="Arial"/>
              <a:ea typeface="Arial"/>
              <a:cs typeface="Arial"/>
              <a:sym typeface="Arial"/>
            </a:endParaRPr>
          </a:p>
          <a:p>
            <a:pPr indent="-171450" lvl="0" marL="171450" marR="0" rtl="0" algn="l">
              <a:lnSpc>
                <a:spcPct val="100000"/>
              </a:lnSpc>
              <a:spcBef>
                <a:spcPts val="80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Provides a dedicated business phone line with voicemail and text capabilities, separate from personal phones.</a:t>
            </a:r>
            <a:endParaRPr b="0" i="0" sz="7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Built-in 7" touchscreen for calls, email, text, video, and apps.</a:t>
            </a:r>
            <a:endParaRPr b="0" i="0" sz="7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Wi-Fi hotspot for multiple devices — laptops, tablets, POS systems.</a:t>
            </a:r>
            <a:endParaRPr b="0" i="0" sz="7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T-SIMSecure available for encrypted, secure, and compliant connectivity.</a:t>
            </a:r>
            <a:endParaRPr b="0" i="0" sz="7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Portable, plug-and-play — ideal for home offices, small offices, or pop-up business environments.</a:t>
            </a:r>
            <a:endParaRPr b="0" i="0" sz="7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Cost-effective alternative to traditional phone lines, home internet alone, or relying solely on cell phones.</a:t>
            </a:r>
            <a:endParaRPr b="0" i="0" sz="700" u="none" cap="none" strike="noStrike">
              <a:solidFill>
                <a:schemeClr val="dk1"/>
              </a:solidFill>
              <a:latin typeface="Arial"/>
              <a:ea typeface="Arial"/>
              <a:cs typeface="Arial"/>
              <a:sym typeface="Arial"/>
            </a:endParaRPr>
          </a:p>
          <a:p>
            <a:pPr indent="-179388" lvl="0" marL="179388" marR="0" rtl="0" algn="l">
              <a:lnSpc>
                <a:spcPct val="100000"/>
              </a:lnSpc>
              <a:spcBef>
                <a:spcPts val="0"/>
              </a:spcBef>
              <a:spcAft>
                <a:spcPts val="0"/>
              </a:spcAft>
              <a:buClr>
                <a:srgbClr val="000000"/>
              </a:buClr>
              <a:buSzPts val="600"/>
              <a:buFont typeface="Arial"/>
              <a:buNone/>
            </a:pPr>
            <a:r>
              <a:t/>
            </a:r>
            <a:endParaRPr b="0" i="0" sz="65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600"/>
              <a:buFont typeface="Arial"/>
              <a:buNone/>
            </a:pPr>
            <a:r>
              <a:t/>
            </a:r>
            <a:endParaRPr b="0" i="0" sz="650" u="none" cap="none" strike="noStrike">
              <a:solidFill>
                <a:srgbClr val="000000"/>
              </a:solidFill>
              <a:latin typeface="Arial"/>
              <a:ea typeface="Arial"/>
              <a:cs typeface="Arial"/>
              <a:sym typeface="Arial"/>
            </a:endParaRPr>
          </a:p>
        </p:txBody>
      </p:sp>
      <p:pic>
        <p:nvPicPr>
          <p:cNvPr id="118" name="Google Shape;118;p1"/>
          <p:cNvPicPr preferRelativeResize="0"/>
          <p:nvPr/>
        </p:nvPicPr>
        <p:blipFill rotWithShape="1">
          <a:blip r:embed="rId8">
            <a:alphaModFix/>
          </a:blip>
          <a:srcRect b="0" l="0" r="0" t="0"/>
          <a:stretch/>
        </p:blipFill>
        <p:spPr>
          <a:xfrm>
            <a:off x="219250" y="4510634"/>
            <a:ext cx="1256028" cy="44783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graphicFrame>
        <p:nvGraphicFramePr>
          <p:cNvPr id="123" name="Google Shape;123;p2"/>
          <p:cNvGraphicFramePr/>
          <p:nvPr/>
        </p:nvGraphicFramePr>
        <p:xfrm>
          <a:off x="889814" y="665166"/>
          <a:ext cx="3000000" cy="3000000"/>
        </p:xfrm>
        <a:graphic>
          <a:graphicData uri="http://schemas.openxmlformats.org/drawingml/2006/table">
            <a:tbl>
              <a:tblPr bandRow="1" firstRow="1">
                <a:noFill/>
                <a:tableStyleId>{51B5962E-76C0-4794-B4B3-5946E9CCE617}</a:tableStyleId>
              </a:tblPr>
              <a:tblGrid>
                <a:gridCol w="748475"/>
                <a:gridCol w="2464600"/>
              </a:tblGrid>
              <a:tr h="26575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Persona</a:t>
                      </a:r>
                      <a:endParaRPr sz="800" u="none" cap="none" strike="noStrike">
                        <a:solidFill>
                          <a:srgbClr val="18518E"/>
                        </a:solidFill>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latin typeface="Arial"/>
                          <a:ea typeface="Arial"/>
                          <a:cs typeface="Arial"/>
                          <a:sym typeface="Arial"/>
                        </a:rPr>
                        <a:t>SOHO Business Owners</a:t>
                      </a:r>
                      <a:endParaRPr b="1" sz="800" u="none" cap="none" strike="noStrike">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05425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Conversation</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starter</a:t>
                      </a:r>
                      <a:endParaRPr sz="800" u="none" cap="none" strike="noStrike">
                        <a:solidFill>
                          <a:srgbClr val="18518E"/>
                        </a:solidFill>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“Are you using the same phone line for both business and personal calls — and how does that affect your ability to separate the two?”</a:t>
                      </a:r>
                      <a:endParaRPr sz="800" u="none" cap="none" strike="noStrike">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“Have you considered how having a dedicated business line versus just a cellphone might elevate how clients perceive your business?”</a:t>
                      </a:r>
                      <a:endParaRPr sz="800" u="none" cap="none" strike="noStrike">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“Do you ever feel like you’re paying for multiple services — phone, internet, mobile — without getting the simplicity or professionalism your business needs?”</a:t>
                      </a:r>
                      <a:endParaRPr sz="800" u="none" cap="none" strike="noStrike">
                        <a:latin typeface="Arial"/>
                        <a:ea typeface="Arial"/>
                        <a:cs typeface="Arial"/>
                        <a:sym typeface="Arial"/>
                      </a:endParaRPr>
                    </a:p>
                  </a:txBody>
                  <a:tcPr marT="833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54875">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Dedicated business line with voicemail and text keeps business separate from personal.</a:t>
                      </a:r>
                      <a:endParaRPr sz="800" u="none" cap="none" strike="noStrike">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Elevates credibility with clients by projecting professionalism.</a:t>
                      </a:r>
                      <a:endParaRPr sz="800" u="none" cap="none" strike="noStrike">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Consolidates services into one solution, reducing costs.</a:t>
                      </a:r>
                      <a:endParaRPr sz="800" u="none" cap="none" strike="noStrike">
                        <a:latin typeface="Arial"/>
                        <a:ea typeface="Arial"/>
                        <a:cs typeface="Arial"/>
                        <a:sym typeface="Arial"/>
                      </a:endParaRPr>
                    </a:p>
                    <a:p>
                      <a:pPr indent="-127000" lvl="0" marL="171450" marR="0" rtl="0" algn="l">
                        <a:lnSpc>
                          <a:spcPct val="100000"/>
                        </a:lnSpc>
                        <a:spcBef>
                          <a:spcPts val="0"/>
                        </a:spcBef>
                        <a:spcAft>
                          <a:spcPts val="0"/>
                        </a:spcAft>
                        <a:buClr>
                          <a:srgbClr val="000000"/>
                        </a:buClr>
                        <a:buSzPts val="700"/>
                        <a:buFont typeface="Arial"/>
                        <a:buNone/>
                      </a:pPr>
                      <a:r>
                        <a:t/>
                      </a:r>
                      <a:endParaRPr sz="800" u="none" cap="none" strike="noStrike">
                        <a:latin typeface="Arial"/>
                        <a:ea typeface="Arial"/>
                        <a:cs typeface="Arial"/>
                        <a:sym typeface="Arial"/>
                      </a:endParaRPr>
                    </a:p>
                  </a:txBody>
                  <a:tcPr marT="304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pSp>
        <p:nvGrpSpPr>
          <p:cNvPr id="124" name="Google Shape;124;p2"/>
          <p:cNvGrpSpPr/>
          <p:nvPr/>
        </p:nvGrpSpPr>
        <p:grpSpPr>
          <a:xfrm>
            <a:off x="360382" y="665359"/>
            <a:ext cx="383266" cy="349892"/>
            <a:chOff x="2748889" y="1513487"/>
            <a:chExt cx="766532" cy="699784"/>
          </a:xfrm>
        </p:grpSpPr>
        <p:sp>
          <p:nvSpPr>
            <p:cNvPr id="125" name="Google Shape;125;p2"/>
            <p:cNvSpPr/>
            <p:nvPr/>
          </p:nvSpPr>
          <p:spPr>
            <a:xfrm>
              <a:off x="2748889" y="1513487"/>
              <a:ext cx="633413" cy="533400"/>
            </a:xfrm>
            <a:custGeom>
              <a:rect b="b" l="l" r="r" t="t"/>
              <a:pathLst>
                <a:path extrusionOk="0" h="355600" w="422275">
                  <a:moveTo>
                    <a:pt x="177697" y="266429"/>
                  </a:moveTo>
                  <a:lnTo>
                    <a:pt x="155471" y="266429"/>
                  </a:lnTo>
                  <a:lnTo>
                    <a:pt x="66624" y="355257"/>
                  </a:lnTo>
                  <a:lnTo>
                    <a:pt x="66624" y="266429"/>
                  </a:lnTo>
                  <a:lnTo>
                    <a:pt x="0" y="266429"/>
                  </a:lnTo>
                  <a:lnTo>
                    <a:pt x="0" y="0"/>
                  </a:lnTo>
                  <a:lnTo>
                    <a:pt x="421968" y="0"/>
                  </a:lnTo>
                  <a:lnTo>
                    <a:pt x="421968" y="144298"/>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126" name="Google Shape;126;p2"/>
            <p:cNvSpPr/>
            <p:nvPr/>
          </p:nvSpPr>
          <p:spPr>
            <a:xfrm>
              <a:off x="3115371" y="1813221"/>
              <a:ext cx="400050" cy="400050"/>
            </a:xfrm>
            <a:custGeom>
              <a:rect b="b" l="l" r="r" t="t"/>
              <a:pathLst>
                <a:path extrusionOk="0" h="266700" w="266700">
                  <a:moveTo>
                    <a:pt x="0" y="177601"/>
                  </a:moveTo>
                  <a:lnTo>
                    <a:pt x="122162" y="177601"/>
                  </a:lnTo>
                  <a:lnTo>
                    <a:pt x="222098" y="266425"/>
                  </a:lnTo>
                  <a:lnTo>
                    <a:pt x="222098" y="177601"/>
                  </a:lnTo>
                  <a:lnTo>
                    <a:pt x="266497" y="177601"/>
                  </a:lnTo>
                  <a:lnTo>
                    <a:pt x="266497" y="0"/>
                  </a:lnTo>
                  <a:lnTo>
                    <a:pt x="0" y="0"/>
                  </a:lnTo>
                  <a:lnTo>
                    <a:pt x="0" y="177601"/>
                  </a:lnTo>
                  <a:close/>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aphicFrame>
        <p:nvGraphicFramePr>
          <p:cNvPr id="127" name="Google Shape;127;p2"/>
          <p:cNvGraphicFramePr/>
          <p:nvPr/>
        </p:nvGraphicFramePr>
        <p:xfrm>
          <a:off x="5156200" y="665166"/>
          <a:ext cx="3000000" cy="3000000"/>
        </p:xfrm>
        <a:graphic>
          <a:graphicData uri="http://schemas.openxmlformats.org/drawingml/2006/table">
            <a:tbl>
              <a:tblPr bandRow="1" firstRow="1">
                <a:noFill/>
                <a:tableStyleId>{51B5962E-76C0-4794-B4B3-5946E9CCE617}</a:tableStyleId>
              </a:tblPr>
              <a:tblGrid>
                <a:gridCol w="784900"/>
                <a:gridCol w="2980650"/>
              </a:tblGrid>
              <a:tr h="26810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Persona</a:t>
                      </a:r>
                      <a:endParaRPr sz="800" u="none" cap="none" strike="noStrike">
                        <a:solidFill>
                          <a:srgbClr val="18518E"/>
                        </a:solidFill>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latin typeface="Arial"/>
                          <a:ea typeface="Arial"/>
                          <a:cs typeface="Arial"/>
                          <a:sym typeface="Arial"/>
                        </a:rPr>
                        <a:t>Operations</a:t>
                      </a:r>
                      <a:r>
                        <a:rPr b="1" lang="en" sz="600" u="none" cap="none" strike="noStrike">
                          <a:latin typeface="Arial"/>
                          <a:ea typeface="Arial"/>
                          <a:cs typeface="Arial"/>
                          <a:sym typeface="Arial"/>
                        </a:rPr>
                        <a:t> </a:t>
                      </a:r>
                      <a:r>
                        <a:rPr b="1" lang="en" sz="800" u="none" cap="none" strike="noStrike">
                          <a:latin typeface="Arial"/>
                          <a:ea typeface="Arial"/>
                          <a:cs typeface="Arial"/>
                          <a:sym typeface="Arial"/>
                        </a:rPr>
                        <a:t>Leaders</a:t>
                      </a:r>
                      <a:endParaRPr b="1" sz="800" u="none" cap="none" strike="noStrike">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65485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Conversation</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starter</a:t>
                      </a:r>
                      <a:endParaRPr sz="800" u="none" cap="none" strike="noStrike">
                        <a:solidFill>
                          <a:srgbClr val="18518E"/>
                        </a:solidFill>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“When your employees’ home internet or phone service goes down, how does it impact productivity and client communication?”</a:t>
                      </a:r>
                      <a:endParaRPr sz="800" u="none" cap="none" strike="noStrike">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“Do you face challenges ensuring all staff have reliable tools to stay productive?”</a:t>
                      </a:r>
                      <a:endParaRPr sz="800" u="none" cap="none" strike="noStrike">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“What would it mean if you could standardize business lines and connectivity across your team with one solution?”</a:t>
                      </a:r>
                      <a:br>
                        <a:rPr lang="en" sz="800" u="none" cap="none" strike="noStrike">
                          <a:latin typeface="Arial"/>
                          <a:ea typeface="Arial"/>
                          <a:cs typeface="Arial"/>
                          <a:sym typeface="Arial"/>
                        </a:rPr>
                      </a:br>
                      <a:endParaRPr sz="800" u="none" cap="none" strike="noStrike">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860975">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Can be used as a primary or backup device during broadband outages.</a:t>
                      </a:r>
                      <a:endParaRPr sz="800" u="none" cap="none" strike="noStrike">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Standardizes tools across staff to reduce inefficiencies.</a:t>
                      </a:r>
                      <a:endParaRPr sz="800" u="none" cap="none" strike="noStrike">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Plug-and-play simplicity — just turn it on and start working.</a:t>
                      </a:r>
                      <a:endParaRPr sz="800" u="none" cap="none" strike="noStrike">
                        <a:latin typeface="Arial"/>
                        <a:ea typeface="Arial"/>
                        <a:cs typeface="Arial"/>
                        <a:sym typeface="Arial"/>
                      </a:endParaRPr>
                    </a:p>
                  </a:txBody>
                  <a:tcPr marT="304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pSp>
        <p:nvGrpSpPr>
          <p:cNvPr id="128" name="Google Shape;128;p2"/>
          <p:cNvGrpSpPr/>
          <p:nvPr/>
        </p:nvGrpSpPr>
        <p:grpSpPr>
          <a:xfrm>
            <a:off x="4514887" y="670823"/>
            <a:ext cx="383265" cy="349892"/>
            <a:chOff x="9321139" y="1502057"/>
            <a:chExt cx="766531" cy="699784"/>
          </a:xfrm>
        </p:grpSpPr>
        <p:sp>
          <p:nvSpPr>
            <p:cNvPr id="129" name="Google Shape;129;p2"/>
            <p:cNvSpPr/>
            <p:nvPr/>
          </p:nvSpPr>
          <p:spPr>
            <a:xfrm>
              <a:off x="9321139" y="1502057"/>
              <a:ext cx="633413" cy="533400"/>
            </a:xfrm>
            <a:custGeom>
              <a:rect b="b" l="l" r="r" t="t"/>
              <a:pathLst>
                <a:path extrusionOk="0" h="355600" w="422275">
                  <a:moveTo>
                    <a:pt x="177697" y="266429"/>
                  </a:moveTo>
                  <a:lnTo>
                    <a:pt x="155471" y="266429"/>
                  </a:lnTo>
                  <a:lnTo>
                    <a:pt x="66624" y="355257"/>
                  </a:lnTo>
                  <a:lnTo>
                    <a:pt x="66624" y="266429"/>
                  </a:lnTo>
                  <a:lnTo>
                    <a:pt x="0" y="266429"/>
                  </a:lnTo>
                  <a:lnTo>
                    <a:pt x="0" y="0"/>
                  </a:lnTo>
                  <a:lnTo>
                    <a:pt x="421968" y="0"/>
                  </a:lnTo>
                  <a:lnTo>
                    <a:pt x="421968" y="144298"/>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130" name="Google Shape;130;p2"/>
            <p:cNvSpPr/>
            <p:nvPr/>
          </p:nvSpPr>
          <p:spPr>
            <a:xfrm>
              <a:off x="9687620" y="1801791"/>
              <a:ext cx="400050" cy="400050"/>
            </a:xfrm>
            <a:custGeom>
              <a:rect b="b" l="l" r="r" t="t"/>
              <a:pathLst>
                <a:path extrusionOk="0" h="266700" w="266700">
                  <a:moveTo>
                    <a:pt x="0" y="177601"/>
                  </a:moveTo>
                  <a:lnTo>
                    <a:pt x="122162" y="177601"/>
                  </a:lnTo>
                  <a:lnTo>
                    <a:pt x="222099" y="266425"/>
                  </a:lnTo>
                  <a:lnTo>
                    <a:pt x="222099" y="177601"/>
                  </a:lnTo>
                  <a:lnTo>
                    <a:pt x="266497" y="177601"/>
                  </a:lnTo>
                  <a:lnTo>
                    <a:pt x="266497" y="0"/>
                  </a:lnTo>
                  <a:lnTo>
                    <a:pt x="0" y="0"/>
                  </a:lnTo>
                  <a:lnTo>
                    <a:pt x="0" y="177601"/>
                  </a:lnTo>
                  <a:close/>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sp>
        <p:nvSpPr>
          <p:cNvPr id="131" name="Google Shape;131;p2"/>
          <p:cNvSpPr txBox="1"/>
          <p:nvPr/>
        </p:nvSpPr>
        <p:spPr>
          <a:xfrm>
            <a:off x="360382" y="191215"/>
            <a:ext cx="19224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Conversation Starters</a:t>
            </a:r>
            <a:endParaRPr b="0" i="0" sz="1200" u="none" cap="none" strike="noStrike">
              <a:solidFill>
                <a:srgbClr val="000000"/>
              </a:solidFill>
              <a:latin typeface="Arial"/>
              <a:ea typeface="Arial"/>
              <a:cs typeface="Arial"/>
              <a:sym typeface="Arial"/>
            </a:endParaRPr>
          </a:p>
        </p:txBody>
      </p:sp>
      <p:sp>
        <p:nvSpPr>
          <p:cNvPr id="132" name="Google Shape;132;p2"/>
          <p:cNvSpPr/>
          <p:nvPr/>
        </p:nvSpPr>
        <p:spPr>
          <a:xfrm>
            <a:off x="360382" y="420052"/>
            <a:ext cx="6446520" cy="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aphicFrame>
        <p:nvGraphicFramePr>
          <p:cNvPr id="133" name="Google Shape;133;p2"/>
          <p:cNvGraphicFramePr/>
          <p:nvPr/>
        </p:nvGraphicFramePr>
        <p:xfrm>
          <a:off x="891119" y="3069644"/>
          <a:ext cx="3000000" cy="3000000"/>
        </p:xfrm>
        <a:graphic>
          <a:graphicData uri="http://schemas.openxmlformats.org/drawingml/2006/table">
            <a:tbl>
              <a:tblPr bandRow="1" firstRow="1">
                <a:noFill/>
                <a:tableStyleId>{51B5962E-76C0-4794-B4B3-5946E9CCE617}</a:tableStyleId>
              </a:tblPr>
              <a:tblGrid>
                <a:gridCol w="732475"/>
                <a:gridCol w="2480600"/>
              </a:tblGrid>
              <a:tr h="26575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Persona</a:t>
                      </a:r>
                      <a:endParaRPr sz="800" u="none" cap="none" strike="noStrike">
                        <a:solidFill>
                          <a:srgbClr val="18518E"/>
                        </a:solidFill>
                        <a:latin typeface="Arial"/>
                        <a:ea typeface="Arial"/>
                        <a:cs typeface="Arial"/>
                        <a:sym typeface="Arial"/>
                      </a:endParaRPr>
                    </a:p>
                  </a:txBody>
                  <a:tcPr marT="790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76200" marR="0" rtl="0" algn="l">
                        <a:lnSpc>
                          <a:spcPct val="100000"/>
                        </a:lnSpc>
                        <a:spcBef>
                          <a:spcPts val="0"/>
                        </a:spcBef>
                        <a:spcAft>
                          <a:spcPts val="0"/>
                        </a:spcAft>
                        <a:buClr>
                          <a:srgbClr val="000000"/>
                        </a:buClr>
                        <a:buSzPts val="700"/>
                        <a:buFont typeface="Arial"/>
                        <a:buNone/>
                      </a:pPr>
                      <a:r>
                        <a:rPr b="1" lang="en" sz="800" u="none" cap="none" strike="noStrike">
                          <a:latin typeface="Arial"/>
                          <a:ea typeface="Arial"/>
                          <a:cs typeface="Arial"/>
                          <a:sym typeface="Arial"/>
                        </a:rPr>
                        <a:t>IT Managers</a:t>
                      </a:r>
                      <a:endParaRPr b="1" sz="800" u="none" cap="none" strike="noStrike">
                        <a:latin typeface="Arial"/>
                        <a:ea typeface="Arial"/>
                        <a:cs typeface="Arial"/>
                        <a:sym typeface="Arial"/>
                      </a:endParaRPr>
                    </a:p>
                  </a:txBody>
                  <a:tcPr marT="790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55260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Conversation</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starter</a:t>
                      </a:r>
                      <a:endParaRPr sz="800" u="none" cap="none" strike="noStrike">
                        <a:solidFill>
                          <a:srgbClr val="18518E"/>
                        </a:solidFill>
                        <a:latin typeface="Arial"/>
                        <a:ea typeface="Arial"/>
                        <a:cs typeface="Arial"/>
                        <a:sym typeface="Arial"/>
                      </a:endParaRPr>
                    </a:p>
                  </a:txBody>
                  <a:tcPr marT="343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“What challenges do you face keeping remote staff secure when they rely on personal devices and home Wi-Fi?”</a:t>
                      </a:r>
                      <a:endParaRPr sz="800" u="none" cap="none" strike="noStrike">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“How are you currently protecting business communications against cybersecurity risks?”</a:t>
                      </a:r>
                      <a:endParaRPr sz="800" u="none" cap="none" strike="noStrike">
                        <a:latin typeface="Arial"/>
                        <a:ea typeface="Arial"/>
                        <a:cs typeface="Arial"/>
                        <a:sym typeface="Arial"/>
                      </a:endParaRPr>
                    </a:p>
                  </a:txBody>
                  <a:tcPr marT="343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52680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1450" lvl="0" marL="355600" marR="0" rtl="0" algn="l">
                        <a:lnSpc>
                          <a:spcPct val="100000"/>
                        </a:lnSpc>
                        <a:spcBef>
                          <a:spcPts val="0"/>
                        </a:spcBef>
                        <a:spcAft>
                          <a:spcPts val="0"/>
                        </a:spcAft>
                        <a:buClr>
                          <a:srgbClr val="000000"/>
                        </a:buClr>
                        <a:buSzPts val="700"/>
                        <a:buFont typeface="Arial"/>
                        <a:buChar char="•"/>
                      </a:pPr>
                      <a:r>
                        <a:rPr lang="en" sz="800"/>
                        <a:t>Consolidated</a:t>
                      </a:r>
                      <a:r>
                        <a:rPr lang="en" sz="800" u="none" cap="none" strike="noStrike">
                          <a:latin typeface="Arial"/>
                          <a:ea typeface="Arial"/>
                          <a:cs typeface="Arial"/>
                          <a:sym typeface="Arial"/>
                        </a:rPr>
                        <a:t> communication into a single device, reducing reliance on personal setups.</a:t>
                      </a:r>
                      <a:endParaRPr sz="800" u="none" cap="none" strike="noStrike">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Optional T-SIMSecure provides encrypted, compliant connectivity.</a:t>
                      </a:r>
                      <a:endParaRPr sz="800" u="none" cap="none" strike="noStrike">
                        <a:latin typeface="Arial"/>
                        <a:ea typeface="Arial"/>
                        <a:cs typeface="Arial"/>
                        <a:sym typeface="Arial"/>
                      </a:endParaRPr>
                    </a:p>
                  </a:txBody>
                  <a:tcPr marT="324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pSp>
        <p:nvGrpSpPr>
          <p:cNvPr id="134" name="Google Shape;134;p2"/>
          <p:cNvGrpSpPr/>
          <p:nvPr/>
        </p:nvGrpSpPr>
        <p:grpSpPr>
          <a:xfrm>
            <a:off x="357337" y="3054051"/>
            <a:ext cx="383266" cy="349892"/>
            <a:chOff x="2748889" y="5399687"/>
            <a:chExt cx="766532" cy="699784"/>
          </a:xfrm>
        </p:grpSpPr>
        <p:sp>
          <p:nvSpPr>
            <p:cNvPr id="135" name="Google Shape;135;p2"/>
            <p:cNvSpPr/>
            <p:nvPr/>
          </p:nvSpPr>
          <p:spPr>
            <a:xfrm>
              <a:off x="2748889" y="5399687"/>
              <a:ext cx="633413" cy="533400"/>
            </a:xfrm>
            <a:custGeom>
              <a:rect b="b" l="l" r="r" t="t"/>
              <a:pathLst>
                <a:path extrusionOk="0" h="355600" w="422275">
                  <a:moveTo>
                    <a:pt x="177697" y="266429"/>
                  </a:moveTo>
                  <a:lnTo>
                    <a:pt x="155471" y="266429"/>
                  </a:lnTo>
                  <a:lnTo>
                    <a:pt x="66624" y="355257"/>
                  </a:lnTo>
                  <a:lnTo>
                    <a:pt x="66624" y="266429"/>
                  </a:lnTo>
                  <a:lnTo>
                    <a:pt x="0" y="266429"/>
                  </a:lnTo>
                  <a:lnTo>
                    <a:pt x="0" y="0"/>
                  </a:lnTo>
                  <a:lnTo>
                    <a:pt x="421968" y="0"/>
                  </a:lnTo>
                  <a:lnTo>
                    <a:pt x="421968" y="144298"/>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136" name="Google Shape;136;p2"/>
            <p:cNvSpPr/>
            <p:nvPr/>
          </p:nvSpPr>
          <p:spPr>
            <a:xfrm>
              <a:off x="3115371" y="5699421"/>
              <a:ext cx="400050" cy="400050"/>
            </a:xfrm>
            <a:custGeom>
              <a:rect b="b" l="l" r="r" t="t"/>
              <a:pathLst>
                <a:path extrusionOk="0" h="266700" w="266700">
                  <a:moveTo>
                    <a:pt x="0" y="177601"/>
                  </a:moveTo>
                  <a:lnTo>
                    <a:pt x="122162" y="177601"/>
                  </a:lnTo>
                  <a:lnTo>
                    <a:pt x="222098" y="266425"/>
                  </a:lnTo>
                  <a:lnTo>
                    <a:pt x="222098" y="177601"/>
                  </a:lnTo>
                  <a:lnTo>
                    <a:pt x="266497" y="177601"/>
                  </a:lnTo>
                  <a:lnTo>
                    <a:pt x="266497" y="0"/>
                  </a:lnTo>
                  <a:lnTo>
                    <a:pt x="0" y="0"/>
                  </a:lnTo>
                  <a:lnTo>
                    <a:pt x="0" y="177601"/>
                  </a:lnTo>
                  <a:close/>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sp>
        <p:nvSpPr>
          <p:cNvPr id="137" name="Google Shape;137;p2"/>
          <p:cNvSpPr txBox="1"/>
          <p:nvPr>
            <p:ph idx="12" type="sldNum"/>
          </p:nvPr>
        </p:nvSpPr>
        <p:spPr>
          <a:xfrm>
            <a:off x="8696375" y="4794495"/>
            <a:ext cx="297300" cy="138600"/>
          </a:xfrm>
          <a:prstGeom prst="rect">
            <a:avLst/>
          </a:prstGeom>
          <a:noFill/>
          <a:ln>
            <a:noFill/>
          </a:ln>
        </p:spPr>
        <p:txBody>
          <a:bodyPr anchorCtr="0" anchor="ctr" bIns="0" lIns="0" spcFirstLastPara="1" rIns="0" wrap="square" tIns="0">
            <a:spAutoFit/>
          </a:bodyPr>
          <a:lstStyle/>
          <a:p>
            <a:pPr indent="0" lvl="0" marL="25400" rtl="0" algn="r">
              <a:lnSpc>
                <a:spcPct val="103777"/>
              </a:lnSpc>
              <a:spcBef>
                <a:spcPts val="0"/>
              </a:spcBef>
              <a:spcAft>
                <a:spcPts val="0"/>
              </a:spcAft>
              <a:buSzPts val="600"/>
              <a:buNone/>
            </a:pPr>
            <a:fld id="{00000000-1234-1234-1234-123412341234}" type="slidenum">
              <a:rPr lang="en">
                <a:latin typeface="Quicksand"/>
                <a:ea typeface="Quicksand"/>
                <a:cs typeface="Quicksand"/>
                <a:sym typeface="Quicksand"/>
              </a:rPr>
              <a:t>‹#›</a:t>
            </a:fld>
            <a:endParaRPr>
              <a:latin typeface="Quicksand"/>
              <a:ea typeface="Quicksand"/>
              <a:cs typeface="Quicksand"/>
              <a:sym typeface="Quicksand"/>
            </a:endParaRPr>
          </a:p>
        </p:txBody>
      </p:sp>
      <p:sp>
        <p:nvSpPr>
          <p:cNvPr id="138" name="Google Shape;138;p2"/>
          <p:cNvSpPr txBox="1"/>
          <p:nvPr>
            <p:ph idx="11" type="ftr"/>
          </p:nvPr>
        </p:nvSpPr>
        <p:spPr>
          <a:xfrm>
            <a:off x="7268075" y="4825395"/>
            <a:ext cx="1428300" cy="107700"/>
          </a:xfrm>
          <a:prstGeom prst="rect">
            <a:avLst/>
          </a:prstGeom>
          <a:noFill/>
          <a:ln>
            <a:noFill/>
          </a:ln>
        </p:spPr>
        <p:txBody>
          <a:bodyPr anchorCtr="0" anchor="ctr" bIns="0" lIns="0" spcFirstLastPara="1" rIns="0" wrap="square" tIns="0">
            <a:spAutoFit/>
          </a:bodyPr>
          <a:lstStyle/>
          <a:p>
            <a:pPr indent="0" lvl="0" marL="12700" rtl="0" algn="ctr">
              <a:lnSpc>
                <a:spcPct val="133428"/>
              </a:lnSpc>
              <a:spcBef>
                <a:spcPts val="0"/>
              </a:spcBef>
              <a:spcAft>
                <a:spcPts val="0"/>
              </a:spcAft>
              <a:buSzPts val="700"/>
              <a:buNone/>
            </a:pPr>
            <a:r>
              <a:rPr lang="en" sz="700">
                <a:latin typeface="Quicksand"/>
                <a:ea typeface="Quicksand"/>
                <a:cs typeface="Quicksand"/>
                <a:sym typeface="Quicksand"/>
              </a:rPr>
              <a:t>FOR INTERNAL USE ONLY</a:t>
            </a:r>
            <a:endParaRPr/>
          </a:p>
        </p:txBody>
      </p:sp>
      <p:grpSp>
        <p:nvGrpSpPr>
          <p:cNvPr id="139" name="Google Shape;139;p2"/>
          <p:cNvGrpSpPr/>
          <p:nvPr/>
        </p:nvGrpSpPr>
        <p:grpSpPr>
          <a:xfrm>
            <a:off x="4514887" y="2944892"/>
            <a:ext cx="383265" cy="349892"/>
            <a:chOff x="9424009" y="5296817"/>
            <a:chExt cx="766531" cy="699784"/>
          </a:xfrm>
        </p:grpSpPr>
        <p:sp>
          <p:nvSpPr>
            <p:cNvPr id="140" name="Google Shape;140;p2"/>
            <p:cNvSpPr/>
            <p:nvPr/>
          </p:nvSpPr>
          <p:spPr>
            <a:xfrm>
              <a:off x="9424009" y="5296817"/>
              <a:ext cx="633413" cy="533400"/>
            </a:xfrm>
            <a:custGeom>
              <a:rect b="b" l="l" r="r" t="t"/>
              <a:pathLst>
                <a:path extrusionOk="0" h="355600" w="422275">
                  <a:moveTo>
                    <a:pt x="177697" y="266429"/>
                  </a:moveTo>
                  <a:lnTo>
                    <a:pt x="155471" y="266429"/>
                  </a:lnTo>
                  <a:lnTo>
                    <a:pt x="66624" y="355257"/>
                  </a:lnTo>
                  <a:lnTo>
                    <a:pt x="66624" y="266429"/>
                  </a:lnTo>
                  <a:lnTo>
                    <a:pt x="0" y="266429"/>
                  </a:lnTo>
                  <a:lnTo>
                    <a:pt x="0" y="0"/>
                  </a:lnTo>
                  <a:lnTo>
                    <a:pt x="421968" y="0"/>
                  </a:lnTo>
                  <a:lnTo>
                    <a:pt x="421968" y="144298"/>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141" name="Google Shape;141;p2"/>
            <p:cNvSpPr/>
            <p:nvPr/>
          </p:nvSpPr>
          <p:spPr>
            <a:xfrm>
              <a:off x="9790490" y="5596551"/>
              <a:ext cx="400050" cy="400050"/>
            </a:xfrm>
            <a:custGeom>
              <a:rect b="b" l="l" r="r" t="t"/>
              <a:pathLst>
                <a:path extrusionOk="0" h="266700" w="266700">
                  <a:moveTo>
                    <a:pt x="0" y="177601"/>
                  </a:moveTo>
                  <a:lnTo>
                    <a:pt x="122162" y="177601"/>
                  </a:lnTo>
                  <a:lnTo>
                    <a:pt x="222099" y="266425"/>
                  </a:lnTo>
                  <a:lnTo>
                    <a:pt x="222099" y="177601"/>
                  </a:lnTo>
                  <a:lnTo>
                    <a:pt x="266497" y="177601"/>
                  </a:lnTo>
                  <a:lnTo>
                    <a:pt x="266497" y="0"/>
                  </a:lnTo>
                  <a:lnTo>
                    <a:pt x="0" y="0"/>
                  </a:lnTo>
                  <a:lnTo>
                    <a:pt x="0" y="177601"/>
                  </a:lnTo>
                  <a:close/>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aphicFrame>
        <p:nvGraphicFramePr>
          <p:cNvPr id="142" name="Google Shape;142;p2"/>
          <p:cNvGraphicFramePr/>
          <p:nvPr/>
        </p:nvGraphicFramePr>
        <p:xfrm>
          <a:off x="5116122" y="2839472"/>
          <a:ext cx="3000000" cy="3000000"/>
        </p:xfrm>
        <a:graphic>
          <a:graphicData uri="http://schemas.openxmlformats.org/drawingml/2006/table">
            <a:tbl>
              <a:tblPr bandRow="1" firstRow="1">
                <a:noFill/>
                <a:tableStyleId>{51B5962E-76C0-4794-B4B3-5946E9CCE617}</a:tableStyleId>
              </a:tblPr>
              <a:tblGrid>
                <a:gridCol w="783950"/>
                <a:gridCol w="2695275"/>
              </a:tblGrid>
              <a:tr h="22795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Persona</a:t>
                      </a:r>
                      <a:endParaRPr sz="800" u="none" cap="none" strike="noStrike">
                        <a:solidFill>
                          <a:srgbClr val="18518E"/>
                        </a:solidFill>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100"/>
                        <a:buFont typeface="Arial"/>
                        <a:buNone/>
                      </a:pPr>
                      <a:r>
                        <a:rPr b="1" lang="en" sz="800" u="none" cap="none" strike="noStrike">
                          <a:latin typeface="Arial"/>
                          <a:ea typeface="Arial"/>
                          <a:cs typeface="Arial"/>
                          <a:sym typeface="Arial"/>
                        </a:rPr>
                        <a:t>Compliance &amp; Risk Managers</a:t>
                      </a:r>
                      <a:endParaRPr sz="800" u="none" cap="none" strike="noStrike">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53825">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Conversation</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starter</a:t>
                      </a:r>
                      <a:endParaRPr sz="800" u="none" cap="none" strike="noStrike">
                        <a:solidFill>
                          <a:srgbClr val="18518E"/>
                        </a:solidFill>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1450" lvl="0" marL="361950" marR="0" rtl="0" algn="l">
                        <a:lnSpc>
                          <a:spcPct val="100000"/>
                        </a:lnSpc>
                        <a:spcBef>
                          <a:spcPts val="0"/>
                        </a:spcBef>
                        <a:spcAft>
                          <a:spcPts val="0"/>
                        </a:spcAft>
                        <a:buClr>
                          <a:srgbClr val="000000"/>
                        </a:buClr>
                        <a:buSzPts val="600"/>
                        <a:buFont typeface="Arial"/>
                        <a:buChar char="•"/>
                      </a:pPr>
                      <a:r>
                        <a:rPr lang="en" sz="800" u="none" cap="none" strike="noStrike">
                          <a:latin typeface="Arial"/>
                          <a:ea typeface="Arial"/>
                          <a:cs typeface="Arial"/>
                          <a:sym typeface="Arial"/>
                        </a:rPr>
                        <a:t>“How are you protecting sensitive data when employees work from home on personal devices and networks?”</a:t>
                      </a:r>
                      <a:endParaRPr sz="800" u="none" cap="none" strike="noStrike">
                        <a:latin typeface="Arial"/>
                        <a:ea typeface="Arial"/>
                        <a:cs typeface="Arial"/>
                        <a:sym typeface="Arial"/>
                      </a:endParaRPr>
                    </a:p>
                    <a:p>
                      <a:pPr indent="-171450" lvl="0" marL="361950" marR="0" rtl="0" algn="l">
                        <a:lnSpc>
                          <a:spcPct val="100000"/>
                        </a:lnSpc>
                        <a:spcBef>
                          <a:spcPts val="0"/>
                        </a:spcBef>
                        <a:spcAft>
                          <a:spcPts val="0"/>
                        </a:spcAft>
                        <a:buClr>
                          <a:srgbClr val="000000"/>
                        </a:buClr>
                        <a:buSzPts val="600"/>
                        <a:buFont typeface="Arial"/>
                        <a:buChar char="•"/>
                      </a:pPr>
                      <a:r>
                        <a:rPr lang="en" sz="800" u="none" cap="none" strike="noStrike">
                          <a:latin typeface="Arial"/>
                          <a:ea typeface="Arial"/>
                          <a:cs typeface="Arial"/>
                          <a:sym typeface="Arial"/>
                        </a:rPr>
                        <a:t>“What would the impact be if a data breach occurred through an unsecured remote employee connection?”</a:t>
                      </a:r>
                      <a:br>
                        <a:rPr lang="en" sz="800" u="none" cap="none" strike="noStrike">
                          <a:latin typeface="Arial"/>
                          <a:ea typeface="Arial"/>
                          <a:cs typeface="Arial"/>
                          <a:sym typeface="Arial"/>
                        </a:rPr>
                      </a:br>
                      <a:endParaRPr sz="800" u="none" cap="none" strike="noStrike">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64745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1450" lvl="0" marL="361950" marR="0" rtl="0" algn="l">
                        <a:lnSpc>
                          <a:spcPct val="100000"/>
                        </a:lnSpc>
                        <a:spcBef>
                          <a:spcPts val="0"/>
                        </a:spcBef>
                        <a:spcAft>
                          <a:spcPts val="0"/>
                        </a:spcAft>
                        <a:buClr>
                          <a:srgbClr val="000000"/>
                        </a:buClr>
                        <a:buSzPts val="600"/>
                        <a:buFont typeface="Arial"/>
                        <a:buChar char="•"/>
                      </a:pPr>
                      <a:r>
                        <a:rPr lang="en" sz="800" u="none" cap="none" strike="noStrike">
                          <a:latin typeface="Arial"/>
                          <a:ea typeface="Arial"/>
                          <a:cs typeface="Arial"/>
                          <a:sym typeface="Arial"/>
                        </a:rPr>
                        <a:t>Dedicated business line provides audit and regulatory visibility.</a:t>
                      </a:r>
                      <a:endParaRPr sz="800" u="none" cap="none" strike="noStrike">
                        <a:latin typeface="Arial"/>
                        <a:ea typeface="Arial"/>
                        <a:cs typeface="Arial"/>
                        <a:sym typeface="Arial"/>
                      </a:endParaRPr>
                    </a:p>
                    <a:p>
                      <a:pPr indent="-171450" lvl="0" marL="361950" marR="0" rtl="0" algn="l">
                        <a:lnSpc>
                          <a:spcPct val="100000"/>
                        </a:lnSpc>
                        <a:spcBef>
                          <a:spcPts val="0"/>
                        </a:spcBef>
                        <a:spcAft>
                          <a:spcPts val="0"/>
                        </a:spcAft>
                        <a:buClr>
                          <a:srgbClr val="000000"/>
                        </a:buClr>
                        <a:buSzPts val="600"/>
                        <a:buFont typeface="Arial"/>
                        <a:buChar char="•"/>
                      </a:pPr>
                      <a:r>
                        <a:rPr lang="en" sz="800" u="none" cap="none" strike="noStrike">
                          <a:latin typeface="Arial"/>
                          <a:ea typeface="Arial"/>
                          <a:cs typeface="Arial"/>
                          <a:sym typeface="Arial"/>
                        </a:rPr>
                        <a:t>Optional T-SIMSecure delivers encrypted, secure connectivity.</a:t>
                      </a:r>
                      <a:endParaRPr sz="800" u="none" cap="none" strike="noStrike">
                        <a:latin typeface="Arial"/>
                        <a:ea typeface="Arial"/>
                        <a:cs typeface="Arial"/>
                        <a:sym typeface="Arial"/>
                      </a:endParaRPr>
                    </a:p>
                    <a:p>
                      <a:pPr indent="-171450" lvl="0" marL="361950" marR="0" rtl="0" algn="l">
                        <a:lnSpc>
                          <a:spcPct val="100000"/>
                        </a:lnSpc>
                        <a:spcBef>
                          <a:spcPts val="0"/>
                        </a:spcBef>
                        <a:spcAft>
                          <a:spcPts val="0"/>
                        </a:spcAft>
                        <a:buClr>
                          <a:srgbClr val="000000"/>
                        </a:buClr>
                        <a:buSzPts val="600"/>
                        <a:buFont typeface="Arial"/>
                        <a:buChar char="•"/>
                      </a:pPr>
                      <a:r>
                        <a:rPr lang="en" sz="800" u="none" cap="none" strike="noStrike">
                          <a:latin typeface="Arial"/>
                          <a:ea typeface="Arial"/>
                          <a:cs typeface="Arial"/>
                          <a:sym typeface="Arial"/>
                        </a:rPr>
                        <a:t>Reduces liability by keeping business and personal communications separate.</a:t>
                      </a:r>
                      <a:endParaRPr sz="800" u="none" cap="none" strike="noStrike">
                        <a:latin typeface="Arial"/>
                        <a:ea typeface="Arial"/>
                        <a:cs typeface="Arial"/>
                        <a:sym typeface="Arial"/>
                      </a:endParaRPr>
                    </a:p>
                  </a:txBody>
                  <a:tcPr marT="304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pic>
        <p:nvPicPr>
          <p:cNvPr id="143" name="Google Shape;143;p2"/>
          <p:cNvPicPr preferRelativeResize="0"/>
          <p:nvPr/>
        </p:nvPicPr>
        <p:blipFill rotWithShape="1">
          <a:blip r:embed="rId3">
            <a:alphaModFix/>
          </a:blip>
          <a:srcRect b="0" l="0" r="0" t="0"/>
          <a:stretch/>
        </p:blipFill>
        <p:spPr>
          <a:xfrm>
            <a:off x="150325" y="4570579"/>
            <a:ext cx="1256028" cy="44783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pic>
        <p:nvPicPr>
          <p:cNvPr id="148" name="Google Shape;148;p3"/>
          <p:cNvPicPr preferRelativeResize="0"/>
          <p:nvPr/>
        </p:nvPicPr>
        <p:blipFill rotWithShape="1">
          <a:blip r:embed="rId3">
            <a:alphaModFix/>
          </a:blip>
          <a:srcRect b="0" l="0" r="0" t="0"/>
          <a:stretch/>
        </p:blipFill>
        <p:spPr>
          <a:xfrm>
            <a:off x="219250" y="4510634"/>
            <a:ext cx="1256028" cy="447832"/>
          </a:xfrm>
          <a:prstGeom prst="rect">
            <a:avLst/>
          </a:prstGeom>
          <a:noFill/>
          <a:ln>
            <a:noFill/>
          </a:ln>
        </p:spPr>
      </p:pic>
      <p:sp>
        <p:nvSpPr>
          <p:cNvPr id="149" name="Google Shape;149;p3"/>
          <p:cNvSpPr/>
          <p:nvPr/>
        </p:nvSpPr>
        <p:spPr>
          <a:xfrm>
            <a:off x="243669" y="182218"/>
            <a:ext cx="8687023" cy="726707"/>
          </a:xfrm>
          <a:prstGeom prst="roundRect">
            <a:avLst>
              <a:gd fmla="val 13849" name="adj"/>
            </a:avLst>
          </a:prstGeom>
          <a:solidFill>
            <a:srgbClr val="F2F2F2"/>
          </a:solidFill>
          <a:ln>
            <a:noFill/>
          </a:ln>
        </p:spPr>
        <p:txBody>
          <a:bodyPr anchorCtr="0" anchor="ctr" bIns="45700" lIns="45700" spcFirstLastPara="1" rIns="45700" wrap="square" tIns="4570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rgbClr val="263877"/>
              </a:solidFill>
              <a:latin typeface="Arial"/>
              <a:ea typeface="Arial"/>
              <a:cs typeface="Arial"/>
              <a:sym typeface="Arial"/>
            </a:endParaRPr>
          </a:p>
        </p:txBody>
      </p:sp>
      <p:sp>
        <p:nvSpPr>
          <p:cNvPr id="150" name="Google Shape;150;p3"/>
          <p:cNvSpPr txBox="1"/>
          <p:nvPr/>
        </p:nvSpPr>
        <p:spPr>
          <a:xfrm>
            <a:off x="264122" y="249438"/>
            <a:ext cx="8540400" cy="688170"/>
          </a:xfrm>
          <a:prstGeom prst="rect">
            <a:avLst/>
          </a:prstGeom>
          <a:noFill/>
          <a:ln>
            <a:noFill/>
          </a:ln>
        </p:spPr>
        <p:txBody>
          <a:bodyPr anchorCtr="0" anchor="t" bIns="0" lIns="0" spcFirstLastPara="1" rIns="0" wrap="square" tIns="56675">
            <a:spAutoFit/>
          </a:bodyPr>
          <a:lstStyle/>
          <a:p>
            <a:pPr indent="0" lvl="0" marL="139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Elevator Pitch</a:t>
            </a:r>
            <a:endParaRPr b="0" i="0" sz="650" u="none" cap="none" strike="noStrike">
              <a:solidFill>
                <a:schemeClr val="dk1"/>
              </a:solidFill>
              <a:latin typeface="Arial"/>
              <a:ea typeface="Arial"/>
              <a:cs typeface="Arial"/>
              <a:sym typeface="Arial"/>
            </a:endParaRPr>
          </a:p>
          <a:p>
            <a:pPr indent="0" lvl="0" marL="139700" marR="0" rtl="0" algn="l">
              <a:lnSpc>
                <a:spcPct val="100000"/>
              </a:lnSpc>
              <a:spcBef>
                <a:spcPts val="0"/>
              </a:spcBef>
              <a:spcAft>
                <a:spcPts val="0"/>
              </a:spcAft>
              <a:buClr>
                <a:srgbClr val="000000"/>
              </a:buClr>
              <a:buSzPts val="650"/>
              <a:buFont typeface="Arial"/>
              <a:buNone/>
            </a:pPr>
            <a:r>
              <a:t/>
            </a:r>
            <a:endParaRPr b="0" i="0" sz="650" u="none" cap="none" strike="noStrike">
              <a:solidFill>
                <a:schemeClr val="dk1"/>
              </a:solidFill>
              <a:latin typeface="Arial"/>
              <a:ea typeface="Arial"/>
              <a:cs typeface="Arial"/>
              <a:sym typeface="Arial"/>
            </a:endParaRPr>
          </a:p>
          <a:p>
            <a:pPr indent="0" lvl="0" marL="139700" marR="0" rtl="0" algn="l">
              <a:lnSpc>
                <a:spcPct val="100000"/>
              </a:lnSpc>
              <a:spcBef>
                <a:spcPts val="0"/>
              </a:spcBef>
              <a:spcAft>
                <a:spcPts val="0"/>
              </a:spcAft>
              <a:buClr>
                <a:srgbClr val="000000"/>
              </a:buClr>
              <a:buSzPts val="650"/>
              <a:buFont typeface="Arial"/>
              <a:buNone/>
            </a:pPr>
            <a:r>
              <a:rPr b="0" i="0" lang="en" sz="800" u="none" cap="none" strike="noStrike">
                <a:solidFill>
                  <a:schemeClr val="dk1"/>
                </a:solidFill>
                <a:latin typeface="Arial"/>
                <a:ea typeface="Arial"/>
                <a:cs typeface="Arial"/>
                <a:sym typeface="Arial"/>
              </a:rPr>
              <a:t>The Communication Hub helps SOHO businesses and remote workers project professionalism, reduce costs, and stay connected securely. With a 7" touchscreen, dedicated business line (calls, text, voicemail), Wi-Fi hotspot, and T-SIMSecure available, it’s the affordable all-in-one tool for small businesses and home offices.</a:t>
            </a:r>
            <a:endParaRPr b="0" i="0" sz="800" u="none" cap="none" strike="noStrike">
              <a:solidFill>
                <a:schemeClr val="dk1"/>
              </a:solidFill>
              <a:latin typeface="Arial"/>
              <a:ea typeface="Arial"/>
              <a:cs typeface="Arial"/>
              <a:sym typeface="Arial"/>
            </a:endParaRPr>
          </a:p>
          <a:p>
            <a:pPr indent="0" lvl="0" marL="139700" marR="0" rtl="0" algn="l">
              <a:lnSpc>
                <a:spcPct val="100000"/>
              </a:lnSpc>
              <a:spcBef>
                <a:spcPts val="0"/>
              </a:spcBef>
              <a:spcAft>
                <a:spcPts val="0"/>
              </a:spcAft>
              <a:buClr>
                <a:srgbClr val="000000"/>
              </a:buClr>
              <a:buSzPts val="650"/>
              <a:buFont typeface="Arial"/>
              <a:buNone/>
            </a:pPr>
            <a:r>
              <a:t/>
            </a:r>
            <a:endParaRPr b="0" i="0" sz="650" u="none" cap="none" strike="noStrike">
              <a:solidFill>
                <a:srgbClr val="000000"/>
              </a:solidFill>
              <a:latin typeface="Arial"/>
              <a:ea typeface="Arial"/>
              <a:cs typeface="Arial"/>
              <a:sym typeface="Arial"/>
            </a:endParaRPr>
          </a:p>
        </p:txBody>
      </p:sp>
      <p:sp>
        <p:nvSpPr>
          <p:cNvPr id="151" name="Google Shape;151;p3"/>
          <p:cNvSpPr txBox="1"/>
          <p:nvPr/>
        </p:nvSpPr>
        <p:spPr>
          <a:xfrm>
            <a:off x="296822" y="973604"/>
            <a:ext cx="23124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Competitive Environment</a:t>
            </a:r>
            <a:endParaRPr b="0" i="0" sz="1200" u="none" cap="none" strike="noStrike">
              <a:solidFill>
                <a:srgbClr val="000000"/>
              </a:solidFill>
              <a:latin typeface="Arial"/>
              <a:ea typeface="Arial"/>
              <a:cs typeface="Arial"/>
              <a:sym typeface="Arial"/>
            </a:endParaRPr>
          </a:p>
        </p:txBody>
      </p:sp>
      <p:grpSp>
        <p:nvGrpSpPr>
          <p:cNvPr id="152" name="Google Shape;152;p3"/>
          <p:cNvGrpSpPr/>
          <p:nvPr/>
        </p:nvGrpSpPr>
        <p:grpSpPr>
          <a:xfrm>
            <a:off x="462788" y="3838428"/>
            <a:ext cx="337185" cy="331468"/>
            <a:chOff x="354329" y="5391150"/>
            <a:chExt cx="449580" cy="441958"/>
          </a:xfrm>
        </p:grpSpPr>
        <p:sp>
          <p:nvSpPr>
            <p:cNvPr id="153" name="Google Shape;153;p3"/>
            <p:cNvSpPr/>
            <p:nvPr/>
          </p:nvSpPr>
          <p:spPr>
            <a:xfrm>
              <a:off x="354329" y="5688329"/>
              <a:ext cx="289559" cy="144779"/>
            </a:xfrm>
            <a:custGeom>
              <a:rect b="b" l="l" r="r" t="t"/>
              <a:pathLst>
                <a:path extrusionOk="0" h="144779" w="289559">
                  <a:moveTo>
                    <a:pt x="106172" y="2743"/>
                  </a:moveTo>
                  <a:lnTo>
                    <a:pt x="106172" y="44907"/>
                  </a:lnTo>
                  <a:lnTo>
                    <a:pt x="30099" y="72377"/>
                  </a:lnTo>
                  <a:lnTo>
                    <a:pt x="17707" y="79188"/>
                  </a:lnTo>
                  <a:lnTo>
                    <a:pt x="8215" y="89246"/>
                  </a:lnTo>
                  <a:lnTo>
                    <a:pt x="2140" y="101727"/>
                  </a:lnTo>
                  <a:lnTo>
                    <a:pt x="0" y="115811"/>
                  </a:lnTo>
                  <a:lnTo>
                    <a:pt x="0" y="144780"/>
                  </a:lnTo>
                  <a:lnTo>
                    <a:pt x="289560" y="144780"/>
                  </a:lnTo>
                  <a:lnTo>
                    <a:pt x="289560" y="115811"/>
                  </a:lnTo>
                  <a:lnTo>
                    <a:pt x="271852" y="79194"/>
                  </a:lnTo>
                  <a:lnTo>
                    <a:pt x="183388" y="44907"/>
                  </a:lnTo>
                  <a:lnTo>
                    <a:pt x="183388" y="0"/>
                  </a:lnTo>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pic>
          <p:nvPicPr>
            <p:cNvPr id="154" name="Google Shape;154;p3"/>
            <p:cNvPicPr preferRelativeResize="0"/>
            <p:nvPr/>
          </p:nvPicPr>
          <p:blipFill rotWithShape="1">
            <a:blip r:embed="rId4">
              <a:alphaModFix/>
            </a:blip>
            <a:srcRect b="0" l="0" r="0" t="0"/>
            <a:stretch/>
          </p:blipFill>
          <p:spPr>
            <a:xfrm>
              <a:off x="413384" y="5511164"/>
              <a:ext cx="171450" cy="201929"/>
            </a:xfrm>
            <a:prstGeom prst="rect">
              <a:avLst/>
            </a:prstGeom>
            <a:noFill/>
            <a:ln>
              <a:noFill/>
            </a:ln>
          </p:spPr>
        </p:pic>
        <p:sp>
          <p:nvSpPr>
            <p:cNvPr id="155" name="Google Shape;155;p3"/>
            <p:cNvSpPr/>
            <p:nvPr/>
          </p:nvSpPr>
          <p:spPr>
            <a:xfrm>
              <a:off x="552450" y="5391150"/>
              <a:ext cx="251459" cy="289560"/>
            </a:xfrm>
            <a:custGeom>
              <a:rect b="b" l="l" r="r" t="t"/>
              <a:pathLst>
                <a:path extrusionOk="0" h="289560" w="251459">
                  <a:moveTo>
                    <a:pt x="0" y="115824"/>
                  </a:moveTo>
                  <a:lnTo>
                    <a:pt x="9879" y="70723"/>
                  </a:lnTo>
                  <a:lnTo>
                    <a:pt x="36823" y="33908"/>
                  </a:lnTo>
                  <a:lnTo>
                    <a:pt x="76788" y="9096"/>
                  </a:lnTo>
                  <a:lnTo>
                    <a:pt x="125729" y="0"/>
                  </a:lnTo>
                  <a:lnTo>
                    <a:pt x="174671" y="9096"/>
                  </a:lnTo>
                  <a:lnTo>
                    <a:pt x="214636" y="33909"/>
                  </a:lnTo>
                  <a:lnTo>
                    <a:pt x="241580" y="70723"/>
                  </a:lnTo>
                  <a:lnTo>
                    <a:pt x="251459" y="115824"/>
                  </a:lnTo>
                  <a:lnTo>
                    <a:pt x="245763" y="150386"/>
                  </a:lnTo>
                  <a:lnTo>
                    <a:pt x="229820" y="180800"/>
                  </a:lnTo>
                  <a:lnTo>
                    <a:pt x="205356" y="205456"/>
                  </a:lnTo>
                  <a:lnTo>
                    <a:pt x="174091" y="222745"/>
                  </a:lnTo>
                  <a:lnTo>
                    <a:pt x="159267" y="235583"/>
                  </a:lnTo>
                  <a:lnTo>
                    <a:pt x="135362" y="255871"/>
                  </a:lnTo>
                  <a:lnTo>
                    <a:pt x="111458" y="276300"/>
                  </a:lnTo>
                  <a:lnTo>
                    <a:pt x="96634" y="289559"/>
                  </a:lnTo>
                  <a:lnTo>
                    <a:pt x="96635" y="277775"/>
                  </a:lnTo>
                  <a:lnTo>
                    <a:pt x="96643" y="260435"/>
                  </a:lnTo>
                  <a:lnTo>
                    <a:pt x="96666" y="242843"/>
                  </a:lnTo>
                  <a:lnTo>
                    <a:pt x="96710" y="230301"/>
                  </a:lnTo>
                  <a:lnTo>
                    <a:pt x="89092" y="229008"/>
                  </a:lnTo>
                  <a:lnTo>
                    <a:pt x="81641" y="227293"/>
                  </a:lnTo>
                  <a:lnTo>
                    <a:pt x="74371" y="225170"/>
                  </a:lnTo>
                  <a:lnTo>
                    <a:pt x="67297" y="222656"/>
                  </a:lnTo>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56" name="Google Shape;156;p3"/>
            <p:cNvSpPr/>
            <p:nvPr/>
          </p:nvSpPr>
          <p:spPr>
            <a:xfrm>
              <a:off x="712470" y="5505450"/>
              <a:ext cx="22859" cy="22860"/>
            </a:xfrm>
            <a:custGeom>
              <a:rect b="b" l="l" r="r" t="t"/>
              <a:pathLst>
                <a:path extrusionOk="0" h="22860" w="22859">
                  <a:moveTo>
                    <a:pt x="22859" y="0"/>
                  </a:moveTo>
                  <a:lnTo>
                    <a:pt x="0" y="0"/>
                  </a:lnTo>
                  <a:lnTo>
                    <a:pt x="0" y="22859"/>
                  </a:lnTo>
                  <a:lnTo>
                    <a:pt x="22859" y="22859"/>
                  </a:lnTo>
                  <a:lnTo>
                    <a:pt x="22859" y="0"/>
                  </a:lnTo>
                  <a:close/>
                </a:path>
              </a:pathLst>
            </a:custGeom>
            <a:solidFill>
              <a:srgbClr val="00000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57" name="Google Shape;157;p3"/>
            <p:cNvSpPr/>
            <p:nvPr/>
          </p:nvSpPr>
          <p:spPr>
            <a:xfrm>
              <a:off x="712470" y="5505450"/>
              <a:ext cx="22859" cy="22860"/>
            </a:xfrm>
            <a:custGeom>
              <a:rect b="b" l="l" r="r" t="t"/>
              <a:pathLst>
                <a:path extrusionOk="0" h="22860" w="22859">
                  <a:moveTo>
                    <a:pt x="0" y="22859"/>
                  </a:moveTo>
                  <a:lnTo>
                    <a:pt x="22859" y="22859"/>
                  </a:lnTo>
                  <a:lnTo>
                    <a:pt x="22859" y="0"/>
                  </a:lnTo>
                  <a:lnTo>
                    <a:pt x="0" y="0"/>
                  </a:lnTo>
                  <a:lnTo>
                    <a:pt x="0" y="22859"/>
                  </a:lnTo>
                  <a:close/>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58" name="Google Shape;158;p3"/>
            <p:cNvSpPr/>
            <p:nvPr/>
          </p:nvSpPr>
          <p:spPr>
            <a:xfrm>
              <a:off x="666750" y="5505450"/>
              <a:ext cx="22859" cy="22860"/>
            </a:xfrm>
            <a:custGeom>
              <a:rect b="b" l="l" r="r" t="t"/>
              <a:pathLst>
                <a:path extrusionOk="0" h="22860" w="22859">
                  <a:moveTo>
                    <a:pt x="22859" y="0"/>
                  </a:moveTo>
                  <a:lnTo>
                    <a:pt x="0" y="0"/>
                  </a:lnTo>
                  <a:lnTo>
                    <a:pt x="0" y="22859"/>
                  </a:lnTo>
                  <a:lnTo>
                    <a:pt x="22859" y="22859"/>
                  </a:lnTo>
                  <a:lnTo>
                    <a:pt x="22859" y="0"/>
                  </a:lnTo>
                  <a:close/>
                </a:path>
              </a:pathLst>
            </a:custGeom>
            <a:solidFill>
              <a:srgbClr val="00000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59" name="Google Shape;159;p3"/>
            <p:cNvSpPr/>
            <p:nvPr/>
          </p:nvSpPr>
          <p:spPr>
            <a:xfrm>
              <a:off x="666750" y="5505450"/>
              <a:ext cx="22859" cy="22860"/>
            </a:xfrm>
            <a:custGeom>
              <a:rect b="b" l="l" r="r" t="t"/>
              <a:pathLst>
                <a:path extrusionOk="0" h="22860" w="22859">
                  <a:moveTo>
                    <a:pt x="0" y="22859"/>
                  </a:moveTo>
                  <a:lnTo>
                    <a:pt x="22859" y="22859"/>
                  </a:lnTo>
                  <a:lnTo>
                    <a:pt x="22859" y="0"/>
                  </a:lnTo>
                  <a:lnTo>
                    <a:pt x="0" y="0"/>
                  </a:lnTo>
                  <a:lnTo>
                    <a:pt x="0" y="22859"/>
                  </a:lnTo>
                  <a:close/>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0" name="Google Shape;160;p3"/>
            <p:cNvSpPr/>
            <p:nvPr/>
          </p:nvSpPr>
          <p:spPr>
            <a:xfrm>
              <a:off x="621029" y="5505450"/>
              <a:ext cx="15240" cy="22860"/>
            </a:xfrm>
            <a:custGeom>
              <a:rect b="b" l="l" r="r" t="t"/>
              <a:pathLst>
                <a:path extrusionOk="0" h="22860" w="15240">
                  <a:moveTo>
                    <a:pt x="15240" y="0"/>
                  </a:moveTo>
                  <a:lnTo>
                    <a:pt x="0" y="0"/>
                  </a:lnTo>
                  <a:lnTo>
                    <a:pt x="0" y="22859"/>
                  </a:lnTo>
                  <a:lnTo>
                    <a:pt x="15240" y="22859"/>
                  </a:lnTo>
                  <a:lnTo>
                    <a:pt x="15240" y="0"/>
                  </a:lnTo>
                  <a:close/>
                </a:path>
              </a:pathLst>
            </a:custGeom>
            <a:solidFill>
              <a:srgbClr val="00000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1" name="Google Shape;161;p3"/>
            <p:cNvSpPr/>
            <p:nvPr/>
          </p:nvSpPr>
          <p:spPr>
            <a:xfrm>
              <a:off x="621029" y="5505450"/>
              <a:ext cx="15240" cy="22860"/>
            </a:xfrm>
            <a:custGeom>
              <a:rect b="b" l="l" r="r" t="t"/>
              <a:pathLst>
                <a:path extrusionOk="0" h="22860" w="15240">
                  <a:moveTo>
                    <a:pt x="0" y="22859"/>
                  </a:moveTo>
                  <a:lnTo>
                    <a:pt x="15240" y="22859"/>
                  </a:lnTo>
                  <a:lnTo>
                    <a:pt x="15240" y="0"/>
                  </a:lnTo>
                  <a:lnTo>
                    <a:pt x="0" y="0"/>
                  </a:lnTo>
                  <a:lnTo>
                    <a:pt x="0" y="22859"/>
                  </a:lnTo>
                  <a:close/>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grpSp>
      <p:sp>
        <p:nvSpPr>
          <p:cNvPr id="162" name="Google Shape;162;p3"/>
          <p:cNvSpPr txBox="1"/>
          <p:nvPr/>
        </p:nvSpPr>
        <p:spPr>
          <a:xfrm>
            <a:off x="262764" y="2504866"/>
            <a:ext cx="8565000" cy="774258"/>
          </a:xfrm>
          <a:prstGeom prst="rect">
            <a:avLst/>
          </a:prstGeom>
          <a:noFill/>
          <a:ln>
            <a:noFill/>
          </a:ln>
        </p:spPr>
        <p:txBody>
          <a:bodyPr anchorCtr="0" anchor="t" bIns="0" lIns="0" spcFirstLastPara="1" rIns="0" wrap="square" tIns="35250">
            <a:spAutoFit/>
          </a:bodyPr>
          <a:lstStyle/>
          <a:p>
            <a:pPr indent="0" lvl="0" marL="12700" marR="0" rtl="0" algn="l">
              <a:lnSpc>
                <a:spcPct val="100000"/>
              </a:lnSpc>
              <a:spcBef>
                <a:spcPts val="0"/>
              </a:spcBef>
              <a:spcAft>
                <a:spcPts val="0"/>
              </a:spcAft>
              <a:buClr>
                <a:srgbClr val="000000"/>
              </a:buClr>
              <a:buSzPts val="800"/>
              <a:buFont typeface="Arial"/>
              <a:buNone/>
            </a:pPr>
            <a:r>
              <a:rPr b="1" i="0" lang="en" sz="800" u="none" cap="none" strike="noStrike">
                <a:solidFill>
                  <a:srgbClr val="000000"/>
                </a:solidFill>
                <a:latin typeface="Arial"/>
                <a:ea typeface="Arial"/>
                <a:cs typeface="Arial"/>
                <a:sym typeface="Arial"/>
              </a:rPr>
              <a:t>Opportunity –</a:t>
            </a:r>
            <a:br>
              <a:rPr b="1" i="0" lang="en" sz="800" u="none" cap="none" strike="noStrike">
                <a:solidFill>
                  <a:srgbClr val="000000"/>
                </a:solidFill>
                <a:latin typeface="Arial"/>
                <a:ea typeface="Arial"/>
                <a:cs typeface="Arial"/>
                <a:sym typeface="Arial"/>
              </a:rPr>
            </a:br>
            <a:endParaRPr b="0" i="0" sz="800" u="none" cap="none" strike="noStrike">
              <a:solidFill>
                <a:srgbClr val="000000"/>
              </a:solidFill>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b="0" i="0" lang="en" sz="800" u="none" cap="none" strike="noStrike">
                <a:solidFill>
                  <a:srgbClr val="000000"/>
                </a:solidFill>
                <a:latin typeface="Arial"/>
                <a:ea typeface="Arial"/>
                <a:cs typeface="Arial"/>
                <a:sym typeface="Arial"/>
              </a:rPr>
              <a:t>32M+ U.S. small businesses, most with fewer than 10 employees.</a:t>
            </a:r>
            <a:endParaRPr b="0" i="0" sz="800" u="none" cap="none" strike="noStrike">
              <a:solidFill>
                <a:srgbClr val="000000"/>
              </a:solidFill>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b="0" i="0" lang="en" sz="800" u="none" cap="none" strike="noStrike">
                <a:solidFill>
                  <a:srgbClr val="000000"/>
                </a:solidFill>
                <a:latin typeface="Arial"/>
                <a:ea typeface="Arial"/>
                <a:cs typeface="Arial"/>
                <a:sym typeface="Arial"/>
              </a:rPr>
              <a:t>Millions of remote and hybrid workers need professional, secure tools.</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br>
              <a:rPr b="0" i="0" lang="en" sz="800" u="none" cap="none" strike="noStrike">
                <a:solidFill>
                  <a:srgbClr val="000000"/>
                </a:solidFill>
                <a:latin typeface="Arial"/>
                <a:ea typeface="Arial"/>
                <a:cs typeface="Arial"/>
                <a:sym typeface="Arial"/>
              </a:rPr>
            </a:br>
            <a:r>
              <a:rPr b="1" i="1" lang="en" sz="800" u="none" cap="none" strike="noStrike">
                <a:solidFill>
                  <a:schemeClr val="dk1"/>
                </a:solidFill>
                <a:latin typeface="Arial"/>
                <a:ea typeface="Arial"/>
                <a:cs typeface="Arial"/>
                <a:sym typeface="Arial"/>
              </a:rPr>
              <a:t>The</a:t>
            </a:r>
            <a:r>
              <a:rPr b="1" i="0" lang="en" sz="800" u="none" cap="none" strike="noStrike">
                <a:solidFill>
                  <a:schemeClr val="dk1"/>
                </a:solidFill>
                <a:latin typeface="Arial"/>
                <a:ea typeface="Arial"/>
                <a:cs typeface="Arial"/>
                <a:sym typeface="Arial"/>
              </a:rPr>
              <a:t> </a:t>
            </a:r>
            <a:r>
              <a:rPr b="1" i="1" lang="en" sz="800" u="none" cap="none" strike="noStrike">
                <a:solidFill>
                  <a:schemeClr val="dk1"/>
                </a:solidFill>
                <a:latin typeface="Arial"/>
                <a:ea typeface="Arial"/>
                <a:cs typeface="Arial"/>
                <a:sym typeface="Arial"/>
              </a:rPr>
              <a:t>Communication Hub meets today’s SOHO challenges head-on: professional image, reliable continuity, secure connectivity, and lower costs..</a:t>
            </a:r>
            <a:endParaRPr b="1" i="1" sz="800" u="none" cap="none" strike="noStrike">
              <a:solidFill>
                <a:schemeClr val="dk1"/>
              </a:solidFill>
              <a:latin typeface="Arial"/>
              <a:ea typeface="Arial"/>
              <a:cs typeface="Arial"/>
              <a:sym typeface="Arial"/>
            </a:endParaRPr>
          </a:p>
        </p:txBody>
      </p:sp>
      <p:sp>
        <p:nvSpPr>
          <p:cNvPr id="163" name="Google Shape;163;p3"/>
          <p:cNvSpPr txBox="1"/>
          <p:nvPr/>
        </p:nvSpPr>
        <p:spPr>
          <a:xfrm>
            <a:off x="249379" y="1351747"/>
            <a:ext cx="4347600" cy="897369"/>
          </a:xfrm>
          <a:prstGeom prst="rect">
            <a:avLst/>
          </a:prstGeom>
          <a:noFill/>
          <a:ln>
            <a:noFill/>
          </a:ln>
        </p:spPr>
        <p:txBody>
          <a:bodyPr anchorCtr="0" anchor="t" bIns="0" lIns="0" spcFirstLastPara="1" rIns="0" wrap="square" tIns="35250">
            <a:spAutoFit/>
          </a:bodyPr>
          <a:lstStyle/>
          <a:p>
            <a:pPr indent="0" lvl="0" marL="25400" marR="0" rtl="0" algn="l">
              <a:lnSpc>
                <a:spcPct val="100000"/>
              </a:lnSpc>
              <a:spcBef>
                <a:spcPts val="0"/>
              </a:spcBef>
              <a:spcAft>
                <a:spcPts val="0"/>
              </a:spcAft>
              <a:buClr>
                <a:srgbClr val="000000"/>
              </a:buClr>
              <a:buSzPts val="800"/>
              <a:buFont typeface="Arial"/>
              <a:buNone/>
            </a:pPr>
            <a:r>
              <a:rPr b="1" i="0" lang="en" sz="800" u="none" cap="none" strike="noStrike">
                <a:solidFill>
                  <a:srgbClr val="000000"/>
                </a:solidFill>
                <a:latin typeface="Arial"/>
                <a:ea typeface="Arial"/>
                <a:cs typeface="Arial"/>
                <a:sym typeface="Arial"/>
              </a:rPr>
              <a:t>Industry Landscape</a:t>
            </a:r>
            <a:br>
              <a:rPr b="1" i="0" lang="en" sz="800" u="none" cap="none" strike="noStrike">
                <a:solidFill>
                  <a:srgbClr val="000000"/>
                </a:solidFill>
                <a:latin typeface="Arial"/>
                <a:ea typeface="Arial"/>
                <a:cs typeface="Arial"/>
                <a:sym typeface="Arial"/>
              </a:rPr>
            </a:br>
            <a:endParaRPr b="0" i="0" sz="800" u="none" cap="none" strike="noStrike">
              <a:solidFill>
                <a:srgbClr val="000000"/>
              </a:solidFill>
              <a:latin typeface="Arial"/>
              <a:ea typeface="Arial"/>
              <a:cs typeface="Arial"/>
              <a:sym typeface="Arial"/>
            </a:endParaRPr>
          </a:p>
          <a:p>
            <a:pPr indent="-158750" lvl="0" marL="228600" marR="0" rtl="0" algn="l">
              <a:lnSpc>
                <a:spcPct val="100000"/>
              </a:lnSpc>
              <a:spcBef>
                <a:spcPts val="0"/>
              </a:spcBef>
              <a:spcAft>
                <a:spcPts val="0"/>
              </a:spcAft>
              <a:buClr>
                <a:srgbClr val="000000"/>
              </a:buClr>
              <a:buSzPts val="700"/>
              <a:buFont typeface="Quicksand"/>
              <a:buChar char="▪"/>
            </a:pPr>
            <a:r>
              <a:rPr b="0" i="0" lang="en" sz="800" u="none" cap="none" strike="noStrike">
                <a:solidFill>
                  <a:srgbClr val="000000"/>
                </a:solidFill>
                <a:latin typeface="Arial"/>
                <a:ea typeface="Arial"/>
                <a:cs typeface="Arial"/>
                <a:sym typeface="Arial"/>
              </a:rPr>
              <a:t>Traditional Phone Lines – Outdated, expensive, lack mobility.</a:t>
            </a:r>
            <a:endParaRPr b="0" i="0" sz="800" u="none" cap="none" strike="noStrike">
              <a:solidFill>
                <a:srgbClr val="000000"/>
              </a:solidFill>
              <a:latin typeface="Arial"/>
              <a:ea typeface="Arial"/>
              <a:cs typeface="Arial"/>
              <a:sym typeface="Arial"/>
            </a:endParaRPr>
          </a:p>
          <a:p>
            <a:pPr indent="-158750" lvl="0" marL="228600" marR="0" rtl="0" algn="l">
              <a:lnSpc>
                <a:spcPct val="100000"/>
              </a:lnSpc>
              <a:spcBef>
                <a:spcPts val="0"/>
              </a:spcBef>
              <a:spcAft>
                <a:spcPts val="0"/>
              </a:spcAft>
              <a:buClr>
                <a:srgbClr val="000000"/>
              </a:buClr>
              <a:buSzPts val="700"/>
              <a:buFont typeface="Quicksand"/>
              <a:buChar char="▪"/>
            </a:pPr>
            <a:r>
              <a:rPr b="0" i="0" lang="en" sz="800" u="none" cap="none" strike="noStrike">
                <a:solidFill>
                  <a:srgbClr val="000000"/>
                </a:solidFill>
                <a:latin typeface="Arial"/>
                <a:ea typeface="Arial"/>
                <a:cs typeface="Arial"/>
                <a:sym typeface="Arial"/>
              </a:rPr>
              <a:t>Home Internet – Inconsistent, unreliable, expensive; outages stop productivity.</a:t>
            </a:r>
            <a:endParaRPr b="0" i="0" sz="800" u="none" cap="none" strike="noStrike">
              <a:solidFill>
                <a:srgbClr val="000000"/>
              </a:solidFill>
              <a:latin typeface="Arial"/>
              <a:ea typeface="Arial"/>
              <a:cs typeface="Arial"/>
              <a:sym typeface="Arial"/>
            </a:endParaRPr>
          </a:p>
          <a:p>
            <a:pPr indent="-158750" lvl="0" marL="228600" marR="0" rtl="0" algn="l">
              <a:lnSpc>
                <a:spcPct val="100000"/>
              </a:lnSpc>
              <a:spcBef>
                <a:spcPts val="0"/>
              </a:spcBef>
              <a:spcAft>
                <a:spcPts val="0"/>
              </a:spcAft>
              <a:buClr>
                <a:srgbClr val="000000"/>
              </a:buClr>
              <a:buSzPts val="700"/>
              <a:buFont typeface="Quicksand"/>
              <a:buChar char="▪"/>
            </a:pPr>
            <a:r>
              <a:rPr b="0" i="0" lang="en" sz="800" u="none" cap="none" strike="noStrike">
                <a:solidFill>
                  <a:srgbClr val="000000"/>
                </a:solidFill>
                <a:latin typeface="Arial"/>
                <a:ea typeface="Arial"/>
                <a:cs typeface="Arial"/>
                <a:sym typeface="Arial"/>
              </a:rPr>
              <a:t>Cell Phones – Unprofessional; blurs business vs. personal; missed calls hurt trust.</a:t>
            </a:r>
            <a:endParaRPr b="0" i="0" sz="800" u="none" cap="none" strike="noStrike">
              <a:solidFill>
                <a:srgbClr val="000000"/>
              </a:solidFill>
              <a:latin typeface="Arial"/>
              <a:ea typeface="Arial"/>
              <a:cs typeface="Arial"/>
              <a:sym typeface="Arial"/>
            </a:endParaRPr>
          </a:p>
          <a:p>
            <a:pPr indent="-158750" lvl="0" marL="228600" marR="0" rtl="0" algn="l">
              <a:lnSpc>
                <a:spcPct val="100000"/>
              </a:lnSpc>
              <a:spcBef>
                <a:spcPts val="0"/>
              </a:spcBef>
              <a:spcAft>
                <a:spcPts val="0"/>
              </a:spcAft>
              <a:buClr>
                <a:srgbClr val="000000"/>
              </a:buClr>
              <a:buSzPts val="700"/>
              <a:buFont typeface="Quicksand"/>
              <a:buChar char="▪"/>
            </a:pPr>
            <a:r>
              <a:rPr b="0" i="0" lang="en" sz="800" u="none" cap="none" strike="noStrike">
                <a:solidFill>
                  <a:srgbClr val="000000"/>
                </a:solidFill>
                <a:latin typeface="Arial"/>
                <a:ea typeface="Arial"/>
                <a:cs typeface="Arial"/>
                <a:sym typeface="Arial"/>
              </a:rPr>
              <a:t>Cybersecurity Gaps – Remote/home setups create vulnerabilities; 43% of attacks hit SMBs; cyberattacks on remote workers are up 238%.</a:t>
            </a:r>
            <a:endParaRPr b="0" i="0" sz="800" u="none" cap="none" strike="noStrike">
              <a:solidFill>
                <a:srgbClr val="000000"/>
              </a:solidFill>
              <a:latin typeface="Arial"/>
              <a:ea typeface="Arial"/>
              <a:cs typeface="Arial"/>
              <a:sym typeface="Arial"/>
            </a:endParaRPr>
          </a:p>
        </p:txBody>
      </p:sp>
      <p:sp>
        <p:nvSpPr>
          <p:cNvPr id="164" name="Google Shape;164;p3"/>
          <p:cNvSpPr/>
          <p:nvPr/>
        </p:nvSpPr>
        <p:spPr>
          <a:xfrm>
            <a:off x="249379" y="2384450"/>
            <a:ext cx="8681314" cy="508979"/>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5" name="Google Shape;165;p3"/>
          <p:cNvSpPr txBox="1"/>
          <p:nvPr>
            <p:ph idx="12" type="sldNum"/>
          </p:nvPr>
        </p:nvSpPr>
        <p:spPr>
          <a:xfrm>
            <a:off x="8564569" y="4873005"/>
            <a:ext cx="297300" cy="138600"/>
          </a:xfrm>
          <a:prstGeom prst="rect">
            <a:avLst/>
          </a:prstGeom>
          <a:noFill/>
          <a:ln>
            <a:noFill/>
          </a:ln>
        </p:spPr>
        <p:txBody>
          <a:bodyPr anchorCtr="0" anchor="ctr" bIns="0" lIns="0" spcFirstLastPara="1" rIns="0" wrap="square" tIns="0">
            <a:spAutoFit/>
          </a:bodyPr>
          <a:lstStyle/>
          <a:p>
            <a:pPr indent="0" lvl="0" marL="25400" rtl="0" algn="r">
              <a:lnSpc>
                <a:spcPct val="103777"/>
              </a:lnSpc>
              <a:spcBef>
                <a:spcPts val="0"/>
              </a:spcBef>
              <a:spcAft>
                <a:spcPts val="0"/>
              </a:spcAft>
              <a:buSzPts val="600"/>
              <a:buNone/>
            </a:pPr>
            <a:fld id="{00000000-1234-1234-1234-123412341234}" type="slidenum">
              <a:rPr lang="en"/>
              <a:t>‹#›</a:t>
            </a:fld>
            <a:endParaRPr/>
          </a:p>
        </p:txBody>
      </p:sp>
      <p:sp>
        <p:nvSpPr>
          <p:cNvPr id="166" name="Google Shape;166;p3"/>
          <p:cNvSpPr txBox="1"/>
          <p:nvPr>
            <p:ph idx="11" type="ftr"/>
          </p:nvPr>
        </p:nvSpPr>
        <p:spPr>
          <a:xfrm>
            <a:off x="7255096" y="4873005"/>
            <a:ext cx="1428300" cy="107700"/>
          </a:xfrm>
          <a:prstGeom prst="rect">
            <a:avLst/>
          </a:prstGeom>
          <a:noFill/>
          <a:ln>
            <a:noFill/>
          </a:ln>
        </p:spPr>
        <p:txBody>
          <a:bodyPr anchorCtr="0" anchor="ctr" bIns="0" lIns="0" spcFirstLastPara="1" rIns="0" wrap="square" tIns="0">
            <a:spAutoFit/>
          </a:bodyPr>
          <a:lstStyle/>
          <a:p>
            <a:pPr indent="0" lvl="0" marL="12700" rtl="0" algn="ctr">
              <a:lnSpc>
                <a:spcPct val="133428"/>
              </a:lnSpc>
              <a:spcBef>
                <a:spcPts val="0"/>
              </a:spcBef>
              <a:spcAft>
                <a:spcPts val="0"/>
              </a:spcAft>
              <a:buSzPts val="700"/>
              <a:buNone/>
            </a:pPr>
            <a:r>
              <a:rPr lang="en" sz="700"/>
              <a:t>FOR INTERNAL USE ONLY</a:t>
            </a:r>
            <a:endParaRPr/>
          </a:p>
        </p:txBody>
      </p:sp>
      <p:sp>
        <p:nvSpPr>
          <p:cNvPr id="167" name="Google Shape;167;p3"/>
          <p:cNvSpPr/>
          <p:nvPr/>
        </p:nvSpPr>
        <p:spPr>
          <a:xfrm>
            <a:off x="249379" y="1284468"/>
            <a:ext cx="8681314" cy="508979"/>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8" name="Google Shape;168;p3"/>
          <p:cNvSpPr/>
          <p:nvPr/>
        </p:nvSpPr>
        <p:spPr>
          <a:xfrm>
            <a:off x="262764" y="3369135"/>
            <a:ext cx="8641694" cy="1076820"/>
          </a:xfrm>
          <a:prstGeom prst="roundRect">
            <a:avLst>
              <a:gd fmla="val 9153"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69" name="Google Shape;169;p3"/>
          <p:cNvSpPr txBox="1"/>
          <p:nvPr/>
        </p:nvSpPr>
        <p:spPr>
          <a:xfrm>
            <a:off x="462788" y="3466394"/>
            <a:ext cx="8565000" cy="935841"/>
          </a:xfrm>
          <a:prstGeom prst="rect">
            <a:avLst/>
          </a:prstGeom>
          <a:noFill/>
          <a:ln>
            <a:noFill/>
          </a:ln>
        </p:spPr>
        <p:txBody>
          <a:bodyPr anchorCtr="0" anchor="t" bIns="0" lIns="0" spcFirstLastPara="1" rIns="0" wrap="square" tIns="35250">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Advice from Sales Specialists </a:t>
            </a:r>
            <a:endParaRPr b="1" i="0" sz="1200" u="none" cap="none" strike="noStrike">
              <a:solidFill>
                <a:srgbClr val="E22C91"/>
              </a:solidFill>
              <a:latin typeface="Arial"/>
              <a:ea typeface="Arial"/>
              <a:cs typeface="Arial"/>
              <a:sym typeface="Arial"/>
            </a:endParaRPr>
          </a:p>
          <a:p>
            <a:pPr indent="-44450" lvl="0" marL="625475" marR="0" rtl="0" algn="l">
              <a:lnSpc>
                <a:spcPct val="100000"/>
              </a:lnSpc>
              <a:spcBef>
                <a:spcPts val="0"/>
              </a:spcBef>
              <a:spcAft>
                <a:spcPts val="0"/>
              </a:spcAft>
              <a:buClr>
                <a:srgbClr val="000000"/>
              </a:buClr>
              <a:buSzPts val="700"/>
              <a:buFont typeface="Quicksand"/>
              <a:buNone/>
            </a:pPr>
            <a:r>
              <a:t/>
            </a:r>
            <a:endParaRPr b="0" i="0" sz="650" u="none" cap="none" strike="noStrike">
              <a:solidFill>
                <a:srgbClr val="000000"/>
              </a:solidFill>
              <a:latin typeface="Arial"/>
              <a:ea typeface="Arial"/>
              <a:cs typeface="Arial"/>
              <a:sym typeface="Arial"/>
            </a:endParaRPr>
          </a:p>
          <a:p>
            <a:pPr indent="-88900" lvl="0" marL="625475" marR="0" rtl="0" algn="l">
              <a:lnSpc>
                <a:spcPct val="100000"/>
              </a:lnSpc>
              <a:spcBef>
                <a:spcPts val="0"/>
              </a:spcBef>
              <a:spcAft>
                <a:spcPts val="0"/>
              </a:spcAft>
              <a:buClr>
                <a:srgbClr val="000000"/>
              </a:buClr>
              <a:buSzPts val="700"/>
              <a:buFont typeface="Quicksand"/>
              <a:buChar char="▪"/>
            </a:pPr>
            <a:r>
              <a:rPr b="1" i="0" lang="en" sz="800" u="none" cap="none" strike="noStrike">
                <a:solidFill>
                  <a:srgbClr val="000000"/>
                </a:solidFill>
                <a:latin typeface="Arial"/>
                <a:ea typeface="Arial"/>
                <a:cs typeface="Arial"/>
                <a:sym typeface="Arial"/>
              </a:rPr>
              <a:t>Lead with professionalism: 61% of customers call a business during buying </a:t>
            </a:r>
            <a:r>
              <a:rPr b="0" i="0" lang="en" sz="800" u="none" cap="none" strike="noStrike">
                <a:solidFill>
                  <a:srgbClr val="000000"/>
                </a:solidFill>
                <a:latin typeface="Arial"/>
                <a:ea typeface="Arial"/>
                <a:cs typeface="Arial"/>
                <a:sym typeface="Arial"/>
              </a:rPr>
              <a:t>— and they trust professional numbers over personal cellphones.</a:t>
            </a:r>
            <a:endParaRPr b="0" i="0" sz="800" u="none" cap="none" strike="noStrike">
              <a:solidFill>
                <a:srgbClr val="000000"/>
              </a:solidFill>
              <a:latin typeface="Arial"/>
              <a:ea typeface="Arial"/>
              <a:cs typeface="Arial"/>
              <a:sym typeface="Arial"/>
            </a:endParaRPr>
          </a:p>
          <a:p>
            <a:pPr indent="-88900" lvl="0" marL="625475" marR="0" rtl="0" algn="l">
              <a:lnSpc>
                <a:spcPct val="100000"/>
              </a:lnSpc>
              <a:spcBef>
                <a:spcPts val="0"/>
              </a:spcBef>
              <a:spcAft>
                <a:spcPts val="0"/>
              </a:spcAft>
              <a:buClr>
                <a:srgbClr val="000000"/>
              </a:buClr>
              <a:buSzPts val="700"/>
              <a:buFont typeface="Quicksand"/>
              <a:buChar char="▪"/>
            </a:pPr>
            <a:r>
              <a:rPr b="1" i="0" lang="en" sz="800" u="none" cap="none" strike="noStrike">
                <a:solidFill>
                  <a:srgbClr val="000000"/>
                </a:solidFill>
                <a:latin typeface="Arial"/>
                <a:ea typeface="Arial"/>
                <a:cs typeface="Arial"/>
                <a:sym typeface="Arial"/>
              </a:rPr>
              <a:t>Show cost inefficiency </a:t>
            </a:r>
            <a:r>
              <a:rPr b="1" i="0" lang="en" sz="800" u="none" cap="none" strike="noStrike">
                <a:solidFill>
                  <a:schemeClr val="dk1"/>
                </a:solidFill>
                <a:latin typeface="Arial"/>
                <a:ea typeface="Arial"/>
                <a:cs typeface="Arial"/>
                <a:sym typeface="Arial"/>
              </a:rPr>
              <a:t>—</a:t>
            </a:r>
            <a:r>
              <a:rPr b="0" i="0" lang="en" sz="800" u="none" cap="none" strike="noStrike">
                <a:solidFill>
                  <a:schemeClr val="dk1"/>
                </a:solidFill>
                <a:latin typeface="Arial"/>
                <a:ea typeface="Arial"/>
                <a:cs typeface="Arial"/>
                <a:sym typeface="Arial"/>
              </a:rPr>
              <a:t> </a:t>
            </a:r>
            <a:r>
              <a:rPr b="0" i="0" lang="en" sz="800" u="none" cap="none" strike="noStrike">
                <a:solidFill>
                  <a:srgbClr val="000000"/>
                </a:solidFill>
                <a:latin typeface="Arial"/>
                <a:ea typeface="Arial"/>
                <a:cs typeface="Arial"/>
                <a:sym typeface="Arial"/>
              </a:rPr>
              <a:t>Most SOHOs overpay for multiple services; the Hub consolidates into one predictable expense.</a:t>
            </a:r>
            <a:endParaRPr b="0" i="0" sz="800" u="none" cap="none" strike="noStrike">
              <a:solidFill>
                <a:srgbClr val="000000"/>
              </a:solidFill>
              <a:latin typeface="Arial"/>
              <a:ea typeface="Arial"/>
              <a:cs typeface="Arial"/>
              <a:sym typeface="Arial"/>
            </a:endParaRPr>
          </a:p>
          <a:p>
            <a:pPr indent="-88900" lvl="0" marL="625475" marR="0" rtl="0" algn="l">
              <a:lnSpc>
                <a:spcPct val="100000"/>
              </a:lnSpc>
              <a:spcBef>
                <a:spcPts val="0"/>
              </a:spcBef>
              <a:spcAft>
                <a:spcPts val="0"/>
              </a:spcAft>
              <a:buClr>
                <a:srgbClr val="000000"/>
              </a:buClr>
              <a:buSzPts val="700"/>
              <a:buFont typeface="Quicksand"/>
              <a:buChar char="▪"/>
            </a:pPr>
            <a:r>
              <a:rPr b="1" i="0" lang="en" sz="800" u="none" cap="none" strike="noStrike">
                <a:solidFill>
                  <a:srgbClr val="000000"/>
                </a:solidFill>
                <a:latin typeface="Arial"/>
                <a:ea typeface="Arial"/>
                <a:cs typeface="Arial"/>
                <a:sym typeface="Arial"/>
              </a:rPr>
              <a:t>Highlight continuity </a:t>
            </a:r>
            <a:r>
              <a:rPr b="1" i="0" lang="en" sz="800" u="none" cap="none" strike="noStrike">
                <a:solidFill>
                  <a:schemeClr val="dk1"/>
                </a:solidFill>
                <a:latin typeface="Arial"/>
                <a:ea typeface="Arial"/>
                <a:cs typeface="Arial"/>
                <a:sym typeface="Arial"/>
              </a:rPr>
              <a:t>—</a:t>
            </a:r>
            <a:r>
              <a:rPr b="0" i="0" lang="en" sz="800" u="none" cap="none" strike="noStrike">
                <a:solidFill>
                  <a:schemeClr val="dk1"/>
                </a:solidFill>
                <a:latin typeface="Arial"/>
                <a:ea typeface="Arial"/>
                <a:cs typeface="Arial"/>
                <a:sym typeface="Arial"/>
              </a:rPr>
              <a:t> </a:t>
            </a:r>
            <a:r>
              <a:rPr b="0" i="0" lang="en" sz="800" u="none" cap="none" strike="noStrike">
                <a:solidFill>
                  <a:srgbClr val="000000"/>
                </a:solidFill>
                <a:latin typeface="Arial"/>
                <a:ea typeface="Arial"/>
                <a:cs typeface="Arial"/>
                <a:sym typeface="Arial"/>
              </a:rPr>
              <a:t>Home internet is unreliable; the Hub provides hotspot backup.</a:t>
            </a:r>
            <a:endParaRPr b="0" i="0" sz="800" u="none" cap="none" strike="noStrike">
              <a:solidFill>
                <a:srgbClr val="000000"/>
              </a:solidFill>
              <a:latin typeface="Arial"/>
              <a:ea typeface="Arial"/>
              <a:cs typeface="Arial"/>
              <a:sym typeface="Arial"/>
            </a:endParaRPr>
          </a:p>
          <a:p>
            <a:pPr indent="-88900" lvl="0" marL="625475" marR="0" rtl="0" algn="l">
              <a:lnSpc>
                <a:spcPct val="100000"/>
              </a:lnSpc>
              <a:spcBef>
                <a:spcPts val="0"/>
              </a:spcBef>
              <a:spcAft>
                <a:spcPts val="0"/>
              </a:spcAft>
              <a:buClr>
                <a:srgbClr val="000000"/>
              </a:buClr>
              <a:buSzPts val="700"/>
              <a:buFont typeface="Quicksand"/>
              <a:buChar char="▪"/>
            </a:pPr>
            <a:r>
              <a:rPr b="1" i="0" lang="en" sz="800" u="none" cap="none" strike="noStrike">
                <a:solidFill>
                  <a:srgbClr val="000000"/>
                </a:solidFill>
                <a:latin typeface="Arial"/>
                <a:ea typeface="Arial"/>
                <a:cs typeface="Arial"/>
                <a:sym typeface="Arial"/>
              </a:rPr>
              <a:t>Emphasize security </a:t>
            </a:r>
            <a:r>
              <a:rPr b="1" i="0" lang="en" sz="800" u="none" cap="none" strike="noStrike">
                <a:solidFill>
                  <a:schemeClr val="dk1"/>
                </a:solidFill>
                <a:latin typeface="Arial"/>
                <a:ea typeface="Arial"/>
                <a:cs typeface="Arial"/>
                <a:sym typeface="Arial"/>
              </a:rPr>
              <a:t>—</a:t>
            </a:r>
            <a:r>
              <a:rPr b="0" i="0" lang="en" sz="800" u="none" cap="none" strike="noStrike">
                <a:solidFill>
                  <a:schemeClr val="dk1"/>
                </a:solidFill>
                <a:latin typeface="Arial"/>
                <a:ea typeface="Arial"/>
                <a:cs typeface="Arial"/>
                <a:sym typeface="Arial"/>
              </a:rPr>
              <a:t> </a:t>
            </a:r>
            <a:r>
              <a:rPr b="0" i="0" lang="en" sz="800" u="none" cap="none" strike="noStrike">
                <a:solidFill>
                  <a:srgbClr val="000000"/>
                </a:solidFill>
                <a:latin typeface="Arial"/>
                <a:ea typeface="Arial"/>
                <a:cs typeface="Arial"/>
                <a:sym typeface="Arial"/>
              </a:rPr>
              <a:t>43% of attacks target SMBs, and remote worker attacks are up 238%. The Hub provides encrypted connectivity to reduce risk.</a:t>
            </a:r>
            <a:endParaRPr b="0" i="0" sz="800" u="none" cap="none" strike="noStrike">
              <a:solidFill>
                <a:srgbClr val="000000"/>
              </a:solidFill>
              <a:latin typeface="Arial"/>
              <a:ea typeface="Arial"/>
              <a:cs typeface="Arial"/>
              <a:sym typeface="Arial"/>
            </a:endParaRPr>
          </a:p>
          <a:p>
            <a:pPr indent="-88900" lvl="0" marL="625475" marR="0" rtl="0" algn="l">
              <a:lnSpc>
                <a:spcPct val="100000"/>
              </a:lnSpc>
              <a:spcBef>
                <a:spcPts val="0"/>
              </a:spcBef>
              <a:spcAft>
                <a:spcPts val="0"/>
              </a:spcAft>
              <a:buClr>
                <a:srgbClr val="000000"/>
              </a:buClr>
              <a:buSzPts val="700"/>
              <a:buFont typeface="Quicksand"/>
              <a:buChar char="▪"/>
            </a:pPr>
            <a:r>
              <a:rPr b="1" i="0" lang="en" sz="800" u="none" cap="none" strike="noStrike">
                <a:solidFill>
                  <a:srgbClr val="000000"/>
                </a:solidFill>
                <a:latin typeface="Arial"/>
                <a:ea typeface="Arial"/>
                <a:cs typeface="Arial"/>
                <a:sym typeface="Arial"/>
              </a:rPr>
              <a:t>Position T-Mobile </a:t>
            </a:r>
            <a:r>
              <a:rPr b="1" i="0" lang="en" sz="800" u="none" cap="none" strike="noStrike">
                <a:solidFill>
                  <a:schemeClr val="dk1"/>
                </a:solidFill>
                <a:latin typeface="Arial"/>
                <a:ea typeface="Arial"/>
                <a:cs typeface="Arial"/>
                <a:sym typeface="Arial"/>
              </a:rPr>
              <a:t>—</a:t>
            </a:r>
            <a:r>
              <a:rPr b="0" i="0" lang="en" sz="800" u="none" cap="none" strike="noStrike">
                <a:solidFill>
                  <a:srgbClr val="000000"/>
                </a:solidFill>
                <a:latin typeface="Arial"/>
                <a:ea typeface="Arial"/>
                <a:cs typeface="Arial"/>
                <a:sym typeface="Arial"/>
              </a:rPr>
              <a:t> Runs on the nation’s fastest, most reliable 5G network, giving SOHOs enterprise-level reliability.</a:t>
            </a:r>
            <a:endParaRPr b="1" i="0" sz="800" u="none" cap="none" strike="noStrike">
              <a:solidFill>
                <a:srgbClr val="000000"/>
              </a:solidFill>
              <a:latin typeface="Arial"/>
              <a:ea typeface="Arial"/>
              <a:cs typeface="Arial"/>
              <a:sym typeface="Arial"/>
            </a:endParaRPr>
          </a:p>
        </p:txBody>
      </p:sp>
      <p:sp>
        <p:nvSpPr>
          <p:cNvPr id="170" name="Google Shape;170;p3"/>
          <p:cNvSpPr txBox="1"/>
          <p:nvPr/>
        </p:nvSpPr>
        <p:spPr>
          <a:xfrm>
            <a:off x="5071190" y="1568430"/>
            <a:ext cx="2514600"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1" lang="en" sz="800" u="none" cap="none" strike="noStrike">
                <a:solidFill>
                  <a:srgbClr val="E22C91"/>
                </a:solidFill>
                <a:latin typeface="Arial"/>
                <a:ea typeface="Arial"/>
                <a:cs typeface="Arial"/>
                <a:sym typeface="Arial"/>
              </a:rPr>
              <a:t>61% of SMBs say clients trust businesses with dedicated phone lines more than personal cell numbers.</a:t>
            </a:r>
            <a:endParaRPr/>
          </a:p>
        </p:txBody>
      </p:sp>
      <p:sp>
        <p:nvSpPr>
          <p:cNvPr id="171" name="Google Shape;171;p3"/>
          <p:cNvSpPr txBox="1"/>
          <p:nvPr/>
        </p:nvSpPr>
        <p:spPr>
          <a:xfrm>
            <a:off x="5071890" y="2720298"/>
            <a:ext cx="2776237" cy="33855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1" lang="en" sz="800" u="none" cap="none" strike="noStrike">
                <a:solidFill>
                  <a:srgbClr val="E22C91"/>
                </a:solidFill>
                <a:latin typeface="Arial"/>
                <a:ea typeface="Arial"/>
                <a:cs typeface="Arial"/>
                <a:sym typeface="Arial"/>
              </a:rPr>
              <a:t>53% of small businesses report at least one internet outage per year, costing them productivity and client trust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4"/>
          <p:cNvSpPr/>
          <p:nvPr/>
        </p:nvSpPr>
        <p:spPr>
          <a:xfrm>
            <a:off x="336638" y="836614"/>
            <a:ext cx="4065589" cy="1570669"/>
          </a:xfrm>
          <a:prstGeom prst="roundRect">
            <a:avLst>
              <a:gd fmla="val 8364"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77" name="Google Shape;177;p4"/>
          <p:cNvSpPr/>
          <p:nvPr/>
        </p:nvSpPr>
        <p:spPr>
          <a:xfrm>
            <a:off x="4696397" y="836614"/>
            <a:ext cx="4065589" cy="1570669"/>
          </a:xfrm>
          <a:prstGeom prst="roundRect">
            <a:avLst>
              <a:gd fmla="val 8364"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78" name="Google Shape;178;p4"/>
          <p:cNvSpPr/>
          <p:nvPr/>
        </p:nvSpPr>
        <p:spPr>
          <a:xfrm>
            <a:off x="336638" y="2725772"/>
            <a:ext cx="4065589" cy="1570669"/>
          </a:xfrm>
          <a:prstGeom prst="roundRect">
            <a:avLst>
              <a:gd fmla="val 8364"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79" name="Google Shape;179;p4"/>
          <p:cNvSpPr/>
          <p:nvPr/>
        </p:nvSpPr>
        <p:spPr>
          <a:xfrm>
            <a:off x="4696397" y="2725772"/>
            <a:ext cx="4065589" cy="1570669"/>
          </a:xfrm>
          <a:prstGeom prst="roundRect">
            <a:avLst>
              <a:gd fmla="val 8364"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aphicFrame>
        <p:nvGraphicFramePr>
          <p:cNvPr id="180" name="Google Shape;180;p4"/>
          <p:cNvGraphicFramePr/>
          <p:nvPr/>
        </p:nvGraphicFramePr>
        <p:xfrm>
          <a:off x="481750" y="1133369"/>
          <a:ext cx="3000000" cy="3000000"/>
        </p:xfrm>
        <a:graphic>
          <a:graphicData uri="http://schemas.openxmlformats.org/drawingml/2006/table">
            <a:tbl>
              <a:tblPr bandRow="1" firstRow="1">
                <a:noFill/>
                <a:tableStyleId>{51B5962E-76C0-4794-B4B3-5946E9CCE617}</a:tableStyleId>
              </a:tblPr>
              <a:tblGrid>
                <a:gridCol w="781400"/>
                <a:gridCol w="3010550"/>
              </a:tblGrid>
              <a:tr h="35035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I already use my cell phone for business.</a:t>
                      </a:r>
                      <a:endParaRPr b="1"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023350">
                <a:tc>
                  <a:txBody>
                    <a:bodyPr/>
                    <a:lstStyle/>
                    <a:p>
                      <a:pPr indent="0" lvl="0" marL="50800" marR="0" rtl="0" algn="l">
                        <a:lnSpc>
                          <a:spcPct val="100000"/>
                        </a:lnSpc>
                        <a:spcBef>
                          <a:spcPts val="0"/>
                        </a:spcBef>
                        <a:spcAft>
                          <a:spcPts val="0"/>
                        </a:spcAft>
                        <a:buClr>
                          <a:srgbClr val="000000"/>
                        </a:buClr>
                        <a:buSzPts val="800"/>
                        <a:buFont typeface="Arial"/>
                        <a:buNone/>
                      </a:pPr>
                      <a:r>
                        <a:rPr b="1" lang="en" sz="700" u="none" cap="none" strike="noStrike">
                          <a:solidFill>
                            <a:srgbClr val="18518E"/>
                          </a:solidFill>
                          <a:latin typeface="Arial"/>
                          <a:ea typeface="Arial"/>
                          <a:cs typeface="Arial"/>
                          <a:sym typeface="Arial"/>
                        </a:rPr>
                        <a:t>Response</a:t>
                      </a:r>
                      <a:endParaRPr sz="7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61% of customers call a business during buying and trust professional numbers more than personal ones.</a:t>
                      </a:r>
                      <a:br>
                        <a:rPr lang="en" sz="800" u="none" cap="none" strike="noStrike">
                          <a:latin typeface="Arial"/>
                          <a:ea typeface="Arial"/>
                          <a:cs typeface="Arial"/>
                          <a:sym typeface="Arial"/>
                        </a:rPr>
                      </a:br>
                      <a:endParaRPr sz="800" u="none" cap="none" strike="noStrike">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Hub provides a dedicated business line with voicemail + text, projecting professionalism while protecting personal time.</a:t>
                      </a:r>
                      <a:endParaRPr sz="8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300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pSp>
        <p:nvGrpSpPr>
          <p:cNvPr id="181" name="Google Shape;181;p4"/>
          <p:cNvGrpSpPr/>
          <p:nvPr/>
        </p:nvGrpSpPr>
        <p:grpSpPr>
          <a:xfrm>
            <a:off x="575441" y="1043972"/>
            <a:ext cx="296228" cy="388221"/>
            <a:chOff x="455122" y="734639"/>
            <a:chExt cx="296228" cy="388221"/>
          </a:xfrm>
        </p:grpSpPr>
        <p:pic>
          <p:nvPicPr>
            <p:cNvPr id="182" name="Google Shape;182;p4"/>
            <p:cNvPicPr preferRelativeResize="0"/>
            <p:nvPr/>
          </p:nvPicPr>
          <p:blipFill rotWithShape="1">
            <a:blip r:embed="rId3">
              <a:alphaModFix/>
            </a:blip>
            <a:srcRect b="0" l="0" r="0" t="0"/>
            <a:stretch/>
          </p:blipFill>
          <p:spPr>
            <a:xfrm>
              <a:off x="495756" y="940532"/>
              <a:ext cx="151286" cy="151247"/>
            </a:xfrm>
            <a:prstGeom prst="rect">
              <a:avLst/>
            </a:prstGeom>
            <a:noFill/>
            <a:ln>
              <a:noFill/>
            </a:ln>
          </p:spPr>
        </p:pic>
        <p:grpSp>
          <p:nvGrpSpPr>
            <p:cNvPr id="183" name="Google Shape;183;p4"/>
            <p:cNvGrpSpPr/>
            <p:nvPr/>
          </p:nvGrpSpPr>
          <p:grpSpPr>
            <a:xfrm>
              <a:off x="455122" y="734639"/>
              <a:ext cx="296228" cy="388221"/>
              <a:chOff x="366359" y="1010896"/>
              <a:chExt cx="394970" cy="517628"/>
            </a:xfrm>
          </p:grpSpPr>
          <p:pic>
            <p:nvPicPr>
              <p:cNvPr id="184" name="Google Shape;184;p4"/>
              <p:cNvPicPr preferRelativeResize="0"/>
              <p:nvPr/>
            </p:nvPicPr>
            <p:blipFill rotWithShape="1">
              <a:blip r:embed="rId4">
                <a:alphaModFix/>
              </a:blip>
              <a:srcRect b="0" l="0" r="0" t="0"/>
              <a:stretch/>
            </p:blipFill>
            <p:spPr>
              <a:xfrm>
                <a:off x="431152" y="1010896"/>
                <a:ext cx="155505" cy="238393"/>
              </a:xfrm>
              <a:prstGeom prst="rect">
                <a:avLst/>
              </a:prstGeom>
              <a:noFill/>
              <a:ln>
                <a:noFill/>
              </a:ln>
            </p:spPr>
          </p:pic>
          <p:sp>
            <p:nvSpPr>
              <p:cNvPr id="185" name="Google Shape;185;p4"/>
              <p:cNvSpPr/>
              <p:nvPr/>
            </p:nvSpPr>
            <p:spPr>
              <a:xfrm>
                <a:off x="366359" y="1062434"/>
                <a:ext cx="394970" cy="466090"/>
              </a:xfrm>
              <a:custGeom>
                <a:rect b="b" l="l" r="r" t="t"/>
                <a:pathLst>
                  <a:path extrusionOk="0" h="466090" w="394970">
                    <a:moveTo>
                      <a:pt x="71294" y="216084"/>
                    </a:moveTo>
                    <a:lnTo>
                      <a:pt x="71294" y="109219"/>
                    </a:lnTo>
                    <a:lnTo>
                      <a:pt x="49522" y="76380"/>
                    </a:lnTo>
                    <a:lnTo>
                      <a:pt x="35645" y="73579"/>
                    </a:lnTo>
                    <a:lnTo>
                      <a:pt x="21772" y="76380"/>
                    </a:lnTo>
                    <a:lnTo>
                      <a:pt x="10442" y="84017"/>
                    </a:lnTo>
                    <a:lnTo>
                      <a:pt x="2801" y="95345"/>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pSp>
      <p:graphicFrame>
        <p:nvGraphicFramePr>
          <p:cNvPr id="186" name="Google Shape;186;p4"/>
          <p:cNvGraphicFramePr/>
          <p:nvPr/>
        </p:nvGraphicFramePr>
        <p:xfrm>
          <a:off x="4915677" y="1092154"/>
          <a:ext cx="3000000" cy="3000000"/>
        </p:xfrm>
        <a:graphic>
          <a:graphicData uri="http://schemas.openxmlformats.org/drawingml/2006/table">
            <a:tbl>
              <a:tblPr bandRow="1" firstRow="1">
                <a:noFill/>
                <a:tableStyleId>{51B5962E-76C0-4794-B4B3-5946E9CCE617}</a:tableStyleId>
              </a:tblPr>
              <a:tblGrid>
                <a:gridCol w="874525"/>
                <a:gridCol w="2833125"/>
              </a:tblGrid>
              <a:tr h="389625">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I already have internet at home.</a:t>
                      </a:r>
                      <a:endParaRPr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367325">
                <a:tc>
                  <a:txBody>
                    <a:bodyPr/>
                    <a:lstStyle/>
                    <a:p>
                      <a:pPr indent="0" lvl="0" marL="50800" marR="0" rtl="0" algn="l">
                        <a:lnSpc>
                          <a:spcPct val="100000"/>
                        </a:lnSpc>
                        <a:spcBef>
                          <a:spcPts val="0"/>
                        </a:spcBef>
                        <a:spcAft>
                          <a:spcPts val="0"/>
                        </a:spcAft>
                        <a:buClr>
                          <a:srgbClr val="000000"/>
                        </a:buClr>
                        <a:buSzPts val="800"/>
                        <a:buFont typeface="Arial"/>
                        <a:buNone/>
                      </a:pPr>
                      <a:r>
                        <a:rPr b="1" lang="en" sz="700" u="none" cap="none" strike="noStrike">
                          <a:solidFill>
                            <a:srgbClr val="18518E"/>
                          </a:solidFill>
                          <a:latin typeface="Arial"/>
                          <a:ea typeface="Arial"/>
                          <a:cs typeface="Arial"/>
                          <a:sym typeface="Arial"/>
                        </a:rPr>
                        <a:t>Response</a:t>
                      </a:r>
                      <a:endParaRPr sz="7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Home internet is unreliable and outages stop productivity.</a:t>
                      </a:r>
                      <a:endParaRPr/>
                    </a:p>
                    <a:p>
                      <a:pPr indent="-127000" lvl="0" marL="355600" marR="0" rtl="0" algn="l">
                        <a:lnSpc>
                          <a:spcPct val="100000"/>
                        </a:lnSpc>
                        <a:spcBef>
                          <a:spcPts val="0"/>
                        </a:spcBef>
                        <a:spcAft>
                          <a:spcPts val="0"/>
                        </a:spcAft>
                        <a:buClr>
                          <a:srgbClr val="000000"/>
                        </a:buClr>
                        <a:buSzPts val="700"/>
                        <a:buFont typeface="Arial"/>
                        <a:buNone/>
                      </a:pPr>
                      <a:r>
                        <a:t/>
                      </a:r>
                      <a:endParaRPr sz="800" u="none" cap="none" strike="noStrike">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Hub works as a primary or backup device, keeping workers  connected.</a:t>
                      </a:r>
                      <a:endParaRPr sz="8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300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aphicFrame>
        <p:nvGraphicFramePr>
          <p:cNvPr id="187" name="Google Shape;187;p4"/>
          <p:cNvGraphicFramePr/>
          <p:nvPr/>
        </p:nvGraphicFramePr>
        <p:xfrm>
          <a:off x="481750" y="2947260"/>
          <a:ext cx="3000000" cy="3000000"/>
        </p:xfrm>
        <a:graphic>
          <a:graphicData uri="http://schemas.openxmlformats.org/drawingml/2006/table">
            <a:tbl>
              <a:tblPr bandRow="1" firstRow="1">
                <a:noFill/>
                <a:tableStyleId>{51B5962E-76C0-4794-B4B3-5946E9CCE617}</a:tableStyleId>
              </a:tblPr>
              <a:tblGrid>
                <a:gridCol w="779500"/>
                <a:gridCol w="2902975"/>
              </a:tblGrid>
              <a:tr h="46900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It sounds complicated.</a:t>
                      </a:r>
                      <a:endParaRPr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160475">
                <a:tc>
                  <a:txBody>
                    <a:bodyPr/>
                    <a:lstStyle/>
                    <a:p>
                      <a:pPr indent="0" lvl="0" marL="50800" marR="0" rtl="0" algn="l">
                        <a:lnSpc>
                          <a:spcPct val="100000"/>
                        </a:lnSpc>
                        <a:spcBef>
                          <a:spcPts val="0"/>
                        </a:spcBef>
                        <a:spcAft>
                          <a:spcPts val="0"/>
                        </a:spcAft>
                        <a:buClr>
                          <a:srgbClr val="000000"/>
                        </a:buClr>
                        <a:buSzPts val="800"/>
                        <a:buFont typeface="Arial"/>
                        <a:buNone/>
                      </a:pPr>
                      <a:r>
                        <a:rPr b="1" lang="en" sz="700" u="none" cap="none" strike="noStrike">
                          <a:solidFill>
                            <a:srgbClr val="18518E"/>
                          </a:solidFill>
                          <a:latin typeface="Arial"/>
                          <a:ea typeface="Arial"/>
                          <a:cs typeface="Arial"/>
                          <a:sym typeface="Arial"/>
                        </a:rPr>
                        <a:t>Response</a:t>
                      </a:r>
                      <a:endParaRPr sz="7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It’s plug-and-play — just turn it on. One device for phone, hotspot, and apps.</a:t>
                      </a:r>
                      <a:endParaRPr/>
                    </a:p>
                    <a:p>
                      <a:pPr indent="0" lvl="0" marL="184150" marR="0" rtl="0" algn="l">
                        <a:lnSpc>
                          <a:spcPct val="100000"/>
                        </a:lnSpc>
                        <a:spcBef>
                          <a:spcPts val="0"/>
                        </a:spcBef>
                        <a:spcAft>
                          <a:spcPts val="0"/>
                        </a:spcAft>
                        <a:buClr>
                          <a:srgbClr val="000000"/>
                        </a:buClr>
                        <a:buSzPts val="700"/>
                        <a:buFont typeface="Arial"/>
                        <a:buNone/>
                      </a:pPr>
                      <a:r>
                        <a:t/>
                      </a:r>
                      <a:endParaRPr sz="800" u="none" cap="none" strike="noStrike">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lang="en" sz="800" u="none" cap="none" strike="noStrike">
                          <a:latin typeface="Arial"/>
                          <a:ea typeface="Arial"/>
                          <a:cs typeface="Arial"/>
                          <a:sym typeface="Arial"/>
                        </a:rPr>
                        <a:t>As easy as a </a:t>
                      </a:r>
                      <a:r>
                        <a:rPr lang="en" sz="800" u="none" cap="none" strike="noStrike"/>
                        <a:t>cell phone</a:t>
                      </a:r>
                      <a:r>
                        <a:rPr lang="en" sz="800" u="none" cap="none" strike="noStrike">
                          <a:latin typeface="Arial"/>
                          <a:ea typeface="Arial"/>
                          <a:cs typeface="Arial"/>
                          <a:sym typeface="Arial"/>
                        </a:rPr>
                        <a:t> or tablet.</a:t>
                      </a:r>
                      <a:endParaRPr sz="800" u="none" cap="none" strike="noStrike">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pSp>
        <p:nvGrpSpPr>
          <p:cNvPr id="188" name="Google Shape;188;p4"/>
          <p:cNvGrpSpPr/>
          <p:nvPr/>
        </p:nvGrpSpPr>
        <p:grpSpPr>
          <a:xfrm>
            <a:off x="575441" y="2947260"/>
            <a:ext cx="296228" cy="388220"/>
            <a:chOff x="455122" y="2427301"/>
            <a:chExt cx="296228" cy="388220"/>
          </a:xfrm>
        </p:grpSpPr>
        <p:pic>
          <p:nvPicPr>
            <p:cNvPr id="189" name="Google Shape;189;p4"/>
            <p:cNvPicPr preferRelativeResize="0"/>
            <p:nvPr/>
          </p:nvPicPr>
          <p:blipFill rotWithShape="1">
            <a:blip r:embed="rId5">
              <a:alphaModFix/>
            </a:blip>
            <a:srcRect b="0" l="0" r="0" t="0"/>
            <a:stretch/>
          </p:blipFill>
          <p:spPr>
            <a:xfrm>
              <a:off x="495756" y="2633193"/>
              <a:ext cx="151286" cy="151247"/>
            </a:xfrm>
            <a:prstGeom prst="rect">
              <a:avLst/>
            </a:prstGeom>
            <a:noFill/>
            <a:ln>
              <a:noFill/>
            </a:ln>
          </p:spPr>
        </p:pic>
        <p:grpSp>
          <p:nvGrpSpPr>
            <p:cNvPr id="190" name="Google Shape;190;p4"/>
            <p:cNvGrpSpPr/>
            <p:nvPr/>
          </p:nvGrpSpPr>
          <p:grpSpPr>
            <a:xfrm>
              <a:off x="455122" y="2427301"/>
              <a:ext cx="296228" cy="388220"/>
              <a:chOff x="366359" y="3677896"/>
              <a:chExt cx="394970" cy="517627"/>
            </a:xfrm>
          </p:grpSpPr>
          <p:pic>
            <p:nvPicPr>
              <p:cNvPr id="191" name="Google Shape;191;p4"/>
              <p:cNvPicPr preferRelativeResize="0"/>
              <p:nvPr/>
            </p:nvPicPr>
            <p:blipFill rotWithShape="1">
              <a:blip r:embed="rId4">
                <a:alphaModFix/>
              </a:blip>
              <a:srcRect b="0" l="0" r="0" t="0"/>
              <a:stretch/>
            </p:blipFill>
            <p:spPr>
              <a:xfrm>
                <a:off x="431152" y="3677896"/>
                <a:ext cx="155505" cy="238393"/>
              </a:xfrm>
              <a:prstGeom prst="rect">
                <a:avLst/>
              </a:prstGeom>
              <a:noFill/>
              <a:ln>
                <a:noFill/>
              </a:ln>
            </p:spPr>
          </p:pic>
          <p:sp>
            <p:nvSpPr>
              <p:cNvPr id="192" name="Google Shape;192;p4"/>
              <p:cNvSpPr/>
              <p:nvPr/>
            </p:nvSpPr>
            <p:spPr>
              <a:xfrm>
                <a:off x="366359" y="3729434"/>
                <a:ext cx="394970" cy="466089"/>
              </a:xfrm>
              <a:custGeom>
                <a:rect b="b" l="l" r="r" t="t"/>
                <a:pathLst>
                  <a:path extrusionOk="0" h="466089" w="394970">
                    <a:moveTo>
                      <a:pt x="71294" y="216084"/>
                    </a:moveTo>
                    <a:lnTo>
                      <a:pt x="71294" y="109219"/>
                    </a:lnTo>
                    <a:lnTo>
                      <a:pt x="49522" y="76380"/>
                    </a:lnTo>
                    <a:lnTo>
                      <a:pt x="35645" y="73579"/>
                    </a:lnTo>
                    <a:lnTo>
                      <a:pt x="21772" y="76380"/>
                    </a:lnTo>
                    <a:lnTo>
                      <a:pt x="10442" y="84017"/>
                    </a:lnTo>
                    <a:lnTo>
                      <a:pt x="2801" y="95346"/>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pSp>
      <p:sp>
        <p:nvSpPr>
          <p:cNvPr id="193" name="Google Shape;193;p4"/>
          <p:cNvSpPr txBox="1"/>
          <p:nvPr/>
        </p:nvSpPr>
        <p:spPr>
          <a:xfrm>
            <a:off x="336638" y="230267"/>
            <a:ext cx="16839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Objection Handling</a:t>
            </a:r>
            <a:endParaRPr b="0" i="0" sz="1200" u="none" cap="none" strike="noStrike">
              <a:solidFill>
                <a:srgbClr val="000000"/>
              </a:solidFill>
              <a:latin typeface="Arial"/>
              <a:ea typeface="Arial"/>
              <a:cs typeface="Arial"/>
              <a:sym typeface="Arial"/>
            </a:endParaRPr>
          </a:p>
        </p:txBody>
      </p:sp>
      <p:sp>
        <p:nvSpPr>
          <p:cNvPr id="194" name="Google Shape;194;p4"/>
          <p:cNvSpPr/>
          <p:nvPr/>
        </p:nvSpPr>
        <p:spPr>
          <a:xfrm flipH="1" rot="10800000">
            <a:off x="280202" y="435704"/>
            <a:ext cx="8487918" cy="234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aphicFrame>
        <p:nvGraphicFramePr>
          <p:cNvPr id="195" name="Google Shape;195;p4"/>
          <p:cNvGraphicFramePr/>
          <p:nvPr/>
        </p:nvGraphicFramePr>
        <p:xfrm>
          <a:off x="4887953" y="3005369"/>
          <a:ext cx="3000000" cy="3000000"/>
        </p:xfrm>
        <a:graphic>
          <a:graphicData uri="http://schemas.openxmlformats.org/drawingml/2006/table">
            <a:tbl>
              <a:tblPr bandRow="1" firstRow="1">
                <a:noFill/>
                <a:tableStyleId>{51B5962E-76C0-4794-B4B3-5946E9CCE617}</a:tableStyleId>
              </a:tblPr>
              <a:tblGrid>
                <a:gridCol w="867650"/>
                <a:gridCol w="2814825"/>
              </a:tblGrid>
              <a:tr h="398375">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I’m not worried about security.</a:t>
                      </a:r>
                      <a:endParaRPr b="1"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840150">
                <a:tc>
                  <a:txBody>
                    <a:bodyPr/>
                    <a:lstStyle/>
                    <a:p>
                      <a:pPr indent="0" lvl="0" marL="50800" marR="0" rtl="0" algn="l">
                        <a:lnSpc>
                          <a:spcPct val="100000"/>
                        </a:lnSpc>
                        <a:spcBef>
                          <a:spcPts val="0"/>
                        </a:spcBef>
                        <a:spcAft>
                          <a:spcPts val="0"/>
                        </a:spcAft>
                        <a:buClr>
                          <a:srgbClr val="000000"/>
                        </a:buClr>
                        <a:buSzPts val="800"/>
                        <a:buFont typeface="Arial"/>
                        <a:buNone/>
                      </a:pPr>
                      <a:r>
                        <a:rPr b="1" lang="en" sz="700" u="none" cap="none" strike="noStrike">
                          <a:solidFill>
                            <a:srgbClr val="18518E"/>
                          </a:solidFill>
                          <a:latin typeface="Arial"/>
                          <a:ea typeface="Arial"/>
                          <a:cs typeface="Arial"/>
                          <a:sym typeface="Arial"/>
                        </a:rPr>
                        <a:t>Response</a:t>
                      </a:r>
                      <a:endParaRPr sz="7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1450" lvl="0" marL="34925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43% of cyberattacks target SMBs; remote worker attacks up 238%.</a:t>
                      </a:r>
                      <a:endParaRPr/>
                    </a:p>
                    <a:p>
                      <a:pPr indent="0" lvl="0" marL="177800" marR="0" rtl="0" algn="l">
                        <a:lnSpc>
                          <a:spcPct val="100000"/>
                        </a:lnSpc>
                        <a:spcBef>
                          <a:spcPts val="0"/>
                        </a:spcBef>
                        <a:spcAft>
                          <a:spcPts val="0"/>
                        </a:spcAft>
                        <a:buClr>
                          <a:srgbClr val="000000"/>
                        </a:buClr>
                        <a:buSzPts val="800"/>
                        <a:buFont typeface="Arial"/>
                        <a:buNone/>
                      </a:pPr>
                      <a:r>
                        <a:t/>
                      </a:r>
                      <a:endParaRPr sz="800" u="none" cap="none" strike="noStrike">
                        <a:latin typeface="Arial"/>
                        <a:ea typeface="Arial"/>
                        <a:cs typeface="Arial"/>
                        <a:sym typeface="Arial"/>
                      </a:endParaRPr>
                    </a:p>
                    <a:p>
                      <a:pPr indent="-171450" lvl="0" marL="34925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Hub provides encrypted, secure connectivity to protect business and remote staff.</a:t>
                      </a:r>
                      <a:endParaRPr sz="8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
        <p:nvSpPr>
          <p:cNvPr id="196" name="Google Shape;196;p4"/>
          <p:cNvSpPr txBox="1"/>
          <p:nvPr>
            <p:ph idx="12" type="sldNum"/>
          </p:nvPr>
        </p:nvSpPr>
        <p:spPr>
          <a:xfrm>
            <a:off x="8564569" y="4873005"/>
            <a:ext cx="297300" cy="138600"/>
          </a:xfrm>
          <a:prstGeom prst="rect">
            <a:avLst/>
          </a:prstGeom>
          <a:noFill/>
          <a:ln>
            <a:noFill/>
          </a:ln>
        </p:spPr>
        <p:txBody>
          <a:bodyPr anchorCtr="0" anchor="ctr" bIns="0" lIns="0" spcFirstLastPara="1" rIns="0" wrap="square" tIns="0">
            <a:spAutoFit/>
          </a:bodyPr>
          <a:lstStyle/>
          <a:p>
            <a:pPr indent="0" lvl="0" marL="25400" rtl="0" algn="r">
              <a:lnSpc>
                <a:spcPct val="103777"/>
              </a:lnSpc>
              <a:spcBef>
                <a:spcPts val="0"/>
              </a:spcBef>
              <a:spcAft>
                <a:spcPts val="0"/>
              </a:spcAft>
              <a:buSzPts val="600"/>
              <a:buNone/>
            </a:pPr>
            <a:fld id="{00000000-1234-1234-1234-123412341234}" type="slidenum">
              <a:rPr lang="en">
                <a:latin typeface="Quicksand"/>
                <a:ea typeface="Quicksand"/>
                <a:cs typeface="Quicksand"/>
                <a:sym typeface="Quicksand"/>
              </a:rPr>
              <a:t>‹#›</a:t>
            </a:fld>
            <a:endParaRPr>
              <a:latin typeface="Quicksand"/>
              <a:ea typeface="Quicksand"/>
              <a:cs typeface="Quicksand"/>
              <a:sym typeface="Quicksand"/>
            </a:endParaRPr>
          </a:p>
        </p:txBody>
      </p:sp>
      <p:sp>
        <p:nvSpPr>
          <p:cNvPr id="197" name="Google Shape;197;p4"/>
          <p:cNvSpPr txBox="1"/>
          <p:nvPr>
            <p:ph idx="11" type="ftr"/>
          </p:nvPr>
        </p:nvSpPr>
        <p:spPr>
          <a:xfrm>
            <a:off x="7255096" y="4873005"/>
            <a:ext cx="1428300" cy="107700"/>
          </a:xfrm>
          <a:prstGeom prst="rect">
            <a:avLst/>
          </a:prstGeom>
          <a:noFill/>
          <a:ln>
            <a:noFill/>
          </a:ln>
        </p:spPr>
        <p:txBody>
          <a:bodyPr anchorCtr="0" anchor="ctr" bIns="0" lIns="0" spcFirstLastPara="1" rIns="0" wrap="square" tIns="0">
            <a:spAutoFit/>
          </a:bodyPr>
          <a:lstStyle/>
          <a:p>
            <a:pPr indent="0" lvl="0" marL="12700" rtl="0" algn="ctr">
              <a:lnSpc>
                <a:spcPct val="133428"/>
              </a:lnSpc>
              <a:spcBef>
                <a:spcPts val="0"/>
              </a:spcBef>
              <a:spcAft>
                <a:spcPts val="0"/>
              </a:spcAft>
              <a:buSzPts val="700"/>
              <a:buNone/>
            </a:pPr>
            <a:r>
              <a:rPr lang="en" sz="700">
                <a:latin typeface="Quicksand"/>
                <a:ea typeface="Quicksand"/>
                <a:cs typeface="Quicksand"/>
                <a:sym typeface="Quicksand"/>
              </a:rPr>
              <a:t>FOR INTERNAL USE ONLY</a:t>
            </a:r>
            <a:endParaRPr/>
          </a:p>
        </p:txBody>
      </p:sp>
      <p:grpSp>
        <p:nvGrpSpPr>
          <p:cNvPr id="198" name="Google Shape;198;p4"/>
          <p:cNvGrpSpPr/>
          <p:nvPr/>
        </p:nvGrpSpPr>
        <p:grpSpPr>
          <a:xfrm>
            <a:off x="4973391" y="2966716"/>
            <a:ext cx="296228" cy="388220"/>
            <a:chOff x="4757576" y="2427301"/>
            <a:chExt cx="296228" cy="388220"/>
          </a:xfrm>
        </p:grpSpPr>
        <p:pic>
          <p:nvPicPr>
            <p:cNvPr id="199" name="Google Shape;199;p4"/>
            <p:cNvPicPr preferRelativeResize="0"/>
            <p:nvPr/>
          </p:nvPicPr>
          <p:blipFill rotWithShape="1">
            <a:blip r:embed="rId5">
              <a:alphaModFix/>
            </a:blip>
            <a:srcRect b="0" l="0" r="0" t="0"/>
            <a:stretch/>
          </p:blipFill>
          <p:spPr>
            <a:xfrm>
              <a:off x="4798210" y="2633193"/>
              <a:ext cx="151286" cy="151247"/>
            </a:xfrm>
            <a:prstGeom prst="rect">
              <a:avLst/>
            </a:prstGeom>
            <a:noFill/>
            <a:ln>
              <a:noFill/>
            </a:ln>
          </p:spPr>
        </p:pic>
        <p:grpSp>
          <p:nvGrpSpPr>
            <p:cNvPr id="200" name="Google Shape;200;p4"/>
            <p:cNvGrpSpPr/>
            <p:nvPr/>
          </p:nvGrpSpPr>
          <p:grpSpPr>
            <a:xfrm>
              <a:off x="4757576" y="2427301"/>
              <a:ext cx="296228" cy="388220"/>
              <a:chOff x="366359" y="3677896"/>
              <a:chExt cx="394970" cy="517627"/>
            </a:xfrm>
          </p:grpSpPr>
          <p:pic>
            <p:nvPicPr>
              <p:cNvPr id="201" name="Google Shape;201;p4"/>
              <p:cNvPicPr preferRelativeResize="0"/>
              <p:nvPr/>
            </p:nvPicPr>
            <p:blipFill rotWithShape="1">
              <a:blip r:embed="rId4">
                <a:alphaModFix/>
              </a:blip>
              <a:srcRect b="0" l="0" r="0" t="0"/>
              <a:stretch/>
            </p:blipFill>
            <p:spPr>
              <a:xfrm>
                <a:off x="431152" y="3677896"/>
                <a:ext cx="155505" cy="238393"/>
              </a:xfrm>
              <a:prstGeom prst="rect">
                <a:avLst/>
              </a:prstGeom>
              <a:noFill/>
              <a:ln>
                <a:noFill/>
              </a:ln>
            </p:spPr>
          </p:pic>
          <p:sp>
            <p:nvSpPr>
              <p:cNvPr id="202" name="Google Shape;202;p4"/>
              <p:cNvSpPr/>
              <p:nvPr/>
            </p:nvSpPr>
            <p:spPr>
              <a:xfrm>
                <a:off x="366359" y="3729434"/>
                <a:ext cx="394970" cy="466089"/>
              </a:xfrm>
              <a:custGeom>
                <a:rect b="b" l="l" r="r" t="t"/>
                <a:pathLst>
                  <a:path extrusionOk="0" h="466089" w="394970">
                    <a:moveTo>
                      <a:pt x="71294" y="216084"/>
                    </a:moveTo>
                    <a:lnTo>
                      <a:pt x="71294" y="109219"/>
                    </a:lnTo>
                    <a:lnTo>
                      <a:pt x="49522" y="76380"/>
                    </a:lnTo>
                    <a:lnTo>
                      <a:pt x="35645" y="73579"/>
                    </a:lnTo>
                    <a:lnTo>
                      <a:pt x="21772" y="76380"/>
                    </a:lnTo>
                    <a:lnTo>
                      <a:pt x="10442" y="84017"/>
                    </a:lnTo>
                    <a:lnTo>
                      <a:pt x="2801" y="95346"/>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pSp>
      <p:pic>
        <p:nvPicPr>
          <p:cNvPr id="203" name="Google Shape;203;p4"/>
          <p:cNvPicPr preferRelativeResize="0"/>
          <p:nvPr/>
        </p:nvPicPr>
        <p:blipFill rotWithShape="1">
          <a:blip r:embed="rId6">
            <a:alphaModFix/>
          </a:blip>
          <a:srcRect b="0" l="0" r="0" t="0"/>
          <a:stretch/>
        </p:blipFill>
        <p:spPr>
          <a:xfrm>
            <a:off x="219250" y="4510634"/>
            <a:ext cx="1256028" cy="447832"/>
          </a:xfrm>
          <a:prstGeom prst="rect">
            <a:avLst/>
          </a:prstGeom>
          <a:noFill/>
          <a:ln>
            <a:noFill/>
          </a:ln>
        </p:spPr>
      </p:pic>
      <p:grpSp>
        <p:nvGrpSpPr>
          <p:cNvPr id="204" name="Google Shape;204;p4"/>
          <p:cNvGrpSpPr/>
          <p:nvPr/>
        </p:nvGrpSpPr>
        <p:grpSpPr>
          <a:xfrm>
            <a:off x="5014025" y="1053500"/>
            <a:ext cx="296228" cy="388221"/>
            <a:chOff x="455122" y="734639"/>
            <a:chExt cx="296228" cy="388221"/>
          </a:xfrm>
        </p:grpSpPr>
        <p:pic>
          <p:nvPicPr>
            <p:cNvPr id="205" name="Google Shape;205;p4"/>
            <p:cNvPicPr preferRelativeResize="0"/>
            <p:nvPr/>
          </p:nvPicPr>
          <p:blipFill rotWithShape="1">
            <a:blip r:embed="rId3">
              <a:alphaModFix/>
            </a:blip>
            <a:srcRect b="0" l="0" r="0" t="0"/>
            <a:stretch/>
          </p:blipFill>
          <p:spPr>
            <a:xfrm>
              <a:off x="495756" y="940532"/>
              <a:ext cx="151286" cy="151247"/>
            </a:xfrm>
            <a:prstGeom prst="rect">
              <a:avLst/>
            </a:prstGeom>
            <a:noFill/>
            <a:ln>
              <a:noFill/>
            </a:ln>
          </p:spPr>
        </p:pic>
        <p:grpSp>
          <p:nvGrpSpPr>
            <p:cNvPr id="206" name="Google Shape;206;p4"/>
            <p:cNvGrpSpPr/>
            <p:nvPr/>
          </p:nvGrpSpPr>
          <p:grpSpPr>
            <a:xfrm>
              <a:off x="455122" y="734639"/>
              <a:ext cx="296228" cy="388221"/>
              <a:chOff x="366359" y="1010896"/>
              <a:chExt cx="394970" cy="517628"/>
            </a:xfrm>
          </p:grpSpPr>
          <p:pic>
            <p:nvPicPr>
              <p:cNvPr id="207" name="Google Shape;207;p4"/>
              <p:cNvPicPr preferRelativeResize="0"/>
              <p:nvPr/>
            </p:nvPicPr>
            <p:blipFill rotWithShape="1">
              <a:blip r:embed="rId4">
                <a:alphaModFix/>
              </a:blip>
              <a:srcRect b="0" l="0" r="0" t="0"/>
              <a:stretch/>
            </p:blipFill>
            <p:spPr>
              <a:xfrm>
                <a:off x="431152" y="1010896"/>
                <a:ext cx="155505" cy="238393"/>
              </a:xfrm>
              <a:prstGeom prst="rect">
                <a:avLst/>
              </a:prstGeom>
              <a:noFill/>
              <a:ln>
                <a:noFill/>
              </a:ln>
            </p:spPr>
          </p:pic>
          <p:sp>
            <p:nvSpPr>
              <p:cNvPr id="208" name="Google Shape;208;p4"/>
              <p:cNvSpPr/>
              <p:nvPr/>
            </p:nvSpPr>
            <p:spPr>
              <a:xfrm>
                <a:off x="366359" y="1062434"/>
                <a:ext cx="394970" cy="466090"/>
              </a:xfrm>
              <a:custGeom>
                <a:rect b="b" l="l" r="r" t="t"/>
                <a:pathLst>
                  <a:path extrusionOk="0" h="466090" w="394970">
                    <a:moveTo>
                      <a:pt x="71294" y="216084"/>
                    </a:moveTo>
                    <a:lnTo>
                      <a:pt x="71294" y="109219"/>
                    </a:lnTo>
                    <a:lnTo>
                      <a:pt x="49522" y="76380"/>
                    </a:lnTo>
                    <a:lnTo>
                      <a:pt x="35645" y="73579"/>
                    </a:lnTo>
                    <a:lnTo>
                      <a:pt x="21772" y="76380"/>
                    </a:lnTo>
                    <a:lnTo>
                      <a:pt x="10442" y="84017"/>
                    </a:lnTo>
                    <a:lnTo>
                      <a:pt x="2801" y="95345"/>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5"/>
          <p:cNvSpPr/>
          <p:nvPr/>
        </p:nvSpPr>
        <p:spPr>
          <a:xfrm>
            <a:off x="304725" y="727025"/>
            <a:ext cx="8463300" cy="3613500"/>
          </a:xfrm>
          <a:prstGeom prst="roundRect">
            <a:avLst>
              <a:gd fmla="val 3685"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15" name="Google Shape;215;p5"/>
          <p:cNvSpPr txBox="1"/>
          <p:nvPr/>
        </p:nvSpPr>
        <p:spPr>
          <a:xfrm>
            <a:off x="442050" y="895150"/>
            <a:ext cx="8023800" cy="2943863"/>
          </a:xfrm>
          <a:prstGeom prst="rect">
            <a:avLst/>
          </a:prstGeom>
          <a:noFill/>
          <a:ln>
            <a:noFill/>
          </a:ln>
        </p:spPr>
        <p:txBody>
          <a:bodyPr anchorCtr="0" anchor="t" bIns="22850" lIns="45725" spcFirstLastPara="1" rIns="45725" wrap="square" tIns="22850">
            <a:spAutoFit/>
          </a:bodyPr>
          <a:lstStyle/>
          <a:p>
            <a:pPr indent="0" lvl="0" marL="0" marR="0" rtl="0" algn="l">
              <a:lnSpc>
                <a:spcPct val="115000"/>
              </a:lnSpc>
              <a:spcBef>
                <a:spcPts val="1200"/>
              </a:spcBef>
              <a:spcAft>
                <a:spcPts val="0"/>
              </a:spcAft>
              <a:buClr>
                <a:srgbClr val="000000"/>
              </a:buClr>
              <a:buSzPts val="1100"/>
              <a:buFont typeface="Arial"/>
              <a:buNone/>
            </a:pPr>
            <a:r>
              <a:rPr b="1" i="0" lang="en" sz="1100" u="none" cap="none" strike="noStrike">
                <a:solidFill>
                  <a:srgbClr val="EA098E"/>
                </a:solidFill>
                <a:latin typeface="Arial"/>
                <a:ea typeface="Arial"/>
                <a:cs typeface="Arial"/>
                <a:sym typeface="Arial"/>
              </a:rPr>
              <a:t>Phone Script</a:t>
            </a:r>
            <a:endParaRPr/>
          </a:p>
          <a:p>
            <a:pPr indent="0" lvl="0" marL="0" marR="0" rtl="0" algn="l">
              <a:lnSpc>
                <a:spcPct val="115000"/>
              </a:lnSpc>
              <a:spcBef>
                <a:spcPts val="1200"/>
              </a:spcBef>
              <a:spcAft>
                <a:spcPts val="0"/>
              </a:spcAft>
              <a:buNone/>
            </a:pPr>
            <a:r>
              <a:rPr b="1" i="0" lang="en" sz="1100" u="none" cap="none" strike="noStrike">
                <a:solidFill>
                  <a:srgbClr val="EA098E"/>
                </a:solidFill>
                <a:latin typeface="Arial"/>
                <a:ea typeface="Arial"/>
                <a:cs typeface="Arial"/>
                <a:sym typeface="Arial"/>
              </a:rPr>
              <a:t>Opening</a:t>
            </a:r>
            <a:endParaRPr b="1" i="0" sz="1100" u="none" cap="none" strike="noStrike">
              <a:solidFill>
                <a:srgbClr val="EA098E"/>
              </a:solidFill>
              <a:latin typeface="Arial"/>
              <a:ea typeface="Arial"/>
              <a:cs typeface="Arial"/>
              <a:sym typeface="Arial"/>
            </a:endParaRPr>
          </a:p>
          <a:p>
            <a:pPr indent="0" lvl="0" marL="0" marR="0" rtl="0" algn="l">
              <a:lnSpc>
                <a:spcPct val="100000"/>
              </a:lnSpc>
              <a:spcBef>
                <a:spcPts val="0"/>
              </a:spcBef>
              <a:spcAft>
                <a:spcPts val="0"/>
              </a:spcAft>
              <a:buNone/>
            </a:pPr>
            <a:r>
              <a:rPr b="0" i="0" lang="en" sz="1100" u="none" cap="none" strike="noStrike">
                <a:solidFill>
                  <a:srgbClr val="000000"/>
                </a:solidFill>
                <a:latin typeface="Arial"/>
                <a:ea typeface="Arial"/>
                <a:cs typeface="Arial"/>
                <a:sym typeface="Arial"/>
              </a:rPr>
              <a:t>Hi [First Name], this is [Your Name] with T-Mobile. I work with a lot of small business owners who tell me it’s tough to separate personal and business communications. Using the same phone number and voicemail for both just doesn’t project the professional image they want.</a:t>
            </a:r>
            <a:endParaRPr/>
          </a:p>
          <a:p>
            <a:pPr indent="0" lvl="0" marL="0" marR="0" rtl="0" algn="l">
              <a:lnSpc>
                <a:spcPct val="100000"/>
              </a:lnSpc>
              <a:spcBef>
                <a:spcPts val="0"/>
              </a:spcBef>
              <a:spcAft>
                <a:spcPts val="0"/>
              </a:spcAft>
              <a:buNone/>
            </a:pPr>
            <a:r>
              <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100" u="none" cap="none" strike="noStrike">
                <a:solidFill>
                  <a:srgbClr val="EA098E"/>
                </a:solidFill>
                <a:latin typeface="Arial"/>
                <a:ea typeface="Arial"/>
                <a:cs typeface="Arial"/>
                <a:sym typeface="Arial"/>
              </a:rPr>
              <a:t>Value Pitch (with proof):</a:t>
            </a:r>
            <a:br>
              <a:rPr b="0" i="0" lang="en" sz="1100" u="none" cap="none" strike="noStrike">
                <a:solidFill>
                  <a:srgbClr val="000000"/>
                </a:solidFill>
                <a:latin typeface="Arial"/>
                <a:ea typeface="Arial"/>
                <a:cs typeface="Arial"/>
                <a:sym typeface="Arial"/>
              </a:rPr>
            </a:br>
            <a:r>
              <a:rPr b="0" i="0" lang="en" sz="1100" u="none" cap="none" strike="noStrike">
                <a:solidFill>
                  <a:srgbClr val="000000"/>
                </a:solidFill>
                <a:latin typeface="Arial"/>
                <a:ea typeface="Arial"/>
                <a:cs typeface="Arial"/>
                <a:sym typeface="Arial"/>
              </a:rPr>
              <a:t>“That’s why we created the Small Business Communication Hub. It gives you a dedicated business phone line with voicemail and texting, a built-in Wi-Fi hotspot, and a 7-inch touchscreen for calls, email, and apps. Nearly two-thirds of customers say they trust businesses more when they see a professional phone number, and this solution makes that easy. It helps you project professionalism, reduce costs, and protect your business.</a:t>
            </a:r>
            <a:endParaRPr/>
          </a:p>
          <a:p>
            <a:pPr indent="0" lvl="0" marL="0" marR="0" rtl="0" algn="l">
              <a:lnSpc>
                <a:spcPct val="100000"/>
              </a:lnSpc>
              <a:spcBef>
                <a:spcPts val="0"/>
              </a:spcBef>
              <a:spcAft>
                <a:spcPts val="0"/>
              </a:spcAft>
              <a:buNone/>
            </a:pPr>
            <a:r>
              <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100" u="none" cap="none" strike="noStrike">
                <a:solidFill>
                  <a:srgbClr val="EA098E"/>
                </a:solidFill>
                <a:latin typeface="Arial"/>
                <a:ea typeface="Arial"/>
                <a:cs typeface="Arial"/>
                <a:sym typeface="Arial"/>
              </a:rPr>
              <a:t>Close / Next Step:</a:t>
            </a:r>
            <a:br>
              <a:rPr b="0" i="0" lang="en" sz="1100" u="none" cap="none" strike="noStrike">
                <a:solidFill>
                  <a:srgbClr val="000000"/>
                </a:solidFill>
                <a:latin typeface="Arial"/>
                <a:ea typeface="Arial"/>
                <a:cs typeface="Arial"/>
                <a:sym typeface="Arial"/>
              </a:rPr>
            </a:br>
            <a:r>
              <a:rPr b="0" i="0" lang="en" sz="1100" u="none" cap="none" strike="noStrike">
                <a:solidFill>
                  <a:srgbClr val="000000"/>
                </a:solidFill>
                <a:latin typeface="Arial"/>
                <a:ea typeface="Arial"/>
                <a:cs typeface="Arial"/>
                <a:sym typeface="Arial"/>
              </a:rPr>
              <a:t>“I’d love to set up a quick call to show you how this can fit into your business. Would you be available [Tuesday at 2 PM] or [Wednesday at 10 AM]?</a:t>
            </a:r>
            <a:endParaRPr/>
          </a:p>
        </p:txBody>
      </p:sp>
      <p:sp>
        <p:nvSpPr>
          <p:cNvPr id="216" name="Google Shape;216;p5"/>
          <p:cNvSpPr txBox="1"/>
          <p:nvPr/>
        </p:nvSpPr>
        <p:spPr>
          <a:xfrm>
            <a:off x="336677" y="230275"/>
            <a:ext cx="43620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SOHO Business Owners – Phone Script &amp; Voicemail Script</a:t>
            </a:r>
            <a:endParaRPr b="0" i="0" sz="1200" u="none" cap="none" strike="noStrike">
              <a:solidFill>
                <a:srgbClr val="000000"/>
              </a:solidFill>
              <a:latin typeface="Arial"/>
              <a:ea typeface="Arial"/>
              <a:cs typeface="Arial"/>
              <a:sym typeface="Arial"/>
            </a:endParaRPr>
          </a:p>
        </p:txBody>
      </p:sp>
      <p:sp>
        <p:nvSpPr>
          <p:cNvPr id="217" name="Google Shape;217;p5"/>
          <p:cNvSpPr/>
          <p:nvPr/>
        </p:nvSpPr>
        <p:spPr>
          <a:xfrm flipH="1" rot="10800000">
            <a:off x="280202" y="435704"/>
            <a:ext cx="8487918" cy="234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pic>
        <p:nvPicPr>
          <p:cNvPr id="218" name="Google Shape;218;p5"/>
          <p:cNvPicPr preferRelativeResize="0"/>
          <p:nvPr/>
        </p:nvPicPr>
        <p:blipFill rotWithShape="1">
          <a:blip r:embed="rId3">
            <a:alphaModFix/>
          </a:blip>
          <a:srcRect b="0" l="0" r="0" t="0"/>
          <a:stretch/>
        </p:blipFill>
        <p:spPr>
          <a:xfrm>
            <a:off x="219250" y="4510634"/>
            <a:ext cx="1256028" cy="44783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g37a82fb5a2c_0_5"/>
          <p:cNvSpPr/>
          <p:nvPr/>
        </p:nvSpPr>
        <p:spPr>
          <a:xfrm>
            <a:off x="304725" y="727025"/>
            <a:ext cx="8463300" cy="3729000"/>
          </a:xfrm>
          <a:prstGeom prst="roundRect">
            <a:avLst>
              <a:gd fmla="val 3685"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25" name="Google Shape;225;g37a82fb5a2c_0_5"/>
          <p:cNvSpPr txBox="1"/>
          <p:nvPr/>
        </p:nvSpPr>
        <p:spPr>
          <a:xfrm>
            <a:off x="657950" y="838000"/>
            <a:ext cx="8023800" cy="3070051"/>
          </a:xfrm>
          <a:prstGeom prst="rect">
            <a:avLst/>
          </a:prstGeom>
          <a:noFill/>
          <a:ln>
            <a:noFill/>
          </a:ln>
        </p:spPr>
        <p:txBody>
          <a:bodyPr anchorCtr="0" anchor="t" bIns="22850" lIns="45725" spcFirstLastPara="1" rIns="45725" wrap="square" tIns="22850">
            <a:spAutoFit/>
          </a:bodyPr>
          <a:lstStyle/>
          <a:p>
            <a:pPr indent="0" lvl="0" marL="0" marR="0" rtl="0" algn="l">
              <a:lnSpc>
                <a:spcPct val="115000"/>
              </a:lnSpc>
              <a:spcBef>
                <a:spcPts val="1200"/>
              </a:spcBef>
              <a:spcAft>
                <a:spcPts val="0"/>
              </a:spcAft>
              <a:buClr>
                <a:srgbClr val="000000"/>
              </a:buClr>
              <a:buSzPts val="1100"/>
              <a:buFont typeface="Arial"/>
              <a:buNone/>
            </a:pPr>
            <a:r>
              <a:rPr b="1" i="0" lang="en" sz="1100" u="none" cap="none" strike="noStrike">
                <a:solidFill>
                  <a:srgbClr val="EA098E"/>
                </a:solidFill>
                <a:latin typeface="Arial"/>
                <a:ea typeface="Arial"/>
                <a:cs typeface="Arial"/>
                <a:sym typeface="Arial"/>
              </a:rPr>
              <a:t>Phone Script</a:t>
            </a:r>
            <a:endParaRPr/>
          </a:p>
          <a:p>
            <a:pPr indent="0" lvl="0" marL="0" marR="0" rtl="0" algn="l">
              <a:lnSpc>
                <a:spcPct val="115000"/>
              </a:lnSpc>
              <a:spcBef>
                <a:spcPts val="1200"/>
              </a:spcBef>
              <a:spcAft>
                <a:spcPts val="0"/>
              </a:spcAft>
              <a:buNone/>
            </a:pPr>
            <a:r>
              <a:rPr b="1" i="0" lang="en" sz="1100" u="none" cap="none" strike="noStrike">
                <a:solidFill>
                  <a:srgbClr val="EA098E"/>
                </a:solidFill>
                <a:latin typeface="Arial"/>
                <a:ea typeface="Arial"/>
                <a:cs typeface="Arial"/>
                <a:sym typeface="Arial"/>
              </a:rPr>
              <a:t>Opening</a:t>
            </a:r>
            <a:endParaRPr b="1" i="0" sz="1100" u="none" cap="none" strike="noStrike">
              <a:solidFill>
                <a:srgbClr val="EA098E"/>
              </a:solidFill>
              <a:latin typeface="Arial"/>
              <a:ea typeface="Arial"/>
              <a:cs typeface="Arial"/>
              <a:sym typeface="Arial"/>
            </a:endParaRPr>
          </a:p>
          <a:p>
            <a:pPr indent="0" lvl="0" marL="0" marR="0" rtl="0" algn="l">
              <a:lnSpc>
                <a:spcPct val="100000"/>
              </a:lnSpc>
              <a:spcBef>
                <a:spcPts val="0"/>
              </a:spcBef>
              <a:spcAft>
                <a:spcPts val="0"/>
              </a:spcAft>
              <a:buNone/>
            </a:pPr>
            <a:r>
              <a:rPr b="0" i="0" lang="en" sz="1000" u="none" cap="none" strike="noStrike">
                <a:solidFill>
                  <a:srgbClr val="000000"/>
                </a:solidFill>
                <a:latin typeface="Arial"/>
                <a:ea typeface="Arial"/>
                <a:cs typeface="Arial"/>
                <a:sym typeface="Arial"/>
              </a:rPr>
              <a:t>Hi [First Name], this is [Your Name] with T-Mobile. I work with a lot of companies that tell me it’s tough to keep their remote employees projecting a professional image when they’re using personal cell phones for work.</a:t>
            </a:r>
            <a:endParaRPr/>
          </a:p>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100" u="none" cap="none" strike="noStrike">
                <a:solidFill>
                  <a:srgbClr val="EA098E"/>
                </a:solidFill>
                <a:latin typeface="Arial"/>
                <a:ea typeface="Arial"/>
                <a:cs typeface="Arial"/>
                <a:sym typeface="Arial"/>
              </a:rPr>
              <a:t>Value Pitch (with proof):</a:t>
            </a:r>
            <a:br>
              <a:rPr b="0" i="0" lang="en" sz="1000" u="none" cap="none" strike="noStrike">
                <a:solidFill>
                  <a:srgbClr val="000000"/>
                </a:solidFill>
                <a:latin typeface="Arial"/>
                <a:ea typeface="Arial"/>
                <a:cs typeface="Arial"/>
                <a:sym typeface="Arial"/>
              </a:rPr>
            </a:br>
            <a:r>
              <a:rPr b="0" i="0" lang="en" sz="1000" u="none" cap="none" strike="noStrike">
                <a:solidFill>
                  <a:srgbClr val="000000"/>
                </a:solidFill>
                <a:latin typeface="Arial"/>
                <a:ea typeface="Arial"/>
                <a:cs typeface="Arial"/>
                <a:sym typeface="Arial"/>
              </a:rPr>
              <a:t>That’s why we created the Small Business Communication Hub. It gives each employee a dedicated business line with voicemail and texting, plus a built-in Wi-Fi hotspot and a 7-inch touchscreen for calls, email, and apps. Nearly two-thirds of customers say they trust businesses more when they see a professional phone number — and this solution makes that simple, while also keeping your team connected and secure wherever they work.</a:t>
            </a:r>
            <a:endParaRPr/>
          </a:p>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100" u="none" cap="none" strike="noStrike">
                <a:solidFill>
                  <a:srgbClr val="EA098E"/>
                </a:solidFill>
                <a:latin typeface="Arial"/>
                <a:ea typeface="Arial"/>
                <a:cs typeface="Arial"/>
                <a:sym typeface="Arial"/>
              </a:rPr>
              <a:t>Close / Next Step:</a:t>
            </a:r>
            <a:br>
              <a:rPr b="0" i="0" lang="en" sz="1000" u="none" cap="none" strike="noStrike">
                <a:solidFill>
                  <a:srgbClr val="000000"/>
                </a:solidFill>
                <a:latin typeface="Arial"/>
                <a:ea typeface="Arial"/>
                <a:cs typeface="Arial"/>
                <a:sym typeface="Arial"/>
              </a:rPr>
            </a:br>
            <a:r>
              <a:rPr b="0" i="0" lang="en" sz="1000" u="none" cap="none" strike="noStrike">
                <a:solidFill>
                  <a:srgbClr val="000000"/>
                </a:solidFill>
                <a:latin typeface="Arial"/>
                <a:ea typeface="Arial"/>
                <a:cs typeface="Arial"/>
                <a:sym typeface="Arial"/>
              </a:rPr>
              <a:t>I’d love to set up a quick call to show you how this could fit into your business. Would you be available [Tuesday at 2 PM] or [Wednesday at 10 AM]?</a:t>
            </a:r>
            <a:endParaRPr/>
          </a:p>
          <a:p>
            <a:pPr indent="0" lvl="0" marL="0" marR="0" rtl="0" algn="l">
              <a:lnSpc>
                <a:spcPct val="115000"/>
              </a:lnSpc>
              <a:spcBef>
                <a:spcPts val="1200"/>
              </a:spcBef>
              <a:spcAft>
                <a:spcPts val="1200"/>
              </a:spcAft>
              <a:buClr>
                <a:srgbClr val="000000"/>
              </a:buClr>
              <a:buSzPts val="800"/>
              <a:buFont typeface="Arial"/>
              <a:buNone/>
            </a:pPr>
            <a:r>
              <a:t/>
            </a:r>
            <a:endParaRPr b="1" i="0" sz="800" u="none" cap="none" strike="noStrike">
              <a:solidFill>
                <a:srgbClr val="18518E"/>
              </a:solidFill>
              <a:latin typeface="Arial"/>
              <a:ea typeface="Arial"/>
              <a:cs typeface="Arial"/>
              <a:sym typeface="Arial"/>
            </a:endParaRPr>
          </a:p>
        </p:txBody>
      </p:sp>
      <p:sp>
        <p:nvSpPr>
          <p:cNvPr id="226" name="Google Shape;226;g37a82fb5a2c_0_5"/>
          <p:cNvSpPr txBox="1"/>
          <p:nvPr/>
        </p:nvSpPr>
        <p:spPr>
          <a:xfrm>
            <a:off x="336675" y="230275"/>
            <a:ext cx="6336900" cy="459900"/>
          </a:xfrm>
          <a:prstGeom prst="rect">
            <a:avLst/>
          </a:prstGeom>
          <a:noFill/>
          <a:ln>
            <a:noFill/>
          </a:ln>
        </p:spPr>
        <p:txBody>
          <a:bodyPr anchorCtr="0" anchor="t" bIns="0" lIns="0" spcFirstLastPara="1" rIns="0" wrap="square" tIns="11425">
            <a:spAutoFit/>
          </a:bodyPr>
          <a:lstStyle/>
          <a:p>
            <a:pPr indent="0" lvl="0" marL="0" marR="0" rtl="0" algn="l">
              <a:lnSpc>
                <a:spcPct val="115000"/>
              </a:lnSpc>
              <a:spcBef>
                <a:spcPts val="1800"/>
              </a:spcBef>
              <a:spcAft>
                <a:spcPts val="0"/>
              </a:spcAft>
              <a:buClr>
                <a:schemeClr val="dk1"/>
              </a:buClr>
              <a:buSzPts val="1100"/>
              <a:buFont typeface="Arial"/>
              <a:buNone/>
            </a:pPr>
            <a:r>
              <a:rPr b="1" i="0" lang="en" sz="1200" u="none" cap="none" strike="noStrike">
                <a:solidFill>
                  <a:srgbClr val="EA098E"/>
                </a:solidFill>
                <a:latin typeface="Arial"/>
                <a:ea typeface="Arial"/>
                <a:cs typeface="Arial"/>
                <a:sym typeface="Arial"/>
              </a:rPr>
              <a:t>Remote Worker Decision-Makers – Phone Script &amp; Voicemail Script</a:t>
            </a:r>
            <a:endParaRPr b="1" i="0" sz="1100" u="none" cap="none" strike="noStrike">
              <a:solidFill>
                <a:srgbClr val="EA098E"/>
              </a:solidFill>
              <a:latin typeface="Arial"/>
              <a:ea typeface="Arial"/>
              <a:cs typeface="Arial"/>
              <a:sym typeface="Arial"/>
            </a:endParaRPr>
          </a:p>
          <a:p>
            <a:pPr indent="0" lvl="0" marL="12700" marR="0" rtl="0" algn="l">
              <a:lnSpc>
                <a:spcPct val="100000"/>
              </a:lnSpc>
              <a:spcBef>
                <a:spcPts val="400"/>
              </a:spcBef>
              <a:spcAft>
                <a:spcPts val="0"/>
              </a:spcAft>
              <a:buClr>
                <a:srgbClr val="000000"/>
              </a:buClr>
              <a:buSzPts val="1200"/>
              <a:buFont typeface="Arial"/>
              <a:buNone/>
            </a:pPr>
            <a:r>
              <a:t/>
            </a:r>
            <a:endParaRPr b="1" i="0" sz="1200" u="none" cap="none" strike="noStrike">
              <a:solidFill>
                <a:srgbClr val="EA098E"/>
              </a:solidFill>
              <a:latin typeface="Arial"/>
              <a:ea typeface="Arial"/>
              <a:cs typeface="Arial"/>
              <a:sym typeface="Arial"/>
            </a:endParaRPr>
          </a:p>
        </p:txBody>
      </p:sp>
      <p:sp>
        <p:nvSpPr>
          <p:cNvPr id="227" name="Google Shape;227;g37a82fb5a2c_0_5"/>
          <p:cNvSpPr/>
          <p:nvPr/>
        </p:nvSpPr>
        <p:spPr>
          <a:xfrm flipH="1" rot="10800000">
            <a:off x="280202" y="435704"/>
            <a:ext cx="8487918" cy="234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pic>
        <p:nvPicPr>
          <p:cNvPr id="228" name="Google Shape;228;g37a82fb5a2c_0_5"/>
          <p:cNvPicPr preferRelativeResize="0"/>
          <p:nvPr/>
        </p:nvPicPr>
        <p:blipFill rotWithShape="1">
          <a:blip r:embed="rId3">
            <a:alphaModFix/>
          </a:blip>
          <a:srcRect b="0" l="0" r="0" t="0"/>
          <a:stretch/>
        </p:blipFill>
        <p:spPr>
          <a:xfrm>
            <a:off x="219250" y="4510634"/>
            <a:ext cx="1256028" cy="44783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6"/>
          <p:cNvSpPr/>
          <p:nvPr/>
        </p:nvSpPr>
        <p:spPr>
          <a:xfrm>
            <a:off x="304725" y="661925"/>
            <a:ext cx="8463300" cy="3776400"/>
          </a:xfrm>
          <a:prstGeom prst="roundRect">
            <a:avLst>
              <a:gd fmla="val 3685"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35" name="Google Shape;235;p6"/>
          <p:cNvSpPr txBox="1"/>
          <p:nvPr/>
        </p:nvSpPr>
        <p:spPr>
          <a:xfrm>
            <a:off x="510000" y="819225"/>
            <a:ext cx="8051700" cy="3570188"/>
          </a:xfrm>
          <a:prstGeom prst="rect">
            <a:avLst/>
          </a:prstGeom>
          <a:noFill/>
          <a:ln>
            <a:noFill/>
          </a:ln>
        </p:spPr>
        <p:txBody>
          <a:bodyPr anchorCtr="0" anchor="t" bIns="22850" lIns="45725" spcFirstLastPara="1" rIns="45725" wrap="square" tIns="22850">
            <a:spAutoFit/>
          </a:bodyPr>
          <a:lstStyle/>
          <a:p>
            <a:pPr indent="0" lvl="0" marL="0" marR="0" rtl="0" algn="l">
              <a:lnSpc>
                <a:spcPct val="115000"/>
              </a:lnSpc>
              <a:spcBef>
                <a:spcPts val="1200"/>
              </a:spcBef>
              <a:spcAft>
                <a:spcPts val="0"/>
              </a:spcAft>
              <a:buClr>
                <a:srgbClr val="000000"/>
              </a:buClr>
              <a:buSzPts val="1000"/>
              <a:buFont typeface="Arial"/>
              <a:buNone/>
            </a:pPr>
            <a:r>
              <a:rPr b="1" i="0" lang="en" sz="1000" u="none" cap="none" strike="noStrike">
                <a:solidFill>
                  <a:srgbClr val="18518E"/>
                </a:solidFill>
                <a:latin typeface="Arial"/>
                <a:ea typeface="Arial"/>
                <a:cs typeface="Arial"/>
                <a:sym typeface="Arial"/>
              </a:rPr>
              <a:t>Subject line:</a:t>
            </a:r>
            <a:endParaRPr b="1" i="0" sz="1000" u="none" cap="none" strike="noStrike">
              <a:solidFill>
                <a:srgbClr val="18518E"/>
              </a:solidFill>
              <a:latin typeface="Arial"/>
              <a:ea typeface="Arial"/>
              <a:cs typeface="Arial"/>
              <a:sym typeface="Arial"/>
            </a:endParaRPr>
          </a:p>
          <a:p>
            <a:pPr indent="0" lvl="0" marL="0" marR="0" rtl="0" algn="l">
              <a:lnSpc>
                <a:spcPct val="115000"/>
              </a:lnSpc>
              <a:spcBef>
                <a:spcPts val="1200"/>
              </a:spcBef>
              <a:spcAft>
                <a:spcPts val="0"/>
              </a:spcAft>
              <a:buNone/>
            </a:pPr>
            <a:r>
              <a:rPr b="0" i="0" lang="en" sz="1000" u="none" cap="none" strike="noStrike">
                <a:solidFill>
                  <a:srgbClr val="000000"/>
                </a:solidFill>
                <a:latin typeface="Arial"/>
                <a:ea typeface="Arial"/>
                <a:cs typeface="Arial"/>
                <a:sym typeface="Arial"/>
              </a:rPr>
              <a:t>Learn how to project a professional image from your home office</a:t>
            </a:r>
            <a:r>
              <a:rPr b="0" i="0" lang="en" sz="1000" u="none" cap="none" strike="noStrike">
                <a:solidFill>
                  <a:schemeClr val="dk1"/>
                </a:solidFill>
                <a:latin typeface="Arial"/>
                <a:ea typeface="Arial"/>
                <a:cs typeface="Arial"/>
                <a:sym typeface="Arial"/>
              </a:rPr>
              <a:t> </a:t>
            </a:r>
            <a:br>
              <a:rPr b="0" i="0" lang="en" sz="1000" u="none" cap="none" strike="noStrike">
                <a:solidFill>
                  <a:schemeClr val="dk1"/>
                </a:solidFill>
                <a:latin typeface="Arial"/>
                <a:ea typeface="Arial"/>
                <a:cs typeface="Arial"/>
                <a:sym typeface="Arial"/>
              </a:rPr>
            </a:b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 sz="1000" u="none" cap="none" strike="noStrike">
                <a:solidFill>
                  <a:srgbClr val="18518E"/>
                </a:solidFill>
                <a:latin typeface="Arial"/>
                <a:ea typeface="Arial"/>
                <a:cs typeface="Arial"/>
                <a:sym typeface="Arial"/>
              </a:rPr>
              <a:t>Body:</a:t>
            </a:r>
            <a:br>
              <a:rPr b="1" i="0" lang="en" sz="1000" u="none" cap="none" strike="noStrike">
                <a:solidFill>
                  <a:srgbClr val="18518E"/>
                </a:solidFill>
                <a:latin typeface="Arial"/>
                <a:ea typeface="Arial"/>
                <a:cs typeface="Arial"/>
                <a:sym typeface="Arial"/>
              </a:rPr>
            </a:br>
            <a:br>
              <a:rPr b="1" i="0" lang="en" sz="1000" u="none" cap="none" strike="noStrike">
                <a:solidFill>
                  <a:schemeClr val="dk1"/>
                </a:solidFill>
                <a:latin typeface="Arial"/>
                <a:ea typeface="Arial"/>
                <a:cs typeface="Arial"/>
                <a:sym typeface="Arial"/>
              </a:rPr>
            </a:br>
            <a:r>
              <a:rPr b="0" i="0" lang="en" sz="1000" u="none" cap="none" strike="noStrike">
                <a:solidFill>
                  <a:srgbClr val="000000"/>
                </a:solidFill>
                <a:latin typeface="Arial"/>
                <a:ea typeface="Arial"/>
                <a:cs typeface="Arial"/>
                <a:sym typeface="Arial"/>
              </a:rPr>
              <a:t>Many small offices tell us it’s tough to look professional when using personal cell phones for business calls. Nearly </a:t>
            </a:r>
            <a:r>
              <a:rPr b="1" i="0" lang="en" sz="1000" u="none" cap="none" strike="noStrike">
                <a:solidFill>
                  <a:srgbClr val="000000"/>
                </a:solidFill>
                <a:latin typeface="Arial"/>
                <a:ea typeface="Arial"/>
                <a:cs typeface="Arial"/>
                <a:sym typeface="Arial"/>
              </a:rPr>
              <a:t>two-thirds of customers say they trust companies more when they see a professional phone number</a:t>
            </a:r>
            <a:r>
              <a:rPr b="0" i="0" lang="en" sz="1000" u="none" cap="none" strike="noStrike">
                <a:solidFill>
                  <a:srgbClr val="000000"/>
                </a:solidFill>
                <a:latin typeface="Arial"/>
                <a:ea typeface="Arial"/>
                <a:cs typeface="Arial"/>
                <a:sym typeface="Arial"/>
              </a:rPr>
              <a:t> — and that’s exactly what our Business Communication Hub delivers.</a:t>
            </a:r>
            <a:br>
              <a:rPr b="0" i="0" lang="en" sz="1000" u="none" cap="none" strike="noStrike">
                <a:solidFill>
                  <a:srgbClr val="000000"/>
                </a:solidFill>
                <a:latin typeface="Arial"/>
                <a:ea typeface="Arial"/>
                <a:cs typeface="Arial"/>
                <a:sym typeface="Arial"/>
              </a:rPr>
            </a:b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00" u="none" cap="none" strike="noStrike">
                <a:solidFill>
                  <a:srgbClr val="000000"/>
                </a:solidFill>
                <a:latin typeface="Arial"/>
                <a:ea typeface="Arial"/>
                <a:cs typeface="Arial"/>
                <a:sym typeface="Arial"/>
              </a:rPr>
              <a:t>The Communication Hub includes a </a:t>
            </a:r>
            <a:r>
              <a:rPr b="1" i="0" lang="en" sz="1000" u="none" cap="none" strike="noStrike">
                <a:solidFill>
                  <a:srgbClr val="000000"/>
                </a:solidFill>
                <a:latin typeface="Arial"/>
                <a:ea typeface="Arial"/>
                <a:cs typeface="Arial"/>
                <a:sym typeface="Arial"/>
              </a:rPr>
              <a:t>dedicated desk phone</a:t>
            </a:r>
            <a:r>
              <a:rPr b="0" i="0" lang="en" sz="1000" u="none" cap="none" strike="noStrike">
                <a:solidFill>
                  <a:srgbClr val="000000"/>
                </a:solidFill>
                <a:latin typeface="Arial"/>
                <a:ea typeface="Arial"/>
                <a:cs typeface="Arial"/>
                <a:sym typeface="Arial"/>
              </a:rPr>
              <a:t>, giving you a business line for calls and texts — separate from your personal number — along with professional voicemail and built-in connectivity. It’s an affordable, plug-and-play solution that helps you project professionalism, reduce costs, and keep your business connected at all times.</a:t>
            </a:r>
            <a:endParaRPr/>
          </a:p>
          <a:p>
            <a:pPr indent="0" lvl="0" marL="0" marR="0" rtl="0" algn="l">
              <a:lnSpc>
                <a:spcPct val="100000"/>
              </a:lnSpc>
              <a:spcBef>
                <a:spcPts val="0"/>
              </a:spcBef>
              <a:spcAft>
                <a:spcPts val="0"/>
              </a:spcAft>
              <a:buNone/>
            </a:pPr>
            <a:br>
              <a:rPr b="0" i="0" lang="en" sz="1000" u="none" cap="none" strike="noStrike">
                <a:solidFill>
                  <a:srgbClr val="000000"/>
                </a:solidFill>
                <a:latin typeface="Arial"/>
                <a:ea typeface="Arial"/>
                <a:cs typeface="Arial"/>
                <a:sym typeface="Arial"/>
              </a:rPr>
            </a:br>
            <a:r>
              <a:rPr b="0" i="0" lang="en" sz="1000" u="none" cap="none" strike="noStrike">
                <a:solidFill>
                  <a:srgbClr val="000000"/>
                </a:solidFill>
                <a:latin typeface="Arial"/>
                <a:ea typeface="Arial"/>
                <a:cs typeface="Arial"/>
                <a:sym typeface="Arial"/>
              </a:rPr>
              <a:t>Would you be open to a brief conversation to explore if this could be a fit for your business?</a:t>
            </a:r>
            <a:endParaRPr/>
          </a:p>
          <a:p>
            <a:pPr indent="0" lvl="0" marL="0" marR="0" rtl="0" algn="l">
              <a:lnSpc>
                <a:spcPct val="115000"/>
              </a:lnSpc>
              <a:spcBef>
                <a:spcPts val="1200"/>
              </a:spcBef>
              <a:spcAft>
                <a:spcPts val="0"/>
              </a:spcAft>
              <a:buClr>
                <a:srgbClr val="000000"/>
              </a:buClr>
              <a:buSzPts val="1000"/>
              <a:buFont typeface="Arial"/>
              <a:buNone/>
            </a:pPr>
            <a:r>
              <a:rPr b="0" i="0" lang="en" sz="1000" u="none" cap="none" strike="noStrike">
                <a:solidFill>
                  <a:schemeClr val="dk1"/>
                </a:solidFill>
                <a:latin typeface="Arial"/>
                <a:ea typeface="Arial"/>
                <a:cs typeface="Arial"/>
                <a:sym typeface="Arial"/>
              </a:rPr>
              <a:t>Best regards,</a:t>
            </a:r>
            <a:br>
              <a:rPr b="0" i="0" lang="en" sz="1000" u="none" cap="none" strike="noStrike">
                <a:solidFill>
                  <a:schemeClr val="dk1"/>
                </a:solidFill>
                <a:latin typeface="Arial"/>
                <a:ea typeface="Arial"/>
                <a:cs typeface="Arial"/>
                <a:sym typeface="Arial"/>
              </a:rPr>
            </a:br>
            <a:r>
              <a:rPr b="0" i="0" lang="en" sz="1000" u="none" cap="none" strike="noStrike">
                <a:solidFill>
                  <a:schemeClr val="dk1"/>
                </a:solidFill>
                <a:latin typeface="Arial"/>
                <a:ea typeface="Arial"/>
                <a:cs typeface="Arial"/>
                <a:sym typeface="Arial"/>
              </a:rPr>
              <a:t>[Your Name]</a:t>
            </a:r>
            <a:endParaRPr b="0" i="0" sz="1000" u="none" cap="none" strike="noStrike">
              <a:solidFill>
                <a:schemeClr val="dk1"/>
              </a:solidFill>
              <a:latin typeface="Arial"/>
              <a:ea typeface="Arial"/>
              <a:cs typeface="Arial"/>
              <a:sym typeface="Arial"/>
            </a:endParaRPr>
          </a:p>
          <a:p>
            <a:pPr indent="0" lvl="0" marL="0" marR="0" rtl="0" algn="l">
              <a:lnSpc>
                <a:spcPct val="115000"/>
              </a:lnSpc>
              <a:spcBef>
                <a:spcPts val="1200"/>
              </a:spcBef>
              <a:spcAft>
                <a:spcPts val="1200"/>
              </a:spcAft>
              <a:buClr>
                <a:srgbClr val="000000"/>
              </a:buClr>
              <a:buSzPts val="1000"/>
              <a:buFont typeface="Arial"/>
              <a:buNone/>
            </a:pPr>
            <a:r>
              <a:rPr b="0" i="0" lang="en" sz="1000" u="none" cap="none" strike="noStrike">
                <a:solidFill>
                  <a:schemeClr val="dk1"/>
                </a:solidFill>
                <a:latin typeface="Arial"/>
                <a:ea typeface="Arial"/>
                <a:cs typeface="Arial"/>
                <a:sym typeface="Arial"/>
              </a:rPr>
              <a:t>[Your Contact Info]</a:t>
            </a:r>
            <a:endParaRPr b="1" i="0" sz="1000" u="none" cap="none" strike="noStrike">
              <a:solidFill>
                <a:srgbClr val="18518E"/>
              </a:solidFill>
              <a:latin typeface="Arial"/>
              <a:ea typeface="Arial"/>
              <a:cs typeface="Arial"/>
              <a:sym typeface="Arial"/>
            </a:endParaRPr>
          </a:p>
        </p:txBody>
      </p:sp>
      <p:sp>
        <p:nvSpPr>
          <p:cNvPr id="236" name="Google Shape;236;p6"/>
          <p:cNvSpPr txBox="1"/>
          <p:nvPr/>
        </p:nvSpPr>
        <p:spPr>
          <a:xfrm>
            <a:off x="336659" y="230272"/>
            <a:ext cx="29730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SOHO Business Owners - Email Script</a:t>
            </a:r>
            <a:endParaRPr b="0" i="0" sz="1200" u="none" cap="none" strike="noStrike">
              <a:solidFill>
                <a:srgbClr val="000000"/>
              </a:solidFill>
              <a:latin typeface="Arial"/>
              <a:ea typeface="Arial"/>
              <a:cs typeface="Arial"/>
              <a:sym typeface="Arial"/>
            </a:endParaRPr>
          </a:p>
        </p:txBody>
      </p:sp>
      <p:sp>
        <p:nvSpPr>
          <p:cNvPr id="237" name="Google Shape;237;p6"/>
          <p:cNvSpPr/>
          <p:nvPr/>
        </p:nvSpPr>
        <p:spPr>
          <a:xfrm flipH="1" rot="10800000">
            <a:off x="280202" y="435704"/>
            <a:ext cx="8487918" cy="234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pic>
        <p:nvPicPr>
          <p:cNvPr id="238" name="Google Shape;238;p6"/>
          <p:cNvPicPr preferRelativeResize="0"/>
          <p:nvPr/>
        </p:nvPicPr>
        <p:blipFill rotWithShape="1">
          <a:blip r:embed="rId3">
            <a:alphaModFix/>
          </a:blip>
          <a:srcRect b="0" l="0" r="0" t="0"/>
          <a:stretch/>
        </p:blipFill>
        <p:spPr>
          <a:xfrm>
            <a:off x="219250" y="4510634"/>
            <a:ext cx="1256028" cy="44783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g37a82fb5a2c_0_19"/>
          <p:cNvSpPr/>
          <p:nvPr/>
        </p:nvSpPr>
        <p:spPr>
          <a:xfrm>
            <a:off x="304725" y="661925"/>
            <a:ext cx="8463300" cy="3776400"/>
          </a:xfrm>
          <a:prstGeom prst="roundRect">
            <a:avLst>
              <a:gd fmla="val 3685"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45" name="Google Shape;245;g37a82fb5a2c_0_19"/>
          <p:cNvSpPr txBox="1"/>
          <p:nvPr/>
        </p:nvSpPr>
        <p:spPr>
          <a:xfrm>
            <a:off x="546150" y="705175"/>
            <a:ext cx="8051700" cy="3724076"/>
          </a:xfrm>
          <a:prstGeom prst="rect">
            <a:avLst/>
          </a:prstGeom>
          <a:noFill/>
          <a:ln>
            <a:noFill/>
          </a:ln>
        </p:spPr>
        <p:txBody>
          <a:bodyPr anchorCtr="0" anchor="t" bIns="22850" lIns="45725" spcFirstLastPara="1" rIns="45725" wrap="square" tIns="22850">
            <a:spAutoFit/>
          </a:bodyPr>
          <a:lstStyle/>
          <a:p>
            <a:pPr indent="0" lvl="0" marL="0" marR="0" rtl="0" algn="l">
              <a:lnSpc>
                <a:spcPct val="115000"/>
              </a:lnSpc>
              <a:spcBef>
                <a:spcPts val="1200"/>
              </a:spcBef>
              <a:spcAft>
                <a:spcPts val="0"/>
              </a:spcAft>
              <a:buClr>
                <a:srgbClr val="000000"/>
              </a:buClr>
              <a:buSzPts val="1000"/>
              <a:buFont typeface="Arial"/>
              <a:buNone/>
            </a:pPr>
            <a:r>
              <a:rPr b="1" i="0" lang="en" sz="1000" u="none" cap="none" strike="noStrike">
                <a:solidFill>
                  <a:srgbClr val="18518E"/>
                </a:solidFill>
                <a:latin typeface="Arial"/>
                <a:ea typeface="Arial"/>
                <a:cs typeface="Arial"/>
                <a:sym typeface="Arial"/>
              </a:rPr>
              <a:t>Subject Line:</a:t>
            </a:r>
            <a:endParaRPr b="1" i="0" sz="1000" u="none" cap="none" strike="noStrike">
              <a:solidFill>
                <a:srgbClr val="18518E"/>
              </a:solidFill>
              <a:latin typeface="Arial"/>
              <a:ea typeface="Arial"/>
              <a:cs typeface="Arial"/>
              <a:sym typeface="Arial"/>
            </a:endParaRPr>
          </a:p>
          <a:p>
            <a:pPr indent="0" lvl="0" marL="0" marR="0" rtl="0" algn="l">
              <a:lnSpc>
                <a:spcPct val="115000"/>
              </a:lnSpc>
              <a:spcBef>
                <a:spcPts val="1200"/>
              </a:spcBef>
              <a:spcAft>
                <a:spcPts val="0"/>
              </a:spcAft>
              <a:buNone/>
            </a:pPr>
            <a:r>
              <a:rPr b="0" i="0" lang="en" sz="1000" u="none" cap="none" strike="noStrike">
                <a:solidFill>
                  <a:srgbClr val="000000"/>
                </a:solidFill>
                <a:latin typeface="Arial"/>
                <a:ea typeface="Arial"/>
                <a:cs typeface="Arial"/>
                <a:sym typeface="Arial"/>
              </a:rPr>
              <a:t>Learn how to elevate your remote workers’ image</a:t>
            </a:r>
            <a:br>
              <a:rPr b="0" i="0" lang="en" sz="1000" u="none" cap="none" strike="noStrike">
                <a:solidFill>
                  <a:srgbClr val="000000"/>
                </a:solidFill>
                <a:latin typeface="Arial"/>
                <a:ea typeface="Arial"/>
                <a:cs typeface="Arial"/>
                <a:sym typeface="Arial"/>
              </a:rPr>
            </a:b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000" u="none" cap="none" strike="noStrike">
                <a:solidFill>
                  <a:srgbClr val="18518E"/>
                </a:solidFill>
                <a:latin typeface="Arial"/>
                <a:ea typeface="Arial"/>
                <a:cs typeface="Arial"/>
                <a:sym typeface="Arial"/>
              </a:rPr>
              <a:t>Body:</a:t>
            </a:r>
            <a:br>
              <a:rPr b="1" i="0" lang="en" sz="1000" u="none" cap="none" strike="noStrike">
                <a:solidFill>
                  <a:schemeClr val="dk1"/>
                </a:solidFill>
                <a:latin typeface="Arial"/>
                <a:ea typeface="Arial"/>
                <a:cs typeface="Arial"/>
                <a:sym typeface="Arial"/>
              </a:rPr>
            </a:br>
            <a:br>
              <a:rPr b="1" i="0" lang="en" sz="1000" u="none" cap="none" strike="noStrike">
                <a:solidFill>
                  <a:schemeClr val="dk1"/>
                </a:solidFill>
                <a:latin typeface="Arial"/>
                <a:ea typeface="Arial"/>
                <a:cs typeface="Arial"/>
                <a:sym typeface="Arial"/>
              </a:rPr>
            </a:br>
            <a:r>
              <a:rPr b="0" i="0" lang="en" sz="1100" u="none" cap="none" strike="noStrike">
                <a:solidFill>
                  <a:srgbClr val="000000"/>
                </a:solidFill>
                <a:latin typeface="Arial"/>
                <a:ea typeface="Arial"/>
                <a:cs typeface="Arial"/>
                <a:sym typeface="Arial"/>
              </a:rPr>
              <a:t>Many companies tell us it’s tough to keep remote employees projecting a professional image when they’re using personal cell phones at home for business. At the same time, nearly </a:t>
            </a:r>
            <a:r>
              <a:rPr b="1" i="0" lang="en" sz="1100" u="none" cap="none" strike="noStrike">
                <a:solidFill>
                  <a:srgbClr val="000000"/>
                </a:solidFill>
                <a:latin typeface="Arial"/>
                <a:ea typeface="Arial"/>
                <a:cs typeface="Arial"/>
                <a:sym typeface="Arial"/>
              </a:rPr>
              <a:t>two-thirds of customers say they trust businesses more when they see a professional phone number</a:t>
            </a:r>
            <a:r>
              <a:rPr b="0" i="0" lang="en" sz="1100" u="none" cap="none" strike="noStrike">
                <a:solidFill>
                  <a:srgbClr val="000000"/>
                </a:solidFill>
                <a:latin typeface="Arial"/>
                <a:ea typeface="Arial"/>
                <a:cs typeface="Arial"/>
                <a:sym typeface="Arial"/>
              </a:rPr>
              <a:t> — and that’s exactly what our Business Communication Hub delivers.</a:t>
            </a:r>
            <a:endParaRPr/>
          </a:p>
          <a:p>
            <a:pPr indent="0" lvl="0" marL="0" marR="0" rtl="0" algn="l">
              <a:lnSpc>
                <a:spcPct val="100000"/>
              </a:lnSpc>
              <a:spcBef>
                <a:spcPts val="0"/>
              </a:spcBef>
              <a:spcAft>
                <a:spcPts val="0"/>
              </a:spcAft>
              <a:buNone/>
            </a:pPr>
            <a:r>
              <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100" u="none" cap="none" strike="noStrike">
                <a:solidFill>
                  <a:srgbClr val="000000"/>
                </a:solidFill>
                <a:latin typeface="Arial"/>
                <a:ea typeface="Arial"/>
                <a:cs typeface="Arial"/>
                <a:sym typeface="Arial"/>
              </a:rPr>
              <a:t>The Communication Hub includes a </a:t>
            </a:r>
            <a:r>
              <a:rPr b="1" i="0" lang="en" sz="1100" u="none" cap="none" strike="noStrike">
                <a:solidFill>
                  <a:srgbClr val="000000"/>
                </a:solidFill>
                <a:latin typeface="Arial"/>
                <a:ea typeface="Arial"/>
                <a:cs typeface="Arial"/>
                <a:sym typeface="Arial"/>
              </a:rPr>
              <a:t>dedicated desk phone</a:t>
            </a:r>
            <a:r>
              <a:rPr b="0" i="0" lang="en" sz="1100" u="none" cap="none" strike="noStrike">
                <a:solidFill>
                  <a:srgbClr val="000000"/>
                </a:solidFill>
                <a:latin typeface="Arial"/>
                <a:ea typeface="Arial"/>
                <a:cs typeface="Arial"/>
                <a:sym typeface="Arial"/>
              </a:rPr>
              <a:t>, giving your team a business line for calls and texts — managed by your company, not personal devices — along with professional voicemail and built-in connectivity. This simple, plug-and-play solution helps your business look credible, stay connected, and keep communications secure whether employees are in the office, at home, or on the go.</a:t>
            </a:r>
            <a:endParaRPr/>
          </a:p>
          <a:p>
            <a:pPr indent="0" lvl="0" marL="0" marR="0" rtl="0" algn="l">
              <a:lnSpc>
                <a:spcPct val="100000"/>
              </a:lnSpc>
              <a:spcBef>
                <a:spcPts val="0"/>
              </a:spcBef>
              <a:spcAft>
                <a:spcPts val="0"/>
              </a:spcAft>
              <a:buNone/>
            </a:pPr>
            <a:r>
              <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100" u="none" cap="none" strike="noStrike">
                <a:solidFill>
                  <a:srgbClr val="000000"/>
                </a:solidFill>
                <a:latin typeface="Arial"/>
                <a:ea typeface="Arial"/>
                <a:cs typeface="Arial"/>
                <a:sym typeface="Arial"/>
              </a:rPr>
              <a:t>Would you be open to a brief conversation to explore if this could be a fit for your business?</a:t>
            </a:r>
            <a:endParaRPr/>
          </a:p>
          <a:p>
            <a:pPr indent="0" lvl="0" marL="0" marR="0" rtl="0" algn="l">
              <a:lnSpc>
                <a:spcPct val="115000"/>
              </a:lnSpc>
              <a:spcBef>
                <a:spcPts val="1200"/>
              </a:spcBef>
              <a:spcAft>
                <a:spcPts val="1200"/>
              </a:spcAft>
              <a:buClr>
                <a:srgbClr val="000000"/>
              </a:buClr>
              <a:buSzPts val="1000"/>
              <a:buFont typeface="Arial"/>
              <a:buNone/>
            </a:pPr>
            <a:r>
              <a:rPr b="0" i="0" lang="en" sz="1000" u="none" cap="none" strike="noStrike">
                <a:solidFill>
                  <a:schemeClr val="dk1"/>
                </a:solidFill>
                <a:latin typeface="Arial"/>
                <a:ea typeface="Arial"/>
                <a:cs typeface="Arial"/>
                <a:sym typeface="Arial"/>
              </a:rPr>
              <a:t>Best regards,</a:t>
            </a:r>
            <a:br>
              <a:rPr b="0" i="0" lang="en" sz="1000" u="none" cap="none" strike="noStrike">
                <a:solidFill>
                  <a:schemeClr val="dk1"/>
                </a:solidFill>
                <a:latin typeface="Arial"/>
                <a:ea typeface="Arial"/>
                <a:cs typeface="Arial"/>
                <a:sym typeface="Arial"/>
              </a:rPr>
            </a:br>
            <a:r>
              <a:rPr b="0" i="0" lang="en" sz="1000" u="none" cap="none" strike="noStrike">
                <a:solidFill>
                  <a:schemeClr val="dk1"/>
                </a:solidFill>
                <a:latin typeface="Arial"/>
                <a:ea typeface="Arial"/>
                <a:cs typeface="Arial"/>
                <a:sym typeface="Arial"/>
              </a:rPr>
              <a:t>[Your Name]</a:t>
            </a:r>
            <a:br>
              <a:rPr b="0" i="0" lang="en" sz="1000" u="none" cap="none" strike="noStrike">
                <a:solidFill>
                  <a:schemeClr val="dk1"/>
                </a:solidFill>
                <a:latin typeface="Arial"/>
                <a:ea typeface="Arial"/>
                <a:cs typeface="Arial"/>
                <a:sym typeface="Arial"/>
              </a:rPr>
            </a:br>
            <a:r>
              <a:rPr b="0" i="0" lang="en" sz="1000" u="none" cap="none" strike="noStrike">
                <a:solidFill>
                  <a:schemeClr val="dk1"/>
                </a:solidFill>
                <a:latin typeface="Arial"/>
                <a:ea typeface="Arial"/>
                <a:cs typeface="Arial"/>
                <a:sym typeface="Arial"/>
              </a:rPr>
              <a:t>[Your Contact Info]</a:t>
            </a:r>
            <a:endParaRPr b="1" i="0" sz="1000" u="none" cap="none" strike="noStrike">
              <a:solidFill>
                <a:srgbClr val="18518E"/>
              </a:solidFill>
              <a:latin typeface="Arial"/>
              <a:ea typeface="Arial"/>
              <a:cs typeface="Arial"/>
              <a:sym typeface="Arial"/>
            </a:endParaRPr>
          </a:p>
        </p:txBody>
      </p:sp>
      <p:sp>
        <p:nvSpPr>
          <p:cNvPr id="246" name="Google Shape;246;g37a82fb5a2c_0_19"/>
          <p:cNvSpPr txBox="1"/>
          <p:nvPr/>
        </p:nvSpPr>
        <p:spPr>
          <a:xfrm>
            <a:off x="336663" y="230275"/>
            <a:ext cx="35265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Remote Worker Decision-Makers – Email Script</a:t>
            </a:r>
            <a:endParaRPr b="0" i="0" sz="1200" u="none" cap="none" strike="noStrike">
              <a:solidFill>
                <a:srgbClr val="000000"/>
              </a:solidFill>
              <a:latin typeface="Arial"/>
              <a:ea typeface="Arial"/>
              <a:cs typeface="Arial"/>
              <a:sym typeface="Arial"/>
            </a:endParaRPr>
          </a:p>
        </p:txBody>
      </p:sp>
      <p:sp>
        <p:nvSpPr>
          <p:cNvPr id="247" name="Google Shape;247;g37a82fb5a2c_0_19"/>
          <p:cNvSpPr/>
          <p:nvPr/>
        </p:nvSpPr>
        <p:spPr>
          <a:xfrm flipH="1" rot="10800000">
            <a:off x="280202" y="435704"/>
            <a:ext cx="8487918" cy="234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pic>
        <p:nvPicPr>
          <p:cNvPr id="248" name="Google Shape;248;g37a82fb5a2c_0_19"/>
          <p:cNvPicPr preferRelativeResize="0"/>
          <p:nvPr/>
        </p:nvPicPr>
        <p:blipFill rotWithShape="1">
          <a:blip r:embed="rId3">
            <a:alphaModFix/>
          </a:blip>
          <a:srcRect b="0" l="0" r="0" t="0"/>
          <a:stretch/>
        </p:blipFill>
        <p:spPr>
          <a:xfrm>
            <a:off x="219250" y="4510634"/>
            <a:ext cx="1256028" cy="447832"/>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