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5143500" cx="9144000"/>
  <p:notesSz cx="6858000" cy="9144000"/>
  <p:embeddedFontLst>
    <p:embeddedFont>
      <p:font typeface="Quicksan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2" roundtripDataSignature="AMtx7mgGnVQBmoZjRc/bSfAc52R/2HA6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841A128-2528-4EDA-8098-C02F01FE10FD}">
  <a:tblStyle styleId="{1841A128-2528-4EDA-8098-C02F01FE10F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icksand-regular.fntdata"/><Relationship Id="rId11" Type="http://schemas.openxmlformats.org/officeDocument/2006/relationships/slide" Target="slides/slide4.xml"/><Relationship Id="rId22" Type="http://customschemas.google.com/relationships/presentationmetadata" Target="metadata"/><Relationship Id="rId10" Type="http://schemas.openxmlformats.org/officeDocument/2006/relationships/slide" Target="slides/slide3.xml"/><Relationship Id="rId21" Type="http://schemas.openxmlformats.org/officeDocument/2006/relationships/font" Target="fonts/Quicksand-bold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ca15c12dfc_0_12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g3ca15c12dfc_0_1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33" name="Google Shape;333;g3ca15c12dfc_0_12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e13d98b83b_0_24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4" name="Google Shape;344;g3e13d98b83b_0_2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45" name="Google Shape;345;g3e13d98b83b_0_24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954540a88a_0_19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6" name="Google Shape;356;g3954540a88a_0_19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57" name="Google Shape;357;g3954540a88a_0_19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d657c6aa82_0_1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g3d657c6aa82_0_14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d8b80824c3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g3d8b80824c3_0_25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d512cd628b_0_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2" name="Google Shape;252;g3d512cd628b_0_3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2" name="Google Shape;292;p4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8" name="Google Shape;308;p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09" name="Google Shape;309;p6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7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7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21" name="Google Shape;321;p7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/>
          <p:nvPr>
            <p:ph type="ctrTitle"/>
          </p:nvPr>
        </p:nvSpPr>
        <p:spPr>
          <a:xfrm>
            <a:off x="685800" y="1594485"/>
            <a:ext cx="7772400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" type="subTitle"/>
          </p:nvPr>
        </p:nvSpPr>
        <p:spPr>
          <a:xfrm>
            <a:off x="1371600" y="2880360"/>
            <a:ext cx="64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5"/>
          <p:cNvSpPr txBox="1"/>
          <p:nvPr>
            <p:ph idx="1" type="body"/>
          </p:nvPr>
        </p:nvSpPr>
        <p:spPr>
          <a:xfrm>
            <a:off x="45720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2" type="body"/>
          </p:nvPr>
        </p:nvSpPr>
        <p:spPr>
          <a:xfrm>
            <a:off x="470916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5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 showMasterSp="0" type="obj">
  <p:cSld name="OBJECT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0" i="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–"/>
              <a:defRPr/>
            </a:lvl2pPr>
            <a:lvl3pPr indent="-3048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Char char="•"/>
              <a:defRPr/>
            </a:lvl3pPr>
            <a:lvl4pPr indent="-2921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–"/>
              <a:defRPr/>
            </a:lvl4pPr>
            <a:lvl5pPr indent="-2921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»"/>
              <a:defRPr/>
            </a:lvl5pPr>
            <a:lvl6pPr indent="-2921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6pPr>
            <a:lvl7pPr indent="-2921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7pPr>
            <a:lvl8pPr indent="-2921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8pPr>
            <a:lvl9pPr indent="-2921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63855" y="1365361"/>
            <a:ext cx="3090545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1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" name="Google Shape;11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3701" y="4454620"/>
            <a:ext cx="1765426" cy="62585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-1" y="2740343"/>
            <a:ext cx="4731765" cy="2403157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-1" y="0"/>
            <a:ext cx="4731765" cy="2740343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>
            <p:ph type="title"/>
          </p:nvPr>
        </p:nvSpPr>
        <p:spPr>
          <a:xfrm>
            <a:off x="362100" y="1068225"/>
            <a:ext cx="4209900" cy="10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9525" rtl="0" algn="l">
              <a:lnSpc>
                <a:spcPct val="121304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300"/>
              <a:t>Connected Job Site Infrastructure: Construction</a:t>
            </a:r>
            <a:br>
              <a:rPr b="1" lang="en"/>
            </a:br>
            <a:r>
              <a:rPr lang="en" sz="1460"/>
              <a:t>From Premier Wireless &amp; T-Mobile</a:t>
            </a:r>
            <a:endParaRPr sz="1460"/>
          </a:p>
        </p:txBody>
      </p:sp>
      <p:sp>
        <p:nvSpPr>
          <p:cNvPr id="102" name="Google Shape;102;p1"/>
          <p:cNvSpPr txBox="1"/>
          <p:nvPr/>
        </p:nvSpPr>
        <p:spPr>
          <a:xfrm>
            <a:off x="8698088" y="4716091"/>
            <a:ext cx="79200" cy="1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103" y="348512"/>
            <a:ext cx="2333508" cy="2705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4" name="Google Shape;104;p1"/>
          <p:cNvGraphicFramePr/>
          <p:nvPr/>
        </p:nvGraphicFramePr>
        <p:xfrm>
          <a:off x="5365771" y="673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{1841A128-2528-4EDA-8098-C02F01FE10FD}</a:tableStyleId>
              </a:tblPr>
              <a:tblGrid>
                <a:gridCol w="2460700"/>
                <a:gridCol w="523025"/>
              </a:tblGrid>
              <a:tr h="2624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27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E6268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Contents</a:t>
                      </a:r>
                      <a:endParaRPr sz="1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Industry </a:t>
                      </a:r>
                      <a:r>
                        <a:rPr lang="en" sz="1200" u="none" cap="none" strike="noStrike">
                          <a:extLst>
                            <a:ext uri="http://customooxmlschemas.google.com/">
                              <go:slidesCustomData xmlns:go="http://customooxmlschemas.google.com/" textRoundtripDataId="0"/>
                            </a:ext>
                          </a:extLst>
                        </a:rPr>
                        <a:t>C</a:t>
                      </a: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  <a:extLst>
                            <a:ext uri="http://customooxmlschemas.google.com/">
                              <go:slidesCustomData xmlns:go="http://customooxmlschemas.google.com/" textRoundtripDataId="1"/>
                            </a:ext>
                          </a:extLst>
                        </a:rPr>
                        <a:t>ontext</a:t>
                      </a: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&amp; S</a:t>
                      </a:r>
                      <a:r>
                        <a:rPr lang="en" sz="1200" u="none" cap="none" strike="noStrike"/>
                        <a:t>olution Overview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Value Pillars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Segments and Verticals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Buyer Concerns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Co</a:t>
                      </a:r>
                      <a:r>
                        <a:rPr lang="en" sz="1200"/>
                        <a:t>mpetitive Environment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Elevator Pitch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Conversation Starters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How Our Solution Helps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4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Where to Start</a:t>
                      </a:r>
                      <a:endParaRPr sz="1200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5</a:t>
                      </a:r>
                      <a:endParaRPr sz="1200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What it looks like on Job Site</a:t>
                      </a:r>
                      <a:endParaRPr sz="1200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6</a:t>
                      </a:r>
                      <a:endParaRPr sz="1200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Which Product to Use When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7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577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Discovery Checklist 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7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5775">
                <a:tc>
                  <a:txBody>
                    <a:bodyPr/>
                    <a:lstStyle/>
                    <a:p>
                      <a:pPr indent="0" lvl="0" marL="952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Advice From Sales Specialist</a:t>
                      </a:r>
                      <a:endParaRPr sz="1200"/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7</a:t>
                      </a:r>
                      <a:endParaRPr sz="1200" u="none" cap="none" strike="noStrike"/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Phone &amp; Voicemail Script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8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Email Script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9-11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Internal Sales Guidance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/>
                        <a:t>12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05" name="Google Shape;105;p1" title="TFB_Registered-Partner_Logo_PRI_RGB_on-W_2022-03-25 (1) (002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9725" y="4437823"/>
            <a:ext cx="2031264" cy="51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ca15c12dfc_0_12"/>
          <p:cNvSpPr/>
          <p:nvPr/>
        </p:nvSpPr>
        <p:spPr>
          <a:xfrm>
            <a:off x="292500" y="627150"/>
            <a:ext cx="8463300" cy="3873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g3ca15c12dfc_0_12"/>
          <p:cNvSpPr txBox="1"/>
          <p:nvPr/>
        </p:nvSpPr>
        <p:spPr>
          <a:xfrm>
            <a:off x="373200" y="926250"/>
            <a:ext cx="83019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Subject options:</a:t>
            </a:r>
            <a:endParaRPr b="1" sz="800">
              <a:solidFill>
                <a:srgbClr val="18518E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Following Up on Improving Field Communication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Quick Follow Up – Construction Connectivity &amp; Operations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Are You Open to a Brief Conversation?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Body: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Hi [Name],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 wanted to follow up on my previous email regarding how T-Mobile is helping construction companies improve communication, connectivity, and field operations.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We’re seeing many organizations look for better ways to support crews across jobsites while improving response times, simplifying communication, and reducing downtime in the field.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I’d still welcome the opportunity to schedule a brief 20-minute conversation to learn more about your operation and share a few examples of what other construction companies are doing successfully.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Would you have availability sometime next week for a quick introduction?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Thank you,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[Signature]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g3ca15c12dfc_0_12"/>
          <p:cNvSpPr txBox="1"/>
          <p:nvPr/>
        </p:nvSpPr>
        <p:spPr>
          <a:xfrm>
            <a:off x="336638" y="230267"/>
            <a:ext cx="16839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Email #2 – Follow-Up</a:t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g3ca15c12dfc_0_12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39" name="Google Shape;339;g3ca15c12dfc_0_12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0" name="Google Shape;340;g3ca15c12dfc_0_12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pic>
        <p:nvPicPr>
          <p:cNvPr id="341" name="Google Shape;341;g3ca15c12dfc_0_12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e13d98b83b_0_24"/>
          <p:cNvSpPr/>
          <p:nvPr/>
        </p:nvSpPr>
        <p:spPr>
          <a:xfrm>
            <a:off x="292500" y="627150"/>
            <a:ext cx="8463300" cy="3873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g3e13d98b83b_0_24"/>
          <p:cNvSpPr txBox="1"/>
          <p:nvPr/>
        </p:nvSpPr>
        <p:spPr>
          <a:xfrm>
            <a:off x="373200" y="690175"/>
            <a:ext cx="8301900" cy="3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Subject options:</a:t>
            </a:r>
            <a:endParaRPr b="1" sz="800">
              <a:solidFill>
                <a:srgbClr val="18518E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Final Follow Up – Construction Communication Solutions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Worth a Quick Conversation?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Helping Construction Teams Stay Better Connected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Body: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Hi [Name],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 wanted to reach out one last time as I know schedules can get busy.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T-Mobile has been helping construction and field service organizations improve communication between crews, supervisors, dispatch, and office staff through solutions designed specifically for demanding field environments.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From push-to-talk communications and rugged devices to mobile connectivity and backup internet solutions, we’ve helped companies improve operational efficiency and keep teams connected across jobsites and vehicles.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If improving communication or connectivity is a priority for your organization this year, I’d welcome the opportunity to schedule a short conversation and share a few ideas that may be valuable for your team.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Please feel free to reply back directly or use the scheduling link below to find a convenient time.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Thank you,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[Signature]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g3e13d98b83b_0_24"/>
          <p:cNvSpPr txBox="1"/>
          <p:nvPr/>
        </p:nvSpPr>
        <p:spPr>
          <a:xfrm>
            <a:off x="336638" y="230267"/>
            <a:ext cx="16839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Email #</a:t>
            </a:r>
            <a:r>
              <a:rPr b="1" lang="en" sz="1200">
                <a:solidFill>
                  <a:srgbClr val="EA098E"/>
                </a:solidFill>
              </a:rPr>
              <a:t>3</a:t>
            </a: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 – Follow-Up</a:t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g3e13d98b83b_0_24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51" name="Google Shape;351;g3e13d98b83b_0_24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2" name="Google Shape;352;g3e13d98b83b_0_24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pic>
        <p:nvPicPr>
          <p:cNvPr id="353" name="Google Shape;353;g3e13d98b83b_0_24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954540a88a_0_19"/>
          <p:cNvSpPr txBox="1"/>
          <p:nvPr/>
        </p:nvSpPr>
        <p:spPr>
          <a:xfrm>
            <a:off x="336686" y="631904"/>
            <a:ext cx="7721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“Construction projects move fast — communication needs to move faster.”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“Connected job sites reduce delays, improve safety, and keep projects moving.”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“Visibility across crews, vehicles, and equipment is the foundation of modern construction operations.”</a:t>
            </a:r>
            <a:endParaRPr sz="700"/>
          </a:p>
        </p:txBody>
      </p:sp>
      <p:sp>
        <p:nvSpPr>
          <p:cNvPr id="360" name="Google Shape;360;g3954540a88a_0_19"/>
          <p:cNvSpPr txBox="1"/>
          <p:nvPr/>
        </p:nvSpPr>
        <p:spPr>
          <a:xfrm>
            <a:off x="336667" y="230275"/>
            <a:ext cx="40107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ONE-LINE ADD-ONS (SALES CAN DROP ANYWHERE)</a:t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g3954540a88a_0_19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62" name="Google Shape;362;g3954540a88a_0_19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3" name="Google Shape;363;g3954540a88a_0_19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sp>
        <p:nvSpPr>
          <p:cNvPr id="364" name="Google Shape;364;g3954540a88a_0_19"/>
          <p:cNvSpPr txBox="1"/>
          <p:nvPr/>
        </p:nvSpPr>
        <p:spPr>
          <a:xfrm>
            <a:off x="280214" y="1946655"/>
            <a:ext cx="7721400" cy="16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/>
              <a:t>Use:</a:t>
            </a:r>
            <a:endParaRPr b="1"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Project coordination language with project managers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Safety language with safety directors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Fleet visibility language with operations leaders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Avoid:</a:t>
            </a:r>
            <a:endParaRPr b="1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Leading with technology or devices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Talking about cameras or tracking before operational problems are discussed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Overloading with product specs early in the conversation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g3954540a88a_0_19"/>
          <p:cNvSpPr txBox="1"/>
          <p:nvPr/>
        </p:nvSpPr>
        <p:spPr>
          <a:xfrm>
            <a:off x="280195" y="1591363"/>
            <a:ext cx="40107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INTERNAL SALES GUIDANCE</a:t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g3954540a88a_0_19"/>
          <p:cNvSpPr/>
          <p:nvPr/>
        </p:nvSpPr>
        <p:spPr>
          <a:xfrm flipH="1" rot="10800000">
            <a:off x="250475" y="1779996"/>
            <a:ext cx="8487918" cy="207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367" name="Google Shape;367;g3954540a88a_0_19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/>
          <p:nvPr/>
        </p:nvSpPr>
        <p:spPr>
          <a:xfrm>
            <a:off x="1935900" y="3990325"/>
            <a:ext cx="6869100" cy="8823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266675" y="286554"/>
            <a:ext cx="1504500" cy="38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Construction operations rely on constant coordination between crews, job sites, vehicles, and offices.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Project schedules, digital plans, equipment tracking, safety response, and crew communication all depend on reliable connectivity and real-time operational visibility. 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Construction teams face disruption from: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Job sites with limited connectivity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Communication breakdown between crews and supervisors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Equipment theft and asset loss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Safety incidents and lone worker risks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Weather events or outages disrupting operations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Lack of real-time visibility across multiple job sites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When communication or connectivity fails, projects slow down, crews lose coordination, and delays become costly.</a:t>
            </a:r>
            <a:endParaRPr sz="700"/>
          </a:p>
        </p:txBody>
      </p:sp>
      <p:sp>
        <p:nvSpPr>
          <p:cNvPr id="112" name="Google Shape;112;p2"/>
          <p:cNvSpPr txBox="1"/>
          <p:nvPr/>
        </p:nvSpPr>
        <p:spPr>
          <a:xfrm>
            <a:off x="6545994" y="1438154"/>
            <a:ext cx="2259000" cy="23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1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8518E"/>
                </a:solidFill>
              </a:rPr>
              <a:t>Owners / Executives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spcBef>
                <a:spcPts val="40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Project delays impacting revenue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Equipment theft and liability exposure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Operational visibility across job sites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9388" lvl="0" marL="1793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Project</a:t>
            </a:r>
            <a:r>
              <a:rPr b="1" lang="en" sz="800">
                <a:solidFill>
                  <a:srgbClr val="18518E"/>
                </a:solidFill>
              </a:rPr>
              <a:t> Managers / Operations Leaders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Coordination between crews and job site</a:t>
            </a:r>
            <a:r>
              <a:rPr lang="en" sz="700"/>
              <a:t>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Real-time access to project updates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Keeping projects on schedule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8518E"/>
                </a:solidFill>
              </a:rPr>
              <a:t>Safety Managers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Worker safety and incident response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Visibility across job sites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Lone worker protection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8518E"/>
                </a:solidFill>
              </a:rPr>
              <a:t>Fleet Managers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spcBef>
                <a:spcPts val="40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Vehicle tracking and driver safety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Equipment accountability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/>
              <a:t>Fleet visibility across locations</a:t>
            </a:r>
            <a:endParaRPr sz="700"/>
          </a:p>
        </p:txBody>
      </p:sp>
      <p:sp>
        <p:nvSpPr>
          <p:cNvPr id="113" name="Google Shape;113;p2"/>
          <p:cNvSpPr/>
          <p:nvPr/>
        </p:nvSpPr>
        <p:spPr>
          <a:xfrm flipH="1">
            <a:off x="5713686" y="170169"/>
            <a:ext cx="22860" cy="3442322"/>
          </a:xfrm>
          <a:custGeom>
            <a:rect b="b" l="l" r="r" t="t"/>
            <a:pathLst>
              <a:path extrusionOk="0" h="4715510" w="3810">
                <a:moveTo>
                  <a:pt x="381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"/>
          <p:cNvSpPr/>
          <p:nvPr/>
        </p:nvSpPr>
        <p:spPr>
          <a:xfrm flipH="1">
            <a:off x="1970105" y="170169"/>
            <a:ext cx="22800" cy="3442322"/>
          </a:xfrm>
          <a:custGeom>
            <a:rect b="b" l="l" r="r" t="t"/>
            <a:pathLst>
              <a:path extrusionOk="0" h="4715510" w="120000">
                <a:moveTo>
                  <a:pt x="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2126847" y="853649"/>
            <a:ext cx="1364100" cy="2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050">
            <a:spAutoFit/>
          </a:bodyPr>
          <a:lstStyle/>
          <a:p>
            <a:pPr indent="0" lvl="0" marL="1450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0"/>
              <a:buFont typeface="Arial"/>
              <a:buNone/>
            </a:pPr>
            <a:r>
              <a:rPr b="1" i="0" lang="en" sz="137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Value Pillars</a:t>
            </a:r>
            <a:endParaRPr b="1" i="0" sz="137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5888424" y="1070745"/>
            <a:ext cx="2259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Buyer Personas and Concerns 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5880031" y="1317536"/>
            <a:ext cx="2731294" cy="0"/>
          </a:xfrm>
          <a:custGeom>
            <a:rect b="b" l="l" r="r" t="t"/>
            <a:pathLst>
              <a:path extrusionOk="0" h="120000" w="3641725">
                <a:moveTo>
                  <a:pt x="0" y="0"/>
                </a:moveTo>
                <a:lnTo>
                  <a:pt x="3641598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>
            <p:ph type="title"/>
          </p:nvPr>
        </p:nvSpPr>
        <p:spPr>
          <a:xfrm>
            <a:off x="2180006" y="0"/>
            <a:ext cx="16986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14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200"/>
              <a:buNone/>
            </a:pPr>
            <a:r>
              <a:rPr b="1" lang="en" sz="12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Overview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333767" y="241042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338743" y="8928"/>
            <a:ext cx="14733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Context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2180030" y="230122"/>
            <a:ext cx="3207626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5890875" y="8928"/>
            <a:ext cx="1607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Segments &amp; Verticals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5899425" y="257970"/>
            <a:ext cx="2730017" cy="196200"/>
          </a:xfrm>
          <a:custGeom>
            <a:rect b="b" l="l" r="r" t="t"/>
            <a:pathLst>
              <a:path extrusionOk="0" h="120000" w="2068195">
                <a:moveTo>
                  <a:pt x="0" y="0"/>
                </a:moveTo>
                <a:lnTo>
                  <a:pt x="206768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5912525" y="312448"/>
            <a:ext cx="1380600" cy="8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General Contractors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Specialty Contractors</a:t>
            </a:r>
            <a:br>
              <a:rPr lang="en" sz="700">
                <a:solidFill>
                  <a:schemeClr val="dk1"/>
                </a:solidFill>
              </a:rPr>
            </a:br>
            <a:r>
              <a:rPr lang="en" sz="700">
                <a:solidFill>
                  <a:schemeClr val="dk1"/>
                </a:solidFill>
              </a:rPr>
              <a:t>Construction 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Management Firms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Infrastructure &amp; Civil Construction</a:t>
            </a:r>
            <a:br>
              <a:rPr lang="en" sz="700">
                <a:solidFill>
                  <a:schemeClr val="dk1"/>
                </a:solidFill>
              </a:rPr>
            </a:b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 txBox="1"/>
          <p:nvPr/>
        </p:nvSpPr>
        <p:spPr>
          <a:xfrm>
            <a:off x="2415240" y="1243206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Connected Job Sites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6" name="Google Shape;126;p2"/>
          <p:cNvGrpSpPr/>
          <p:nvPr/>
        </p:nvGrpSpPr>
        <p:grpSpPr>
          <a:xfrm>
            <a:off x="6036610" y="1497063"/>
            <a:ext cx="326156" cy="341727"/>
            <a:chOff x="5227082" y="759436"/>
            <a:chExt cx="503638" cy="523398"/>
          </a:xfrm>
        </p:grpSpPr>
        <p:pic>
          <p:nvPicPr>
            <p:cNvPr id="127" name="Google Shape;127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9" name="Google Shape;129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0" name="Google Shape;130;p2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1" name="Google Shape;131;p2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32" name="Google Shape;132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28" y="1243208"/>
            <a:ext cx="175510" cy="2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"/>
          <p:cNvSpPr txBox="1"/>
          <p:nvPr/>
        </p:nvSpPr>
        <p:spPr>
          <a:xfrm>
            <a:off x="1992900" y="4067750"/>
            <a:ext cx="3000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Why T-Mobile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2C9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Runs on the nation’s fastest, most reliable 5G network.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2C9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Delivers scalable </a:t>
            </a:r>
            <a:r>
              <a:rPr lang="en" sz="700">
                <a:solidFill>
                  <a:schemeClr val="dk1"/>
                </a:solidFill>
              </a:rPr>
              <a:t>connectivity solutions designed for mobile workforces and distributed job sites.</a:t>
            </a:r>
            <a:endParaRPr sz="700"/>
          </a:p>
        </p:txBody>
      </p:sp>
      <p:sp>
        <p:nvSpPr>
          <p:cNvPr id="134" name="Google Shape;134;p2"/>
          <p:cNvSpPr txBox="1"/>
          <p:nvPr/>
        </p:nvSpPr>
        <p:spPr>
          <a:xfrm>
            <a:off x="4720750" y="4067750"/>
            <a:ext cx="40842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Why Premier Wireless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sz="800">
              <a:solidFill>
                <a:srgbClr val="18518E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rgbClr val="E22C91"/>
              </a:buClr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A T-Mobile exclusive partner with deep experience supporting mobile operations and field-based teams.</a:t>
            </a:r>
            <a:endParaRPr sz="700">
              <a:solidFill>
                <a:schemeClr val="dk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rgbClr val="E22C91"/>
              </a:buClr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Premier Wireless provides hands-on deployment support, solution design, and ongoing customer care to keep construction operations running smoothly.</a:t>
            </a:r>
            <a:endParaRPr sz="700"/>
          </a:p>
        </p:txBody>
      </p:sp>
      <p:sp>
        <p:nvSpPr>
          <p:cNvPr id="135" name="Google Shape;135;p2"/>
          <p:cNvSpPr txBox="1"/>
          <p:nvPr/>
        </p:nvSpPr>
        <p:spPr>
          <a:xfrm>
            <a:off x="2167650" y="296516"/>
            <a:ext cx="35376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/>
              <a:t>Construction operations depend on coordination between people, vehicles, equipment, and job sites.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/>
              <a:t>Premier Wireless + T-Mobile delivers a Connected Job Site platform powered by T-Mobile 5G — helping construction companies maintain communication, improve safety, and increase operational visibility across every project.</a:t>
            </a:r>
            <a:endParaRPr sz="600"/>
          </a:p>
        </p:txBody>
      </p:sp>
      <p:sp>
        <p:nvSpPr>
          <p:cNvPr id="136" name="Google Shape;136;p2"/>
          <p:cNvSpPr txBox="1"/>
          <p:nvPr/>
        </p:nvSpPr>
        <p:spPr>
          <a:xfrm>
            <a:off x="2415240" y="1645083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Crew Communication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28" y="1677026"/>
            <a:ext cx="175510" cy="2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"/>
          <p:cNvSpPr txBox="1"/>
          <p:nvPr/>
        </p:nvSpPr>
        <p:spPr>
          <a:xfrm>
            <a:off x="2415240" y="2133347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Fleet &amp; Equipment Visibility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33" y="2110821"/>
            <a:ext cx="175510" cy="2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"/>
          <p:cNvSpPr txBox="1"/>
          <p:nvPr/>
        </p:nvSpPr>
        <p:spPr>
          <a:xfrm>
            <a:off x="2415240" y="2577291"/>
            <a:ext cx="25779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Worker Safety &amp; Lone Worker Protection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33" y="2583912"/>
            <a:ext cx="175510" cy="2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"/>
          <p:cNvSpPr txBox="1"/>
          <p:nvPr/>
        </p:nvSpPr>
        <p:spPr>
          <a:xfrm>
            <a:off x="2415240" y="3034330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Operational Continuity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33" y="3050222"/>
            <a:ext cx="175510" cy="21467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"/>
          <p:cNvSpPr txBox="1"/>
          <p:nvPr/>
        </p:nvSpPr>
        <p:spPr>
          <a:xfrm>
            <a:off x="7254525" y="230125"/>
            <a:ext cx="1449300" cy="7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Electrical, Plumbing &amp; Mechanical Contractors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Heavy Equipment &amp; Fleet Operations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"/>
          <p:cNvSpPr/>
          <p:nvPr/>
        </p:nvSpPr>
        <p:spPr>
          <a:xfrm>
            <a:off x="2150380" y="1113574"/>
            <a:ext cx="3207626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" name="Google Shape;146;p2"/>
          <p:cNvGrpSpPr/>
          <p:nvPr/>
        </p:nvGrpSpPr>
        <p:grpSpPr>
          <a:xfrm>
            <a:off x="6036617" y="2097297"/>
            <a:ext cx="326156" cy="341727"/>
            <a:chOff x="5227082" y="759436"/>
            <a:chExt cx="503638" cy="523398"/>
          </a:xfrm>
        </p:grpSpPr>
        <p:pic>
          <p:nvPicPr>
            <p:cNvPr id="147" name="Google Shape;147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9" name="Google Shape;149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2"/>
          <p:cNvGrpSpPr/>
          <p:nvPr/>
        </p:nvGrpSpPr>
        <p:grpSpPr>
          <a:xfrm>
            <a:off x="6036610" y="2697516"/>
            <a:ext cx="326156" cy="341727"/>
            <a:chOff x="5227082" y="759436"/>
            <a:chExt cx="503638" cy="523398"/>
          </a:xfrm>
        </p:grpSpPr>
        <p:pic>
          <p:nvPicPr>
            <p:cNvPr id="151" name="Google Shape;151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3" name="Google Shape;153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" name="Google Shape;154;p2"/>
          <p:cNvGrpSpPr/>
          <p:nvPr/>
        </p:nvGrpSpPr>
        <p:grpSpPr>
          <a:xfrm>
            <a:off x="6036622" y="3337017"/>
            <a:ext cx="326156" cy="338953"/>
            <a:chOff x="5227082" y="759436"/>
            <a:chExt cx="503638" cy="523398"/>
          </a:xfrm>
        </p:grpSpPr>
        <p:pic>
          <p:nvPicPr>
            <p:cNvPr id="155" name="Google Shape;155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6" name="Google Shape;156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7" name="Google Shape;157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8" name="Google Shape;158;p2"/>
          <p:cNvSpPr txBox="1"/>
          <p:nvPr/>
        </p:nvSpPr>
        <p:spPr>
          <a:xfrm>
            <a:off x="2434900" y="1305318"/>
            <a:ext cx="30603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Reliable connectivity across vehicles, job sites, and offices keeps construction teams coordinated and productive.</a:t>
            </a:r>
            <a:endParaRPr sz="600"/>
          </a:p>
        </p:txBody>
      </p:sp>
      <p:sp>
        <p:nvSpPr>
          <p:cNvPr id="159" name="Google Shape;159;p2"/>
          <p:cNvSpPr txBox="1"/>
          <p:nvPr/>
        </p:nvSpPr>
        <p:spPr>
          <a:xfrm>
            <a:off x="2415250" y="1756143"/>
            <a:ext cx="30798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Reliable connectivity across vehicles, job sites, and offices keeps construction teams coordinated and productive.</a:t>
            </a:r>
            <a:endParaRPr sz="600"/>
          </a:p>
        </p:txBody>
      </p:sp>
      <p:sp>
        <p:nvSpPr>
          <p:cNvPr id="160" name="Google Shape;160;p2"/>
          <p:cNvSpPr txBox="1"/>
          <p:nvPr/>
        </p:nvSpPr>
        <p:spPr>
          <a:xfrm>
            <a:off x="2415240" y="2198040"/>
            <a:ext cx="30000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Real-time tracking and asset visibility improve fleet management, operational awareness, and equipment accountability. </a:t>
            </a:r>
            <a:endParaRPr sz="600"/>
          </a:p>
        </p:txBody>
      </p:sp>
      <p:sp>
        <p:nvSpPr>
          <p:cNvPr id="161" name="Google Shape;161;p2"/>
          <p:cNvSpPr txBox="1"/>
          <p:nvPr/>
        </p:nvSpPr>
        <p:spPr>
          <a:xfrm>
            <a:off x="2415240" y="2655360"/>
            <a:ext cx="30603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Emergency alerts and real-time location tracking enable faster response to incidents and provide protection for lone workers and high-risk roles.</a:t>
            </a:r>
            <a:endParaRPr sz="600"/>
          </a:p>
        </p:txBody>
      </p:sp>
      <p:sp>
        <p:nvSpPr>
          <p:cNvPr id="162" name="Google Shape;162;p2"/>
          <p:cNvSpPr txBox="1"/>
          <p:nvPr/>
        </p:nvSpPr>
        <p:spPr>
          <a:xfrm>
            <a:off x="2415240" y="3117851"/>
            <a:ext cx="30798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Cellular connectivity and backup communication systems ensure operations continue during outages or disruptions.</a:t>
            </a:r>
            <a:endParaRPr sz="600"/>
          </a:p>
        </p:txBody>
      </p:sp>
      <p:sp>
        <p:nvSpPr>
          <p:cNvPr id="163" name="Google Shape;163;p2"/>
          <p:cNvSpPr txBox="1"/>
          <p:nvPr/>
        </p:nvSpPr>
        <p:spPr>
          <a:xfrm>
            <a:off x="2415240" y="3477568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Unified Operations &amp; Control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33" y="3390610"/>
            <a:ext cx="175510" cy="21467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"/>
          <p:cNvSpPr txBox="1"/>
          <p:nvPr/>
        </p:nvSpPr>
        <p:spPr>
          <a:xfrm>
            <a:off x="2425140" y="3560094"/>
            <a:ext cx="30798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Centralized operational visibility across crews, vehicles, equipment, communication, and alerts —enabling faster decisions and better control across all job sites.</a:t>
            </a:r>
            <a:endParaRPr sz="600"/>
          </a:p>
        </p:txBody>
      </p:sp>
      <p:pic>
        <p:nvPicPr>
          <p:cNvPr id="166" name="Google Shape;166;p2" title="TFB_Registered-Partner_Logo_PRI_RGB_on-W_2022-03-25 (1) (002)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 txBox="1"/>
          <p:nvPr/>
        </p:nvSpPr>
        <p:spPr>
          <a:xfrm>
            <a:off x="336650" y="204952"/>
            <a:ext cx="3393000" cy="6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EA098E"/>
                </a:solidFill>
              </a:rPr>
              <a:t>Competitive Environment</a:t>
            </a:r>
            <a:endParaRPr b="1" sz="1200">
              <a:solidFill>
                <a:srgbClr val="EA098E"/>
              </a:solidFill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5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5"/>
          <p:cNvSpPr txBox="1"/>
          <p:nvPr>
            <p:ph idx="12" type="sldNum"/>
          </p:nvPr>
        </p:nvSpPr>
        <p:spPr>
          <a:xfrm>
            <a:off x="8564569" y="4870298"/>
            <a:ext cx="297300" cy="1440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5"/>
          <p:cNvSpPr txBox="1"/>
          <p:nvPr>
            <p:ph idx="11" type="ftr"/>
          </p:nvPr>
        </p:nvSpPr>
        <p:spPr>
          <a:xfrm>
            <a:off x="7255096" y="4855233"/>
            <a:ext cx="1428300" cy="143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280200" y="3516147"/>
            <a:ext cx="3951000" cy="10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Conversation Starters</a:t>
            </a:r>
            <a:endParaRPr b="1" i="0" sz="700" u="none" cap="none" strike="noStrike">
              <a:solidFill>
                <a:srgbClr val="E6268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“What happens if your crews lose communication across job sites?”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“How do supervisors coordinate crews when they’re working in different locations?”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“If a worker had an emergency right now, how quickly could your team respond?”</a:t>
            </a:r>
            <a:endParaRPr sz="7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4506175" y="3516147"/>
            <a:ext cx="3951000" cy="10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8518E"/>
                </a:solidFill>
              </a:rPr>
              <a:t>Additional Discovery Questions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“Do your crews rely on radios or mobile devices today?”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“How do you track equipment and vehicles across job sites?”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“What happens if connectivity goes down at a project site?”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•"/>
            </a:pPr>
            <a:r>
              <a:rPr lang="en" sz="700">
                <a:solidFill>
                  <a:schemeClr val="dk1"/>
                </a:solidFill>
              </a:rPr>
              <a:t>“How do you maintain visibility across multiple projects?”</a:t>
            </a:r>
            <a:endParaRPr sz="7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1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5"/>
          <p:cNvSpPr/>
          <p:nvPr/>
        </p:nvSpPr>
        <p:spPr>
          <a:xfrm>
            <a:off x="228450" y="1556651"/>
            <a:ext cx="8687100" cy="950100"/>
          </a:xfrm>
          <a:prstGeom prst="roundRect">
            <a:avLst>
              <a:gd fmla="val 13849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387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5"/>
          <p:cNvSpPr txBox="1"/>
          <p:nvPr/>
        </p:nvSpPr>
        <p:spPr>
          <a:xfrm>
            <a:off x="336650" y="1666163"/>
            <a:ext cx="85650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6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Elevator Pitch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5"/>
          <p:cNvSpPr txBox="1"/>
          <p:nvPr/>
        </p:nvSpPr>
        <p:spPr>
          <a:xfrm>
            <a:off x="336662" y="3245140"/>
            <a:ext cx="3393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Conversation Starters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5"/>
          <p:cNvSpPr/>
          <p:nvPr/>
        </p:nvSpPr>
        <p:spPr>
          <a:xfrm flipH="1" rot="10800000">
            <a:off x="280202" y="3475906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5"/>
          <p:cNvSpPr txBox="1"/>
          <p:nvPr/>
        </p:nvSpPr>
        <p:spPr>
          <a:xfrm>
            <a:off x="386350" y="577403"/>
            <a:ext cx="39012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Construction companies are moving away from: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Radio-only communication systems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Limited visibility into equipment and fleets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Single-network connectivity at job sites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Reactive safety response</a:t>
            </a:r>
            <a:endParaRPr sz="700"/>
          </a:p>
        </p:txBody>
      </p:sp>
      <p:sp>
        <p:nvSpPr>
          <p:cNvPr id="182" name="Google Shape;182;p5"/>
          <p:cNvSpPr txBox="1"/>
          <p:nvPr/>
        </p:nvSpPr>
        <p:spPr>
          <a:xfrm>
            <a:off x="4981675" y="577403"/>
            <a:ext cx="30000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They are adopting: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Connected job site infrastructure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Real-time fleet and equipment monitoring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Mobile-first workforce communication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Proactive safety and visibility systems</a:t>
            </a:r>
            <a:endParaRPr sz="700"/>
          </a:p>
        </p:txBody>
      </p:sp>
      <p:sp>
        <p:nvSpPr>
          <p:cNvPr id="183" name="Google Shape;183;p5"/>
          <p:cNvSpPr txBox="1"/>
          <p:nvPr/>
        </p:nvSpPr>
        <p:spPr>
          <a:xfrm>
            <a:off x="336650" y="1903676"/>
            <a:ext cx="80214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Construction projects depend on coordination across crews, vehicles, and job sites. When communication or connectivity breaks down, delays, safety risks, and lost revenue follow. Premier Wireless + T-Mobile helps construction companies build Connected Job Sites—keeping crews connected, improving safety, and providing real-time visibility across every project.</a:t>
            </a:r>
            <a:endParaRPr sz="1900">
              <a:solidFill>
                <a:schemeClr val="dk2"/>
              </a:solidFill>
            </a:endParaRPr>
          </a:p>
        </p:txBody>
      </p:sp>
      <p:sp>
        <p:nvSpPr>
          <p:cNvPr id="184" name="Google Shape;184;p5"/>
          <p:cNvSpPr txBox="1"/>
          <p:nvPr/>
        </p:nvSpPr>
        <p:spPr>
          <a:xfrm>
            <a:off x="336650" y="2430676"/>
            <a:ext cx="85650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6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</a:rPr>
              <a:t>Business Impact of a Connected Job Site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5"/>
          <p:cNvSpPr txBox="1"/>
          <p:nvPr/>
        </p:nvSpPr>
        <p:spPr>
          <a:xfrm>
            <a:off x="336650" y="2703275"/>
            <a:ext cx="3668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Reduce project delays caused by communication breakdowns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Prevent equipment loss and theft ($$$ impact)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Improve crew productivity across job sites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186" name="Google Shape;186;p5"/>
          <p:cNvSpPr txBox="1"/>
          <p:nvPr/>
        </p:nvSpPr>
        <p:spPr>
          <a:xfrm>
            <a:off x="4187425" y="2699275"/>
            <a:ext cx="41706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Reduce safety incidents and liability exposure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Maintain operations during outages or disruptions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87" name="Google Shape;187;p5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d657c6aa82_0_14"/>
          <p:cNvSpPr/>
          <p:nvPr/>
        </p:nvSpPr>
        <p:spPr>
          <a:xfrm>
            <a:off x="315525" y="811200"/>
            <a:ext cx="1590300" cy="394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d657c6aa82_0_14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g3d657c6aa82_0_14"/>
          <p:cNvSpPr txBox="1"/>
          <p:nvPr>
            <p:ph idx="12" type="sldNum"/>
          </p:nvPr>
        </p:nvSpPr>
        <p:spPr>
          <a:xfrm>
            <a:off x="8564569" y="4870298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3d657c6aa82_0_14"/>
          <p:cNvSpPr txBox="1"/>
          <p:nvPr>
            <p:ph idx="11" type="ftr"/>
          </p:nvPr>
        </p:nvSpPr>
        <p:spPr>
          <a:xfrm>
            <a:off x="7255096" y="4855233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g3d657c6aa82_0_14"/>
          <p:cNvSpPr txBox="1"/>
          <p:nvPr/>
        </p:nvSpPr>
        <p:spPr>
          <a:xfrm>
            <a:off x="280200" y="219400"/>
            <a:ext cx="3393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How Our </a:t>
            </a: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Solution</a:t>
            </a: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 Helps 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g3d657c6aa82_0_14"/>
          <p:cNvSpPr txBox="1"/>
          <p:nvPr/>
        </p:nvSpPr>
        <p:spPr>
          <a:xfrm>
            <a:off x="292325" y="585125"/>
            <a:ext cx="4169400" cy="1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dk1"/>
                </a:solidFill>
              </a:rPr>
              <a:t>Premier Wireless + T-Mobile supports construction operations across five critical areas: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g3d657c6aa82_0_14"/>
          <p:cNvSpPr txBox="1"/>
          <p:nvPr/>
        </p:nvSpPr>
        <p:spPr>
          <a:xfrm>
            <a:off x="383950" y="898050"/>
            <a:ext cx="1428300" cy="20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Connected Job Sites (Connectivity Foundation)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600">
                <a:solidFill>
                  <a:schemeClr val="dk1"/>
                </a:solidFill>
              </a:rPr>
              <a:t>Reliable connectivity across vehicles, job sites, and offices keeps construction teams coordinated and productive—especially in remote or temporary environments.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600">
                <a:solidFill>
                  <a:schemeClr val="dk1"/>
                </a:solidFill>
              </a:rPr>
              <a:t>This enables: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Access to digital blueprints and project updates from anywhere</a:t>
            </a:r>
            <a:endParaRPr sz="600">
              <a:solidFill>
                <a:schemeClr val="dk1"/>
              </a:solidFill>
            </a:endParaRPr>
          </a:p>
          <a:p>
            <a:pPr indent="-95250" lvl="0" marL="1428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Char char="●"/>
            </a:pPr>
            <a:r>
              <a:rPr lang="en" sz="600">
                <a:solidFill>
                  <a:schemeClr val="dk1"/>
                </a:solidFill>
              </a:rPr>
              <a:t>Connectivity for field laptops, tablets, cameras, and sensors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Char char="●"/>
            </a:pPr>
            <a:r>
              <a:rPr lang="en" sz="600">
                <a:solidFill>
                  <a:schemeClr val="dk1"/>
                </a:solidFill>
              </a:rPr>
              <a:t>Reliable communication between crews, supervisors, and offices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Char char="●"/>
            </a:pPr>
            <a:r>
              <a:rPr lang="en" sz="600">
                <a:solidFill>
                  <a:schemeClr val="dk1"/>
                </a:solidFill>
              </a:rPr>
              <a:t>Business contin</a:t>
            </a:r>
            <a:r>
              <a:rPr lang="en" sz="600">
                <a:solidFill>
                  <a:schemeClr val="dk1"/>
                </a:solidFill>
              </a:rPr>
              <a:t>uity during outages or </a:t>
            </a:r>
            <a:r>
              <a:rPr lang="en" sz="600">
                <a:solidFill>
                  <a:schemeClr val="dk1"/>
                </a:solidFill>
              </a:rPr>
              <a:t>disruptions</a:t>
            </a:r>
            <a:endParaRPr b="1" i="0" sz="6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g3d657c6aa82_0_14"/>
          <p:cNvSpPr/>
          <p:nvPr/>
        </p:nvSpPr>
        <p:spPr>
          <a:xfrm>
            <a:off x="2031075" y="811125"/>
            <a:ext cx="1590300" cy="394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3d657c6aa82_0_14"/>
          <p:cNvSpPr/>
          <p:nvPr/>
        </p:nvSpPr>
        <p:spPr>
          <a:xfrm>
            <a:off x="3746600" y="811125"/>
            <a:ext cx="1590300" cy="394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3d657c6aa82_0_14"/>
          <p:cNvSpPr/>
          <p:nvPr/>
        </p:nvSpPr>
        <p:spPr>
          <a:xfrm>
            <a:off x="5462150" y="811125"/>
            <a:ext cx="1590300" cy="394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g3d657c6aa82_0_14"/>
          <p:cNvSpPr/>
          <p:nvPr/>
        </p:nvSpPr>
        <p:spPr>
          <a:xfrm>
            <a:off x="7177700" y="811125"/>
            <a:ext cx="1590300" cy="394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d657c6aa82_0_14"/>
          <p:cNvSpPr txBox="1"/>
          <p:nvPr/>
        </p:nvSpPr>
        <p:spPr>
          <a:xfrm>
            <a:off x="2112063" y="898050"/>
            <a:ext cx="1428300" cy="19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Crew Communication &amp; Workforce Coordination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600">
                <a:solidFill>
                  <a:schemeClr val="dk1"/>
                </a:solidFill>
              </a:rPr>
              <a:t>Construction teams need more than communication—they need visibility into what’s happening across job sites in real time.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600">
                <a:solidFill>
                  <a:schemeClr val="dk1"/>
                </a:solidFill>
              </a:rPr>
              <a:t>This enables:</a:t>
            </a:r>
            <a:endParaRPr b="1"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Instant push-to-talk communication across crews and supervisors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coordination between dispatch and job sites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Visibility into crew activity, job progress, and field updates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Mobile workforce management, including time tracking and reporting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04" name="Google Shape;204;g3d657c6aa82_0_14"/>
          <p:cNvSpPr txBox="1"/>
          <p:nvPr/>
        </p:nvSpPr>
        <p:spPr>
          <a:xfrm>
            <a:off x="3835925" y="898050"/>
            <a:ext cx="1428300" cy="16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Fleet &amp; Equipment Visibility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600">
                <a:solidFill>
                  <a:schemeClr val="dk1"/>
                </a:solidFill>
              </a:rPr>
              <a:t>Lack of visibility into vehicles and equipment leads to delays, loss, and inefficiencies across projects.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600">
                <a:solidFill>
                  <a:schemeClr val="dk1"/>
                </a:solidFill>
              </a:rPr>
              <a:t>This enables:</a:t>
            </a:r>
            <a:endParaRPr b="1" sz="600">
              <a:solidFill>
                <a:schemeClr val="dk1"/>
              </a:solidFill>
            </a:endParaRPr>
          </a:p>
          <a:p>
            <a:pPr indent="-152400" lvl="0" marL="142875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tracking of vehicles, equipment, and assets</a:t>
            </a:r>
            <a:endParaRPr sz="600">
              <a:solidFill>
                <a:schemeClr val="dk1"/>
              </a:solidFill>
            </a:endParaRPr>
          </a:p>
          <a:p>
            <a:pPr indent="-152400" lvl="0" marL="1428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Improved driver safety and accountability</a:t>
            </a:r>
            <a:endParaRPr sz="600">
              <a:solidFill>
                <a:schemeClr val="dk1"/>
              </a:solidFill>
            </a:endParaRPr>
          </a:p>
          <a:p>
            <a:pPr indent="-152400" lvl="0" marL="1428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Reduced equipment theft and misuse</a:t>
            </a:r>
            <a:endParaRPr sz="600">
              <a:solidFill>
                <a:schemeClr val="dk1"/>
              </a:solidFill>
            </a:endParaRPr>
          </a:p>
          <a:p>
            <a:pPr indent="-152400" lvl="0" marL="1428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Centralized visibility across multiple job sites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05" name="Google Shape;205;g3d657c6aa82_0_14"/>
          <p:cNvSpPr txBox="1"/>
          <p:nvPr/>
        </p:nvSpPr>
        <p:spPr>
          <a:xfrm>
            <a:off x="5556300" y="898050"/>
            <a:ext cx="1428300" cy="19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Worker Safety &amp; Lone Worker Protection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600">
                <a:solidFill>
                  <a:schemeClr val="dk1"/>
                </a:solidFill>
              </a:rPr>
              <a:t>Construction environments are unpredictable—fast, reliable response is critical to protecting workers, especially those operating alone.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600">
                <a:solidFill>
                  <a:schemeClr val="dk1"/>
                </a:solidFill>
              </a:rPr>
              <a:t>This enables:</a:t>
            </a:r>
            <a:endParaRPr b="1"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One-touch emergency alerts from anywhere on site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location tracking for faster response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Protection for lone workers and high-risk roles</a:t>
            </a:r>
            <a:endParaRPr sz="600">
              <a:solidFill>
                <a:schemeClr val="dk1"/>
              </a:solidFill>
            </a:endParaRPr>
          </a:p>
          <a:p>
            <a:pPr indent="-123825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Immediate escalation to supervisors or emergency services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06" name="Google Shape;206;g3d657c6aa82_0_14"/>
          <p:cNvSpPr txBox="1"/>
          <p:nvPr/>
        </p:nvSpPr>
        <p:spPr>
          <a:xfrm>
            <a:off x="7255100" y="898050"/>
            <a:ext cx="1428300" cy="20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Unified Job Site Operations (CPR³ Command Center)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600">
                <a:solidFill>
                  <a:schemeClr val="dk1"/>
                </a:solidFill>
              </a:rPr>
              <a:t>Construction operations often rely on disconnected systems—slowing response times and limiting visibility.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600">
                <a:solidFill>
                  <a:schemeClr val="dk1"/>
                </a:solidFill>
              </a:rPr>
              <a:t>This enables:</a:t>
            </a:r>
            <a:endParaRPr b="1" sz="600">
              <a:solidFill>
                <a:schemeClr val="dk1"/>
              </a:solidFill>
            </a:endParaRPr>
          </a:p>
          <a:p>
            <a:pPr indent="-120396" lvl="0" marL="109728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Single platform unifies communication, tracking, and safety systems</a:t>
            </a:r>
            <a:endParaRPr sz="600">
              <a:solidFill>
                <a:schemeClr val="dk1"/>
              </a:solidFill>
            </a:endParaRPr>
          </a:p>
          <a:p>
            <a:pPr indent="-120396" lvl="0" marL="10972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Live visibility across every crew, vehicle, and job site</a:t>
            </a:r>
            <a:endParaRPr sz="600">
              <a:solidFill>
                <a:schemeClr val="dk1"/>
              </a:solidFill>
            </a:endParaRPr>
          </a:p>
          <a:p>
            <a:pPr indent="-120396" lvl="0" marL="10972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Central command for operations, dispatch, and leadership teams</a:t>
            </a:r>
            <a:endParaRPr sz="600">
              <a:solidFill>
                <a:schemeClr val="dk1"/>
              </a:solidFill>
            </a:endParaRPr>
          </a:p>
          <a:p>
            <a:pPr indent="-120396" lvl="0" marL="10972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Faster response to issues, incidents, and delays in real time</a:t>
            </a:r>
            <a:endParaRPr sz="600">
              <a:solidFill>
                <a:schemeClr val="dk1"/>
              </a:solidFill>
            </a:endParaRPr>
          </a:p>
          <a:p>
            <a:pPr indent="-120396" lvl="0" marL="10972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Turns data into action to keep projects moving</a:t>
            </a:r>
            <a:endParaRPr sz="600">
              <a:solidFill>
                <a:schemeClr val="dk1"/>
              </a:solidFill>
            </a:endParaRPr>
          </a:p>
        </p:txBody>
      </p:sp>
      <p:pic>
        <p:nvPicPr>
          <p:cNvPr id="207" name="Google Shape;207;g3d657c6aa82_0_14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810971"/>
            <a:ext cx="773232" cy="19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g3d657c6aa82_0_14"/>
          <p:cNvSpPr txBox="1"/>
          <p:nvPr/>
        </p:nvSpPr>
        <p:spPr>
          <a:xfrm>
            <a:off x="293750" y="2890762"/>
            <a:ext cx="1554300" cy="18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Featured Solutions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InHand IR602 Router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Katalyst Routers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EverLink Connectivity 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Key Capabilities:</a:t>
            </a:r>
            <a:endParaRPr b="1" sz="11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Wi-Fi 7 connectivity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Long battery backup for outages/job trailers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Connects up to 200 devices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Cellular failover &amp; backup internet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Supports tablets, laptops, cameras &amp; field systems 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09" name="Google Shape;209;g3d657c6aa82_0_14"/>
          <p:cNvSpPr txBox="1"/>
          <p:nvPr/>
        </p:nvSpPr>
        <p:spPr>
          <a:xfrm>
            <a:off x="2049050" y="2754850"/>
            <a:ext cx="1554300" cy="20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Featured Solutions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Siyata SD7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Sonim XP3plus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Samsung Rugged Devices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CPR³ Construction Hub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Actsoft Workforce Management 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Key Capabilities:</a:t>
            </a:r>
            <a:endParaRPr b="1" sz="11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Push-to-talk communication across crews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workforce coordination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rew activity &amp; field visibility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Time tracking &amp; dispatch communication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• Rugged communication for loud environments 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10" name="Google Shape;210;g3d657c6aa82_0_14"/>
          <p:cNvSpPr txBox="1"/>
          <p:nvPr/>
        </p:nvSpPr>
        <p:spPr>
          <a:xfrm>
            <a:off x="3764625" y="2478049"/>
            <a:ext cx="1554300" cy="17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Featured Solutions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SafeTrax GPS Tracking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Asset Tracking Sensors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Fleet Visibility Platform 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Key Capabilities:</a:t>
            </a:r>
            <a:endParaRPr b="1" sz="11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tracking of vehicles, trailers &amp; assets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Theft prevention &amp; recovery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Driver visibility &amp; accountability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Multi-job-site equipment monitoring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Centralized fleet visibility 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11" name="Google Shape;211;g3d657c6aa82_0_14"/>
          <p:cNvSpPr txBox="1"/>
          <p:nvPr/>
        </p:nvSpPr>
        <p:spPr>
          <a:xfrm>
            <a:off x="5480150" y="2845075"/>
            <a:ext cx="1554300" cy="19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Featured Solutions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Cellular Panic Buttons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Lone Worker Protection Devices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GPS-Enabled Safety Solutions 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Key Capabilities:</a:t>
            </a:r>
            <a:endParaRPr b="1" sz="11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One-touch emergency alerts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worker location visibility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Faster emergency response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Protection for isolated/high-risk workers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Works across remote job sites 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12" name="Google Shape;212;g3d657c6aa82_0_14"/>
          <p:cNvSpPr txBox="1"/>
          <p:nvPr/>
        </p:nvSpPr>
        <p:spPr>
          <a:xfrm>
            <a:off x="7213989" y="2871056"/>
            <a:ext cx="1554300" cy="19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Featured Solutions</a:t>
            </a:r>
            <a:endParaRPr b="1"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CPR³ Construction Command Center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Actsoft Workforce Management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Centralized Operations Dashboard 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</a:rPr>
              <a:t>Key Capabilities:</a:t>
            </a:r>
            <a:endParaRPr b="1" sz="11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Unified visibility across crews &amp; jobsites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Workforce + communication + tracking in one platform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Real-time operational intelligence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Dispatch &amp; supervisor visibility</a:t>
            </a:r>
            <a:endParaRPr sz="600">
              <a:solidFill>
                <a:schemeClr val="dk1"/>
              </a:solidFill>
            </a:endParaRPr>
          </a:p>
          <a:p>
            <a:pPr indent="-95250" lvl="0" marL="142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Faster response to delays/incidents </a:t>
            </a:r>
            <a:endParaRPr sz="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d8b80824c3_0_25"/>
          <p:cNvSpPr/>
          <p:nvPr/>
        </p:nvSpPr>
        <p:spPr>
          <a:xfrm>
            <a:off x="490400" y="1161032"/>
            <a:ext cx="1590300" cy="32916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3d8b80824c3_0_25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g3d8b80824c3_0_25"/>
          <p:cNvSpPr txBox="1"/>
          <p:nvPr>
            <p:ph idx="12" type="sldNum"/>
          </p:nvPr>
        </p:nvSpPr>
        <p:spPr>
          <a:xfrm>
            <a:off x="8564569" y="4870298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g3d8b80824c3_0_25"/>
          <p:cNvSpPr txBox="1"/>
          <p:nvPr>
            <p:ph idx="11" type="ftr"/>
          </p:nvPr>
        </p:nvSpPr>
        <p:spPr>
          <a:xfrm>
            <a:off x="7255096" y="4855233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g3d8b80824c3_0_25"/>
          <p:cNvSpPr txBox="1"/>
          <p:nvPr/>
        </p:nvSpPr>
        <p:spPr>
          <a:xfrm>
            <a:off x="280200" y="219400"/>
            <a:ext cx="3393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</a:rPr>
              <a:t>Where to Start (Typical Entry Points)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g3d8b80824c3_0_25"/>
          <p:cNvSpPr txBox="1"/>
          <p:nvPr/>
        </p:nvSpPr>
        <p:spPr>
          <a:xfrm>
            <a:off x="681350" y="1795764"/>
            <a:ext cx="1208400" cy="25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18518E"/>
                </a:solidFill>
              </a:rPr>
              <a:t>Start with Communication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→ Push-to-talk (Siyata / Sonim / Samsung)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Expand into workforce visibility + coordination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Instant crew communication across jobsites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Loud-environment &amp; rugged communication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grpSp>
        <p:nvGrpSpPr>
          <p:cNvPr id="223" name="Google Shape;223;g3d8b80824c3_0_25"/>
          <p:cNvGrpSpPr/>
          <p:nvPr/>
        </p:nvGrpSpPr>
        <p:grpSpPr>
          <a:xfrm>
            <a:off x="714965" y="1376555"/>
            <a:ext cx="362270" cy="267767"/>
            <a:chOff x="5223492" y="2064014"/>
            <a:chExt cx="511175" cy="444500"/>
          </a:xfrm>
        </p:grpSpPr>
        <p:sp>
          <p:nvSpPr>
            <p:cNvPr id="224" name="Google Shape;224;g3d8b80824c3_0_25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25" name="Google Shape;225;g3d8b80824c3_0_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6" name="Google Shape;226;g3d8b80824c3_0_25"/>
          <p:cNvSpPr/>
          <p:nvPr/>
        </p:nvSpPr>
        <p:spPr>
          <a:xfrm>
            <a:off x="3794050" y="1161032"/>
            <a:ext cx="1590300" cy="33081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g3d8b80824c3_0_25"/>
          <p:cNvSpPr/>
          <p:nvPr/>
        </p:nvSpPr>
        <p:spPr>
          <a:xfrm>
            <a:off x="5509600" y="1161032"/>
            <a:ext cx="1590300" cy="33081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3d8b80824c3_0_25"/>
          <p:cNvSpPr/>
          <p:nvPr/>
        </p:nvSpPr>
        <p:spPr>
          <a:xfrm>
            <a:off x="7225150" y="1161032"/>
            <a:ext cx="1590300" cy="33081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9" name="Google Shape;229;g3d8b80824c3_0_25"/>
          <p:cNvGrpSpPr/>
          <p:nvPr/>
        </p:nvGrpSpPr>
        <p:grpSpPr>
          <a:xfrm>
            <a:off x="3958871" y="1376555"/>
            <a:ext cx="362270" cy="267767"/>
            <a:chOff x="5223492" y="2064014"/>
            <a:chExt cx="511175" cy="444500"/>
          </a:xfrm>
        </p:grpSpPr>
        <p:sp>
          <p:nvSpPr>
            <p:cNvPr id="230" name="Google Shape;230;g3d8b80824c3_0_25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1" name="Google Shape;231;g3d8b80824c3_0_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2" name="Google Shape;232;g3d8b80824c3_0_25"/>
          <p:cNvGrpSpPr/>
          <p:nvPr/>
        </p:nvGrpSpPr>
        <p:grpSpPr>
          <a:xfrm>
            <a:off x="5708483" y="1376555"/>
            <a:ext cx="362270" cy="267767"/>
            <a:chOff x="5223492" y="2064014"/>
            <a:chExt cx="511175" cy="444500"/>
          </a:xfrm>
        </p:grpSpPr>
        <p:sp>
          <p:nvSpPr>
            <p:cNvPr id="233" name="Google Shape;233;g3d8b80824c3_0_25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4" name="Google Shape;234;g3d8b80824c3_0_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5" name="Google Shape;235;g3d8b80824c3_0_25"/>
          <p:cNvGrpSpPr/>
          <p:nvPr/>
        </p:nvGrpSpPr>
        <p:grpSpPr>
          <a:xfrm>
            <a:off x="7420808" y="1376555"/>
            <a:ext cx="362270" cy="267767"/>
            <a:chOff x="5223492" y="2064014"/>
            <a:chExt cx="511175" cy="444500"/>
          </a:xfrm>
        </p:grpSpPr>
        <p:sp>
          <p:nvSpPr>
            <p:cNvPr id="236" name="Google Shape;236;g3d8b80824c3_0_25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7" name="Google Shape;237;g3d8b80824c3_0_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8" name="Google Shape;238;g3d8b80824c3_0_25"/>
          <p:cNvSpPr txBox="1"/>
          <p:nvPr/>
        </p:nvSpPr>
        <p:spPr>
          <a:xfrm>
            <a:off x="3958875" y="1795749"/>
            <a:ext cx="1208400" cy="27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18518E"/>
                </a:solidFill>
              </a:rPr>
              <a:t>Start with Asset Tracking</a:t>
            </a:r>
            <a:endParaRPr b="1" sz="10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SafeTrax GPS Tracking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Track vehicles, trailers &amp; equipment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Reduce theft &amp; improve accountability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Real-time location visibility across projects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Expand into fleet &amp; operational intelligence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239" name="Google Shape;239;g3d8b80824c3_0_25"/>
          <p:cNvSpPr txBox="1"/>
          <p:nvPr/>
        </p:nvSpPr>
        <p:spPr>
          <a:xfrm>
            <a:off x="5700550" y="1795749"/>
            <a:ext cx="1208400" cy="24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18518E"/>
                </a:solidFill>
              </a:rPr>
              <a:t>Start with Connectivity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→ Routers (InHand / Katalyst / EverLink)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Reliable job site &amp; trailer connectivity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Cellular failover + backup internet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Long battery backup for outages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Connect crews, tablets, laptops &amp; field systems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240" name="Google Shape;240;g3d8b80824c3_0_25"/>
          <p:cNvSpPr txBox="1"/>
          <p:nvPr/>
        </p:nvSpPr>
        <p:spPr>
          <a:xfrm>
            <a:off x="7416075" y="1795738"/>
            <a:ext cx="1208400" cy="24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18518E"/>
                </a:solidFill>
              </a:rPr>
              <a:t>Start with Safety</a:t>
            </a:r>
            <a:br>
              <a:rPr b="1" lang="en" sz="800">
                <a:solidFill>
                  <a:srgbClr val="18518E"/>
                </a:solidFill>
              </a:rPr>
            </a:br>
            <a:br>
              <a:rPr b="1" lang="en" sz="800">
                <a:solidFill>
                  <a:srgbClr val="18518E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→ Cellular panic buttons / lone worker protection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One-touch emergency alerts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Faster incident response &amp; worker protection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GPS-enabled worker visibility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→ Expand into full safety + operational awareness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241" name="Google Shape;241;g3d8b80824c3_0_25"/>
          <p:cNvSpPr txBox="1"/>
          <p:nvPr/>
        </p:nvSpPr>
        <p:spPr>
          <a:xfrm>
            <a:off x="294075" y="567350"/>
            <a:ext cx="6744600" cy="2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accent2"/>
                </a:solidFill>
              </a:rPr>
              <a:t>Most construction deals start in one of these four areas—expand from there into a full connected job site.</a:t>
            </a:r>
            <a:endParaRPr sz="800">
              <a:solidFill>
                <a:schemeClr val="accent2"/>
              </a:solidFill>
            </a:endParaRPr>
          </a:p>
        </p:txBody>
      </p:sp>
      <p:sp>
        <p:nvSpPr>
          <p:cNvPr id="242" name="Google Shape;242;g3d8b80824c3_0_25"/>
          <p:cNvSpPr txBox="1"/>
          <p:nvPr/>
        </p:nvSpPr>
        <p:spPr>
          <a:xfrm>
            <a:off x="1216900" y="4562387"/>
            <a:ext cx="6744600" cy="2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accent2"/>
                </a:solidFill>
              </a:rPr>
              <a:t>All entry points connect into CPR³ — creating a unified operational view across crews, connectivity, vehicles, safety, and jobsites. </a:t>
            </a:r>
            <a:endParaRPr sz="800">
              <a:solidFill>
                <a:schemeClr val="accent2"/>
              </a:solidFill>
            </a:endParaRPr>
          </a:p>
        </p:txBody>
      </p:sp>
      <p:sp>
        <p:nvSpPr>
          <p:cNvPr id="243" name="Google Shape;243;g3d8b80824c3_0_25"/>
          <p:cNvSpPr/>
          <p:nvPr/>
        </p:nvSpPr>
        <p:spPr>
          <a:xfrm>
            <a:off x="2142225" y="1177471"/>
            <a:ext cx="1590300" cy="32916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g3d8b80824c3_0_25"/>
          <p:cNvSpPr txBox="1"/>
          <p:nvPr/>
        </p:nvSpPr>
        <p:spPr>
          <a:xfrm>
            <a:off x="2333170" y="1812207"/>
            <a:ext cx="12084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18518E"/>
                </a:solidFill>
              </a:rPr>
              <a:t>Start</a:t>
            </a:r>
            <a:r>
              <a:rPr lang="en" sz="800">
                <a:solidFill>
                  <a:schemeClr val="dk1"/>
                </a:solidFill>
              </a:rPr>
              <a:t> </a:t>
            </a:r>
            <a:r>
              <a:rPr b="1" lang="en" sz="1000">
                <a:solidFill>
                  <a:srgbClr val="18518E"/>
                </a:solidFill>
              </a:rPr>
              <a:t>with Operation Visibility</a:t>
            </a:r>
            <a:endParaRPr sz="800">
              <a:solidFill>
                <a:schemeClr val="dk1"/>
              </a:solidFill>
            </a:endParaRPr>
          </a:p>
        </p:txBody>
      </p:sp>
      <p:grpSp>
        <p:nvGrpSpPr>
          <p:cNvPr id="245" name="Google Shape;245;g3d8b80824c3_0_25"/>
          <p:cNvGrpSpPr/>
          <p:nvPr/>
        </p:nvGrpSpPr>
        <p:grpSpPr>
          <a:xfrm>
            <a:off x="2366790" y="1393024"/>
            <a:ext cx="362270" cy="267767"/>
            <a:chOff x="5223492" y="2064014"/>
            <a:chExt cx="511175" cy="444500"/>
          </a:xfrm>
        </p:grpSpPr>
        <p:sp>
          <p:nvSpPr>
            <p:cNvPr id="246" name="Google Shape;246;g3d8b80824c3_0_25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47" name="Google Shape;247;g3d8b80824c3_0_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48" name="Google Shape;248;g3d8b80824c3_0_25" title="TFB_Registered-Partner_Logo_PRI_RGB_on-W_2022-03-25 (1) (002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g3d8b80824c3_0_25"/>
          <p:cNvSpPr txBox="1"/>
          <p:nvPr/>
        </p:nvSpPr>
        <p:spPr>
          <a:xfrm>
            <a:off x="2244925" y="2229575"/>
            <a:ext cx="1428300" cy="20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→ CPR³ Construction Command Center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→ Real-time visibility across crews &amp; jobsites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→ Workforce coordination + operational control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→ Expand into full connected job site infrastructure</a:t>
            </a:r>
            <a:endParaRPr sz="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d512cd628b_0_3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g3d512cd628b_0_3"/>
          <p:cNvSpPr txBox="1"/>
          <p:nvPr>
            <p:ph idx="12" type="sldNum"/>
          </p:nvPr>
        </p:nvSpPr>
        <p:spPr>
          <a:xfrm>
            <a:off x="8564569" y="4870298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3d512cd628b_0_3"/>
          <p:cNvSpPr txBox="1"/>
          <p:nvPr>
            <p:ph idx="11" type="ftr"/>
          </p:nvPr>
        </p:nvSpPr>
        <p:spPr>
          <a:xfrm>
            <a:off x="7255096" y="4855233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g3d512cd628b_0_3"/>
          <p:cNvSpPr txBox="1"/>
          <p:nvPr/>
        </p:nvSpPr>
        <p:spPr>
          <a:xfrm>
            <a:off x="280200" y="219400"/>
            <a:ext cx="4485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—</a:t>
            </a:r>
            <a:r>
              <a:rPr b="1" lang="en" sz="1200">
                <a:solidFill>
                  <a:srgbClr val="E22C91"/>
                </a:solidFill>
                <a:extLst>
                  <a:ext uri="http://customooxmlschemas.google.com/">
                    <go:slidesCustomData xmlns:go="http://customooxmlschemas.google.com/" textRoundtripDataId="4"/>
                  </a:ext>
                </a:extLst>
              </a:rPr>
              <a:t> What This Looks Like on a Job Site</a:t>
            </a:r>
            <a:endParaRPr b="1" sz="1200">
              <a:solidFill>
                <a:srgbClr val="E22C91"/>
              </a:solidFill>
            </a:endParaRPr>
          </a:p>
        </p:txBody>
      </p:sp>
      <p:sp>
        <p:nvSpPr>
          <p:cNvPr id="258" name="Google Shape;258;g3d512cd628b_0_3"/>
          <p:cNvSpPr txBox="1"/>
          <p:nvPr/>
        </p:nvSpPr>
        <p:spPr>
          <a:xfrm>
            <a:off x="292325" y="585125"/>
            <a:ext cx="6885300" cy="1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dk1"/>
                </a:solidFill>
              </a:rPr>
              <a:t>A connected job site brings together connectivity, communication, visibility, safety, and control—working as one system.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g3d512cd628b_0_3"/>
          <p:cNvSpPr/>
          <p:nvPr/>
        </p:nvSpPr>
        <p:spPr>
          <a:xfrm>
            <a:off x="372755" y="888225"/>
            <a:ext cx="1590300" cy="346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3d512cd628b_0_3"/>
          <p:cNvSpPr txBox="1"/>
          <p:nvPr/>
        </p:nvSpPr>
        <p:spPr>
          <a:xfrm>
            <a:off x="563704" y="1461300"/>
            <a:ext cx="1208400" cy="2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(inHand / Katalyst / EverLink)</a:t>
            </a:r>
            <a:endParaRPr sz="600">
              <a:solidFill>
                <a:schemeClr val="dk1"/>
              </a:solidFill>
            </a:endParaRPr>
          </a:p>
        </p:txBody>
      </p:sp>
      <p:grpSp>
        <p:nvGrpSpPr>
          <p:cNvPr id="261" name="Google Shape;261;g3d512cd628b_0_3"/>
          <p:cNvGrpSpPr/>
          <p:nvPr/>
        </p:nvGrpSpPr>
        <p:grpSpPr>
          <a:xfrm>
            <a:off x="597325" y="1103767"/>
            <a:ext cx="362270" cy="267767"/>
            <a:chOff x="5223492" y="2064014"/>
            <a:chExt cx="511175" cy="444500"/>
          </a:xfrm>
        </p:grpSpPr>
        <p:sp>
          <p:nvSpPr>
            <p:cNvPr id="262" name="Google Shape;262;g3d512cd628b_0_3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63" name="Google Shape;263;g3d512cd628b_0_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64" name="Google Shape;264;g3d512cd628b_0_3"/>
          <p:cNvSpPr/>
          <p:nvPr/>
        </p:nvSpPr>
        <p:spPr>
          <a:xfrm>
            <a:off x="2088297" y="888225"/>
            <a:ext cx="1590300" cy="346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d512cd628b_0_3"/>
          <p:cNvSpPr/>
          <p:nvPr/>
        </p:nvSpPr>
        <p:spPr>
          <a:xfrm>
            <a:off x="5488415" y="929950"/>
            <a:ext cx="1590300" cy="346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d512cd628b_0_3"/>
          <p:cNvSpPr/>
          <p:nvPr/>
        </p:nvSpPr>
        <p:spPr>
          <a:xfrm>
            <a:off x="7203957" y="929950"/>
            <a:ext cx="1590300" cy="346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d512cd628b_0_3"/>
          <p:cNvSpPr/>
          <p:nvPr/>
        </p:nvSpPr>
        <p:spPr>
          <a:xfrm>
            <a:off x="3788350" y="931150"/>
            <a:ext cx="1590300" cy="3469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8" name="Google Shape;268;g3d512cd628b_0_3"/>
          <p:cNvGrpSpPr/>
          <p:nvPr/>
        </p:nvGrpSpPr>
        <p:grpSpPr>
          <a:xfrm>
            <a:off x="2253112" y="1103767"/>
            <a:ext cx="362270" cy="267767"/>
            <a:chOff x="5223492" y="2064014"/>
            <a:chExt cx="511175" cy="444500"/>
          </a:xfrm>
        </p:grpSpPr>
        <p:sp>
          <p:nvSpPr>
            <p:cNvPr id="269" name="Google Shape;269;g3d512cd628b_0_3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0" name="Google Shape;270;g3d512cd628b_0_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1" name="Google Shape;271;g3d512cd628b_0_3"/>
          <p:cNvGrpSpPr/>
          <p:nvPr/>
        </p:nvGrpSpPr>
        <p:grpSpPr>
          <a:xfrm>
            <a:off x="5687300" y="1145492"/>
            <a:ext cx="362270" cy="267767"/>
            <a:chOff x="5223492" y="2064014"/>
            <a:chExt cx="511175" cy="444500"/>
          </a:xfrm>
        </p:grpSpPr>
        <p:sp>
          <p:nvSpPr>
            <p:cNvPr id="272" name="Google Shape;272;g3d512cd628b_0_3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3" name="Google Shape;273;g3d512cd628b_0_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4" name="Google Shape;274;g3d512cd628b_0_3"/>
          <p:cNvGrpSpPr/>
          <p:nvPr/>
        </p:nvGrpSpPr>
        <p:grpSpPr>
          <a:xfrm>
            <a:off x="7399625" y="1145492"/>
            <a:ext cx="362270" cy="267767"/>
            <a:chOff x="5223492" y="2064014"/>
            <a:chExt cx="511175" cy="444500"/>
          </a:xfrm>
        </p:grpSpPr>
        <p:sp>
          <p:nvSpPr>
            <p:cNvPr id="275" name="Google Shape;275;g3d512cd628b_0_3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6" name="Google Shape;276;g3d512cd628b_0_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7" name="Google Shape;277;g3d512cd628b_0_3"/>
          <p:cNvGrpSpPr/>
          <p:nvPr/>
        </p:nvGrpSpPr>
        <p:grpSpPr>
          <a:xfrm>
            <a:off x="3980800" y="1146692"/>
            <a:ext cx="362270" cy="267767"/>
            <a:chOff x="5223492" y="2064014"/>
            <a:chExt cx="511175" cy="444500"/>
          </a:xfrm>
        </p:grpSpPr>
        <p:sp>
          <p:nvSpPr>
            <p:cNvPr id="278" name="Google Shape;278;g3d512cd628b_0_3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9" name="Google Shape;279;g3d512cd628b_0_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80" name="Google Shape;280;g3d512cd628b_0_3"/>
          <p:cNvSpPr txBox="1"/>
          <p:nvPr/>
        </p:nvSpPr>
        <p:spPr>
          <a:xfrm>
            <a:off x="496054" y="1833075"/>
            <a:ext cx="1378200" cy="17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57150" spcFirstLastPara="1" rIns="0" wrap="square" tIns="35250">
            <a:spAutoFit/>
          </a:bodyPr>
          <a:lstStyle/>
          <a:p>
            <a:pPr indent="-130175" lvl="0" marL="5715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Day 1 connectivity for jobsites, trailers, and field operations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Long battery backup keeps crews connected during outages or power disruptions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Supports connectivity for tablets, laptops, cameras, sensors, and field systems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Connects large numbers of devices across temporary and remote jobsites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Cellular failover and Wi-Fi connectivity help maintain continuous operations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281" name="Google Shape;281;g3d512cd628b_0_3"/>
          <p:cNvSpPr txBox="1"/>
          <p:nvPr/>
        </p:nvSpPr>
        <p:spPr>
          <a:xfrm>
            <a:off x="2253104" y="1522950"/>
            <a:ext cx="1208400" cy="2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(Siyata / Sonim / Samsung + Actsoft)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82" name="Google Shape;282;g3d512cd628b_0_3"/>
          <p:cNvSpPr txBox="1"/>
          <p:nvPr/>
        </p:nvSpPr>
        <p:spPr>
          <a:xfrm>
            <a:off x="2169704" y="1912200"/>
            <a:ext cx="14283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57150" spcFirstLastPara="1" rIns="0" wrap="square" tIns="35250">
            <a:spAutoFit/>
          </a:bodyPr>
          <a:lstStyle/>
          <a:p>
            <a:pPr indent="-130175" lvl="0" marL="5715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Push-to-talk keeps crews and supervisors connected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Workforce tools track job progress and field activity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Real-time updates from the field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Improves coordination between dispatch and crews</a:t>
            </a:r>
            <a:endParaRPr sz="700">
              <a:solidFill>
                <a:schemeClr val="dk1"/>
              </a:solidFill>
            </a:endParaRPr>
          </a:p>
          <a:p>
            <a:pPr indent="-130175" lvl="0" marL="571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Rugged communication for demanding environments 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283" name="Google Shape;283;g3d512cd628b_0_3"/>
          <p:cNvSpPr txBox="1"/>
          <p:nvPr/>
        </p:nvSpPr>
        <p:spPr>
          <a:xfrm>
            <a:off x="5679367" y="1564675"/>
            <a:ext cx="1208400" cy="1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(SafeTrax)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84" name="Google Shape;284;g3d512cd628b_0_3"/>
          <p:cNvSpPr txBox="1"/>
          <p:nvPr/>
        </p:nvSpPr>
        <p:spPr>
          <a:xfrm>
            <a:off x="5599755" y="1846675"/>
            <a:ext cx="1378200" cy="12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57150" spcFirstLastPara="1" rIns="0" wrap="square" tIns="35250">
            <a:spAutoFit/>
          </a:bodyPr>
          <a:lstStyle/>
          <a:p>
            <a:pPr indent="-130175" lvl="0" marL="5715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GPS tracking monitors vehicles, trailers &amp; equipment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Reduce theft and improve accountability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Real-time visibility across jobsites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Track fleet activity and asset movement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Centralized visibility across multiple projects 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285" name="Google Shape;285;g3d512cd628b_0_3"/>
          <p:cNvSpPr txBox="1"/>
          <p:nvPr/>
        </p:nvSpPr>
        <p:spPr>
          <a:xfrm>
            <a:off x="7394904" y="1564675"/>
            <a:ext cx="1208400" cy="2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(Cellular Panic Button Solutions)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86" name="Google Shape;286;g3d512cd628b_0_3"/>
          <p:cNvSpPr txBox="1"/>
          <p:nvPr/>
        </p:nvSpPr>
        <p:spPr>
          <a:xfrm>
            <a:off x="7284554" y="1953925"/>
            <a:ext cx="1428300" cy="12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57150" spcFirstLastPara="1" rIns="0" wrap="square" tIns="35250">
            <a:spAutoFit/>
          </a:bodyPr>
          <a:lstStyle/>
          <a:p>
            <a:pPr indent="-130175" lvl="0" marL="5715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One-touch emergency alerts from anywhere on site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Real-time location tracking for faster response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Protection for isolated or high-risk workers</a:t>
            </a:r>
            <a:endParaRPr sz="700">
              <a:solidFill>
                <a:schemeClr val="dk1"/>
              </a:solidFill>
            </a:endParaRPr>
          </a:p>
          <a:p>
            <a:pPr indent="-130175" lvl="0" marL="571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Works even when workers are away from crews or vehicles</a:t>
            </a:r>
            <a:endParaRPr sz="700">
              <a:solidFill>
                <a:schemeClr val="dk1"/>
              </a:solidFill>
            </a:endParaRPr>
          </a:p>
          <a:p>
            <a:pPr indent="-130175" lvl="0" marL="571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Faster escalation to supervisors or emergency response 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287" name="Google Shape;287;g3d512cd628b_0_3"/>
          <p:cNvSpPr txBox="1"/>
          <p:nvPr/>
        </p:nvSpPr>
        <p:spPr>
          <a:xfrm>
            <a:off x="3975704" y="1565875"/>
            <a:ext cx="1208400" cy="2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(CPR³ Construction Site Command Center)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288" name="Google Shape;288;g3d512cd628b_0_3"/>
          <p:cNvSpPr txBox="1"/>
          <p:nvPr/>
        </p:nvSpPr>
        <p:spPr>
          <a:xfrm>
            <a:off x="3889104" y="1955125"/>
            <a:ext cx="1428300" cy="15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57150" spcFirstLastPara="1" rIns="0" wrap="square" tIns="35250">
            <a:spAutoFit/>
          </a:bodyPr>
          <a:lstStyle/>
          <a:p>
            <a:pPr indent="-130175" lvl="0" marL="85725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Unified view across crews, vehicles, equipment &amp; jobsites</a:t>
            </a:r>
            <a:endParaRPr sz="700">
              <a:solidFill>
                <a:schemeClr val="dk1"/>
              </a:solidFill>
            </a:endParaRPr>
          </a:p>
          <a:p>
            <a:pPr indent="-130175" lvl="0" marL="857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Combines communication, tracking &amp; safety alerts into one platform</a:t>
            </a:r>
            <a:endParaRPr sz="700">
              <a:solidFill>
                <a:schemeClr val="dk1"/>
              </a:solidFill>
            </a:endParaRPr>
          </a:p>
          <a:p>
            <a:pPr indent="-130175" lvl="0" marL="857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Real-time operational visibility for faster decision-making</a:t>
            </a:r>
            <a:endParaRPr sz="700">
              <a:solidFill>
                <a:schemeClr val="dk1"/>
              </a:solidFill>
            </a:endParaRPr>
          </a:p>
          <a:p>
            <a:pPr indent="-130175" lvl="0" marL="857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Centralized command for dispatch, supervisors &amp; operations teams</a:t>
            </a:r>
            <a:endParaRPr sz="700">
              <a:solidFill>
                <a:schemeClr val="dk1"/>
              </a:solidFill>
            </a:endParaRPr>
          </a:p>
          <a:p>
            <a:pPr indent="-130175" lvl="0" marL="857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Reduces delays by turning data into immediate action </a:t>
            </a:r>
            <a:endParaRPr sz="700">
              <a:solidFill>
                <a:schemeClr val="dk1"/>
              </a:solidFill>
            </a:endParaRPr>
          </a:p>
        </p:txBody>
      </p:sp>
      <p:pic>
        <p:nvPicPr>
          <p:cNvPr id="289" name="Google Shape;289;g3d512cd628b_0_3" title="TFB_Registered-Partner_Logo_PRI_RGB_on-W_2022-03-25 (1) (002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"/>
          <p:cNvSpPr/>
          <p:nvPr/>
        </p:nvSpPr>
        <p:spPr>
          <a:xfrm>
            <a:off x="242225" y="2381250"/>
            <a:ext cx="4098300" cy="19842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4"/>
          <p:cNvSpPr txBox="1"/>
          <p:nvPr/>
        </p:nvSpPr>
        <p:spPr>
          <a:xfrm>
            <a:off x="446900" y="2563889"/>
            <a:ext cx="3973500" cy="17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</a:rPr>
              <a:t>Construction</a:t>
            </a: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 Discovery Checklist</a:t>
            </a:r>
            <a:endParaRPr b="0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(Use live on calls or in discovery)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How many active job sites do you manage at once?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How do crews communicate between job sites?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Do supervisors have real-time visibility into crews and vehicles?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How do you track equipment across projects?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What happens if connectivity goes down at a job site?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How do you respond to safety incidents or worker emergencies?</a:t>
            </a:r>
            <a:endParaRPr sz="7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4"/>
          <p:cNvSpPr txBox="1"/>
          <p:nvPr/>
        </p:nvSpPr>
        <p:spPr>
          <a:xfrm>
            <a:off x="280200" y="528788"/>
            <a:ext cx="4098300" cy="14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If the pain is: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spcBef>
                <a:spcPts val="120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“Crews can’t communicate across job sites”</a:t>
            </a:r>
            <a:br>
              <a:rPr lang="en" sz="700"/>
            </a:br>
            <a:r>
              <a:rPr lang="en" sz="700"/>
              <a:t> → Push-to-Talk over Cellular</a:t>
            </a:r>
            <a:br>
              <a:rPr lang="en" sz="700"/>
            </a:br>
            <a:r>
              <a:rPr lang="en" sz="700"/>
              <a:t> (Traditional radio-style experience ideal for loud environments and in-vehicle communication.)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>
              <a:solidFill>
                <a:srgbClr val="18518E"/>
              </a:solidFill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“Job sites don’t have reliable connectivity”</a:t>
            </a:r>
            <a:br>
              <a:rPr lang="en" sz="700"/>
            </a:br>
            <a:r>
              <a:rPr lang="en" sz="700"/>
              <a:t> → EverLink, Katalyst/Peplink Routers (Primary + failover connectivity)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“We’re losing equipment or don’t know where things are”</a:t>
            </a:r>
            <a:br>
              <a:rPr lang="en" sz="700"/>
            </a:br>
            <a:r>
              <a:rPr lang="en" sz="700"/>
              <a:t> → SafeTrax GPS Tracking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>
              <a:solidFill>
                <a:srgbClr val="18518E"/>
              </a:solidFill>
            </a:endParaRPr>
          </a:p>
        </p:txBody>
      </p:sp>
      <p:sp>
        <p:nvSpPr>
          <p:cNvPr id="297" name="Google Shape;297;p4"/>
          <p:cNvSpPr/>
          <p:nvPr/>
        </p:nvSpPr>
        <p:spPr>
          <a:xfrm>
            <a:off x="231338" y="2185276"/>
            <a:ext cx="8681314" cy="4479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4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9" name="Google Shape;299;p4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sp>
        <p:nvSpPr>
          <p:cNvPr id="300" name="Google Shape;300;p4"/>
          <p:cNvSpPr txBox="1"/>
          <p:nvPr/>
        </p:nvSpPr>
        <p:spPr>
          <a:xfrm>
            <a:off x="336650" y="230275"/>
            <a:ext cx="33930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Which Product When </a:t>
            </a:r>
            <a:r>
              <a:rPr b="1" i="1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(Internal Use Only)</a:t>
            </a:r>
            <a:endParaRPr b="1" i="1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4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4"/>
          <p:cNvSpPr txBox="1"/>
          <p:nvPr/>
        </p:nvSpPr>
        <p:spPr>
          <a:xfrm>
            <a:off x="4877850" y="637283"/>
            <a:ext cx="38847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“I’m worried about worker safety or lone workers”</a:t>
            </a:r>
            <a:br>
              <a:rPr lang="en" sz="700"/>
            </a:br>
            <a:r>
              <a:rPr lang="en" sz="700"/>
              <a:t> → Panic Buttons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“Offices or job trailers lose communication during outages”</a:t>
            </a:r>
            <a:br>
              <a:rPr lang="en" sz="700"/>
            </a:br>
            <a:r>
              <a:rPr lang="en" sz="700"/>
              <a:t> → Communication Hub, Katalyst or Inhand for failover with battery backup 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“We have too many systems / no central visibility”</a:t>
            </a:r>
            <a:br>
              <a:rPr lang="en" sz="700"/>
            </a:br>
            <a:r>
              <a:rPr lang="en" sz="700"/>
              <a:t> → CPR³ Construction Site Command Center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b="1" lang="en" sz="700">
                <a:solidFill>
                  <a:srgbClr val="18518E"/>
                </a:solidFill>
              </a:rPr>
              <a:t>“I don’t know what my crews are doing during the day”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/>
              <a:t>→ </a:t>
            </a:r>
            <a:r>
              <a:rPr lang="en" sz="700">
                <a:solidFill>
                  <a:schemeClr val="dk1"/>
                </a:solidFill>
              </a:rPr>
              <a:t>CPR³ Construction Site Command Center with </a:t>
            </a:r>
            <a:r>
              <a:rPr lang="en" sz="700"/>
              <a:t>Actsoft Workforce Management</a:t>
            </a:r>
            <a:endParaRPr sz="700"/>
          </a:p>
        </p:txBody>
      </p:sp>
      <p:sp>
        <p:nvSpPr>
          <p:cNvPr id="303" name="Google Shape;303;p4"/>
          <p:cNvSpPr txBox="1"/>
          <p:nvPr/>
        </p:nvSpPr>
        <p:spPr>
          <a:xfrm>
            <a:off x="5106050" y="2520300"/>
            <a:ext cx="3577500" cy="16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Advice from Sales Specialist </a:t>
            </a:r>
            <a:endParaRPr b="0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dk1"/>
                </a:solidFill>
              </a:rPr>
              <a:t>Lead with </a:t>
            </a:r>
            <a:r>
              <a:rPr b="1" lang="en" sz="700">
                <a:solidFill>
                  <a:schemeClr val="dk1"/>
                </a:solidFill>
              </a:rPr>
              <a:t>project coordination and safety</a:t>
            </a:r>
            <a:r>
              <a:rPr lang="en" sz="700">
                <a:solidFill>
                  <a:schemeClr val="dk1"/>
                </a:solidFill>
              </a:rPr>
              <a:t>, not technology.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dk1"/>
                </a:solidFill>
              </a:rPr>
              <a:t>Focus on: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Job site productivity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Crew communication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Equipment visibility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Safety response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dk1"/>
                </a:solidFill>
              </a:rPr>
              <a:t>Position solutions as </a:t>
            </a:r>
            <a:r>
              <a:rPr b="1" lang="en" sz="700">
                <a:solidFill>
                  <a:schemeClr val="dk1"/>
                </a:solidFill>
              </a:rPr>
              <a:t>Connected Job Site infrastructure</a:t>
            </a:r>
            <a:r>
              <a:rPr lang="en" sz="700">
                <a:solidFill>
                  <a:schemeClr val="dk1"/>
                </a:solidFill>
              </a:rPr>
              <a:t>, not individual devices.</a:t>
            </a:r>
            <a:endParaRPr sz="700"/>
          </a:p>
        </p:txBody>
      </p:sp>
      <p:sp>
        <p:nvSpPr>
          <p:cNvPr id="304" name="Google Shape;304;p4"/>
          <p:cNvSpPr/>
          <p:nvPr/>
        </p:nvSpPr>
        <p:spPr>
          <a:xfrm>
            <a:off x="4778550" y="2381250"/>
            <a:ext cx="4083300" cy="19446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5" name="Google Shape;305;p4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6"/>
          <p:cNvSpPr/>
          <p:nvPr/>
        </p:nvSpPr>
        <p:spPr>
          <a:xfrm>
            <a:off x="336650" y="570425"/>
            <a:ext cx="8419200" cy="38169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6"/>
          <p:cNvSpPr txBox="1"/>
          <p:nvPr/>
        </p:nvSpPr>
        <p:spPr>
          <a:xfrm>
            <a:off x="530825" y="656213"/>
            <a:ext cx="8225100" cy="3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Cold Call Script 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>
                <a:solidFill>
                  <a:schemeClr val="dk1"/>
                </a:solidFill>
              </a:rPr>
              <a:t>Hi, this is [Name] with T-Mobile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The reason for my call is we’ve been working with construction and field service companies to help improve day-to-day operations, communication, and connectivity across crews, vehicles, and </a:t>
            </a:r>
            <a:r>
              <a:rPr lang="en" sz="800">
                <a:solidFill>
                  <a:schemeClr val="dk1"/>
                </a:solidFill>
              </a:rPr>
              <a:t>job sites</a:t>
            </a:r>
            <a:r>
              <a:rPr lang="en" sz="800">
                <a:solidFill>
                  <a:schemeClr val="dk1"/>
                </a:solidFill>
              </a:rPr>
              <a:t>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We’ve had success helping companies simplify communications, improve response times, reduce downtime, and better support teams in the field through solutions like mobile connectivity, push-to-talk communications, fleet technology, failover internet, and rugged devices.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I’d love to schedule a quick 20-minute meeting to learn more about your operation and share a few ideas and real-world examples of what’s working for other construction companies.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Would next week work better for you, or the following week?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Voicemail Script</a:t>
            </a:r>
            <a:br>
              <a:rPr b="1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>
                <a:solidFill>
                  <a:schemeClr val="dk1"/>
                </a:solidFill>
              </a:rPr>
              <a:t>Hi, this is [Name] with T-Mobile.  We’ve been helping construction companies improve communication, connectivity, and field operations, and I’d love an opportunity to share a few ideas and success stories with your team.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Please give me a call back at [phone number]. Again, that’s [phone number]. Thank you.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12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6"/>
          <p:cNvSpPr txBox="1"/>
          <p:nvPr/>
        </p:nvSpPr>
        <p:spPr>
          <a:xfrm>
            <a:off x="336662" y="230275"/>
            <a:ext cx="3351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Phone &amp; Voicemail Scripts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6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15" name="Google Shape;315;p6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6" name="Google Shape;316;p6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pic>
        <p:nvPicPr>
          <p:cNvPr id="317" name="Google Shape;317;p6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7"/>
          <p:cNvSpPr/>
          <p:nvPr/>
        </p:nvSpPr>
        <p:spPr>
          <a:xfrm>
            <a:off x="292525" y="527000"/>
            <a:ext cx="8463300" cy="39837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7"/>
          <p:cNvSpPr txBox="1"/>
          <p:nvPr/>
        </p:nvSpPr>
        <p:spPr>
          <a:xfrm>
            <a:off x="367225" y="592375"/>
            <a:ext cx="8316300" cy="38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Subject options:</a:t>
            </a:r>
            <a:endParaRPr b="1" sz="800">
              <a:solidFill>
                <a:srgbClr val="18518E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How Construction Companies Are Improving Field Communication with T-Mobile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Helping Construction Teams Stay Connected Across Jobsites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Improving Communication, Connectivity &amp; Operations in Construction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Body: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Hi [Name],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I’m reaching out from T-Mobile because we’ve been helping construction and field service companies improve communication, connectivity, and operational efficiency across crews, vehicles, and </a:t>
            </a:r>
            <a:r>
              <a:rPr lang="en" sz="800">
                <a:solidFill>
                  <a:schemeClr val="dk1"/>
                </a:solidFill>
              </a:rPr>
              <a:t>job sites</a:t>
            </a:r>
            <a:r>
              <a:rPr lang="en" sz="800">
                <a:solidFill>
                  <a:schemeClr val="dk1"/>
                </a:solidFill>
              </a:rPr>
              <a:t>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Many organizations are looking for better ways to keep teams connected in the field, reduce downtime, improve response times, and simplify communication between office staff, supervisors, and crews.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We’ve had success supporting construction companies with solutions including push-to-talk communications, mobile connectivity, failover internet, fleet technology, and rugged mobile devices designed for demanding environments.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I’d welcome the opportunity to schedule a brief 20-minute conversation to learn more about your operation and share a few ideas and real-world examples of what’s working for other construction companies.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Would next week or the following week work better for a quick introduction?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Thank you,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[Signature]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7"/>
          <p:cNvSpPr txBox="1"/>
          <p:nvPr/>
        </p:nvSpPr>
        <p:spPr>
          <a:xfrm>
            <a:off x="336657" y="230275"/>
            <a:ext cx="26616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Email #1 – Initial Outreach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7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27" name="Google Shape;327;p7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8" name="Google Shape;328;p7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pic>
        <p:nvPicPr>
          <p:cNvPr id="329" name="Google Shape;329;p7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200" y="4685164"/>
            <a:ext cx="1164674" cy="29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