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4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y="5143500" cx="9144000"/>
  <p:notesSz cx="6858000" cy="9144000"/>
  <p:embeddedFontLst>
    <p:embeddedFont>
      <p:font typeface="Quicksan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7" roundtripDataSignature="AMtx7mgB1TOLSg/fKhwacyCmyAUZe9c9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2DA4850-A745-4E77-9FD9-9D57FB5931F0}">
  <a:tblStyle styleId="{52DA4850-A745-4E77-9FD9-9D57FB5931F0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E38F6D8D-A98F-4BD5-AAB2-1EBC3112F7F8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Quicksand-regular.fntdata"/><Relationship Id="rId14" Type="http://schemas.openxmlformats.org/officeDocument/2006/relationships/slide" Target="slides/slide7.xml"/><Relationship Id="rId17" Type="http://customschemas.google.com/relationships/presentationmetadata" Target="metadata"/><Relationship Id="rId16" Type="http://schemas.openxmlformats.org/officeDocument/2006/relationships/font" Target="fonts/Quicksand-bold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7" name="Google Shape;157;p3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4" name="Google Shape;174;p4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3" name="Google Shape;203;p5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6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3" name="Google Shape;233;p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34" name="Google Shape;234;p6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7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7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46" name="Google Shape;246;p7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" type="body"/>
          </p:nvPr>
        </p:nvSpPr>
        <p:spPr>
          <a:xfrm>
            <a:off x="4842637" y="1088804"/>
            <a:ext cx="40551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4"/>
          <p:cNvSpPr txBox="1"/>
          <p:nvPr>
            <p:ph type="ctrTitle"/>
          </p:nvPr>
        </p:nvSpPr>
        <p:spPr>
          <a:xfrm>
            <a:off x="685800" y="1594485"/>
            <a:ext cx="7772400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4"/>
          <p:cNvSpPr txBox="1"/>
          <p:nvPr>
            <p:ph idx="1" type="subTitle"/>
          </p:nvPr>
        </p:nvSpPr>
        <p:spPr>
          <a:xfrm>
            <a:off x="1371600" y="2880360"/>
            <a:ext cx="64008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4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4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4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5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5"/>
          <p:cNvSpPr txBox="1"/>
          <p:nvPr>
            <p:ph idx="1" type="body"/>
          </p:nvPr>
        </p:nvSpPr>
        <p:spPr>
          <a:xfrm>
            <a:off x="457200" y="1183005"/>
            <a:ext cx="39776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5"/>
          <p:cNvSpPr txBox="1"/>
          <p:nvPr>
            <p:ph idx="2" type="body"/>
          </p:nvPr>
        </p:nvSpPr>
        <p:spPr>
          <a:xfrm>
            <a:off x="4709160" y="1183005"/>
            <a:ext cx="39776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5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5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5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6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6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6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6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7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7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 showMasterSp="0" type="obj">
  <p:cSld name="OBJECT"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b="0" i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28600" y="800100"/>
            <a:ext cx="4114800" cy="22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b="0" i="0"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Char char="–"/>
              <a:defRPr/>
            </a:lvl2pPr>
            <a:lvl3pPr indent="-3048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Char char="•"/>
              <a:defRPr/>
            </a:lvl3pPr>
            <a:lvl4pPr indent="-2921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–"/>
              <a:defRPr/>
            </a:lvl4pPr>
            <a:lvl5pPr indent="-2921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»"/>
              <a:defRPr/>
            </a:lvl5pPr>
            <a:lvl6pPr indent="-2921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6pPr>
            <a:lvl7pPr indent="-2921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7pPr>
            <a:lvl8pPr indent="-2921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8pPr>
            <a:lvl9pPr indent="-2921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1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63855" y="1365361"/>
            <a:ext cx="3090545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1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842637" y="1088804"/>
            <a:ext cx="40551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" name="Google Shape;11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43701" y="4454620"/>
            <a:ext cx="1765426" cy="62585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4.png"/><Relationship Id="rId8" Type="http://schemas.openxmlformats.org/officeDocument/2006/relationships/image" Target="../media/image1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7.png"/><Relationship Id="rId4" Type="http://schemas.openxmlformats.org/officeDocument/2006/relationships/image" Target="../media/image12.png"/><Relationship Id="rId5" Type="http://schemas.openxmlformats.org/officeDocument/2006/relationships/image" Target="../media/image16.png"/><Relationship Id="rId6" Type="http://schemas.openxmlformats.org/officeDocument/2006/relationships/image" Target="../media/image18.png"/><Relationship Id="rId7" Type="http://schemas.openxmlformats.org/officeDocument/2006/relationships/image" Target="../media/image20.png"/><Relationship Id="rId8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/>
          <p:nvPr/>
        </p:nvSpPr>
        <p:spPr>
          <a:xfrm>
            <a:off x="-1" y="0"/>
            <a:ext cx="4731765" cy="2740343"/>
          </a:xfrm>
          <a:custGeom>
            <a:rect b="b" l="l" r="r" t="t"/>
            <a:pathLst>
              <a:path extrusionOk="0" h="3653790" w="4572000">
                <a:moveTo>
                  <a:pt x="0" y="3653790"/>
                </a:moveTo>
                <a:lnTo>
                  <a:pt x="4572000" y="3653790"/>
                </a:lnTo>
                <a:lnTo>
                  <a:pt x="4572000" y="0"/>
                </a:lnTo>
                <a:lnTo>
                  <a:pt x="0" y="0"/>
                </a:lnTo>
                <a:lnTo>
                  <a:pt x="0" y="365379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>
            <p:ph type="title"/>
          </p:nvPr>
        </p:nvSpPr>
        <p:spPr>
          <a:xfrm>
            <a:off x="452208" y="1068233"/>
            <a:ext cx="4119900" cy="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9525" rtl="0" algn="l">
              <a:lnSpc>
                <a:spcPct val="121304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300"/>
              <a:t>Elo Pay POS: The All-in-One Mobile Point-of-Sale Solution</a:t>
            </a:r>
            <a:endParaRPr sz="1460"/>
          </a:p>
        </p:txBody>
      </p:sp>
      <p:sp>
        <p:nvSpPr>
          <p:cNvPr id="101" name="Google Shape;101;p1"/>
          <p:cNvSpPr txBox="1"/>
          <p:nvPr/>
        </p:nvSpPr>
        <p:spPr>
          <a:xfrm>
            <a:off x="7657813" y="4916091"/>
            <a:ext cx="79058" cy="1481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2103" y="348512"/>
            <a:ext cx="2333508" cy="2705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3" name="Google Shape;103;p1"/>
          <p:cNvGraphicFramePr/>
          <p:nvPr/>
        </p:nvGraphicFramePr>
        <p:xfrm>
          <a:off x="5423521" y="8472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{52DA4850-A745-4E77-9FD9-9D57FB5931F0}</a:tableStyleId>
              </a:tblPr>
              <a:tblGrid>
                <a:gridCol w="2529850"/>
                <a:gridCol w="453875"/>
              </a:tblGrid>
              <a:tr h="2624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2722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 u="none" cap="none" strike="noStrike">
                          <a:solidFill>
                            <a:srgbClr val="E62689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Contents</a:t>
                      </a:r>
                      <a:endParaRPr sz="1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B cap="flat" cmpd="sng" w="12700">
                      <a:solidFill>
                        <a:srgbClr val="EA098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B cap="flat" cmpd="sng" w="12700">
                      <a:solidFill>
                        <a:srgbClr val="E22C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Industry context &amp; S</a:t>
                      </a:r>
                      <a:r>
                        <a:rPr lang="en" sz="1400" u="none" cap="none" strike="noStrike"/>
                        <a:t>olution Overview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300" marB="0" marR="0" marL="0">
                    <a:lnT cap="flat" cmpd="sng" w="12700">
                      <a:solidFill>
                        <a:srgbClr val="EA098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300" marB="0" marR="0" marL="0">
                    <a:lnT cap="flat" cmpd="sng" w="12700">
                      <a:solidFill>
                        <a:srgbClr val="E22C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Value Pillars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Segments and Verticals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Buyer Concerns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Top Reasons Customers Should Buy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7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7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Elevator Pitch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3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Competitive Environment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Advice from Sales Specialists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Conversation Starters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4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Objection Handling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1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5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1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Phone &amp; Voicemail Script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6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Email Script</a:t>
                      </a:r>
                      <a:endParaRPr sz="14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/>
                        <a:t>7</a:t>
                      </a:r>
                      <a:endParaRPr sz="14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04" name="Google Shape;104;p1" title="T-Mobile Business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89675" y="257700"/>
            <a:ext cx="1419049" cy="3613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97700" y="2128350"/>
            <a:ext cx="1984725" cy="27669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"/>
          <p:cNvSpPr/>
          <p:nvPr/>
        </p:nvSpPr>
        <p:spPr>
          <a:xfrm>
            <a:off x="5813247" y="3736700"/>
            <a:ext cx="2799300" cy="1134300"/>
          </a:xfrm>
          <a:prstGeom prst="roundRect">
            <a:avLst>
              <a:gd fmla="val 9153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2619820" y="2133632"/>
            <a:ext cx="2799300" cy="3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27622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AutoNum type="arabicPeriod"/>
            </a:pPr>
            <a:r>
              <a:rPr lang="en" sz="750">
                <a:solidFill>
                  <a:schemeClr val="dk1"/>
                </a:solidFill>
              </a:rPr>
              <a:t>Reduces downtime-related revenue loss, minimizes chargebacks caused by failed transactions, and eliminates the cost of unreliable, outdated hardware.</a:t>
            </a:r>
            <a:endParaRPr i="0" sz="750" u="none" cap="none" strike="noStrike">
              <a:solidFill>
                <a:srgbClr val="000000"/>
              </a:solidFill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151925" y="320212"/>
            <a:ext cx="1783500" cy="24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750">
                <a:solidFill>
                  <a:schemeClr val="dk1"/>
                </a:solidFill>
              </a:rPr>
              <a:t>Restaurant payments are evolving rapidly as operators adopt mobile ordering, curbside pickup, digital menus, loyalty integrations, and drive-thru optimization. Traditional Wi-Fi-only setups often struggle during peak traffic, causing slow or failed payments. As consumer expectations rise, restaurants need fast, always-connected, secure payment systems powered by resilient connectivity.</a:t>
            </a:r>
            <a:endParaRPr sz="7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750">
                <a:solidFill>
                  <a:schemeClr val="dk1"/>
                </a:solidFill>
              </a:rPr>
              <a:t>Digital, cellular, and IP-based connectivity ensures:</a:t>
            </a:r>
            <a:endParaRPr sz="750">
              <a:solidFill>
                <a:schemeClr val="dk1"/>
              </a:solidFill>
            </a:endParaRPr>
          </a:p>
          <a:p>
            <a:pPr indent="-27622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50"/>
              <a:buChar char="●"/>
            </a:pPr>
            <a:r>
              <a:rPr lang="en" sz="750">
                <a:solidFill>
                  <a:schemeClr val="dk1"/>
                </a:solidFill>
              </a:rPr>
              <a:t>Consistent uptime</a:t>
            </a:r>
            <a:endParaRPr sz="750">
              <a:solidFill>
                <a:schemeClr val="dk1"/>
              </a:solidFill>
            </a:endParaRPr>
          </a:p>
          <a:p>
            <a:pPr indent="-276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Char char="●"/>
            </a:pPr>
            <a:r>
              <a:rPr lang="en" sz="750">
                <a:solidFill>
                  <a:schemeClr val="dk1"/>
                </a:solidFill>
              </a:rPr>
              <a:t>Uninterrupted payment flow</a:t>
            </a:r>
            <a:endParaRPr sz="750">
              <a:solidFill>
                <a:schemeClr val="dk1"/>
              </a:solidFill>
            </a:endParaRPr>
          </a:p>
          <a:p>
            <a:pPr indent="-276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Char char="●"/>
            </a:pPr>
            <a:r>
              <a:rPr lang="en" sz="750">
                <a:solidFill>
                  <a:schemeClr val="dk1"/>
                </a:solidFill>
              </a:rPr>
              <a:t>Smooth service across every order channel.</a:t>
            </a:r>
            <a:endParaRPr sz="750">
              <a:solidFill>
                <a:schemeClr val="dk1"/>
              </a:solidFill>
            </a:endParaRPr>
          </a:p>
        </p:txBody>
      </p:sp>
      <p:sp>
        <p:nvSpPr>
          <p:cNvPr id="113" name="Google Shape;113;p2"/>
          <p:cNvSpPr txBox="1"/>
          <p:nvPr/>
        </p:nvSpPr>
        <p:spPr>
          <a:xfrm>
            <a:off x="6310950" y="325997"/>
            <a:ext cx="2731200" cy="36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1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700">
                <a:solidFill>
                  <a:schemeClr val="dk1"/>
                </a:solidFill>
              </a:rPr>
              <a:t>CFO / Franchise Owners</a:t>
            </a:r>
            <a:endParaRPr b="1"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Worried about revenue loss from payment downtime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Need predictable operating costs across locations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Want faster, more reliable payments that increase throughput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700">
                <a:solidFill>
                  <a:schemeClr val="dk1"/>
                </a:solidFill>
              </a:rPr>
              <a:t>IT / Technology Leaders</a:t>
            </a:r>
            <a:endParaRPr b="1"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Need PCI-compliant, secure payment connectivity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Deal with Wi-Fi congestion and unstable networks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Want mod</a:t>
            </a:r>
            <a:r>
              <a:rPr lang="en" sz="700">
                <a:solidFill>
                  <a:schemeClr val="dk1"/>
                </a:solidFill>
              </a:rPr>
              <a:t>e</a:t>
            </a:r>
            <a:r>
              <a:rPr lang="en" sz="700">
                <a:solidFill>
                  <a:schemeClr val="dk1"/>
                </a:solidFill>
              </a:rPr>
              <a:t>rn, resilient solutions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700">
                <a:solidFill>
                  <a:schemeClr val="dk1"/>
                </a:solidFill>
              </a:rPr>
              <a:t>Restaurant &amp; Operations Leaders</a:t>
            </a:r>
            <a:endParaRPr b="1"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Focused on keeping lines moving and avoiding failed transactions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Need fast, reliable devices for drive-thru, curbside, tableside, and counter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Want durable hardware that reduces friction for staff and guests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700">
                <a:solidFill>
                  <a:schemeClr val="dk1"/>
                </a:solidFill>
              </a:rPr>
              <a:t>Compliance &amp; Risk Management</a:t>
            </a:r>
            <a:endParaRPr b="1"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Responsible for PCI compliance across endpoints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Concerned about data breaches and chargeback exposure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Need encrypted, verifiable payment paths</a:t>
            </a:r>
            <a:endParaRPr sz="7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"/>
          </a:p>
        </p:txBody>
      </p:sp>
      <p:sp>
        <p:nvSpPr>
          <p:cNvPr id="114" name="Google Shape;114;p2"/>
          <p:cNvSpPr/>
          <p:nvPr/>
        </p:nvSpPr>
        <p:spPr>
          <a:xfrm flipH="1">
            <a:off x="5789645" y="202883"/>
            <a:ext cx="22860" cy="3418745"/>
          </a:xfrm>
          <a:custGeom>
            <a:rect b="b" l="l" r="r" t="t"/>
            <a:pathLst>
              <a:path extrusionOk="0" h="4715510" w="3810">
                <a:moveTo>
                  <a:pt x="3810" y="4715383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EA09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"/>
          <p:cNvSpPr/>
          <p:nvPr/>
        </p:nvSpPr>
        <p:spPr>
          <a:xfrm flipH="1">
            <a:off x="1970105" y="202883"/>
            <a:ext cx="22800" cy="3418745"/>
          </a:xfrm>
          <a:custGeom>
            <a:rect b="b" l="l" r="r" t="t"/>
            <a:pathLst>
              <a:path extrusionOk="0" h="4715510" w="120000">
                <a:moveTo>
                  <a:pt x="0" y="4715383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EA09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2213012" y="27556"/>
            <a:ext cx="11946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Value Pillars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2208044" y="283777"/>
            <a:ext cx="1566386" cy="0"/>
          </a:xfrm>
          <a:custGeom>
            <a:rect b="b" l="l" r="r" t="t"/>
            <a:pathLst>
              <a:path extrusionOk="0" h="120000" w="2088514">
                <a:moveTo>
                  <a:pt x="0" y="0"/>
                </a:moveTo>
                <a:lnTo>
                  <a:pt x="2088261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 txBox="1"/>
          <p:nvPr/>
        </p:nvSpPr>
        <p:spPr>
          <a:xfrm>
            <a:off x="5945299" y="20633"/>
            <a:ext cx="2259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Buyer Personas and Concerns 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5936906" y="265424"/>
            <a:ext cx="2731294" cy="0"/>
          </a:xfrm>
          <a:custGeom>
            <a:rect b="b" l="l" r="r" t="t"/>
            <a:pathLst>
              <a:path extrusionOk="0" h="120000" w="3641725">
                <a:moveTo>
                  <a:pt x="0" y="0"/>
                </a:moveTo>
                <a:lnTo>
                  <a:pt x="3641598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>
            <p:ph type="title"/>
          </p:nvPr>
        </p:nvSpPr>
        <p:spPr>
          <a:xfrm>
            <a:off x="186605" y="2960587"/>
            <a:ext cx="7671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14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200"/>
              <a:buNone/>
            </a:pPr>
            <a:r>
              <a:rPr b="1" lang="en" sz="12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Overview</a:t>
            </a:r>
            <a:endParaRPr b="1"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135323" y="268444"/>
            <a:ext cx="1449229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151343" y="27549"/>
            <a:ext cx="14733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Industry Context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163391" y="3213639"/>
            <a:ext cx="1449229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"/>
          <p:cNvSpPr txBox="1"/>
          <p:nvPr/>
        </p:nvSpPr>
        <p:spPr>
          <a:xfrm>
            <a:off x="2151067" y="3477390"/>
            <a:ext cx="26127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Segments and Verticals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2157954" y="3702190"/>
            <a:ext cx="1794159" cy="34500"/>
          </a:xfrm>
          <a:custGeom>
            <a:rect b="b" l="l" r="r" t="t"/>
            <a:pathLst>
              <a:path extrusionOk="0" h="120000" w="2068195">
                <a:moveTo>
                  <a:pt x="0" y="0"/>
                </a:moveTo>
                <a:lnTo>
                  <a:pt x="206768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"/>
          <p:cNvSpPr txBox="1"/>
          <p:nvPr/>
        </p:nvSpPr>
        <p:spPr>
          <a:xfrm>
            <a:off x="2037275" y="3777937"/>
            <a:ext cx="35415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b="1" lang="en" sz="800">
                <a:solidFill>
                  <a:schemeClr val="dk1"/>
                </a:solidFill>
              </a:rPr>
              <a:t>Restaurants &amp; QSR:</a:t>
            </a:r>
            <a:r>
              <a:rPr lang="en" sz="800">
                <a:solidFill>
                  <a:schemeClr val="dk1"/>
                </a:solidFill>
              </a:rPr>
              <a:t> Counter service, drive-thru, curbside, mobile, and tableside workflows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b="1" lang="en" sz="800">
                <a:solidFill>
                  <a:schemeClr val="dk1"/>
                </a:solidFill>
              </a:rPr>
              <a:t>Fast Casual &amp; Casual Dining:</a:t>
            </a:r>
            <a:r>
              <a:rPr lang="en" sz="800">
                <a:solidFill>
                  <a:schemeClr val="dk1"/>
                </a:solidFill>
              </a:rPr>
              <a:t> Integrated ordering + payment experiences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b="1" lang="en" sz="800">
                <a:solidFill>
                  <a:schemeClr val="dk1"/>
                </a:solidFill>
              </a:rPr>
              <a:t>Cafés &amp; Coffee Shops:</a:t>
            </a:r>
            <a:r>
              <a:rPr lang="en" sz="800">
                <a:solidFill>
                  <a:schemeClr val="dk1"/>
                </a:solidFill>
              </a:rPr>
              <a:t> High-volume, rapid-turn environments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b="1" lang="en" sz="800">
                <a:solidFill>
                  <a:schemeClr val="dk1"/>
                </a:solidFill>
              </a:rPr>
              <a:t>Food Trucks &amp; Pop-Up Concepts:</a:t>
            </a:r>
            <a:r>
              <a:rPr lang="en" sz="800">
                <a:solidFill>
                  <a:schemeClr val="dk1"/>
                </a:solidFill>
              </a:rPr>
              <a:t> True mobile payment flexibility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b="1" lang="en" sz="800">
                <a:solidFill>
                  <a:schemeClr val="dk1"/>
                </a:solidFill>
              </a:rPr>
              <a:t>Hospitality &amp; Venues:</a:t>
            </a:r>
            <a:r>
              <a:rPr lang="en" sz="800">
                <a:solidFill>
                  <a:schemeClr val="dk1"/>
                </a:solidFill>
              </a:rPr>
              <a:t> Bars, concessions, stadium vendors</a:t>
            </a:r>
            <a:endParaRPr b="1" sz="450">
              <a:solidFill>
                <a:schemeClr val="dk1"/>
              </a:solidFill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2200969" y="1051914"/>
            <a:ext cx="20634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Security</a:t>
            </a:r>
            <a:endParaRPr b="0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2644381" y="1361021"/>
            <a:ext cx="3159000" cy="3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27622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AutoNum type="arabicPeriod"/>
            </a:pPr>
            <a:r>
              <a:rPr lang="en" sz="750">
                <a:solidFill>
                  <a:schemeClr val="dk1"/>
                </a:solidFill>
              </a:rPr>
              <a:t>PCI-compliant, encrypted processing protects guest payment data and reduces risk for restaurants of all sizes.</a:t>
            </a:r>
            <a:endParaRPr sz="75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">
              <a:solidFill>
                <a:schemeClr val="dk1"/>
              </a:solidFill>
            </a:endParaRPr>
          </a:p>
        </p:txBody>
      </p:sp>
      <p:sp>
        <p:nvSpPr>
          <p:cNvPr id="129" name="Google Shape;129;p2"/>
          <p:cNvSpPr txBox="1"/>
          <p:nvPr/>
        </p:nvSpPr>
        <p:spPr>
          <a:xfrm>
            <a:off x="2218275" y="305471"/>
            <a:ext cx="13806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Reliability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"/>
          <p:cNvSpPr txBox="1"/>
          <p:nvPr/>
        </p:nvSpPr>
        <p:spPr>
          <a:xfrm>
            <a:off x="2645141" y="575276"/>
            <a:ext cx="3033900" cy="3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27622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AutoNum type="arabicPeriod"/>
            </a:pPr>
            <a:r>
              <a:rPr lang="en" sz="750">
                <a:solidFill>
                  <a:schemeClr val="dk1"/>
                </a:solidFill>
              </a:rPr>
              <a:t>Always-on connectivity powered by T-Mobile’s network keeps payments flowing even during Wi-Fi congestion, internet outages, or peak meal rush.</a:t>
            </a:r>
            <a:endParaRPr i="0" sz="750" u="none" cap="none" strike="noStrike">
              <a:solidFill>
                <a:srgbClr val="000000"/>
              </a:solidFill>
            </a:endParaRPr>
          </a:p>
        </p:txBody>
      </p:sp>
      <p:sp>
        <p:nvSpPr>
          <p:cNvPr id="131" name="Google Shape;131;p2"/>
          <p:cNvSpPr txBox="1"/>
          <p:nvPr/>
        </p:nvSpPr>
        <p:spPr>
          <a:xfrm>
            <a:off x="2210373" y="1890337"/>
            <a:ext cx="20634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Cost Savings</a:t>
            </a:r>
            <a:endParaRPr b="0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2" name="Google Shape;13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11063" y="2113137"/>
            <a:ext cx="341589" cy="37133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3" name="Google Shape;133;p2"/>
          <p:cNvGrpSpPr/>
          <p:nvPr/>
        </p:nvGrpSpPr>
        <p:grpSpPr>
          <a:xfrm>
            <a:off x="5913921" y="407317"/>
            <a:ext cx="343733" cy="330002"/>
            <a:chOff x="5227082" y="759436"/>
            <a:chExt cx="503638" cy="523398"/>
          </a:xfrm>
        </p:grpSpPr>
        <p:pic>
          <p:nvPicPr>
            <p:cNvPr id="134" name="Google Shape;134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5" name="Google Shape;135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6" name="Google Shape;136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7" name="Google Shape;137;p2"/>
          <p:cNvGrpSpPr/>
          <p:nvPr/>
        </p:nvGrpSpPr>
        <p:grpSpPr>
          <a:xfrm>
            <a:off x="5922007" y="1097886"/>
            <a:ext cx="362270" cy="266433"/>
            <a:chOff x="5223492" y="2064014"/>
            <a:chExt cx="511175" cy="444500"/>
          </a:xfrm>
        </p:grpSpPr>
        <p:sp>
          <p:nvSpPr>
            <p:cNvPr id="138" name="Google Shape;138;p2"/>
            <p:cNvSpPr/>
            <p:nvPr/>
          </p:nvSpPr>
          <p:spPr>
            <a:xfrm>
              <a:off x="5223492" y="2064014"/>
              <a:ext cx="511175" cy="444500"/>
            </a:xfrm>
            <a:custGeom>
              <a:rect b="b" l="l" r="r" t="t"/>
              <a:pathLst>
                <a:path extrusionOk="0" h="444500" w="511175">
                  <a:moveTo>
                    <a:pt x="510818" y="364439"/>
                  </a:moveTo>
                  <a:lnTo>
                    <a:pt x="508497" y="377852"/>
                  </a:lnTo>
                  <a:lnTo>
                    <a:pt x="501458" y="388952"/>
                  </a:lnTo>
                  <a:lnTo>
                    <a:pt x="490771" y="396610"/>
                  </a:lnTo>
                  <a:lnTo>
                    <a:pt x="477506" y="399699"/>
                  </a:lnTo>
                  <a:lnTo>
                    <a:pt x="33312" y="399699"/>
                  </a:lnTo>
                  <a:lnTo>
                    <a:pt x="0" y="364439"/>
                  </a:lnTo>
                  <a:lnTo>
                    <a:pt x="0" y="35259"/>
                  </a:lnTo>
                  <a:lnTo>
                    <a:pt x="2324" y="21845"/>
                  </a:lnTo>
                  <a:lnTo>
                    <a:pt x="9363" y="10743"/>
                  </a:lnTo>
                  <a:lnTo>
                    <a:pt x="20048" y="3084"/>
                  </a:lnTo>
                  <a:lnTo>
                    <a:pt x="33312" y="0"/>
                  </a:lnTo>
                  <a:lnTo>
                    <a:pt x="477506" y="0"/>
                  </a:lnTo>
                  <a:lnTo>
                    <a:pt x="510818" y="35259"/>
                  </a:lnTo>
                  <a:lnTo>
                    <a:pt x="510818" y="364439"/>
                  </a:lnTo>
                  <a:close/>
                </a:path>
                <a:path extrusionOk="0" h="444500" w="511175">
                  <a:moveTo>
                    <a:pt x="99933" y="444081"/>
                  </a:moveTo>
                  <a:lnTo>
                    <a:pt x="410882" y="444081"/>
                  </a:lnTo>
                </a:path>
                <a:path extrusionOk="0" h="444500" w="511175">
                  <a:moveTo>
                    <a:pt x="255407" y="399699"/>
                  </a:moveTo>
                  <a:lnTo>
                    <a:pt x="255407" y="444081"/>
                  </a:lnTo>
                </a:path>
                <a:path extrusionOk="0" h="444500" w="511175">
                  <a:moveTo>
                    <a:pt x="266493" y="355257"/>
                  </a:moveTo>
                  <a:lnTo>
                    <a:pt x="266493" y="361379"/>
                  </a:lnTo>
                  <a:lnTo>
                    <a:pt x="261530" y="366341"/>
                  </a:lnTo>
                  <a:lnTo>
                    <a:pt x="255407" y="366341"/>
                  </a:lnTo>
                  <a:lnTo>
                    <a:pt x="249285" y="366341"/>
                  </a:lnTo>
                  <a:lnTo>
                    <a:pt x="244321" y="361379"/>
                  </a:lnTo>
                  <a:lnTo>
                    <a:pt x="244321" y="355257"/>
                  </a:lnTo>
                  <a:lnTo>
                    <a:pt x="244321" y="349136"/>
                  </a:lnTo>
                  <a:lnTo>
                    <a:pt x="249285" y="344174"/>
                  </a:lnTo>
                  <a:lnTo>
                    <a:pt x="255407" y="344174"/>
                  </a:lnTo>
                  <a:lnTo>
                    <a:pt x="261530" y="344174"/>
                  </a:lnTo>
                  <a:lnTo>
                    <a:pt x="266493" y="349136"/>
                  </a:lnTo>
                  <a:lnTo>
                    <a:pt x="266493" y="355257"/>
                  </a:lnTo>
                  <a:close/>
                </a:path>
                <a:path extrusionOk="0" h="444500" w="511175">
                  <a:moveTo>
                    <a:pt x="0" y="310870"/>
                  </a:moveTo>
                  <a:lnTo>
                    <a:pt x="510818" y="310871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9" name="Google Shape;139;p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356676" y="2093182"/>
              <a:ext cx="246366" cy="246243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0" name="Google Shape;140;p2"/>
          <p:cNvGrpSpPr/>
          <p:nvPr/>
        </p:nvGrpSpPr>
        <p:grpSpPr>
          <a:xfrm>
            <a:off x="5919957" y="1809771"/>
            <a:ext cx="292724" cy="392074"/>
            <a:chOff x="5275217" y="3752830"/>
            <a:chExt cx="386027" cy="517044"/>
          </a:xfrm>
        </p:grpSpPr>
        <p:pic>
          <p:nvPicPr>
            <p:cNvPr id="141" name="Google Shape;141;p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275217" y="4123954"/>
              <a:ext cx="145954" cy="1459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2" name="Google Shape;142;p2"/>
            <p:cNvSpPr/>
            <p:nvPr/>
          </p:nvSpPr>
          <p:spPr>
            <a:xfrm>
              <a:off x="5303740" y="3752830"/>
              <a:ext cx="357504" cy="511175"/>
            </a:xfrm>
            <a:custGeom>
              <a:rect b="b" l="l" r="r" t="t"/>
              <a:pathLst>
                <a:path extrusionOk="0" h="511175" w="357504">
                  <a:moveTo>
                    <a:pt x="66624" y="381661"/>
                  </a:moveTo>
                  <a:lnTo>
                    <a:pt x="66624" y="0"/>
                  </a:lnTo>
                  <a:lnTo>
                    <a:pt x="0" y="0"/>
                  </a:lnTo>
                </a:path>
                <a:path extrusionOk="0" h="511175" w="357504">
                  <a:moveTo>
                    <a:pt x="106892" y="466301"/>
                  </a:moveTo>
                  <a:lnTo>
                    <a:pt x="310949" y="466301"/>
                  </a:lnTo>
                  <a:lnTo>
                    <a:pt x="357304" y="510688"/>
                  </a:lnTo>
                </a:path>
                <a:path extrusionOk="0" h="511175" w="357504">
                  <a:moveTo>
                    <a:pt x="111076" y="222042"/>
                  </a:moveTo>
                  <a:lnTo>
                    <a:pt x="333175" y="222042"/>
                  </a:lnTo>
                  <a:lnTo>
                    <a:pt x="333175" y="421865"/>
                  </a:lnTo>
                  <a:lnTo>
                    <a:pt x="111076" y="421865"/>
                  </a:lnTo>
                  <a:lnTo>
                    <a:pt x="111076" y="222042"/>
                  </a:lnTo>
                  <a:close/>
                </a:path>
                <a:path extrusionOk="0" h="511175" w="357504">
                  <a:moveTo>
                    <a:pt x="111076" y="110994"/>
                  </a:moveTo>
                  <a:lnTo>
                    <a:pt x="266551" y="110994"/>
                  </a:lnTo>
                  <a:lnTo>
                    <a:pt x="266551" y="221988"/>
                  </a:lnTo>
                  <a:lnTo>
                    <a:pt x="111076" y="221988"/>
                  </a:lnTo>
                  <a:lnTo>
                    <a:pt x="111076" y="110994"/>
                  </a:lnTo>
                  <a:close/>
                </a:path>
                <a:path extrusionOk="0" h="511175" w="357504">
                  <a:moveTo>
                    <a:pt x="288723" y="377478"/>
                  </a:moveTo>
                  <a:lnTo>
                    <a:pt x="244325" y="377478"/>
                  </a:lnTo>
                </a:path>
                <a:path extrusionOk="0" h="511175" w="357504">
                  <a:moveTo>
                    <a:pt x="177701" y="177656"/>
                  </a:moveTo>
                  <a:lnTo>
                    <a:pt x="155474" y="177656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3" name="Google Shape;143;p2"/>
          <p:cNvSpPr/>
          <p:nvPr/>
        </p:nvSpPr>
        <p:spPr>
          <a:xfrm>
            <a:off x="5945299" y="2653841"/>
            <a:ext cx="280378" cy="280378"/>
          </a:xfrm>
          <a:custGeom>
            <a:rect b="b" l="l" r="r" t="t"/>
            <a:pathLst>
              <a:path extrusionOk="0" h="502920" w="502920">
                <a:moveTo>
                  <a:pt x="45720" y="53842"/>
                </a:moveTo>
                <a:lnTo>
                  <a:pt x="75437" y="21251"/>
                </a:lnTo>
                <a:lnTo>
                  <a:pt x="105155" y="4508"/>
                </a:lnTo>
                <a:lnTo>
                  <a:pt x="134873" y="0"/>
                </a:lnTo>
                <a:lnTo>
                  <a:pt x="164591" y="4113"/>
                </a:lnTo>
                <a:lnTo>
                  <a:pt x="194309" y="13233"/>
                </a:lnTo>
                <a:lnTo>
                  <a:pt x="224027" y="23749"/>
                </a:lnTo>
                <a:lnTo>
                  <a:pt x="253745" y="32045"/>
                </a:lnTo>
                <a:lnTo>
                  <a:pt x="283463" y="34509"/>
                </a:lnTo>
                <a:lnTo>
                  <a:pt x="313181" y="27528"/>
                </a:lnTo>
                <a:lnTo>
                  <a:pt x="342900" y="7487"/>
                </a:lnTo>
                <a:lnTo>
                  <a:pt x="307544" y="49439"/>
                </a:lnTo>
                <a:lnTo>
                  <a:pt x="273966" y="73463"/>
                </a:lnTo>
                <a:lnTo>
                  <a:pt x="241968" y="83172"/>
                </a:lnTo>
                <a:lnTo>
                  <a:pt x="211354" y="82179"/>
                </a:lnTo>
                <a:lnTo>
                  <a:pt x="181927" y="74098"/>
                </a:lnTo>
                <a:lnTo>
                  <a:pt x="153491" y="62543"/>
                </a:lnTo>
                <a:lnTo>
                  <a:pt x="125848" y="51126"/>
                </a:lnTo>
                <a:lnTo>
                  <a:pt x="98803" y="43461"/>
                </a:lnTo>
                <a:lnTo>
                  <a:pt x="72159" y="43162"/>
                </a:lnTo>
                <a:lnTo>
                  <a:pt x="45720" y="53842"/>
                </a:lnTo>
                <a:close/>
              </a:path>
              <a:path extrusionOk="0" h="502920" w="502920">
                <a:moveTo>
                  <a:pt x="152400" y="373374"/>
                </a:moveTo>
                <a:lnTo>
                  <a:pt x="182879" y="373374"/>
                </a:lnTo>
              </a:path>
              <a:path extrusionOk="0" h="502920" w="502920">
                <a:moveTo>
                  <a:pt x="152400" y="434334"/>
                </a:moveTo>
                <a:lnTo>
                  <a:pt x="182879" y="434334"/>
                </a:lnTo>
              </a:path>
              <a:path extrusionOk="0" h="502920" w="502920">
                <a:moveTo>
                  <a:pt x="281939" y="373374"/>
                </a:moveTo>
                <a:lnTo>
                  <a:pt x="320039" y="373374"/>
                </a:lnTo>
              </a:path>
              <a:path extrusionOk="0" h="502920" w="502920">
                <a:moveTo>
                  <a:pt x="281939" y="434334"/>
                </a:moveTo>
                <a:lnTo>
                  <a:pt x="320039" y="434334"/>
                </a:lnTo>
              </a:path>
              <a:path extrusionOk="0" h="502920" w="502920">
                <a:moveTo>
                  <a:pt x="419100" y="373374"/>
                </a:moveTo>
                <a:lnTo>
                  <a:pt x="449579" y="373374"/>
                </a:lnTo>
              </a:path>
              <a:path extrusionOk="0" h="502920" w="502920">
                <a:moveTo>
                  <a:pt x="419100" y="434334"/>
                </a:moveTo>
                <a:lnTo>
                  <a:pt x="449579" y="434334"/>
                </a:lnTo>
              </a:path>
              <a:path extrusionOk="0" h="502920" w="502920">
                <a:moveTo>
                  <a:pt x="0" y="502914"/>
                </a:moveTo>
                <a:lnTo>
                  <a:pt x="0" y="331337"/>
                </a:lnTo>
                <a:lnTo>
                  <a:pt x="31496" y="106674"/>
                </a:lnTo>
                <a:lnTo>
                  <a:pt x="83820" y="106674"/>
                </a:lnTo>
                <a:lnTo>
                  <a:pt x="125729" y="309874"/>
                </a:lnTo>
                <a:lnTo>
                  <a:pt x="240537" y="234817"/>
                </a:lnTo>
                <a:lnTo>
                  <a:pt x="240537" y="309874"/>
                </a:lnTo>
                <a:lnTo>
                  <a:pt x="372110" y="235325"/>
                </a:lnTo>
                <a:lnTo>
                  <a:pt x="372110" y="310382"/>
                </a:lnTo>
                <a:lnTo>
                  <a:pt x="502920" y="234817"/>
                </a:lnTo>
                <a:lnTo>
                  <a:pt x="502920" y="502914"/>
                </a:lnTo>
                <a:lnTo>
                  <a:pt x="272414" y="502914"/>
                </a:lnTo>
                <a:lnTo>
                  <a:pt x="0" y="502914"/>
                </a:lnTo>
                <a:close/>
              </a:path>
            </a:pathLst>
          </a:custGeom>
          <a:noFill/>
          <a:ln cap="flat" cmpd="sng" w="9525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5" name="Google Shape;145;p2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Quicksand"/>
                <a:ea typeface="Quicksand"/>
                <a:cs typeface="Quicksand"/>
                <a:sym typeface="Quicksand"/>
              </a:rPr>
              <a:t>FOR INTERNAL USE ONLY</a:t>
            </a:r>
            <a:endParaRPr/>
          </a:p>
        </p:txBody>
      </p:sp>
      <p:pic>
        <p:nvPicPr>
          <p:cNvPr id="146" name="Google Shape;14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24728" y="553163"/>
            <a:ext cx="309787" cy="3789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15959" y="1356289"/>
            <a:ext cx="309787" cy="378923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"/>
          <p:cNvSpPr txBox="1"/>
          <p:nvPr/>
        </p:nvSpPr>
        <p:spPr>
          <a:xfrm>
            <a:off x="5731646" y="3724062"/>
            <a:ext cx="2861400" cy="13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1" sz="800">
              <a:solidFill>
                <a:srgbClr val="18518E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Accepts contactless, chip, and swipe payments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Built-in T-Mobile Wi-Fi for always-on connectivity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PCI PTS–certified + encrypted, secure payment processing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Fast transaction flow designed for high-volume environments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Long-lasting battery for full-shift mobility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Durable, restaurant-grade hardware designed for spills, drops &amp; heat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HD touchscreen optimized for drive-thru, curbside &amp; tableside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Integrates with POS, loyalty &amp; inventory systems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Optional docks, mounts &amp; accessories for fixed or mobile setups</a:t>
            </a:r>
            <a:endParaRPr sz="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">
              <a:solidFill>
                <a:schemeClr val="dk1"/>
              </a:solidFill>
            </a:endParaRPr>
          </a:p>
        </p:txBody>
      </p:sp>
      <p:pic>
        <p:nvPicPr>
          <p:cNvPr id="149" name="Google Shape;149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9250" y="4600009"/>
            <a:ext cx="1256028" cy="44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"/>
          <p:cNvSpPr txBox="1"/>
          <p:nvPr/>
        </p:nvSpPr>
        <p:spPr>
          <a:xfrm>
            <a:off x="186600" y="3294338"/>
            <a:ext cx="1783500" cy="9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">
                <a:solidFill>
                  <a:schemeClr val="dk1"/>
                </a:solidFill>
              </a:rPr>
              <a:t>ELO Pay POS gives restaurants a modern, secure payment solution that keeps transactions moving even when Wi-Fi slows down, internet drops, or orders surge. It’s PCI-compliant, durable, integrates directly with restaurant POS and loyalty systems, and is backed by the strength of T-Mobile’s nationwide network.</a:t>
            </a:r>
            <a:endParaRPr sz="750">
              <a:solidFill>
                <a:schemeClr val="dk1"/>
              </a:solidFill>
            </a:endParaRPr>
          </a:p>
        </p:txBody>
      </p:sp>
      <p:sp>
        <p:nvSpPr>
          <p:cNvPr id="151" name="Google Shape;151;p2"/>
          <p:cNvSpPr txBox="1"/>
          <p:nvPr/>
        </p:nvSpPr>
        <p:spPr>
          <a:xfrm>
            <a:off x="2246650" y="2645771"/>
            <a:ext cx="13806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Flexibility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"/>
          <p:cNvSpPr txBox="1"/>
          <p:nvPr/>
        </p:nvSpPr>
        <p:spPr>
          <a:xfrm>
            <a:off x="2674435" y="2838382"/>
            <a:ext cx="28614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-276225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750"/>
              <a:buAutoNum type="arabicPeriod"/>
            </a:pPr>
            <a:r>
              <a:rPr lang="en" sz="750">
                <a:solidFill>
                  <a:schemeClr val="dk1"/>
                </a:solidFill>
              </a:rPr>
              <a:t>Works across counter service, drive-thru, patio, curbside, delivery, and tableside—whether fixed, handheld, or kiosk-based.</a:t>
            </a:r>
            <a:endParaRPr sz="75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">
              <a:solidFill>
                <a:schemeClr val="dk1"/>
              </a:solidFill>
            </a:endParaRPr>
          </a:p>
        </p:txBody>
      </p:sp>
      <p:pic>
        <p:nvPicPr>
          <p:cNvPr id="153" name="Google Shape;15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53103" y="2850059"/>
            <a:ext cx="309787" cy="378923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"/>
          <p:cNvSpPr txBox="1"/>
          <p:nvPr/>
        </p:nvSpPr>
        <p:spPr>
          <a:xfrm>
            <a:off x="5913923" y="3736692"/>
            <a:ext cx="2063400" cy="1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Core Values</a:t>
            </a:r>
            <a:endParaRPr b="0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Google Shape;159;p3"/>
          <p:cNvGraphicFramePr/>
          <p:nvPr/>
        </p:nvGraphicFramePr>
        <p:xfrm>
          <a:off x="6" y="948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{E38F6D8D-A98F-4BD5-AAB2-1EBC3112F7F8}</a:tableStyleId>
              </a:tblPr>
              <a:tblGrid>
                <a:gridCol w="941400"/>
                <a:gridCol w="3431600"/>
              </a:tblGrid>
              <a:tr h="198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6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E22C91"/>
                          </a:solidFill>
                        </a:rPr>
                        <a:t>General Conversation Starters</a:t>
                      </a:r>
                      <a:endParaRPr b="1" sz="1200" u="none" cap="none" strike="noStrike">
                        <a:solidFill>
                          <a:srgbClr val="E22C9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50800" marR="0" rtl="0" algn="l">
                        <a:lnSpc>
                          <a:spcPct val="6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E10074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770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/>
                    </a:p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/>
                        <a:t>“How often do your payments slow down during peak rush?”</a:t>
                      </a:r>
                      <a:br>
                        <a:rPr b="1" lang="en" sz="900"/>
                      </a:br>
                      <a:endParaRPr b="1" sz="900"/>
                    </a:p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/>
                        <a:t>“What does a minute of payment downtime cost your store?”</a:t>
                      </a:r>
                      <a:br>
                        <a:rPr b="1" lang="en" sz="900"/>
                      </a:br>
                      <a:endParaRPr b="1" sz="900"/>
                    </a:p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/>
                        <a:t>“How confident are you that your Wi-Fi will stay stable during lunch or dinner?”</a:t>
                      </a:r>
                      <a:br>
                        <a:rPr b="1" lang="en" sz="900"/>
                      </a:br>
                      <a:endParaRPr b="1" sz="900"/>
                    </a:p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/>
                        <a:t>“Have you explored T-Mobile-enabled POS to reduce slowdowns or outages?”</a:t>
                      </a:r>
                      <a:endParaRPr b="1" sz="900"/>
                    </a:p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/>
                    </a:p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8335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8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0"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47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60" name="Google Shape;160;p3"/>
          <p:cNvGrpSpPr/>
          <p:nvPr/>
        </p:nvGrpSpPr>
        <p:grpSpPr>
          <a:xfrm>
            <a:off x="360382" y="752169"/>
            <a:ext cx="383266" cy="349892"/>
            <a:chOff x="2748889" y="1513487"/>
            <a:chExt cx="766532" cy="699784"/>
          </a:xfrm>
        </p:grpSpPr>
        <p:sp>
          <p:nvSpPr>
            <p:cNvPr id="161" name="Google Shape;161;p3"/>
            <p:cNvSpPr/>
            <p:nvPr/>
          </p:nvSpPr>
          <p:spPr>
            <a:xfrm>
              <a:off x="2748889" y="1513487"/>
              <a:ext cx="633413" cy="533400"/>
            </a:xfrm>
            <a:custGeom>
              <a:rect b="b" l="l" r="r" t="t"/>
              <a:pathLst>
                <a:path extrusionOk="0" h="355600" w="422275">
                  <a:moveTo>
                    <a:pt x="177697" y="266429"/>
                  </a:moveTo>
                  <a:lnTo>
                    <a:pt x="155471" y="266429"/>
                  </a:lnTo>
                  <a:lnTo>
                    <a:pt x="66624" y="355257"/>
                  </a:lnTo>
                  <a:lnTo>
                    <a:pt x="66624" y="266429"/>
                  </a:lnTo>
                  <a:lnTo>
                    <a:pt x="0" y="266429"/>
                  </a:lnTo>
                  <a:lnTo>
                    <a:pt x="0" y="0"/>
                  </a:lnTo>
                  <a:lnTo>
                    <a:pt x="421968" y="0"/>
                  </a:lnTo>
                  <a:lnTo>
                    <a:pt x="421968" y="144298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3115371" y="1813221"/>
              <a:ext cx="400050" cy="400050"/>
            </a:xfrm>
            <a:custGeom>
              <a:rect b="b" l="l" r="r" t="t"/>
              <a:pathLst>
                <a:path extrusionOk="0" h="266700" w="266700">
                  <a:moveTo>
                    <a:pt x="0" y="177601"/>
                  </a:moveTo>
                  <a:lnTo>
                    <a:pt x="122162" y="177601"/>
                  </a:lnTo>
                  <a:lnTo>
                    <a:pt x="222098" y="266425"/>
                  </a:lnTo>
                  <a:lnTo>
                    <a:pt x="222098" y="177601"/>
                  </a:lnTo>
                  <a:lnTo>
                    <a:pt x="266497" y="177601"/>
                  </a:lnTo>
                  <a:lnTo>
                    <a:pt x="266497" y="0"/>
                  </a:lnTo>
                  <a:lnTo>
                    <a:pt x="0" y="0"/>
                  </a:lnTo>
                  <a:lnTo>
                    <a:pt x="0" y="177601"/>
                  </a:lnTo>
                  <a:close/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sp>
        <p:nvSpPr>
          <p:cNvPr id="163" name="Google Shape;163;p3"/>
          <p:cNvSpPr txBox="1"/>
          <p:nvPr/>
        </p:nvSpPr>
        <p:spPr>
          <a:xfrm>
            <a:off x="360382" y="191215"/>
            <a:ext cx="19224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Conversation Starters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3"/>
          <p:cNvSpPr/>
          <p:nvPr/>
        </p:nvSpPr>
        <p:spPr>
          <a:xfrm>
            <a:off x="360382" y="420052"/>
            <a:ext cx="6446520" cy="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aphicFrame>
        <p:nvGraphicFramePr>
          <p:cNvPr id="165" name="Google Shape;165;p3"/>
          <p:cNvGraphicFramePr/>
          <p:nvPr/>
        </p:nvGraphicFramePr>
        <p:xfrm>
          <a:off x="4462156" y="94821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{E38F6D8D-A98F-4BD5-AAB2-1EBC3112F7F8}</a:tableStyleId>
              </a:tblPr>
              <a:tblGrid>
                <a:gridCol w="927400"/>
                <a:gridCol w="3380475"/>
              </a:tblGrid>
              <a:tr h="162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68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1100" u="none" cap="none" strike="noStrike">
                          <a:solidFill>
                            <a:srgbClr val="E10074"/>
                          </a:solidFill>
                        </a:rPr>
                        <a:t>Responding to Buyer Concerns &amp; Needs</a:t>
                      </a:r>
                      <a:endParaRPr b="1" sz="1100" u="none" cap="none" strike="noStrike">
                        <a:solidFill>
                          <a:srgbClr val="E10074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1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1150" u="none" cap="none" strike="noStrike"/>
                    </a:p>
                  </a:txBody>
                  <a:tcPr marT="3430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/>
                        <a:t>Concern: “Will this work with our existing POS?”</a:t>
                      </a:r>
                      <a:br>
                        <a:rPr b="1" lang="en" sz="900"/>
                      </a:br>
                      <a:r>
                        <a:rPr lang="en" sz="900"/>
                        <a:t>Designed for broad restaurant POS compatibility, integrating seamlessly with counter, drive-thru, kiosk, and tableside systems.</a:t>
                      </a:r>
                      <a:endParaRPr sz="9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/>
                        <a:t>Concern: “How do we ensure PCI compliance?”</a:t>
                      </a:r>
                      <a:br>
                        <a:rPr b="1" lang="en" sz="900"/>
                      </a:br>
                      <a:r>
                        <a:rPr lang="en" sz="900"/>
                        <a:t>Built with fully encrypted, PCI-compliant payment processing to maintain secure, audit-ready environments across all locations.</a:t>
                      </a:r>
                      <a:endParaRPr sz="9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/>
                        <a:t>Concern: “What if our Wi-Fi is unstable?”</a:t>
                      </a:r>
                      <a:br>
                        <a:rPr b="1" lang="en" sz="900"/>
                      </a:br>
                      <a:r>
                        <a:rPr lang="en" sz="900"/>
                        <a:t>T-Mobile’s network provides a reliable connection, keeping payments online even when local Wi-Fi slows down or drops.</a:t>
                      </a:r>
                      <a:endParaRPr sz="9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900"/>
                        <a:t>Concern: “Will deployment disrupt service?”</a:t>
                      </a:r>
                      <a:br>
                        <a:rPr b="1" lang="en" sz="900"/>
                      </a:br>
                      <a:r>
                        <a:rPr lang="en" sz="900"/>
                        <a:t>Plug-and-play installation enables quick rollout with minimal downtime—no impact to rush periods or staff workflow.</a:t>
                      </a:r>
                      <a:endParaRPr sz="9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/>
                    </a:p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900"/>
                    </a:p>
                    <a:p>
                      <a:pPr indent="0" lvl="0" marL="0" rtl="0" algn="l">
                        <a:spcBef>
                          <a:spcPts val="64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900"/>
                    </a:p>
                  </a:txBody>
                  <a:tcPr marT="3430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60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50"/>
                        <a:buFont typeface="Arial"/>
                        <a:buNone/>
                      </a:pPr>
                      <a:r>
                        <a:t/>
                      </a:r>
                      <a:endParaRPr sz="650" u="none" cap="none" strike="noStrike"/>
                    </a:p>
                  </a:txBody>
                  <a:tcPr marT="3240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66" name="Google Shape;166;p3"/>
          <p:cNvGrpSpPr/>
          <p:nvPr/>
        </p:nvGrpSpPr>
        <p:grpSpPr>
          <a:xfrm>
            <a:off x="4722582" y="752151"/>
            <a:ext cx="383266" cy="349892"/>
            <a:chOff x="2748889" y="5399687"/>
            <a:chExt cx="766532" cy="699784"/>
          </a:xfrm>
        </p:grpSpPr>
        <p:sp>
          <p:nvSpPr>
            <p:cNvPr id="167" name="Google Shape;167;p3"/>
            <p:cNvSpPr/>
            <p:nvPr/>
          </p:nvSpPr>
          <p:spPr>
            <a:xfrm>
              <a:off x="2748889" y="5399687"/>
              <a:ext cx="633413" cy="533400"/>
            </a:xfrm>
            <a:custGeom>
              <a:rect b="b" l="l" r="r" t="t"/>
              <a:pathLst>
                <a:path extrusionOk="0" h="355600" w="422275">
                  <a:moveTo>
                    <a:pt x="177697" y="266429"/>
                  </a:moveTo>
                  <a:lnTo>
                    <a:pt x="155471" y="266429"/>
                  </a:lnTo>
                  <a:lnTo>
                    <a:pt x="66624" y="355257"/>
                  </a:lnTo>
                  <a:lnTo>
                    <a:pt x="66624" y="266429"/>
                  </a:lnTo>
                  <a:lnTo>
                    <a:pt x="0" y="266429"/>
                  </a:lnTo>
                  <a:lnTo>
                    <a:pt x="0" y="0"/>
                  </a:lnTo>
                  <a:lnTo>
                    <a:pt x="421968" y="0"/>
                  </a:lnTo>
                  <a:lnTo>
                    <a:pt x="421968" y="144298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3115371" y="5699421"/>
              <a:ext cx="400050" cy="400050"/>
            </a:xfrm>
            <a:custGeom>
              <a:rect b="b" l="l" r="r" t="t"/>
              <a:pathLst>
                <a:path extrusionOk="0" h="266700" w="266700">
                  <a:moveTo>
                    <a:pt x="0" y="177601"/>
                  </a:moveTo>
                  <a:lnTo>
                    <a:pt x="122162" y="177601"/>
                  </a:lnTo>
                  <a:lnTo>
                    <a:pt x="222098" y="266425"/>
                  </a:lnTo>
                  <a:lnTo>
                    <a:pt x="222098" y="177601"/>
                  </a:lnTo>
                  <a:lnTo>
                    <a:pt x="266497" y="177601"/>
                  </a:lnTo>
                  <a:lnTo>
                    <a:pt x="266497" y="0"/>
                  </a:lnTo>
                  <a:lnTo>
                    <a:pt x="0" y="0"/>
                  </a:lnTo>
                  <a:lnTo>
                    <a:pt x="0" y="177601"/>
                  </a:lnTo>
                  <a:close/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endParaRPr>
            </a:p>
          </p:txBody>
        </p:sp>
      </p:grpSp>
      <p:sp>
        <p:nvSpPr>
          <p:cNvPr id="169" name="Google Shape;169;p3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Quicksand"/>
                <a:ea typeface="Quicksand"/>
                <a:cs typeface="Quicksand"/>
                <a:sym typeface="Quicksand"/>
              </a:rPr>
              <a:t>‹#›</a:t>
            </a:fld>
            <a:endParaRPr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70" name="Google Shape;170;p3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Quicksand"/>
                <a:ea typeface="Quicksand"/>
                <a:cs typeface="Quicksand"/>
                <a:sym typeface="Quicksand"/>
              </a:rPr>
              <a:t>FOR INTERNAL USE ONLY</a:t>
            </a:r>
            <a:endParaRPr/>
          </a:p>
        </p:txBody>
      </p:sp>
      <p:pic>
        <p:nvPicPr>
          <p:cNvPr id="171" name="Google Shape;17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"/>
          <p:cNvSpPr/>
          <p:nvPr/>
        </p:nvSpPr>
        <p:spPr>
          <a:xfrm>
            <a:off x="1751500" y="3773325"/>
            <a:ext cx="5343300" cy="1185300"/>
          </a:xfrm>
          <a:prstGeom prst="roundRect">
            <a:avLst>
              <a:gd fmla="val 9153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4"/>
          <p:cNvSpPr/>
          <p:nvPr/>
        </p:nvSpPr>
        <p:spPr>
          <a:xfrm>
            <a:off x="243669" y="182218"/>
            <a:ext cx="8687023" cy="715887"/>
          </a:xfrm>
          <a:prstGeom prst="roundRect">
            <a:avLst>
              <a:gd fmla="val 13849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387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4"/>
          <p:cNvSpPr txBox="1"/>
          <p:nvPr/>
        </p:nvSpPr>
        <p:spPr>
          <a:xfrm>
            <a:off x="1856900" y="3862100"/>
            <a:ext cx="6680400" cy="11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Advice from Sales Specialist</a:t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rgbClr val="E22C91"/>
              </a:solidFill>
            </a:endParaRPr>
          </a:p>
          <a:p>
            <a:pPr indent="-276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750"/>
              <a:buChar char="●"/>
            </a:pPr>
            <a:r>
              <a:rPr lang="en" sz="750">
                <a:solidFill>
                  <a:schemeClr val="dk1"/>
                </a:solidFill>
              </a:rPr>
              <a:t>Lead with reliability and uptime — slow payments directly impact revenue.</a:t>
            </a:r>
            <a:endParaRPr sz="750">
              <a:solidFill>
                <a:schemeClr val="dk1"/>
              </a:solidFill>
            </a:endParaRPr>
          </a:p>
          <a:p>
            <a:pPr indent="-276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750"/>
              <a:buChar char="●"/>
            </a:pPr>
            <a:r>
              <a:rPr lang="en" sz="750">
                <a:solidFill>
                  <a:schemeClr val="dk1"/>
                </a:solidFill>
              </a:rPr>
              <a:t>Highlight T-Mobile as the fix for Wi-Fi dead zones, congestion, and outages.</a:t>
            </a:r>
            <a:endParaRPr sz="750">
              <a:solidFill>
                <a:schemeClr val="dk1"/>
              </a:solidFill>
            </a:endParaRPr>
          </a:p>
          <a:p>
            <a:pPr indent="-276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750"/>
              <a:buChar char="●"/>
            </a:pPr>
            <a:r>
              <a:rPr lang="en" sz="750">
                <a:solidFill>
                  <a:schemeClr val="dk1"/>
                </a:solidFill>
              </a:rPr>
              <a:t>Emphasize PCI compliance and secure processing across devices.</a:t>
            </a:r>
            <a:endParaRPr sz="750">
              <a:solidFill>
                <a:schemeClr val="dk1"/>
              </a:solidFill>
            </a:endParaRPr>
          </a:p>
          <a:p>
            <a:pPr indent="-276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750"/>
              <a:buChar char="●"/>
            </a:pPr>
            <a:r>
              <a:rPr lang="en" sz="750">
                <a:solidFill>
                  <a:schemeClr val="dk1"/>
                </a:solidFill>
              </a:rPr>
              <a:t>Show how faster payments increase throughput and reduce wait times.</a:t>
            </a:r>
            <a:endParaRPr sz="75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179" name="Google Shape;179;p4"/>
          <p:cNvSpPr txBox="1"/>
          <p:nvPr/>
        </p:nvSpPr>
        <p:spPr>
          <a:xfrm>
            <a:off x="264122" y="218851"/>
            <a:ext cx="8658000" cy="5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6675">
            <a:spAutoFit/>
          </a:bodyPr>
          <a:lstStyle/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Elevator Pitch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6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ELO Pay POS delivers fast, secure, always-connected payments powered by T-Mobile. It keeps orders flowing, reduces downtime, strengthens PCI compliance, and ensures reliable transactions across counter service, drive-thru, curbside, and tableside environments.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4"/>
          <p:cNvSpPr txBox="1"/>
          <p:nvPr/>
        </p:nvSpPr>
        <p:spPr>
          <a:xfrm>
            <a:off x="266997" y="1127448"/>
            <a:ext cx="23124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Industry landscape</a:t>
            </a:r>
            <a:endParaRPr b="0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4"/>
          <p:cNvSpPr/>
          <p:nvPr/>
        </p:nvSpPr>
        <p:spPr>
          <a:xfrm>
            <a:off x="264132" y="1409185"/>
            <a:ext cx="8659825" cy="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2" name="Google Shape;182;p4"/>
          <p:cNvGrpSpPr/>
          <p:nvPr/>
        </p:nvGrpSpPr>
        <p:grpSpPr>
          <a:xfrm>
            <a:off x="6715263" y="3862094"/>
            <a:ext cx="297307" cy="292267"/>
            <a:chOff x="354329" y="5391150"/>
            <a:chExt cx="449580" cy="441958"/>
          </a:xfrm>
        </p:grpSpPr>
        <p:sp>
          <p:nvSpPr>
            <p:cNvPr id="183" name="Google Shape;183;p4"/>
            <p:cNvSpPr/>
            <p:nvPr/>
          </p:nvSpPr>
          <p:spPr>
            <a:xfrm>
              <a:off x="354329" y="5688329"/>
              <a:ext cx="289559" cy="144779"/>
            </a:xfrm>
            <a:custGeom>
              <a:rect b="b" l="l" r="r" t="t"/>
              <a:pathLst>
                <a:path extrusionOk="0" h="144779" w="289559">
                  <a:moveTo>
                    <a:pt x="106172" y="2743"/>
                  </a:moveTo>
                  <a:lnTo>
                    <a:pt x="106172" y="44907"/>
                  </a:lnTo>
                  <a:lnTo>
                    <a:pt x="30099" y="72377"/>
                  </a:lnTo>
                  <a:lnTo>
                    <a:pt x="17707" y="79188"/>
                  </a:lnTo>
                  <a:lnTo>
                    <a:pt x="8215" y="89246"/>
                  </a:lnTo>
                  <a:lnTo>
                    <a:pt x="2140" y="101727"/>
                  </a:lnTo>
                  <a:lnTo>
                    <a:pt x="0" y="115811"/>
                  </a:lnTo>
                  <a:lnTo>
                    <a:pt x="0" y="144780"/>
                  </a:lnTo>
                  <a:lnTo>
                    <a:pt x="289560" y="144780"/>
                  </a:lnTo>
                  <a:lnTo>
                    <a:pt x="289560" y="115811"/>
                  </a:lnTo>
                  <a:lnTo>
                    <a:pt x="271852" y="79194"/>
                  </a:lnTo>
                  <a:lnTo>
                    <a:pt x="183388" y="44907"/>
                  </a:lnTo>
                  <a:lnTo>
                    <a:pt x="183388" y="0"/>
                  </a:lnTo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Arial"/>
                <a:buNone/>
              </a:pPr>
              <a:r>
                <a:t/>
              </a:r>
              <a:endParaRPr b="0" i="0" sz="9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84" name="Google Shape;184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3384" y="5511164"/>
              <a:ext cx="171450" cy="20192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5" name="Google Shape;185;p4"/>
            <p:cNvSpPr/>
            <p:nvPr/>
          </p:nvSpPr>
          <p:spPr>
            <a:xfrm>
              <a:off x="552450" y="5391150"/>
              <a:ext cx="251459" cy="289560"/>
            </a:xfrm>
            <a:custGeom>
              <a:rect b="b" l="l" r="r" t="t"/>
              <a:pathLst>
                <a:path extrusionOk="0" h="289560" w="251459">
                  <a:moveTo>
                    <a:pt x="0" y="115824"/>
                  </a:moveTo>
                  <a:lnTo>
                    <a:pt x="9879" y="70723"/>
                  </a:lnTo>
                  <a:lnTo>
                    <a:pt x="36823" y="33908"/>
                  </a:lnTo>
                  <a:lnTo>
                    <a:pt x="76788" y="9096"/>
                  </a:lnTo>
                  <a:lnTo>
                    <a:pt x="125729" y="0"/>
                  </a:lnTo>
                  <a:lnTo>
                    <a:pt x="174671" y="9096"/>
                  </a:lnTo>
                  <a:lnTo>
                    <a:pt x="214636" y="33909"/>
                  </a:lnTo>
                  <a:lnTo>
                    <a:pt x="241580" y="70723"/>
                  </a:lnTo>
                  <a:lnTo>
                    <a:pt x="251459" y="115824"/>
                  </a:lnTo>
                  <a:lnTo>
                    <a:pt x="245763" y="150386"/>
                  </a:lnTo>
                  <a:lnTo>
                    <a:pt x="229820" y="180800"/>
                  </a:lnTo>
                  <a:lnTo>
                    <a:pt x="205356" y="205456"/>
                  </a:lnTo>
                  <a:lnTo>
                    <a:pt x="174091" y="222745"/>
                  </a:lnTo>
                  <a:lnTo>
                    <a:pt x="159267" y="235583"/>
                  </a:lnTo>
                  <a:lnTo>
                    <a:pt x="135362" y="255871"/>
                  </a:lnTo>
                  <a:lnTo>
                    <a:pt x="111458" y="276300"/>
                  </a:lnTo>
                  <a:lnTo>
                    <a:pt x="96634" y="289559"/>
                  </a:lnTo>
                  <a:lnTo>
                    <a:pt x="96635" y="277775"/>
                  </a:lnTo>
                  <a:lnTo>
                    <a:pt x="96643" y="260435"/>
                  </a:lnTo>
                  <a:lnTo>
                    <a:pt x="96666" y="242843"/>
                  </a:lnTo>
                  <a:lnTo>
                    <a:pt x="96710" y="230301"/>
                  </a:lnTo>
                  <a:lnTo>
                    <a:pt x="89092" y="229008"/>
                  </a:lnTo>
                  <a:lnTo>
                    <a:pt x="81641" y="227293"/>
                  </a:lnTo>
                  <a:lnTo>
                    <a:pt x="74371" y="225170"/>
                  </a:lnTo>
                  <a:lnTo>
                    <a:pt x="67297" y="222656"/>
                  </a:lnTo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Arial"/>
                <a:buNone/>
              </a:pPr>
              <a:r>
                <a:t/>
              </a:r>
              <a:endParaRPr b="0" i="0" sz="9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712470" y="5505450"/>
              <a:ext cx="22859" cy="22860"/>
            </a:xfrm>
            <a:custGeom>
              <a:rect b="b" l="l" r="r" t="t"/>
              <a:pathLst>
                <a:path extrusionOk="0" h="22860" w="22859">
                  <a:moveTo>
                    <a:pt x="22859" y="0"/>
                  </a:moveTo>
                  <a:lnTo>
                    <a:pt x="0" y="0"/>
                  </a:lnTo>
                  <a:lnTo>
                    <a:pt x="0" y="22859"/>
                  </a:lnTo>
                  <a:lnTo>
                    <a:pt x="22859" y="22859"/>
                  </a:lnTo>
                  <a:lnTo>
                    <a:pt x="2285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Arial"/>
                <a:buNone/>
              </a:pPr>
              <a:r>
                <a:t/>
              </a:r>
              <a:endParaRPr b="0" i="0" sz="9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712470" y="5505450"/>
              <a:ext cx="22859" cy="22860"/>
            </a:xfrm>
            <a:custGeom>
              <a:rect b="b" l="l" r="r" t="t"/>
              <a:pathLst>
                <a:path extrusionOk="0" h="22860" w="22859">
                  <a:moveTo>
                    <a:pt x="0" y="22859"/>
                  </a:moveTo>
                  <a:lnTo>
                    <a:pt x="22859" y="22859"/>
                  </a:lnTo>
                  <a:lnTo>
                    <a:pt x="22859" y="0"/>
                  </a:lnTo>
                  <a:lnTo>
                    <a:pt x="0" y="0"/>
                  </a:lnTo>
                  <a:lnTo>
                    <a:pt x="0" y="22859"/>
                  </a:lnTo>
                  <a:close/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Arial"/>
                <a:buNone/>
              </a:pPr>
              <a:r>
                <a:t/>
              </a:r>
              <a:endParaRPr b="0" i="0" sz="9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666750" y="5505450"/>
              <a:ext cx="22859" cy="22860"/>
            </a:xfrm>
            <a:custGeom>
              <a:rect b="b" l="l" r="r" t="t"/>
              <a:pathLst>
                <a:path extrusionOk="0" h="22860" w="22859">
                  <a:moveTo>
                    <a:pt x="22859" y="0"/>
                  </a:moveTo>
                  <a:lnTo>
                    <a:pt x="0" y="0"/>
                  </a:lnTo>
                  <a:lnTo>
                    <a:pt x="0" y="22859"/>
                  </a:lnTo>
                  <a:lnTo>
                    <a:pt x="22859" y="22859"/>
                  </a:lnTo>
                  <a:lnTo>
                    <a:pt x="2285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Arial"/>
                <a:buNone/>
              </a:pPr>
              <a:r>
                <a:t/>
              </a:r>
              <a:endParaRPr b="0" i="0" sz="9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666750" y="5505450"/>
              <a:ext cx="22859" cy="22860"/>
            </a:xfrm>
            <a:custGeom>
              <a:rect b="b" l="l" r="r" t="t"/>
              <a:pathLst>
                <a:path extrusionOk="0" h="22860" w="22859">
                  <a:moveTo>
                    <a:pt x="0" y="22859"/>
                  </a:moveTo>
                  <a:lnTo>
                    <a:pt x="22859" y="22859"/>
                  </a:lnTo>
                  <a:lnTo>
                    <a:pt x="22859" y="0"/>
                  </a:lnTo>
                  <a:lnTo>
                    <a:pt x="0" y="0"/>
                  </a:lnTo>
                  <a:lnTo>
                    <a:pt x="0" y="22859"/>
                  </a:lnTo>
                  <a:close/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Arial"/>
                <a:buNone/>
              </a:pPr>
              <a:r>
                <a:t/>
              </a:r>
              <a:endParaRPr b="0" i="0" sz="9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621029" y="5505450"/>
              <a:ext cx="15240" cy="22860"/>
            </a:xfrm>
            <a:custGeom>
              <a:rect b="b" l="l" r="r" t="t"/>
              <a:pathLst>
                <a:path extrusionOk="0" h="22860" w="15240">
                  <a:moveTo>
                    <a:pt x="15240" y="0"/>
                  </a:moveTo>
                  <a:lnTo>
                    <a:pt x="0" y="0"/>
                  </a:lnTo>
                  <a:lnTo>
                    <a:pt x="0" y="22859"/>
                  </a:lnTo>
                  <a:lnTo>
                    <a:pt x="15240" y="22859"/>
                  </a:lnTo>
                  <a:lnTo>
                    <a:pt x="1524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Arial"/>
                <a:buNone/>
              </a:pPr>
              <a:r>
                <a:t/>
              </a:r>
              <a:endParaRPr b="0" i="0" sz="9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621029" y="5505450"/>
              <a:ext cx="15240" cy="22860"/>
            </a:xfrm>
            <a:custGeom>
              <a:rect b="b" l="l" r="r" t="t"/>
              <a:pathLst>
                <a:path extrusionOk="0" h="22860" w="15240">
                  <a:moveTo>
                    <a:pt x="0" y="22859"/>
                  </a:moveTo>
                  <a:lnTo>
                    <a:pt x="15240" y="22859"/>
                  </a:lnTo>
                  <a:lnTo>
                    <a:pt x="15240" y="0"/>
                  </a:lnTo>
                  <a:lnTo>
                    <a:pt x="0" y="0"/>
                  </a:lnTo>
                  <a:lnTo>
                    <a:pt x="0" y="22859"/>
                  </a:lnTo>
                  <a:close/>
                </a:path>
              </a:pathLst>
            </a:custGeom>
            <a:noFill/>
            <a:ln cap="flat" cmpd="sng" w="9525">
              <a:solidFill>
                <a:srgbClr val="E22C9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Arial"/>
                <a:buNone/>
              </a:pPr>
              <a:r>
                <a:t/>
              </a:r>
              <a:endParaRPr b="0" i="0" sz="968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" name="Google Shape;192;p4"/>
          <p:cNvSpPr txBox="1"/>
          <p:nvPr/>
        </p:nvSpPr>
        <p:spPr>
          <a:xfrm>
            <a:off x="4572000" y="1576400"/>
            <a:ext cx="4407600" cy="1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the Solution Supports the Mission</a:t>
            </a:r>
            <a:endParaRPr b="1"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Keeps payments online with resilient T-Mobile connectivity—even when Wi-Fi is overloaded or down.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Improves payment speed, order flow, and throughput during peak hours.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Aligns with mobile-first, cloud-driven ordering models.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" sz="700">
                <a:solidFill>
                  <a:schemeClr val="dk1"/>
                </a:solidFill>
              </a:rPr>
              <a:t>Provides encrypted, PCI-compliant processing that supports audits and protects guest data.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">
              <a:solidFill>
                <a:schemeClr val="dk1"/>
              </a:solidFill>
            </a:endParaRPr>
          </a:p>
        </p:txBody>
      </p:sp>
      <p:sp>
        <p:nvSpPr>
          <p:cNvPr id="193" name="Google Shape;193;p4"/>
          <p:cNvSpPr txBox="1"/>
          <p:nvPr/>
        </p:nvSpPr>
        <p:spPr>
          <a:xfrm>
            <a:off x="251300" y="1576388"/>
            <a:ext cx="4142400" cy="10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"/>
              <a:buFont typeface="Arial"/>
              <a:buNone/>
            </a:pPr>
            <a:r>
              <a:rPr b="1" i="0" lang="en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Competitive Environment</a:t>
            </a:r>
            <a:endParaRPr b="1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"/>
              <a:buFont typeface="Arial"/>
              <a:buNone/>
            </a:pPr>
            <a:r>
              <a:t/>
            </a:r>
            <a:endParaRPr b="1" sz="9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</a:rPr>
              <a:t>Restaurants increasingly rely on mobile, drive-thru, curbside, and tableside payments that demand constant connectivity. Wi-Fi congestion and unstable networks often slow down transactions during peak hours. Brands are rapidly adopting T-Mobile-connected POS systems for higher uptime and faster payment speeds. Expectations around data security, contactless payments, and PCI compliance continue to rise.</a:t>
            </a:r>
            <a:endParaRPr sz="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</a:endParaRPr>
          </a:p>
        </p:txBody>
      </p:sp>
      <p:sp>
        <p:nvSpPr>
          <p:cNvPr id="194" name="Google Shape;194;p4"/>
          <p:cNvSpPr/>
          <p:nvPr/>
        </p:nvSpPr>
        <p:spPr>
          <a:xfrm>
            <a:off x="253379" y="2737057"/>
            <a:ext cx="8681314" cy="720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4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6" name="Google Shape;196;p4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cxnSp>
        <p:nvCxnSpPr>
          <p:cNvPr id="197" name="Google Shape;197;p4"/>
          <p:cNvCxnSpPr/>
          <p:nvPr/>
        </p:nvCxnSpPr>
        <p:spPr>
          <a:xfrm flipH="1">
            <a:off x="4482538" y="1565460"/>
            <a:ext cx="600" cy="1048200"/>
          </a:xfrm>
          <a:prstGeom prst="straightConnector1">
            <a:avLst/>
          </a:prstGeom>
          <a:noFill/>
          <a:ln cap="flat" cmpd="sng" w="9525">
            <a:solidFill>
              <a:srgbClr val="E62689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198" name="Google Shape;19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4"/>
          <p:cNvSpPr txBox="1"/>
          <p:nvPr/>
        </p:nvSpPr>
        <p:spPr>
          <a:xfrm>
            <a:off x="4493750" y="3079625"/>
            <a:ext cx="4356300" cy="66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b="1" lang="en" sz="700">
                <a:solidFill>
                  <a:schemeClr val="dk1"/>
                </a:solidFill>
              </a:rPr>
              <a:t>Cafés / Coffee Shops:</a:t>
            </a:r>
            <a:r>
              <a:rPr lang="en" sz="700">
                <a:solidFill>
                  <a:schemeClr val="dk1"/>
                </a:solidFill>
              </a:rPr>
              <a:t> Maintain reliable payments during morning and afternoon rush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b="1" lang="en" sz="700">
                <a:solidFill>
                  <a:schemeClr val="dk1"/>
                </a:solidFill>
              </a:rPr>
              <a:t>Food Trucks / Mobile Concepts:</a:t>
            </a:r>
            <a:r>
              <a:rPr lang="en" sz="700">
                <a:solidFill>
                  <a:schemeClr val="dk1"/>
                </a:solidFill>
              </a:rPr>
              <a:t> Fully mobile, fast payments anywhere T-Mobile network is available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700">
              <a:solidFill>
                <a:schemeClr val="dk1"/>
              </a:solidFill>
            </a:endParaRPr>
          </a:p>
        </p:txBody>
      </p:sp>
      <p:sp>
        <p:nvSpPr>
          <p:cNvPr id="200" name="Google Shape;200;p4"/>
          <p:cNvSpPr txBox="1"/>
          <p:nvPr/>
        </p:nvSpPr>
        <p:spPr>
          <a:xfrm>
            <a:off x="324325" y="2791225"/>
            <a:ext cx="4169400" cy="106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"/>
              <a:buFont typeface="Arial"/>
              <a:buNone/>
            </a:pPr>
            <a:r>
              <a:rPr b="1" i="0" lang="en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" sz="900"/>
              <a:t>Opportunity</a:t>
            </a:r>
            <a:endParaRPr b="1" sz="900"/>
          </a:p>
          <a:p>
            <a:pPr indent="-2730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b="1" lang="en" sz="700">
                <a:solidFill>
                  <a:schemeClr val="dk1"/>
                </a:solidFill>
              </a:rPr>
              <a:t>Restaurants / QSR:</a:t>
            </a:r>
            <a:r>
              <a:rPr lang="en" sz="700">
                <a:solidFill>
                  <a:schemeClr val="dk1"/>
                </a:solidFill>
              </a:rPr>
              <a:t> Improve throughput, eliminate Wi-Fi instability, power drive-thru + curbside + tableside</a:t>
            </a:r>
            <a:endParaRPr sz="700">
              <a:solidFill>
                <a:schemeClr val="dk1"/>
              </a:solidFill>
            </a:endParaRPr>
          </a:p>
          <a:p>
            <a:pPr indent="-2730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b="1" lang="en" sz="700">
                <a:solidFill>
                  <a:schemeClr val="dk1"/>
                </a:solidFill>
              </a:rPr>
              <a:t>Fast Casual / Casual Dining:</a:t>
            </a:r>
            <a:r>
              <a:rPr lang="en" sz="700">
                <a:solidFill>
                  <a:schemeClr val="dk1"/>
                </a:solidFill>
              </a:rPr>
              <a:t> Support mobile ordering and secure payment flows across dining areas</a:t>
            </a:r>
            <a:endParaRPr b="1" sz="3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75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5"/>
          <p:cNvSpPr/>
          <p:nvPr/>
        </p:nvSpPr>
        <p:spPr>
          <a:xfrm>
            <a:off x="346014" y="3334670"/>
            <a:ext cx="8515855" cy="1050657"/>
          </a:xfrm>
          <a:prstGeom prst="roundRect">
            <a:avLst>
              <a:gd fmla="val 9153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6" name="Google Shape;206;p5"/>
          <p:cNvGraphicFramePr/>
          <p:nvPr/>
        </p:nvGraphicFramePr>
        <p:xfrm>
          <a:off x="304151" y="8587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{E38F6D8D-A98F-4BD5-AAB2-1EBC3112F7F8}</a:tableStyleId>
              </a:tblPr>
              <a:tblGrid>
                <a:gridCol w="817875"/>
                <a:gridCol w="3151025"/>
              </a:tblGrid>
              <a:tr h="385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>
                          <a:solidFill>
                            <a:srgbClr val="E10074"/>
                          </a:solidFill>
                        </a:rPr>
                        <a:t>“We already have a POS.”</a:t>
                      </a:r>
                      <a:endParaRPr b="1" sz="800" u="none" cap="none" strike="noStrike">
                        <a:solidFill>
                          <a:srgbClr val="E10074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9177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8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en" sz="750"/>
                        <a:t>Most systems still rely on Wi-Fi, which fails during peak congestion. ELO Pay adds resilient T-Mobile connectivity to prevent downtime and lost revenue.</a:t>
                      </a:r>
                      <a:endParaRPr sz="750" u="none" cap="none" strike="noStrike"/>
                    </a:p>
                  </a:txBody>
                  <a:tcPr marT="3000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07" name="Google Shape;20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2039" y="940532"/>
            <a:ext cx="151286" cy="1512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8" name="Google Shape;208;p5"/>
          <p:cNvGrpSpPr/>
          <p:nvPr/>
        </p:nvGrpSpPr>
        <p:grpSpPr>
          <a:xfrm>
            <a:off x="341405" y="734639"/>
            <a:ext cx="296228" cy="388221"/>
            <a:chOff x="366359" y="1010896"/>
            <a:chExt cx="394970" cy="517628"/>
          </a:xfrm>
        </p:grpSpPr>
        <p:pic>
          <p:nvPicPr>
            <p:cNvPr id="209" name="Google Shape;209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31152" y="1010896"/>
              <a:ext cx="155505" cy="2383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0" name="Google Shape;210;p5"/>
            <p:cNvSpPr/>
            <p:nvPr/>
          </p:nvSpPr>
          <p:spPr>
            <a:xfrm>
              <a:off x="366359" y="1062434"/>
              <a:ext cx="394970" cy="466090"/>
            </a:xfrm>
            <a:custGeom>
              <a:rect b="b" l="l" r="r" t="t"/>
              <a:pathLst>
                <a:path extrusionOk="0" h="466090" w="394970">
                  <a:moveTo>
                    <a:pt x="71294" y="216084"/>
                  </a:moveTo>
                  <a:lnTo>
                    <a:pt x="71294" y="109219"/>
                  </a:lnTo>
                  <a:lnTo>
                    <a:pt x="49522" y="76380"/>
                  </a:lnTo>
                  <a:lnTo>
                    <a:pt x="35645" y="73579"/>
                  </a:lnTo>
                  <a:lnTo>
                    <a:pt x="21772" y="76380"/>
                  </a:lnTo>
                  <a:lnTo>
                    <a:pt x="10442" y="84017"/>
                  </a:lnTo>
                  <a:lnTo>
                    <a:pt x="2801" y="95345"/>
                  </a:lnTo>
                  <a:lnTo>
                    <a:pt x="0" y="109219"/>
                  </a:lnTo>
                  <a:lnTo>
                    <a:pt x="0" y="346746"/>
                  </a:lnTo>
                  <a:lnTo>
                    <a:pt x="9259" y="392921"/>
                  </a:lnTo>
                  <a:lnTo>
                    <a:pt x="34631" y="430653"/>
                  </a:lnTo>
                  <a:lnTo>
                    <a:pt x="72303" y="456121"/>
                  </a:lnTo>
                  <a:lnTo>
                    <a:pt x="118463" y="465505"/>
                  </a:lnTo>
                  <a:lnTo>
                    <a:pt x="118681" y="465505"/>
                  </a:lnTo>
                  <a:lnTo>
                    <a:pt x="198021" y="465505"/>
                  </a:lnTo>
                  <a:lnTo>
                    <a:pt x="227790" y="461708"/>
                  </a:lnTo>
                  <a:lnTo>
                    <a:pt x="279186" y="433455"/>
                  </a:lnTo>
                  <a:lnTo>
                    <a:pt x="329934" y="356556"/>
                  </a:lnTo>
                  <a:lnTo>
                    <a:pt x="359548" y="300953"/>
                  </a:lnTo>
                  <a:lnTo>
                    <a:pt x="381490" y="257419"/>
                  </a:lnTo>
                  <a:lnTo>
                    <a:pt x="394965" y="218588"/>
                  </a:lnTo>
                  <a:lnTo>
                    <a:pt x="391134" y="208370"/>
                  </a:lnTo>
                  <a:lnTo>
                    <a:pt x="383402" y="200121"/>
                  </a:lnTo>
                  <a:lnTo>
                    <a:pt x="374787" y="195951"/>
                  </a:lnTo>
                  <a:lnTo>
                    <a:pt x="365525" y="194867"/>
                  </a:lnTo>
                  <a:lnTo>
                    <a:pt x="356407" y="196828"/>
                  </a:lnTo>
                  <a:lnTo>
                    <a:pt x="348224" y="201796"/>
                  </a:lnTo>
                  <a:lnTo>
                    <a:pt x="285078" y="275357"/>
                  </a:lnTo>
                  <a:lnTo>
                    <a:pt x="285078" y="37994"/>
                  </a:lnTo>
                  <a:lnTo>
                    <a:pt x="283233" y="23960"/>
                  </a:lnTo>
                  <a:lnTo>
                    <a:pt x="276387" y="12134"/>
                  </a:lnTo>
                  <a:lnTo>
                    <a:pt x="265605" y="3740"/>
                  </a:lnTo>
                  <a:lnTo>
                    <a:pt x="251956" y="0"/>
                  </a:lnTo>
                  <a:lnTo>
                    <a:pt x="237919" y="1844"/>
                  </a:lnTo>
                  <a:lnTo>
                    <a:pt x="226090" y="8690"/>
                  </a:lnTo>
                  <a:lnTo>
                    <a:pt x="217694" y="19471"/>
                  </a:lnTo>
                  <a:lnTo>
                    <a:pt x="213952" y="33122"/>
                  </a:lnTo>
                  <a:lnTo>
                    <a:pt x="213844" y="34725"/>
                  </a:lnTo>
                  <a:lnTo>
                    <a:pt x="213844" y="36328"/>
                  </a:lnTo>
                  <a:lnTo>
                    <a:pt x="213943" y="37939"/>
                  </a:lnTo>
                  <a:lnTo>
                    <a:pt x="213943" y="180444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211" name="Google Shape;211;p5"/>
          <p:cNvGraphicFramePr/>
          <p:nvPr/>
        </p:nvGraphicFramePr>
        <p:xfrm>
          <a:off x="4654486" y="92249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{E38F6D8D-A98F-4BD5-AAB2-1EBC3112F7F8}</a:tableStyleId>
              </a:tblPr>
              <a:tblGrid>
                <a:gridCol w="840350"/>
                <a:gridCol w="3267150"/>
              </a:tblGrid>
              <a:tr h="331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>
                          <a:solidFill>
                            <a:srgbClr val="E10074"/>
                          </a:solidFill>
                        </a:rPr>
                        <a:t>“Isn’t this just another handheld?”</a:t>
                      </a:r>
                      <a:endParaRPr sz="800" u="none" cap="none" strike="noStrike">
                        <a:solidFill>
                          <a:srgbClr val="E10074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6732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8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en" sz="750">
                          <a:solidFill>
                            <a:srgbClr val="222222"/>
                          </a:solidFill>
                        </a:rPr>
                        <a:t>No — it’s a purpose-built restaurant payment device with T-Mobile connectivity, durability, and integrations that consumer devices can’t match.</a:t>
                      </a:r>
                      <a:endParaRPr sz="7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65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000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12" name="Google Shape;212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90249" y="940532"/>
            <a:ext cx="151286" cy="1512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798210" y="758173"/>
            <a:ext cx="116629" cy="178795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5"/>
          <p:cNvSpPr/>
          <p:nvPr/>
        </p:nvSpPr>
        <p:spPr>
          <a:xfrm>
            <a:off x="4749613" y="773292"/>
            <a:ext cx="296228" cy="349568"/>
          </a:xfrm>
          <a:custGeom>
            <a:rect b="b" l="l" r="r" t="t"/>
            <a:pathLst>
              <a:path extrusionOk="0" h="466090" w="394970">
                <a:moveTo>
                  <a:pt x="71294" y="216084"/>
                </a:moveTo>
                <a:lnTo>
                  <a:pt x="71294" y="109219"/>
                </a:lnTo>
                <a:lnTo>
                  <a:pt x="49522" y="76380"/>
                </a:lnTo>
                <a:lnTo>
                  <a:pt x="35645" y="73579"/>
                </a:lnTo>
                <a:lnTo>
                  <a:pt x="21772" y="76380"/>
                </a:lnTo>
                <a:lnTo>
                  <a:pt x="10442" y="84017"/>
                </a:lnTo>
                <a:lnTo>
                  <a:pt x="2801" y="95345"/>
                </a:lnTo>
                <a:lnTo>
                  <a:pt x="0" y="109219"/>
                </a:lnTo>
                <a:lnTo>
                  <a:pt x="0" y="346746"/>
                </a:lnTo>
                <a:lnTo>
                  <a:pt x="9259" y="392921"/>
                </a:lnTo>
                <a:lnTo>
                  <a:pt x="34631" y="430653"/>
                </a:lnTo>
                <a:lnTo>
                  <a:pt x="72304" y="456121"/>
                </a:lnTo>
                <a:lnTo>
                  <a:pt x="118463" y="465505"/>
                </a:lnTo>
                <a:lnTo>
                  <a:pt x="118681" y="465505"/>
                </a:lnTo>
                <a:lnTo>
                  <a:pt x="198021" y="465505"/>
                </a:lnTo>
                <a:lnTo>
                  <a:pt x="227790" y="461708"/>
                </a:lnTo>
                <a:lnTo>
                  <a:pt x="279186" y="433455"/>
                </a:lnTo>
                <a:lnTo>
                  <a:pt x="329934" y="356556"/>
                </a:lnTo>
                <a:lnTo>
                  <a:pt x="359548" y="300953"/>
                </a:lnTo>
                <a:lnTo>
                  <a:pt x="381490" y="257419"/>
                </a:lnTo>
                <a:lnTo>
                  <a:pt x="394965" y="218588"/>
                </a:lnTo>
                <a:lnTo>
                  <a:pt x="391135" y="208370"/>
                </a:lnTo>
                <a:lnTo>
                  <a:pt x="383402" y="200121"/>
                </a:lnTo>
                <a:lnTo>
                  <a:pt x="374787" y="195951"/>
                </a:lnTo>
                <a:lnTo>
                  <a:pt x="365525" y="194867"/>
                </a:lnTo>
                <a:lnTo>
                  <a:pt x="356407" y="196828"/>
                </a:lnTo>
                <a:lnTo>
                  <a:pt x="348225" y="201796"/>
                </a:lnTo>
                <a:lnTo>
                  <a:pt x="285078" y="275357"/>
                </a:lnTo>
                <a:lnTo>
                  <a:pt x="285078" y="37994"/>
                </a:lnTo>
                <a:lnTo>
                  <a:pt x="283233" y="23960"/>
                </a:lnTo>
                <a:lnTo>
                  <a:pt x="276387" y="12134"/>
                </a:lnTo>
                <a:lnTo>
                  <a:pt x="265605" y="3740"/>
                </a:lnTo>
                <a:lnTo>
                  <a:pt x="251956" y="0"/>
                </a:lnTo>
                <a:lnTo>
                  <a:pt x="237919" y="1844"/>
                </a:lnTo>
                <a:lnTo>
                  <a:pt x="226090" y="8690"/>
                </a:lnTo>
                <a:lnTo>
                  <a:pt x="217693" y="19471"/>
                </a:lnTo>
                <a:lnTo>
                  <a:pt x="213952" y="33122"/>
                </a:lnTo>
                <a:lnTo>
                  <a:pt x="213844" y="34725"/>
                </a:lnTo>
                <a:lnTo>
                  <a:pt x="213844" y="36328"/>
                </a:lnTo>
                <a:lnTo>
                  <a:pt x="213943" y="37939"/>
                </a:lnTo>
                <a:lnTo>
                  <a:pt x="213943" y="180444"/>
                </a:lnTo>
              </a:path>
            </a:pathLst>
          </a:custGeom>
          <a:noFill/>
          <a:ln cap="flat" cmpd="sng" w="9525">
            <a:solidFill>
              <a:srgbClr val="E1007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5" name="Google Shape;215;p5"/>
          <p:cNvGraphicFramePr/>
          <p:nvPr/>
        </p:nvGraphicFramePr>
        <p:xfrm>
          <a:off x="341405" y="21472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{E38F6D8D-A98F-4BD5-AAB2-1EBC3112F7F8}</a:tableStyleId>
              </a:tblPr>
              <a:tblGrid>
                <a:gridCol w="817875"/>
                <a:gridCol w="3151025"/>
              </a:tblGrid>
              <a:tr h="368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>
                          <a:solidFill>
                            <a:srgbClr val="E10074"/>
                          </a:solidFill>
                        </a:rPr>
                        <a:t>“Is this secure?”</a:t>
                      </a:r>
                      <a:endParaRPr b="1" sz="800" u="none" cap="none" strike="noStrike">
                        <a:solidFill>
                          <a:srgbClr val="E10074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60475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8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en" sz="750"/>
                        <a:t>Yes — ELO Pay is PCI PTS–certified, encrypted end-to-end, and supports compliance for multi-location brands.</a:t>
                      </a:r>
                      <a:endParaRPr sz="7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216" name="Google Shape;216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82039" y="2190084"/>
            <a:ext cx="151286" cy="1512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7" name="Google Shape;217;p5"/>
          <p:cNvGrpSpPr/>
          <p:nvPr/>
        </p:nvGrpSpPr>
        <p:grpSpPr>
          <a:xfrm>
            <a:off x="341405" y="1984192"/>
            <a:ext cx="296228" cy="388220"/>
            <a:chOff x="366359" y="3677896"/>
            <a:chExt cx="394970" cy="517627"/>
          </a:xfrm>
        </p:grpSpPr>
        <p:pic>
          <p:nvPicPr>
            <p:cNvPr id="218" name="Google Shape;218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31152" y="3677896"/>
              <a:ext cx="155505" cy="2383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9" name="Google Shape;219;p5"/>
            <p:cNvSpPr/>
            <p:nvPr/>
          </p:nvSpPr>
          <p:spPr>
            <a:xfrm>
              <a:off x="366359" y="3729434"/>
              <a:ext cx="394970" cy="466089"/>
            </a:xfrm>
            <a:custGeom>
              <a:rect b="b" l="l" r="r" t="t"/>
              <a:pathLst>
                <a:path extrusionOk="0" h="466089" w="394970">
                  <a:moveTo>
                    <a:pt x="71294" y="216084"/>
                  </a:moveTo>
                  <a:lnTo>
                    <a:pt x="71294" y="109219"/>
                  </a:lnTo>
                  <a:lnTo>
                    <a:pt x="49522" y="76380"/>
                  </a:lnTo>
                  <a:lnTo>
                    <a:pt x="35645" y="73579"/>
                  </a:lnTo>
                  <a:lnTo>
                    <a:pt x="21772" y="76380"/>
                  </a:lnTo>
                  <a:lnTo>
                    <a:pt x="10442" y="84017"/>
                  </a:lnTo>
                  <a:lnTo>
                    <a:pt x="2801" y="95346"/>
                  </a:lnTo>
                  <a:lnTo>
                    <a:pt x="0" y="109219"/>
                  </a:lnTo>
                  <a:lnTo>
                    <a:pt x="0" y="346746"/>
                  </a:lnTo>
                  <a:lnTo>
                    <a:pt x="9259" y="392921"/>
                  </a:lnTo>
                  <a:lnTo>
                    <a:pt x="34631" y="430653"/>
                  </a:lnTo>
                  <a:lnTo>
                    <a:pt x="72303" y="456121"/>
                  </a:lnTo>
                  <a:lnTo>
                    <a:pt x="118463" y="465505"/>
                  </a:lnTo>
                  <a:lnTo>
                    <a:pt x="118681" y="465505"/>
                  </a:lnTo>
                  <a:lnTo>
                    <a:pt x="198021" y="465505"/>
                  </a:lnTo>
                  <a:lnTo>
                    <a:pt x="227790" y="461708"/>
                  </a:lnTo>
                  <a:lnTo>
                    <a:pt x="279186" y="433455"/>
                  </a:lnTo>
                  <a:lnTo>
                    <a:pt x="329934" y="356556"/>
                  </a:lnTo>
                  <a:lnTo>
                    <a:pt x="359548" y="300953"/>
                  </a:lnTo>
                  <a:lnTo>
                    <a:pt x="381490" y="257419"/>
                  </a:lnTo>
                  <a:lnTo>
                    <a:pt x="394965" y="218588"/>
                  </a:lnTo>
                  <a:lnTo>
                    <a:pt x="391134" y="208370"/>
                  </a:lnTo>
                  <a:lnTo>
                    <a:pt x="383402" y="200121"/>
                  </a:lnTo>
                  <a:lnTo>
                    <a:pt x="374787" y="195951"/>
                  </a:lnTo>
                  <a:lnTo>
                    <a:pt x="365525" y="194867"/>
                  </a:lnTo>
                  <a:lnTo>
                    <a:pt x="356407" y="196828"/>
                  </a:lnTo>
                  <a:lnTo>
                    <a:pt x="348224" y="201796"/>
                  </a:lnTo>
                  <a:lnTo>
                    <a:pt x="285078" y="275357"/>
                  </a:lnTo>
                  <a:lnTo>
                    <a:pt x="285078" y="37994"/>
                  </a:lnTo>
                  <a:lnTo>
                    <a:pt x="283233" y="23960"/>
                  </a:lnTo>
                  <a:lnTo>
                    <a:pt x="276387" y="12134"/>
                  </a:lnTo>
                  <a:lnTo>
                    <a:pt x="265605" y="3740"/>
                  </a:lnTo>
                  <a:lnTo>
                    <a:pt x="251956" y="0"/>
                  </a:lnTo>
                  <a:lnTo>
                    <a:pt x="237919" y="1844"/>
                  </a:lnTo>
                  <a:lnTo>
                    <a:pt x="226090" y="8690"/>
                  </a:lnTo>
                  <a:lnTo>
                    <a:pt x="217694" y="19471"/>
                  </a:lnTo>
                  <a:lnTo>
                    <a:pt x="213952" y="33122"/>
                  </a:lnTo>
                  <a:lnTo>
                    <a:pt x="213844" y="34725"/>
                  </a:lnTo>
                  <a:lnTo>
                    <a:pt x="213844" y="36328"/>
                  </a:lnTo>
                  <a:lnTo>
                    <a:pt x="213943" y="37939"/>
                  </a:lnTo>
                  <a:lnTo>
                    <a:pt x="213943" y="180444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" name="Google Shape;220;p5"/>
          <p:cNvSpPr txBox="1"/>
          <p:nvPr/>
        </p:nvSpPr>
        <p:spPr>
          <a:xfrm>
            <a:off x="336638" y="230267"/>
            <a:ext cx="16839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Objection Handling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5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2" name="Google Shape;222;p5"/>
          <p:cNvGraphicFramePr/>
          <p:nvPr/>
        </p:nvGraphicFramePr>
        <p:xfrm>
          <a:off x="4654486" y="220765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{E38F6D8D-A98F-4BD5-AAB2-1EBC3112F7F8}</a:tableStyleId>
              </a:tblPr>
              <a:tblGrid>
                <a:gridCol w="856550"/>
                <a:gridCol w="3286950"/>
              </a:tblGrid>
              <a:tr h="294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>
                          <a:solidFill>
                            <a:srgbClr val="E10074"/>
                          </a:solidFill>
                        </a:rPr>
                        <a:t>“We don’t have outages often.”</a:t>
                      </a:r>
                      <a:endParaRPr b="1" sz="800" u="none" cap="none" strike="noStrike">
                        <a:solidFill>
                          <a:srgbClr val="E10074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40150">
                <a:tc>
                  <a:txBody>
                    <a:bodyPr/>
                    <a:lstStyle/>
                    <a:p>
                      <a:pPr indent="0" lvl="0" marL="50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" sz="800" u="none" cap="none" strike="noStrike">
                          <a:solidFill>
                            <a:srgbClr val="18518E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Response</a:t>
                      </a:r>
                      <a:endParaRPr sz="800" u="none" cap="none" strike="noStrike">
                        <a:solidFill>
                          <a:srgbClr val="18518E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en" sz="750">
                          <a:solidFill>
                            <a:srgbClr val="222222"/>
                          </a:solidFill>
                        </a:rPr>
                        <a:t>Even a few slow payment periods per week can cost thousands in lost sales. T-Mobile’s network keeps your terminals fast and reliable when it matters most.</a:t>
                      </a:r>
                      <a:endParaRPr sz="700" u="none" cap="none" strike="noStrike"/>
                    </a:p>
                  </a:txBody>
                  <a:tcPr marT="31925" marB="0" marR="0" marL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3" name="Google Shape;223;p5"/>
          <p:cNvSpPr txBox="1"/>
          <p:nvPr>
            <p:ph idx="12" type="sldNum"/>
          </p:nvPr>
        </p:nvSpPr>
        <p:spPr>
          <a:xfrm>
            <a:off x="8564569" y="4870298"/>
            <a:ext cx="297300" cy="1440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5"/>
          <p:cNvSpPr txBox="1"/>
          <p:nvPr>
            <p:ph idx="11" type="ftr"/>
          </p:nvPr>
        </p:nvSpPr>
        <p:spPr>
          <a:xfrm>
            <a:off x="7255096" y="4855233"/>
            <a:ext cx="1428300" cy="143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" name="Google Shape;225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798210" y="2190084"/>
            <a:ext cx="151286" cy="15124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6" name="Google Shape;226;p5"/>
          <p:cNvGrpSpPr/>
          <p:nvPr/>
        </p:nvGrpSpPr>
        <p:grpSpPr>
          <a:xfrm>
            <a:off x="4757576" y="1984192"/>
            <a:ext cx="296228" cy="388220"/>
            <a:chOff x="366359" y="3677896"/>
            <a:chExt cx="394970" cy="517627"/>
          </a:xfrm>
        </p:grpSpPr>
        <p:pic>
          <p:nvPicPr>
            <p:cNvPr id="227" name="Google Shape;227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31152" y="3677896"/>
              <a:ext cx="155505" cy="2383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8" name="Google Shape;228;p5"/>
            <p:cNvSpPr/>
            <p:nvPr/>
          </p:nvSpPr>
          <p:spPr>
            <a:xfrm>
              <a:off x="366359" y="3729434"/>
              <a:ext cx="394970" cy="466089"/>
            </a:xfrm>
            <a:custGeom>
              <a:rect b="b" l="l" r="r" t="t"/>
              <a:pathLst>
                <a:path extrusionOk="0" h="466089" w="394970">
                  <a:moveTo>
                    <a:pt x="71294" y="216084"/>
                  </a:moveTo>
                  <a:lnTo>
                    <a:pt x="71294" y="109219"/>
                  </a:lnTo>
                  <a:lnTo>
                    <a:pt x="49522" y="76380"/>
                  </a:lnTo>
                  <a:lnTo>
                    <a:pt x="35645" y="73579"/>
                  </a:lnTo>
                  <a:lnTo>
                    <a:pt x="21772" y="76380"/>
                  </a:lnTo>
                  <a:lnTo>
                    <a:pt x="10442" y="84017"/>
                  </a:lnTo>
                  <a:lnTo>
                    <a:pt x="2801" y="95346"/>
                  </a:lnTo>
                  <a:lnTo>
                    <a:pt x="0" y="109219"/>
                  </a:lnTo>
                  <a:lnTo>
                    <a:pt x="0" y="346746"/>
                  </a:lnTo>
                  <a:lnTo>
                    <a:pt x="9259" y="392921"/>
                  </a:lnTo>
                  <a:lnTo>
                    <a:pt x="34631" y="430653"/>
                  </a:lnTo>
                  <a:lnTo>
                    <a:pt x="72303" y="456121"/>
                  </a:lnTo>
                  <a:lnTo>
                    <a:pt x="118463" y="465505"/>
                  </a:lnTo>
                  <a:lnTo>
                    <a:pt x="118681" y="465505"/>
                  </a:lnTo>
                  <a:lnTo>
                    <a:pt x="198021" y="465505"/>
                  </a:lnTo>
                  <a:lnTo>
                    <a:pt x="227790" y="461708"/>
                  </a:lnTo>
                  <a:lnTo>
                    <a:pt x="279186" y="433455"/>
                  </a:lnTo>
                  <a:lnTo>
                    <a:pt x="329934" y="356556"/>
                  </a:lnTo>
                  <a:lnTo>
                    <a:pt x="359548" y="300953"/>
                  </a:lnTo>
                  <a:lnTo>
                    <a:pt x="381490" y="257419"/>
                  </a:lnTo>
                  <a:lnTo>
                    <a:pt x="394965" y="218588"/>
                  </a:lnTo>
                  <a:lnTo>
                    <a:pt x="391134" y="208370"/>
                  </a:lnTo>
                  <a:lnTo>
                    <a:pt x="383402" y="200121"/>
                  </a:lnTo>
                  <a:lnTo>
                    <a:pt x="374787" y="195951"/>
                  </a:lnTo>
                  <a:lnTo>
                    <a:pt x="365525" y="194867"/>
                  </a:lnTo>
                  <a:lnTo>
                    <a:pt x="356407" y="196828"/>
                  </a:lnTo>
                  <a:lnTo>
                    <a:pt x="348224" y="201796"/>
                  </a:lnTo>
                  <a:lnTo>
                    <a:pt x="285078" y="275357"/>
                  </a:lnTo>
                  <a:lnTo>
                    <a:pt x="285078" y="37994"/>
                  </a:lnTo>
                  <a:lnTo>
                    <a:pt x="283233" y="23960"/>
                  </a:lnTo>
                  <a:lnTo>
                    <a:pt x="276387" y="12134"/>
                  </a:lnTo>
                  <a:lnTo>
                    <a:pt x="265605" y="3740"/>
                  </a:lnTo>
                  <a:lnTo>
                    <a:pt x="251956" y="0"/>
                  </a:lnTo>
                  <a:lnTo>
                    <a:pt x="237919" y="1844"/>
                  </a:lnTo>
                  <a:lnTo>
                    <a:pt x="226090" y="8690"/>
                  </a:lnTo>
                  <a:lnTo>
                    <a:pt x="217694" y="19471"/>
                  </a:lnTo>
                  <a:lnTo>
                    <a:pt x="213952" y="33122"/>
                  </a:lnTo>
                  <a:lnTo>
                    <a:pt x="213844" y="34725"/>
                  </a:lnTo>
                  <a:lnTo>
                    <a:pt x="213844" y="36328"/>
                  </a:lnTo>
                  <a:lnTo>
                    <a:pt x="213943" y="37939"/>
                  </a:lnTo>
                  <a:lnTo>
                    <a:pt x="213943" y="180444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9" name="Google Shape;229;p5"/>
          <p:cNvSpPr txBox="1"/>
          <p:nvPr/>
        </p:nvSpPr>
        <p:spPr>
          <a:xfrm>
            <a:off x="533325" y="3370750"/>
            <a:ext cx="5836500" cy="10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lang="en" sz="800">
                <a:solidFill>
                  <a:srgbClr val="E10074"/>
                </a:solidFill>
              </a:rPr>
              <a:t>Challenges ELO Pay POS Solves for Restaurants</a:t>
            </a:r>
            <a:br>
              <a:rPr b="1" i="0" lang="en" sz="700" u="none" cap="none" strike="noStrike">
                <a:solidFill>
                  <a:srgbClr val="E62689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700" u="none" cap="none" strike="noStrike">
              <a:solidFill>
                <a:srgbClr val="E6268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6225" lvl="0" marL="457200" rtl="0" algn="l"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" sz="750"/>
              <a:t>Keeps payments online even when Wi-Fi slows down or fails</a:t>
            </a:r>
            <a:endParaRPr sz="750"/>
          </a:p>
          <a:p>
            <a:pPr indent="-276225" lvl="0" marL="457200" rtl="0" algn="l"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" sz="750"/>
              <a:t>Speeds up transactions to reduce lines, wait times &amp; lost revenue</a:t>
            </a:r>
            <a:endParaRPr sz="750"/>
          </a:p>
          <a:p>
            <a:pPr indent="-276225" lvl="0" marL="457200" rtl="0" algn="l"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" sz="750"/>
              <a:t>Ensures PCI-compliant, encrypted payments across workflows</a:t>
            </a:r>
            <a:endParaRPr sz="750"/>
          </a:p>
          <a:p>
            <a:pPr indent="-276225" lvl="0" marL="457200" rtl="0" algn="l"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" sz="750"/>
              <a:t>Simplifies operations for IT, finance &amp; multi-unit operators</a:t>
            </a:r>
            <a:endParaRPr sz="750"/>
          </a:p>
        </p:txBody>
      </p:sp>
      <p:pic>
        <p:nvPicPr>
          <p:cNvPr id="230" name="Google Shape;230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6"/>
          <p:cNvSpPr/>
          <p:nvPr/>
        </p:nvSpPr>
        <p:spPr>
          <a:xfrm>
            <a:off x="292514" y="784608"/>
            <a:ext cx="8463300" cy="34005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6"/>
          <p:cNvSpPr txBox="1"/>
          <p:nvPr/>
        </p:nvSpPr>
        <p:spPr>
          <a:xfrm>
            <a:off x="562919" y="843007"/>
            <a:ext cx="8079900" cy="30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Phone Script 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0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800">
                <a:solidFill>
                  <a:schemeClr val="dk1"/>
                </a:solidFill>
              </a:rPr>
              <a:t>“Hi [Name], this is [Your Name] with Premier Wireless. Many restaurants are seeing payment slowdowns and outages caused by Wi-Fi congestion, network instability, and the growing demand for drive-thru, mobile, and curbside ordering.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We’re helping restaurants upgrade to ELO Pay POS — a secure, PCI-compliant payment solution powered by T-Mobile’s network. It keeps transactions running even when Wi-Fi drops, speeds up order flow, and improves reliability during peak meal periods.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I’d love to learn more about your current setup and share how other restaurants are reducing downtime and improving guest experience. Would ___ or ___ work for a quick call?”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Voicemail Script</a:t>
            </a:r>
            <a:br>
              <a:rPr b="1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800">
                <a:solidFill>
                  <a:srgbClr val="222222"/>
                </a:solidFill>
              </a:rPr>
              <a:t>“Hi [Name], this is [Your Name] with Premier Wireless. Many restaurants are experiencing slow or unreliable payments caused by Wi-Fi issues or peak-hour overload. ELO Pay POS uses T-Mobile’s network to keep payments fast, secure, and online — whether at the counter, drive-thru, or tableside. I’ll follow up by email — looking forward to connecting.”</a:t>
            </a:r>
            <a:endParaRPr sz="800">
              <a:solidFill>
                <a:srgbClr val="222222"/>
              </a:solidFill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rgbClr val="222222"/>
              </a:solidFill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800">
              <a:solidFill>
                <a:srgbClr val="222222"/>
              </a:solidFill>
            </a:endParaRPr>
          </a:p>
          <a:p>
            <a:pPr indent="0" lvl="0" marL="0" marR="0" rtl="0" algn="l">
              <a:lnSpc>
                <a:spcPct val="115833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6"/>
          <p:cNvSpPr txBox="1"/>
          <p:nvPr/>
        </p:nvSpPr>
        <p:spPr>
          <a:xfrm>
            <a:off x="336662" y="230275"/>
            <a:ext cx="33519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Phone &amp; Voicemail Scripts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6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240" name="Google Shape;24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6"/>
          <p:cNvSpPr txBox="1"/>
          <p:nvPr>
            <p:ph idx="12" type="sldNum"/>
          </p:nvPr>
        </p:nvSpPr>
        <p:spPr>
          <a:xfrm>
            <a:off x="8564569" y="4870298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ct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r>
              <a:rPr lang="en"/>
              <a:t>6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6"/>
          <p:cNvSpPr txBox="1"/>
          <p:nvPr>
            <p:ph idx="11" type="ftr"/>
          </p:nvPr>
        </p:nvSpPr>
        <p:spPr>
          <a:xfrm>
            <a:off x="7255096" y="4855233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7"/>
          <p:cNvSpPr/>
          <p:nvPr/>
        </p:nvSpPr>
        <p:spPr>
          <a:xfrm>
            <a:off x="280200" y="747200"/>
            <a:ext cx="8487900" cy="33570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7"/>
          <p:cNvSpPr txBox="1"/>
          <p:nvPr/>
        </p:nvSpPr>
        <p:spPr>
          <a:xfrm>
            <a:off x="663461" y="1045579"/>
            <a:ext cx="7721400" cy="3216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263877"/>
                </a:solidFill>
              </a:rPr>
              <a:t>Subject Line</a:t>
            </a:r>
            <a:r>
              <a:rPr b="1" lang="en" sz="1000">
                <a:solidFill>
                  <a:schemeClr val="dk1"/>
                </a:solidFill>
              </a:rPr>
              <a:t>:</a:t>
            </a:r>
            <a:r>
              <a:rPr lang="en" sz="1000">
                <a:solidFill>
                  <a:schemeClr val="dk1"/>
                </a:solidFill>
              </a:rPr>
              <a:t> Keep restaurant payments fast &amp; reliable with T-Mobile-connected POS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263877"/>
                </a:solidFill>
              </a:rPr>
              <a:t>Body:</a:t>
            </a:r>
            <a:br>
              <a:rPr b="1" lang="en" sz="1000">
                <a:solidFill>
                  <a:schemeClr val="dk1"/>
                </a:solidFill>
              </a:rPr>
            </a:br>
            <a:r>
              <a:rPr lang="en" sz="1000">
                <a:solidFill>
                  <a:schemeClr val="dk1"/>
                </a:solidFill>
              </a:rPr>
              <a:t> Hi [First Name],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Many restaurants are experiencing payment slowdowns and outages caused by Wi-Fi congestion and the increased demand from mobile, curbside, and drive-thru ordering. These issues create long lines, frustrated guests, and lost revenue — especially during peak hours.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We’re helping restaurant brands upgrade to </a:t>
            </a:r>
            <a:r>
              <a:rPr b="1" lang="en" sz="1000">
                <a:solidFill>
                  <a:schemeClr val="dk1"/>
                </a:solidFill>
              </a:rPr>
              <a:t>ELO Pay POS</a:t>
            </a:r>
            <a:r>
              <a:rPr lang="en" sz="1000">
                <a:solidFill>
                  <a:schemeClr val="dk1"/>
                </a:solidFill>
              </a:rPr>
              <a:t>, a fast, secure, PCI-compliant device powered by </a:t>
            </a:r>
            <a:r>
              <a:rPr b="1" lang="en" sz="1000">
                <a:solidFill>
                  <a:schemeClr val="dk1"/>
                </a:solidFill>
              </a:rPr>
              <a:t>T-Mobile’s network</a:t>
            </a:r>
            <a:r>
              <a:rPr lang="en" sz="1000">
                <a:solidFill>
                  <a:schemeClr val="dk1"/>
                </a:solidFill>
              </a:rPr>
              <a:t>. It keeps transactions online even when Wi-Fi drops, improves order throughput, and ensures consistent uptime across counter service, drive-thru, and tableside workflows.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If you’re evaluating ways to improve payment reliability — or seeing performance issues during busy periods — I’d be happy to share how other restaurants are solving it.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[Signature]</a:t>
            </a:r>
            <a:endParaRPr sz="7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7"/>
          <p:cNvSpPr txBox="1"/>
          <p:nvPr/>
        </p:nvSpPr>
        <p:spPr>
          <a:xfrm>
            <a:off x="336638" y="230267"/>
            <a:ext cx="16839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Email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7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252" name="Google Shape;2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9250" y="4510634"/>
            <a:ext cx="1256028" cy="447832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7"/>
          <p:cNvSpPr txBox="1"/>
          <p:nvPr>
            <p:ph idx="12" type="sldNum"/>
          </p:nvPr>
        </p:nvSpPr>
        <p:spPr>
          <a:xfrm>
            <a:off x="8564569" y="4870298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r>
              <a:rPr lang="en"/>
              <a:t>7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7"/>
          <p:cNvSpPr txBox="1"/>
          <p:nvPr>
            <p:ph idx="11" type="ftr"/>
          </p:nvPr>
        </p:nvSpPr>
        <p:spPr>
          <a:xfrm>
            <a:off x="7255096" y="4855233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