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4"/>
    <p:sldMasterId id="2147483654" r:id="rId5"/>
  </p:sldMasterIdLst>
  <p:notesMasterIdLst>
    <p:notesMasterId r:id="rId19"/>
  </p:notesMasterIdLst>
  <p:sldIdLst>
    <p:sldId id="277" r:id="rId6"/>
    <p:sldId id="257" r:id="rId7"/>
    <p:sldId id="258" r:id="rId8"/>
    <p:sldId id="278" r:id="rId9"/>
    <p:sldId id="259" r:id="rId10"/>
    <p:sldId id="260" r:id="rId11"/>
    <p:sldId id="261" r:id="rId12"/>
    <p:sldId id="262" r:id="rId13"/>
    <p:sldId id="263" r:id="rId14"/>
    <p:sldId id="279" r:id="rId15"/>
    <p:sldId id="280" r:id="rId16"/>
    <p:sldId id="281" r:id="rId17"/>
    <p:sldId id="282" r:id="rId18"/>
  </p:sldIdLst>
  <p:sldSz cx="9144000" cy="5143500" type="screen16x9"/>
  <p:notesSz cx="6858000" cy="9144000"/>
  <p:embeddedFontLst>
    <p:embeddedFont>
      <p:font typeface="Quicksand" panose="020B0604020202020204" charset="0"/>
      <p:regular r:id="rId20"/>
      <p:bold r:id="rId21"/>
    </p:embeddedFont>
    <p:embeddedFont>
      <p:font typeface="Quicksand Medium" panose="020B0604020202020204" charset="0"/>
      <p:regular r:id="rId22"/>
      <p:bold r:id="rId2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6" roundtripDataSignature="AMtx7mgOtdK8HZwmyrfsj7CFlRHEA4FKU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8518E"/>
    <a:srgbClr val="E22C91"/>
    <a:srgbClr val="FDD70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8EF3DDE7-5896-48D8-85B7-665CAB9F5126}">
  <a:tblStyle styleId="{8EF3DDE7-5896-48D8-85B7-665CAB9F5126}" styleName="Table_0">
    <a:wholeTbl>
      <a:tcTxStyle b="off" i="off">
        <a:font>
          <a:latin typeface="Arial"/>
          <a:ea typeface="Arial"/>
          <a:cs typeface="Arial"/>
        </a:font>
        <a:srgbClr val="000000"/>
      </a:tcTxStyle>
      <a:tcStyle>
        <a:tcBdr>
          <a:left>
            <a:ln w="9525" cap="flat" cmpd="sng">
              <a:solidFill>
                <a:srgbClr val="000000">
                  <a:alpha val="0"/>
                </a:srgbClr>
              </a:solidFill>
              <a:prstDash val="solid"/>
              <a:round/>
              <a:headEnd type="none" w="sm" len="sm"/>
              <a:tailEnd type="none" w="sm" len="sm"/>
            </a:ln>
          </a:left>
          <a:right>
            <a:ln w="9525" cap="flat" cmpd="sng">
              <a:solidFill>
                <a:srgbClr val="000000">
                  <a:alpha val="0"/>
                </a:srgbClr>
              </a:solidFill>
              <a:prstDash val="solid"/>
              <a:round/>
              <a:headEnd type="none" w="sm" len="sm"/>
              <a:tailEnd type="none" w="sm" len="sm"/>
            </a:ln>
          </a:right>
          <a:top>
            <a:ln w="9525" cap="flat" cmpd="sng">
              <a:solidFill>
                <a:srgbClr val="000000">
                  <a:alpha val="0"/>
                </a:srgbClr>
              </a:solidFill>
              <a:prstDash val="solid"/>
              <a:round/>
              <a:headEnd type="none" w="sm" len="sm"/>
              <a:tailEnd type="none" w="sm" len="sm"/>
            </a:ln>
          </a:top>
          <a:bottom>
            <a:ln w="9525" cap="flat" cmpd="sng">
              <a:solidFill>
                <a:srgbClr val="000000">
                  <a:alpha val="0"/>
                </a:srgbClr>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rgbClr val="FFFFFF">
              <a:alpha val="0"/>
            </a:srgbClr>
          </a:solidFill>
        </a:fill>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1" d="100"/>
          <a:sy n="111" d="100"/>
        </p:scale>
        <p:origin x="393" y="48"/>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customschemas.google.com/relationships/presentationmetadata" Target="metadata"/><Relationship Id="rId3" Type="http://schemas.openxmlformats.org/officeDocument/2006/relationships/customXml" Target="../customXml/item3.xml"/><Relationship Id="rId21" Type="http://schemas.openxmlformats.org/officeDocument/2006/relationships/font" Target="fonts/font2.fntdata"/><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font" Target="fonts/font1.fntdata"/><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font" Target="fonts/font4.fntdata"/><Relationship Id="rId28"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font" Target="fonts/font3.fntdata"/><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a:p>
        </p:txBody>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a:extLst>
            <a:ext uri="{FF2B5EF4-FFF2-40B4-BE49-F238E27FC236}">
              <a16:creationId xmlns:a16="http://schemas.microsoft.com/office/drawing/2014/main" id="{4A5A5288-2A1C-EB5B-0728-435F61826D91}"/>
            </a:ext>
          </a:extLst>
        </p:cNvPr>
        <p:cNvGrpSpPr/>
        <p:nvPr/>
      </p:nvGrpSpPr>
      <p:grpSpPr>
        <a:xfrm>
          <a:off x="0" y="0"/>
          <a:ext cx="0" cy="0"/>
          <a:chOff x="0" y="0"/>
          <a:chExt cx="0" cy="0"/>
        </a:xfrm>
      </p:grpSpPr>
      <p:sp>
        <p:nvSpPr>
          <p:cNvPr id="96" name="Google Shape;96;p1:notes">
            <a:extLst>
              <a:ext uri="{FF2B5EF4-FFF2-40B4-BE49-F238E27FC236}">
                <a16:creationId xmlns:a16="http://schemas.microsoft.com/office/drawing/2014/main" id="{212D63DD-85E8-A90C-6386-FDF9C9794E0D}"/>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
        <p:nvSpPr>
          <p:cNvPr id="97" name="Google Shape;97;p1:notes">
            <a:extLst>
              <a:ext uri="{FF2B5EF4-FFF2-40B4-BE49-F238E27FC236}">
                <a16:creationId xmlns:a16="http://schemas.microsoft.com/office/drawing/2014/main" id="{83725071-4AB4-28D2-AFC0-30A532DC519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a:p>
        </p:txBody>
      </p:sp>
    </p:spTree>
    <p:extLst>
      <p:ext uri="{BB962C8B-B14F-4D97-AF65-F5344CB8AC3E}">
        <p14:creationId xmlns:p14="http://schemas.microsoft.com/office/powerpoint/2010/main" val="19937272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g3e408c2ef1a_0_94:notes"/>
          <p:cNvSpPr txBox="1">
            <a:spLocks noGrp="1"/>
          </p:cNvSpPr>
          <p:nvPr>
            <p:ph type="body" idx="1"/>
          </p:nvPr>
        </p:nvSpPr>
        <p:spPr>
          <a:xfrm>
            <a:off x="914400" y="3251200"/>
            <a:ext cx="7315200" cy="3081300"/>
          </a:xfrm>
          <a:prstGeom prst="rect">
            <a:avLst/>
          </a:prstGeom>
          <a:noFill/>
          <a:ln>
            <a:noFill/>
          </a:ln>
        </p:spPr>
        <p:txBody>
          <a:bodyPr spcFirstLastPara="1" wrap="square" lIns="91225" tIns="45575" rIns="91225" bIns="45575" anchor="t" anchorCtr="0">
            <a:noAutofit/>
          </a:bodyPr>
          <a:lstStyle/>
          <a:p>
            <a:pPr marL="0" lvl="0" indent="0" algn="l" rtl="0">
              <a:lnSpc>
                <a:spcPct val="100000"/>
              </a:lnSpc>
              <a:spcBef>
                <a:spcPts val="0"/>
              </a:spcBef>
              <a:spcAft>
                <a:spcPts val="0"/>
              </a:spcAft>
              <a:buSzPts val="1400"/>
              <a:buNone/>
            </a:pPr>
            <a:endParaRPr/>
          </a:p>
        </p:txBody>
      </p:sp>
      <p:sp>
        <p:nvSpPr>
          <p:cNvPr id="109" name="Google Shape;109;g3e408c2ef1a_0_94:notes"/>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300" cap="flat" cmpd="sng">
            <a:solidFill>
              <a:srgbClr val="000000"/>
            </a:solidFill>
            <a:prstDash val="solid"/>
            <a:round/>
            <a:headEnd type="none" w="sm" len="sm"/>
            <a:tailEnd type="none" w="sm" len="sm"/>
          </a:ln>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g3e408c2ef1a_0_138:notes"/>
          <p:cNvSpPr txBox="1">
            <a:spLocks noGrp="1"/>
          </p:cNvSpPr>
          <p:nvPr>
            <p:ph type="body" idx="1"/>
          </p:nvPr>
        </p:nvSpPr>
        <p:spPr>
          <a:xfrm>
            <a:off x="914400" y="3251200"/>
            <a:ext cx="7315200" cy="3081300"/>
          </a:xfrm>
          <a:prstGeom prst="rect">
            <a:avLst/>
          </a:prstGeom>
          <a:noFill/>
          <a:ln>
            <a:noFill/>
          </a:ln>
        </p:spPr>
        <p:txBody>
          <a:bodyPr spcFirstLastPara="1" wrap="square" lIns="91225" tIns="45575" rIns="91225" bIns="45575" anchor="t" anchorCtr="0">
            <a:noAutofit/>
          </a:bodyPr>
          <a:lstStyle/>
          <a:p>
            <a:pPr marL="0" lvl="0" indent="0" algn="l" rtl="0">
              <a:lnSpc>
                <a:spcPct val="100000"/>
              </a:lnSpc>
              <a:spcBef>
                <a:spcPts val="0"/>
              </a:spcBef>
              <a:spcAft>
                <a:spcPts val="0"/>
              </a:spcAft>
              <a:buSzPts val="1400"/>
              <a:buNone/>
            </a:pPr>
            <a:endParaRPr dirty="0"/>
          </a:p>
        </p:txBody>
      </p:sp>
      <p:sp>
        <p:nvSpPr>
          <p:cNvPr id="136" name="Google Shape;136;g3e408c2ef1a_0_138:notes"/>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300" cap="flat" cmpd="sng">
            <a:solidFill>
              <a:srgbClr val="000000"/>
            </a:solidFill>
            <a:prstDash val="solid"/>
            <a:round/>
            <a:headEnd type="none" w="sm" len="sm"/>
            <a:tailEnd type="none" w="sm" len="sm"/>
          </a:ln>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a:extLst>
            <a:ext uri="{FF2B5EF4-FFF2-40B4-BE49-F238E27FC236}">
              <a16:creationId xmlns:a16="http://schemas.microsoft.com/office/drawing/2014/main" id="{2A4CE3B2-ED71-1F28-84FB-39AA8009058D}"/>
            </a:ext>
          </a:extLst>
        </p:cNvPr>
        <p:cNvGrpSpPr/>
        <p:nvPr/>
      </p:nvGrpSpPr>
      <p:grpSpPr>
        <a:xfrm>
          <a:off x="0" y="0"/>
          <a:ext cx="0" cy="0"/>
          <a:chOff x="0" y="0"/>
          <a:chExt cx="0" cy="0"/>
        </a:xfrm>
      </p:grpSpPr>
      <p:sp>
        <p:nvSpPr>
          <p:cNvPr id="135" name="Google Shape;135;g3e408c2ef1a_0_138:notes">
            <a:extLst>
              <a:ext uri="{FF2B5EF4-FFF2-40B4-BE49-F238E27FC236}">
                <a16:creationId xmlns:a16="http://schemas.microsoft.com/office/drawing/2014/main" id="{BE31456A-1C11-0FF9-1EEA-2AEE21AD807D}"/>
              </a:ext>
            </a:extLst>
          </p:cNvPr>
          <p:cNvSpPr txBox="1">
            <a:spLocks noGrp="1"/>
          </p:cNvSpPr>
          <p:nvPr>
            <p:ph type="body" idx="1"/>
          </p:nvPr>
        </p:nvSpPr>
        <p:spPr>
          <a:xfrm>
            <a:off x="914400" y="3251200"/>
            <a:ext cx="7315200" cy="3081300"/>
          </a:xfrm>
          <a:prstGeom prst="rect">
            <a:avLst/>
          </a:prstGeom>
          <a:noFill/>
          <a:ln>
            <a:noFill/>
          </a:ln>
        </p:spPr>
        <p:txBody>
          <a:bodyPr spcFirstLastPara="1" wrap="square" lIns="91225" tIns="45575" rIns="91225" bIns="45575" anchor="t" anchorCtr="0">
            <a:noAutofit/>
          </a:bodyPr>
          <a:lstStyle/>
          <a:p>
            <a:pPr marL="0" lvl="0" indent="0" algn="l" rtl="0">
              <a:lnSpc>
                <a:spcPct val="100000"/>
              </a:lnSpc>
              <a:spcBef>
                <a:spcPts val="0"/>
              </a:spcBef>
              <a:spcAft>
                <a:spcPts val="0"/>
              </a:spcAft>
              <a:buSzPts val="1400"/>
              <a:buNone/>
            </a:pPr>
            <a:endParaRPr/>
          </a:p>
        </p:txBody>
      </p:sp>
      <p:sp>
        <p:nvSpPr>
          <p:cNvPr id="136" name="Google Shape;136;g3e408c2ef1a_0_138:notes">
            <a:extLst>
              <a:ext uri="{FF2B5EF4-FFF2-40B4-BE49-F238E27FC236}">
                <a16:creationId xmlns:a16="http://schemas.microsoft.com/office/drawing/2014/main" id="{9865043C-30C2-A668-2606-9E84DE739C70}"/>
              </a:ext>
            </a:extLst>
          </p:cNvPr>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300" cap="flat" cmpd="sng">
            <a:solidFill>
              <a:srgbClr val="000000"/>
            </a:solidFill>
            <a:prstDash val="solid"/>
            <a:round/>
            <a:headEnd type="none" w="sm" len="sm"/>
            <a:tailEnd type="none" w="sm" len="sm"/>
          </a:ln>
        </p:spPr>
        <p:txBody>
          <a:bodyPr/>
          <a:lstStyle/>
          <a:p>
            <a:endParaRPr lang="en-US"/>
          </a:p>
        </p:txBody>
      </p:sp>
    </p:spTree>
    <p:extLst>
      <p:ext uri="{BB962C8B-B14F-4D97-AF65-F5344CB8AC3E}">
        <p14:creationId xmlns:p14="http://schemas.microsoft.com/office/powerpoint/2010/main" val="33809927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g3e408c2ef1a_0_370:notes"/>
          <p:cNvSpPr txBox="1">
            <a:spLocks noGrp="1"/>
          </p:cNvSpPr>
          <p:nvPr>
            <p:ph type="body" idx="1"/>
          </p:nvPr>
        </p:nvSpPr>
        <p:spPr>
          <a:xfrm>
            <a:off x="914400" y="3251200"/>
            <a:ext cx="7315200" cy="3081300"/>
          </a:xfrm>
          <a:prstGeom prst="rect">
            <a:avLst/>
          </a:prstGeom>
          <a:noFill/>
          <a:ln>
            <a:noFill/>
          </a:ln>
        </p:spPr>
        <p:txBody>
          <a:bodyPr spcFirstLastPara="1" wrap="square" lIns="91225" tIns="45575" rIns="91225" bIns="45575" anchor="t" anchorCtr="0">
            <a:noAutofit/>
          </a:bodyPr>
          <a:lstStyle/>
          <a:p>
            <a:pPr marL="0" lvl="0" indent="0" algn="l" rtl="0">
              <a:lnSpc>
                <a:spcPct val="100000"/>
              </a:lnSpc>
              <a:spcBef>
                <a:spcPts val="0"/>
              </a:spcBef>
              <a:spcAft>
                <a:spcPts val="0"/>
              </a:spcAft>
              <a:buSzPts val="1400"/>
              <a:buNone/>
            </a:pPr>
            <a:endParaRPr/>
          </a:p>
        </p:txBody>
      </p:sp>
      <p:sp>
        <p:nvSpPr>
          <p:cNvPr id="189" name="Google Shape;189;g3e408c2ef1a_0_370:notes"/>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300" cap="flat" cmpd="sng">
            <a:solidFill>
              <a:srgbClr val="000000"/>
            </a:solidFill>
            <a:prstDash val="solid"/>
            <a:round/>
            <a:headEnd type="none" w="sm" len="sm"/>
            <a:tailEnd type="none" w="sm" len="sm"/>
          </a:ln>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3e408c2ef1a_0_398:notes"/>
          <p:cNvSpPr txBox="1">
            <a:spLocks noGrp="1"/>
          </p:cNvSpPr>
          <p:nvPr>
            <p:ph type="body" idx="1"/>
          </p:nvPr>
        </p:nvSpPr>
        <p:spPr>
          <a:xfrm>
            <a:off x="914400" y="3251200"/>
            <a:ext cx="7315200" cy="3081300"/>
          </a:xfrm>
          <a:prstGeom prst="rect">
            <a:avLst/>
          </a:prstGeom>
          <a:noFill/>
          <a:ln>
            <a:noFill/>
          </a:ln>
        </p:spPr>
        <p:txBody>
          <a:bodyPr spcFirstLastPara="1" wrap="square" lIns="91225" tIns="45575" rIns="91225" bIns="45575" anchor="t" anchorCtr="0">
            <a:noAutofit/>
          </a:bodyPr>
          <a:lstStyle/>
          <a:p>
            <a:pPr marL="0" lvl="0" indent="0" algn="l" rtl="0">
              <a:lnSpc>
                <a:spcPct val="100000"/>
              </a:lnSpc>
              <a:spcBef>
                <a:spcPts val="0"/>
              </a:spcBef>
              <a:spcAft>
                <a:spcPts val="0"/>
              </a:spcAft>
              <a:buSzPts val="1400"/>
              <a:buNone/>
            </a:pPr>
            <a:endParaRPr/>
          </a:p>
        </p:txBody>
      </p:sp>
      <p:sp>
        <p:nvSpPr>
          <p:cNvPr id="217" name="Google Shape;217;g3e408c2ef1a_0_398:notes"/>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300" cap="flat" cmpd="sng">
            <a:solidFill>
              <a:srgbClr val="000000"/>
            </a:solidFill>
            <a:prstDash val="solid"/>
            <a:round/>
            <a:headEnd type="none" w="sm" len="sm"/>
            <a:tailEnd type="none" w="sm" len="sm"/>
          </a:ln>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g3e408c2ef1a_0_451:notes"/>
          <p:cNvSpPr txBox="1">
            <a:spLocks noGrp="1"/>
          </p:cNvSpPr>
          <p:nvPr>
            <p:ph type="body" idx="1"/>
          </p:nvPr>
        </p:nvSpPr>
        <p:spPr>
          <a:xfrm>
            <a:off x="914400" y="3251200"/>
            <a:ext cx="7315200" cy="3081300"/>
          </a:xfrm>
          <a:prstGeom prst="rect">
            <a:avLst/>
          </a:prstGeom>
          <a:noFill/>
          <a:ln>
            <a:noFill/>
          </a:ln>
        </p:spPr>
        <p:txBody>
          <a:bodyPr spcFirstLastPara="1" wrap="square" lIns="91225" tIns="45575" rIns="91225" bIns="45575" anchor="t" anchorCtr="0">
            <a:noAutofit/>
          </a:bodyPr>
          <a:lstStyle/>
          <a:p>
            <a:pPr marL="0" lvl="0" indent="0" algn="l" rtl="0">
              <a:lnSpc>
                <a:spcPct val="100000"/>
              </a:lnSpc>
              <a:spcBef>
                <a:spcPts val="0"/>
              </a:spcBef>
              <a:spcAft>
                <a:spcPts val="0"/>
              </a:spcAft>
              <a:buSzPts val="1400"/>
              <a:buNone/>
            </a:pPr>
            <a:endParaRPr/>
          </a:p>
        </p:txBody>
      </p:sp>
      <p:sp>
        <p:nvSpPr>
          <p:cNvPr id="245" name="Google Shape;245;g3e408c2ef1a_0_451:notes"/>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300" cap="flat" cmpd="sng">
            <a:solidFill>
              <a:srgbClr val="000000"/>
            </a:solidFill>
            <a:prstDash val="solid"/>
            <a:round/>
            <a:headEnd type="none" w="sm" len="sm"/>
            <a:tailEnd type="none" w="sm" len="sm"/>
          </a:ln>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7"/>
        <p:cNvGrpSpPr/>
        <p:nvPr/>
      </p:nvGrpSpPr>
      <p:grpSpPr>
        <a:xfrm>
          <a:off x="0" y="0"/>
          <a:ext cx="0" cy="0"/>
          <a:chOff x="0" y="0"/>
          <a:chExt cx="0" cy="0"/>
        </a:xfrm>
      </p:grpSpPr>
      <p:sp>
        <p:nvSpPr>
          <p:cNvPr id="288" name="Google Shape;288;g3e408c2ef1a_0_841:notes"/>
          <p:cNvSpPr txBox="1">
            <a:spLocks noGrp="1"/>
          </p:cNvSpPr>
          <p:nvPr>
            <p:ph type="body" idx="1"/>
          </p:nvPr>
        </p:nvSpPr>
        <p:spPr>
          <a:xfrm>
            <a:off x="914400" y="3251200"/>
            <a:ext cx="7315200" cy="3081300"/>
          </a:xfrm>
          <a:prstGeom prst="rect">
            <a:avLst/>
          </a:prstGeom>
          <a:noFill/>
          <a:ln>
            <a:noFill/>
          </a:ln>
        </p:spPr>
        <p:txBody>
          <a:bodyPr spcFirstLastPara="1" wrap="square" lIns="91225" tIns="45575" rIns="91225" bIns="45575" anchor="t" anchorCtr="0">
            <a:noAutofit/>
          </a:bodyPr>
          <a:lstStyle/>
          <a:p>
            <a:pPr marL="0" lvl="0" indent="0" algn="l" rtl="0">
              <a:lnSpc>
                <a:spcPct val="100000"/>
              </a:lnSpc>
              <a:spcBef>
                <a:spcPts val="0"/>
              </a:spcBef>
              <a:spcAft>
                <a:spcPts val="0"/>
              </a:spcAft>
              <a:buSzPts val="1400"/>
              <a:buNone/>
            </a:pPr>
            <a:endParaRPr dirty="0"/>
          </a:p>
        </p:txBody>
      </p:sp>
      <p:sp>
        <p:nvSpPr>
          <p:cNvPr id="289" name="Google Shape;289;g3e408c2ef1a_0_841:notes"/>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300" cap="flat" cmpd="sng">
            <a:solidFill>
              <a:srgbClr val="000000"/>
            </a:solidFill>
            <a:prstDash val="solid"/>
            <a:round/>
            <a:headEnd type="none" w="sm" len="sm"/>
            <a:tailEnd type="none" w="sm" len="sm"/>
          </a:ln>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3"/>
        <p:cNvGrpSpPr/>
        <p:nvPr/>
      </p:nvGrpSpPr>
      <p:grpSpPr>
        <a:xfrm>
          <a:off x="0" y="0"/>
          <a:ext cx="0" cy="0"/>
          <a:chOff x="0" y="0"/>
          <a:chExt cx="0" cy="0"/>
        </a:xfrm>
      </p:grpSpPr>
      <p:sp>
        <p:nvSpPr>
          <p:cNvPr id="324" name="Google Shape;324;g3eb0d82744f_1_17:notes"/>
          <p:cNvSpPr txBox="1">
            <a:spLocks noGrp="1"/>
          </p:cNvSpPr>
          <p:nvPr>
            <p:ph type="body" idx="1"/>
          </p:nvPr>
        </p:nvSpPr>
        <p:spPr>
          <a:xfrm>
            <a:off x="914400" y="3251200"/>
            <a:ext cx="7315200" cy="3081300"/>
          </a:xfrm>
          <a:prstGeom prst="rect">
            <a:avLst/>
          </a:prstGeom>
          <a:noFill/>
          <a:ln>
            <a:noFill/>
          </a:ln>
        </p:spPr>
        <p:txBody>
          <a:bodyPr spcFirstLastPara="1" wrap="square" lIns="91225" tIns="45575" rIns="91225" bIns="45575" anchor="t" anchorCtr="0">
            <a:noAutofit/>
          </a:bodyPr>
          <a:lstStyle/>
          <a:p>
            <a:pPr marL="0" lvl="0" indent="0" algn="l" rtl="0">
              <a:lnSpc>
                <a:spcPct val="100000"/>
              </a:lnSpc>
              <a:spcBef>
                <a:spcPts val="0"/>
              </a:spcBef>
              <a:spcAft>
                <a:spcPts val="0"/>
              </a:spcAft>
              <a:buSzPts val="1400"/>
              <a:buNone/>
            </a:pPr>
            <a:endParaRPr/>
          </a:p>
        </p:txBody>
      </p:sp>
      <p:sp>
        <p:nvSpPr>
          <p:cNvPr id="325" name="Google Shape;325;g3eb0d82744f_1_17:notes"/>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300" cap="flat" cmpd="sng">
            <a:solidFill>
              <a:srgbClr val="000000"/>
            </a:solidFill>
            <a:prstDash val="solid"/>
            <a:round/>
            <a:headEnd type="none" w="sm" len="sm"/>
            <a:tailEnd type="none" w="sm" len="sm"/>
          </a:ln>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3">
          <a:extLst>
            <a:ext uri="{FF2B5EF4-FFF2-40B4-BE49-F238E27FC236}">
              <a16:creationId xmlns:a16="http://schemas.microsoft.com/office/drawing/2014/main" id="{18933FF3-4407-69B4-9830-68F56D6839D0}"/>
            </a:ext>
          </a:extLst>
        </p:cNvPr>
        <p:cNvGrpSpPr/>
        <p:nvPr/>
      </p:nvGrpSpPr>
      <p:grpSpPr>
        <a:xfrm>
          <a:off x="0" y="0"/>
          <a:ext cx="0" cy="0"/>
          <a:chOff x="0" y="0"/>
          <a:chExt cx="0" cy="0"/>
        </a:xfrm>
      </p:grpSpPr>
      <p:sp>
        <p:nvSpPr>
          <p:cNvPr id="324" name="Google Shape;324;g3eb0d82744f_1_17:notes">
            <a:extLst>
              <a:ext uri="{FF2B5EF4-FFF2-40B4-BE49-F238E27FC236}">
                <a16:creationId xmlns:a16="http://schemas.microsoft.com/office/drawing/2014/main" id="{41FF00C9-7205-F7D6-E624-1047258E188F}"/>
              </a:ext>
            </a:extLst>
          </p:cNvPr>
          <p:cNvSpPr txBox="1">
            <a:spLocks noGrp="1"/>
          </p:cNvSpPr>
          <p:nvPr>
            <p:ph type="body" idx="1"/>
          </p:nvPr>
        </p:nvSpPr>
        <p:spPr>
          <a:xfrm>
            <a:off x="914400" y="3251200"/>
            <a:ext cx="7315200" cy="3081300"/>
          </a:xfrm>
          <a:prstGeom prst="rect">
            <a:avLst/>
          </a:prstGeom>
          <a:noFill/>
          <a:ln>
            <a:noFill/>
          </a:ln>
        </p:spPr>
        <p:txBody>
          <a:bodyPr spcFirstLastPara="1" wrap="square" lIns="91225" tIns="45575" rIns="91225" bIns="45575" anchor="t" anchorCtr="0">
            <a:noAutofit/>
          </a:bodyPr>
          <a:lstStyle/>
          <a:p>
            <a:pPr marL="0" lvl="0" indent="0" algn="l" rtl="0">
              <a:lnSpc>
                <a:spcPct val="100000"/>
              </a:lnSpc>
              <a:spcBef>
                <a:spcPts val="0"/>
              </a:spcBef>
              <a:spcAft>
                <a:spcPts val="0"/>
              </a:spcAft>
              <a:buSzPts val="1400"/>
              <a:buNone/>
            </a:pPr>
            <a:endParaRPr/>
          </a:p>
        </p:txBody>
      </p:sp>
      <p:sp>
        <p:nvSpPr>
          <p:cNvPr id="325" name="Google Shape;325;g3eb0d82744f_1_17:notes">
            <a:extLst>
              <a:ext uri="{FF2B5EF4-FFF2-40B4-BE49-F238E27FC236}">
                <a16:creationId xmlns:a16="http://schemas.microsoft.com/office/drawing/2014/main" id="{366FE0CC-2303-8347-84DF-182C69219068}"/>
              </a:ext>
            </a:extLst>
          </p:cNvPr>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300" cap="flat" cmpd="sng">
            <a:solidFill>
              <a:srgbClr val="000000"/>
            </a:solidFill>
            <a:prstDash val="solid"/>
            <a:round/>
            <a:headEnd type="none" w="sm" len="sm"/>
            <a:tailEnd type="none" w="sm" len="sm"/>
          </a:ln>
        </p:spPr>
        <p:txBody>
          <a:bodyPr/>
          <a:lstStyle/>
          <a:p>
            <a:endParaRPr lang="en-US"/>
          </a:p>
        </p:txBody>
      </p:sp>
    </p:spTree>
    <p:extLst>
      <p:ext uri="{BB962C8B-B14F-4D97-AF65-F5344CB8AC3E}">
        <p14:creationId xmlns:p14="http://schemas.microsoft.com/office/powerpoint/2010/main" val="9445066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3">
          <a:extLst>
            <a:ext uri="{FF2B5EF4-FFF2-40B4-BE49-F238E27FC236}">
              <a16:creationId xmlns:a16="http://schemas.microsoft.com/office/drawing/2014/main" id="{FC64AE36-CF32-0826-BF67-89E510BC2F48}"/>
            </a:ext>
          </a:extLst>
        </p:cNvPr>
        <p:cNvGrpSpPr/>
        <p:nvPr/>
      </p:nvGrpSpPr>
      <p:grpSpPr>
        <a:xfrm>
          <a:off x="0" y="0"/>
          <a:ext cx="0" cy="0"/>
          <a:chOff x="0" y="0"/>
          <a:chExt cx="0" cy="0"/>
        </a:xfrm>
      </p:grpSpPr>
      <p:sp>
        <p:nvSpPr>
          <p:cNvPr id="324" name="Google Shape;324;g3eb0d82744f_1_17:notes">
            <a:extLst>
              <a:ext uri="{FF2B5EF4-FFF2-40B4-BE49-F238E27FC236}">
                <a16:creationId xmlns:a16="http://schemas.microsoft.com/office/drawing/2014/main" id="{798CEDC7-BD46-B1ED-9080-BCC2A0F90A44}"/>
              </a:ext>
            </a:extLst>
          </p:cNvPr>
          <p:cNvSpPr txBox="1">
            <a:spLocks noGrp="1"/>
          </p:cNvSpPr>
          <p:nvPr>
            <p:ph type="body" idx="1"/>
          </p:nvPr>
        </p:nvSpPr>
        <p:spPr>
          <a:xfrm>
            <a:off x="914400" y="3251200"/>
            <a:ext cx="7315200" cy="3081300"/>
          </a:xfrm>
          <a:prstGeom prst="rect">
            <a:avLst/>
          </a:prstGeom>
          <a:noFill/>
          <a:ln>
            <a:noFill/>
          </a:ln>
        </p:spPr>
        <p:txBody>
          <a:bodyPr spcFirstLastPara="1" wrap="square" lIns="91225" tIns="45575" rIns="91225" bIns="45575" anchor="t" anchorCtr="0">
            <a:noAutofit/>
          </a:bodyPr>
          <a:lstStyle/>
          <a:p>
            <a:pPr marL="0" lvl="0" indent="0" algn="l" rtl="0">
              <a:lnSpc>
                <a:spcPct val="100000"/>
              </a:lnSpc>
              <a:spcBef>
                <a:spcPts val="0"/>
              </a:spcBef>
              <a:spcAft>
                <a:spcPts val="0"/>
              </a:spcAft>
              <a:buSzPts val="1400"/>
              <a:buNone/>
            </a:pPr>
            <a:endParaRPr/>
          </a:p>
        </p:txBody>
      </p:sp>
      <p:sp>
        <p:nvSpPr>
          <p:cNvPr id="325" name="Google Shape;325;g3eb0d82744f_1_17:notes">
            <a:extLst>
              <a:ext uri="{FF2B5EF4-FFF2-40B4-BE49-F238E27FC236}">
                <a16:creationId xmlns:a16="http://schemas.microsoft.com/office/drawing/2014/main" id="{D60D6224-EE77-2384-D06A-3C2709BC10AF}"/>
              </a:ext>
            </a:extLst>
          </p:cNvPr>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300" cap="flat" cmpd="sng">
            <a:solidFill>
              <a:srgbClr val="000000"/>
            </a:solidFill>
            <a:prstDash val="solid"/>
            <a:round/>
            <a:headEnd type="none" w="sm" len="sm"/>
            <a:tailEnd type="none" w="sm" len="sm"/>
          </a:ln>
        </p:spPr>
        <p:txBody>
          <a:bodyPr/>
          <a:lstStyle/>
          <a:p>
            <a:endParaRPr lang="en-US"/>
          </a:p>
        </p:txBody>
      </p:sp>
    </p:spTree>
    <p:extLst>
      <p:ext uri="{BB962C8B-B14F-4D97-AF65-F5344CB8AC3E}">
        <p14:creationId xmlns:p14="http://schemas.microsoft.com/office/powerpoint/2010/main" val="31630020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3">
          <a:extLst>
            <a:ext uri="{FF2B5EF4-FFF2-40B4-BE49-F238E27FC236}">
              <a16:creationId xmlns:a16="http://schemas.microsoft.com/office/drawing/2014/main" id="{BB25A26C-EB8D-6FDF-A633-658BC677BAF8}"/>
            </a:ext>
          </a:extLst>
        </p:cNvPr>
        <p:cNvGrpSpPr/>
        <p:nvPr/>
      </p:nvGrpSpPr>
      <p:grpSpPr>
        <a:xfrm>
          <a:off x="0" y="0"/>
          <a:ext cx="0" cy="0"/>
          <a:chOff x="0" y="0"/>
          <a:chExt cx="0" cy="0"/>
        </a:xfrm>
      </p:grpSpPr>
      <p:sp>
        <p:nvSpPr>
          <p:cNvPr id="324" name="Google Shape;324;g3eb0d82744f_1_17:notes">
            <a:extLst>
              <a:ext uri="{FF2B5EF4-FFF2-40B4-BE49-F238E27FC236}">
                <a16:creationId xmlns:a16="http://schemas.microsoft.com/office/drawing/2014/main" id="{A0B8411F-13E7-E113-C9F0-46C4F441F296}"/>
              </a:ext>
            </a:extLst>
          </p:cNvPr>
          <p:cNvSpPr txBox="1">
            <a:spLocks noGrp="1"/>
          </p:cNvSpPr>
          <p:nvPr>
            <p:ph type="body" idx="1"/>
          </p:nvPr>
        </p:nvSpPr>
        <p:spPr>
          <a:xfrm>
            <a:off x="914400" y="3251200"/>
            <a:ext cx="7315200" cy="3081300"/>
          </a:xfrm>
          <a:prstGeom prst="rect">
            <a:avLst/>
          </a:prstGeom>
          <a:noFill/>
          <a:ln>
            <a:noFill/>
          </a:ln>
        </p:spPr>
        <p:txBody>
          <a:bodyPr spcFirstLastPara="1" wrap="square" lIns="91225" tIns="45575" rIns="91225" bIns="45575" anchor="t" anchorCtr="0">
            <a:noAutofit/>
          </a:bodyPr>
          <a:lstStyle/>
          <a:p>
            <a:pPr marL="0" lvl="0" indent="0" algn="l" rtl="0">
              <a:lnSpc>
                <a:spcPct val="100000"/>
              </a:lnSpc>
              <a:spcBef>
                <a:spcPts val="0"/>
              </a:spcBef>
              <a:spcAft>
                <a:spcPts val="0"/>
              </a:spcAft>
              <a:buSzPts val="1400"/>
              <a:buNone/>
            </a:pPr>
            <a:endParaRPr/>
          </a:p>
        </p:txBody>
      </p:sp>
      <p:sp>
        <p:nvSpPr>
          <p:cNvPr id="325" name="Google Shape;325;g3eb0d82744f_1_17:notes">
            <a:extLst>
              <a:ext uri="{FF2B5EF4-FFF2-40B4-BE49-F238E27FC236}">
                <a16:creationId xmlns:a16="http://schemas.microsoft.com/office/drawing/2014/main" id="{67FF4ECF-57F5-F4CF-93F4-5D5845E94191}"/>
              </a:ext>
            </a:extLst>
          </p:cNvPr>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300" cap="flat" cmpd="sng">
            <a:solidFill>
              <a:srgbClr val="000000"/>
            </a:solidFill>
            <a:prstDash val="solid"/>
            <a:round/>
            <a:headEnd type="none" w="sm" len="sm"/>
            <a:tailEnd type="none" w="sm" len="sm"/>
          </a:ln>
        </p:spPr>
        <p:txBody>
          <a:bodyPr/>
          <a:lstStyle/>
          <a:p>
            <a:endParaRPr lang="en-US"/>
          </a:p>
        </p:txBody>
      </p:sp>
    </p:spTree>
    <p:extLst>
      <p:ext uri="{BB962C8B-B14F-4D97-AF65-F5344CB8AC3E}">
        <p14:creationId xmlns:p14="http://schemas.microsoft.com/office/powerpoint/2010/main" val="17355724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3">
          <a:extLst>
            <a:ext uri="{FF2B5EF4-FFF2-40B4-BE49-F238E27FC236}">
              <a16:creationId xmlns:a16="http://schemas.microsoft.com/office/drawing/2014/main" id="{E677BF38-6980-F24C-EB08-61BE6C971DB2}"/>
            </a:ext>
          </a:extLst>
        </p:cNvPr>
        <p:cNvGrpSpPr/>
        <p:nvPr/>
      </p:nvGrpSpPr>
      <p:grpSpPr>
        <a:xfrm>
          <a:off x="0" y="0"/>
          <a:ext cx="0" cy="0"/>
          <a:chOff x="0" y="0"/>
          <a:chExt cx="0" cy="0"/>
        </a:xfrm>
      </p:grpSpPr>
      <p:sp>
        <p:nvSpPr>
          <p:cNvPr id="324" name="Google Shape;324;g3eb0d82744f_1_17:notes">
            <a:extLst>
              <a:ext uri="{FF2B5EF4-FFF2-40B4-BE49-F238E27FC236}">
                <a16:creationId xmlns:a16="http://schemas.microsoft.com/office/drawing/2014/main" id="{F9300770-88D8-0A94-8018-50BF01061F5C}"/>
              </a:ext>
            </a:extLst>
          </p:cNvPr>
          <p:cNvSpPr txBox="1">
            <a:spLocks noGrp="1"/>
          </p:cNvSpPr>
          <p:nvPr>
            <p:ph type="body" idx="1"/>
          </p:nvPr>
        </p:nvSpPr>
        <p:spPr>
          <a:xfrm>
            <a:off x="914400" y="3251200"/>
            <a:ext cx="7315200" cy="3081300"/>
          </a:xfrm>
          <a:prstGeom prst="rect">
            <a:avLst/>
          </a:prstGeom>
          <a:noFill/>
          <a:ln>
            <a:noFill/>
          </a:ln>
        </p:spPr>
        <p:txBody>
          <a:bodyPr spcFirstLastPara="1" wrap="square" lIns="91225" tIns="45575" rIns="91225" bIns="45575" anchor="t" anchorCtr="0">
            <a:noAutofit/>
          </a:bodyPr>
          <a:lstStyle/>
          <a:p>
            <a:pPr marL="0" lvl="0" indent="0" algn="l" rtl="0">
              <a:lnSpc>
                <a:spcPct val="100000"/>
              </a:lnSpc>
              <a:spcBef>
                <a:spcPts val="0"/>
              </a:spcBef>
              <a:spcAft>
                <a:spcPts val="0"/>
              </a:spcAft>
              <a:buSzPts val="1400"/>
              <a:buNone/>
            </a:pPr>
            <a:endParaRPr/>
          </a:p>
        </p:txBody>
      </p:sp>
      <p:sp>
        <p:nvSpPr>
          <p:cNvPr id="325" name="Google Shape;325;g3eb0d82744f_1_17:notes">
            <a:extLst>
              <a:ext uri="{FF2B5EF4-FFF2-40B4-BE49-F238E27FC236}">
                <a16:creationId xmlns:a16="http://schemas.microsoft.com/office/drawing/2014/main" id="{CC0C3FDA-62CD-E54E-B6BE-81E196891511}"/>
              </a:ext>
            </a:extLst>
          </p:cNvPr>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300" cap="flat" cmpd="sng">
            <a:solidFill>
              <a:srgbClr val="000000"/>
            </a:solidFill>
            <a:prstDash val="solid"/>
            <a:round/>
            <a:headEnd type="none" w="sm" len="sm"/>
            <a:tailEnd type="none" w="sm" len="sm"/>
          </a:ln>
        </p:spPr>
        <p:txBody>
          <a:bodyPr/>
          <a:lstStyle/>
          <a:p>
            <a:endParaRPr lang="en-US"/>
          </a:p>
        </p:txBody>
      </p:sp>
    </p:spTree>
    <p:extLst>
      <p:ext uri="{BB962C8B-B14F-4D97-AF65-F5344CB8AC3E}">
        <p14:creationId xmlns:p14="http://schemas.microsoft.com/office/powerpoint/2010/main" val="36791320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and Content" type="obj">
  <p:cSld name="OBJECT">
    <p:bg>
      <p:bgPr>
        <a:solidFill>
          <a:schemeClr val="lt1"/>
        </a:solidFill>
        <a:effectLst/>
      </p:bgPr>
    </p:bg>
    <p:spTree>
      <p:nvGrpSpPr>
        <p:cNvPr id="1" name="Shape 12"/>
        <p:cNvGrpSpPr/>
        <p:nvPr/>
      </p:nvGrpSpPr>
      <p:grpSpPr>
        <a:xfrm>
          <a:off x="0" y="0"/>
          <a:ext cx="0" cy="0"/>
          <a:chOff x="0" y="0"/>
          <a:chExt cx="0" cy="0"/>
        </a:xfrm>
      </p:grpSpPr>
      <p:sp>
        <p:nvSpPr>
          <p:cNvPr id="13" name="Google Shape;13;p9"/>
          <p:cNvSpPr txBox="1">
            <a:spLocks noGrp="1"/>
          </p:cNvSpPr>
          <p:nvPr>
            <p:ph type="title"/>
          </p:nvPr>
        </p:nvSpPr>
        <p:spPr>
          <a:xfrm>
            <a:off x="363855" y="1365361"/>
            <a:ext cx="3090545" cy="363626"/>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sz="2363" b="0" i="0">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 name="Google Shape;14;p9"/>
          <p:cNvSpPr txBox="1">
            <a:spLocks noGrp="1"/>
          </p:cNvSpPr>
          <p:nvPr>
            <p:ph type="body" idx="1"/>
          </p:nvPr>
        </p:nvSpPr>
        <p:spPr>
          <a:xfrm>
            <a:off x="4842637" y="1088804"/>
            <a:ext cx="4055109" cy="276999"/>
          </a:xfrm>
          <a:prstGeom prst="rect">
            <a:avLst/>
          </a:prstGeom>
          <a:noFill/>
          <a:ln>
            <a:noFill/>
          </a:ln>
        </p:spPr>
        <p:txBody>
          <a:bodyPr spcFirstLastPara="1" wrap="square" lIns="0" tIns="0" rIns="0" bIns="0" anchor="t" anchorCtr="0">
            <a:spAutoFit/>
          </a:bodyPr>
          <a:lstStyle>
            <a:lvl1pPr marL="457200" lvl="0" indent="-228600" algn="l">
              <a:lnSpc>
                <a:spcPct val="100000"/>
              </a:lnSpc>
              <a:spcBef>
                <a:spcPts val="0"/>
              </a:spcBef>
              <a:spcAft>
                <a:spcPts val="0"/>
              </a:spcAft>
              <a:buSzPts val="1400"/>
              <a:buNone/>
              <a:defRPr b="0" i="0">
                <a:solidFill>
                  <a:schemeClr val="dk1"/>
                </a:solidFill>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15" name="Google Shape;15;p9"/>
          <p:cNvSpPr txBox="1">
            <a:spLocks noGrp="1"/>
          </p:cNvSpPr>
          <p:nvPr>
            <p:ph type="ftr" idx="11"/>
          </p:nvPr>
        </p:nvSpPr>
        <p:spPr>
          <a:xfrm>
            <a:off x="6925692" y="4964031"/>
            <a:ext cx="1579879" cy="116442"/>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sz="900" b="1" i="0">
                <a:solidFill>
                  <a:srgbClr val="E22C9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 name="Google Shape;16;p9"/>
          <p:cNvSpPr txBox="1">
            <a:spLocks noGrp="1"/>
          </p:cNvSpPr>
          <p:nvPr>
            <p:ph type="dt" idx="10"/>
          </p:nvPr>
        </p:nvSpPr>
        <p:spPr>
          <a:xfrm>
            <a:off x="457200" y="4783455"/>
            <a:ext cx="2103120" cy="215444"/>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9"/>
          <p:cNvSpPr txBox="1">
            <a:spLocks noGrp="1"/>
          </p:cNvSpPr>
          <p:nvPr>
            <p:ph type="sldNum" idx="12"/>
          </p:nvPr>
        </p:nvSpPr>
        <p:spPr>
          <a:xfrm>
            <a:off x="8661019" y="4944266"/>
            <a:ext cx="168909" cy="116442"/>
          </a:xfrm>
          <a:prstGeom prst="rect">
            <a:avLst/>
          </a:prstGeom>
          <a:noFill/>
          <a:ln>
            <a:noFill/>
          </a:ln>
        </p:spPr>
        <p:txBody>
          <a:bodyPr spcFirstLastPara="1" wrap="square" lIns="0" tIns="0" rIns="0" bIns="0" anchor="t" anchorCtr="0">
            <a:spAutoFit/>
          </a:bodyPr>
          <a:lstStyle>
            <a:lvl1pPr marL="28575" marR="0" lvl="0" indent="0" algn="l">
              <a:lnSpc>
                <a:spcPct val="103777"/>
              </a:lnSpc>
              <a:spcBef>
                <a:spcPts val="0"/>
              </a:spcBef>
              <a:spcAft>
                <a:spcPts val="0"/>
              </a:spcAft>
              <a:buClr>
                <a:srgbClr val="000000"/>
              </a:buClr>
              <a:buSzPts val="900"/>
              <a:buFont typeface="Arial"/>
              <a:buNone/>
              <a:defRPr sz="900" b="0" i="0" u="none" strike="noStrike" cap="none">
                <a:solidFill>
                  <a:srgbClr val="E22C91"/>
                </a:solidFill>
                <a:latin typeface="Arial"/>
                <a:ea typeface="Arial"/>
                <a:cs typeface="Arial"/>
                <a:sym typeface="Arial"/>
              </a:defRPr>
            </a:lvl1pPr>
            <a:lvl2pPr marL="28575" marR="0" lvl="1" indent="0" algn="l">
              <a:lnSpc>
                <a:spcPct val="103777"/>
              </a:lnSpc>
              <a:spcBef>
                <a:spcPts val="0"/>
              </a:spcBef>
              <a:spcAft>
                <a:spcPts val="0"/>
              </a:spcAft>
              <a:buClr>
                <a:srgbClr val="000000"/>
              </a:buClr>
              <a:buSzPts val="900"/>
              <a:buFont typeface="Arial"/>
              <a:buNone/>
              <a:defRPr sz="900" b="0" i="0" u="none" strike="noStrike" cap="none">
                <a:solidFill>
                  <a:srgbClr val="E22C91"/>
                </a:solidFill>
                <a:latin typeface="Arial"/>
                <a:ea typeface="Arial"/>
                <a:cs typeface="Arial"/>
                <a:sym typeface="Arial"/>
              </a:defRPr>
            </a:lvl2pPr>
            <a:lvl3pPr marL="28575" marR="0" lvl="2" indent="0" algn="l">
              <a:lnSpc>
                <a:spcPct val="103777"/>
              </a:lnSpc>
              <a:spcBef>
                <a:spcPts val="0"/>
              </a:spcBef>
              <a:spcAft>
                <a:spcPts val="0"/>
              </a:spcAft>
              <a:buClr>
                <a:srgbClr val="000000"/>
              </a:buClr>
              <a:buSzPts val="900"/>
              <a:buFont typeface="Arial"/>
              <a:buNone/>
              <a:defRPr sz="900" b="0" i="0" u="none" strike="noStrike" cap="none">
                <a:solidFill>
                  <a:srgbClr val="E22C91"/>
                </a:solidFill>
                <a:latin typeface="Arial"/>
                <a:ea typeface="Arial"/>
                <a:cs typeface="Arial"/>
                <a:sym typeface="Arial"/>
              </a:defRPr>
            </a:lvl3pPr>
            <a:lvl4pPr marL="28575" marR="0" lvl="3" indent="0" algn="l">
              <a:lnSpc>
                <a:spcPct val="103777"/>
              </a:lnSpc>
              <a:spcBef>
                <a:spcPts val="0"/>
              </a:spcBef>
              <a:spcAft>
                <a:spcPts val="0"/>
              </a:spcAft>
              <a:buClr>
                <a:srgbClr val="000000"/>
              </a:buClr>
              <a:buSzPts val="900"/>
              <a:buFont typeface="Arial"/>
              <a:buNone/>
              <a:defRPr sz="900" b="0" i="0" u="none" strike="noStrike" cap="none">
                <a:solidFill>
                  <a:srgbClr val="E22C91"/>
                </a:solidFill>
                <a:latin typeface="Arial"/>
                <a:ea typeface="Arial"/>
                <a:cs typeface="Arial"/>
                <a:sym typeface="Arial"/>
              </a:defRPr>
            </a:lvl4pPr>
            <a:lvl5pPr marL="28575" marR="0" lvl="4" indent="0" algn="l">
              <a:lnSpc>
                <a:spcPct val="103777"/>
              </a:lnSpc>
              <a:spcBef>
                <a:spcPts val="0"/>
              </a:spcBef>
              <a:spcAft>
                <a:spcPts val="0"/>
              </a:spcAft>
              <a:buClr>
                <a:srgbClr val="000000"/>
              </a:buClr>
              <a:buSzPts val="900"/>
              <a:buFont typeface="Arial"/>
              <a:buNone/>
              <a:defRPr sz="900" b="0" i="0" u="none" strike="noStrike" cap="none">
                <a:solidFill>
                  <a:srgbClr val="E22C91"/>
                </a:solidFill>
                <a:latin typeface="Arial"/>
                <a:ea typeface="Arial"/>
                <a:cs typeface="Arial"/>
                <a:sym typeface="Arial"/>
              </a:defRPr>
            </a:lvl5pPr>
            <a:lvl6pPr marL="28575" marR="0" lvl="5" indent="0" algn="l">
              <a:lnSpc>
                <a:spcPct val="103777"/>
              </a:lnSpc>
              <a:spcBef>
                <a:spcPts val="0"/>
              </a:spcBef>
              <a:spcAft>
                <a:spcPts val="0"/>
              </a:spcAft>
              <a:buClr>
                <a:srgbClr val="000000"/>
              </a:buClr>
              <a:buSzPts val="900"/>
              <a:buFont typeface="Arial"/>
              <a:buNone/>
              <a:defRPr sz="900" b="0" i="0" u="none" strike="noStrike" cap="none">
                <a:solidFill>
                  <a:srgbClr val="E22C91"/>
                </a:solidFill>
                <a:latin typeface="Arial"/>
                <a:ea typeface="Arial"/>
                <a:cs typeface="Arial"/>
                <a:sym typeface="Arial"/>
              </a:defRPr>
            </a:lvl6pPr>
            <a:lvl7pPr marL="28575" marR="0" lvl="6" indent="0" algn="l">
              <a:lnSpc>
                <a:spcPct val="103777"/>
              </a:lnSpc>
              <a:spcBef>
                <a:spcPts val="0"/>
              </a:spcBef>
              <a:spcAft>
                <a:spcPts val="0"/>
              </a:spcAft>
              <a:buClr>
                <a:srgbClr val="000000"/>
              </a:buClr>
              <a:buSzPts val="900"/>
              <a:buFont typeface="Arial"/>
              <a:buNone/>
              <a:defRPr sz="900" b="0" i="0" u="none" strike="noStrike" cap="none">
                <a:solidFill>
                  <a:srgbClr val="E22C91"/>
                </a:solidFill>
                <a:latin typeface="Arial"/>
                <a:ea typeface="Arial"/>
                <a:cs typeface="Arial"/>
                <a:sym typeface="Arial"/>
              </a:defRPr>
            </a:lvl7pPr>
            <a:lvl8pPr marL="28575" marR="0" lvl="7" indent="0" algn="l">
              <a:lnSpc>
                <a:spcPct val="103777"/>
              </a:lnSpc>
              <a:spcBef>
                <a:spcPts val="0"/>
              </a:spcBef>
              <a:spcAft>
                <a:spcPts val="0"/>
              </a:spcAft>
              <a:buClr>
                <a:srgbClr val="000000"/>
              </a:buClr>
              <a:buSzPts val="900"/>
              <a:buFont typeface="Arial"/>
              <a:buNone/>
              <a:defRPr sz="900" b="0" i="0" u="none" strike="noStrike" cap="none">
                <a:solidFill>
                  <a:srgbClr val="E22C91"/>
                </a:solidFill>
                <a:latin typeface="Arial"/>
                <a:ea typeface="Arial"/>
                <a:cs typeface="Arial"/>
                <a:sym typeface="Arial"/>
              </a:defRPr>
            </a:lvl8pPr>
            <a:lvl9pPr marL="28575" marR="0" lvl="8" indent="0" algn="l">
              <a:lnSpc>
                <a:spcPct val="103777"/>
              </a:lnSpc>
              <a:spcBef>
                <a:spcPts val="0"/>
              </a:spcBef>
              <a:spcAft>
                <a:spcPts val="0"/>
              </a:spcAft>
              <a:buClr>
                <a:srgbClr val="000000"/>
              </a:buClr>
              <a:buSzPts val="900"/>
              <a:buFont typeface="Arial"/>
              <a:buNone/>
              <a:defRPr sz="900" b="0" i="0" u="none" strike="noStrike" cap="none">
                <a:solidFill>
                  <a:srgbClr val="E22C91"/>
                </a:solidFill>
                <a:latin typeface="Arial"/>
                <a:ea typeface="Arial"/>
                <a:cs typeface="Arial"/>
                <a:sym typeface="Arial"/>
              </a:defRPr>
            </a:lvl9pPr>
          </a:lstStyle>
          <a:p>
            <a:pPr marL="28575"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8"/>
        <p:cNvGrpSpPr/>
        <p:nvPr/>
      </p:nvGrpSpPr>
      <p:grpSpPr>
        <a:xfrm>
          <a:off x="0" y="0"/>
          <a:ext cx="0" cy="0"/>
          <a:chOff x="0" y="0"/>
          <a:chExt cx="0" cy="0"/>
        </a:xfrm>
      </p:grpSpPr>
      <p:sp>
        <p:nvSpPr>
          <p:cNvPr id="19" name="Google Shape;19;p24"/>
          <p:cNvSpPr txBox="1">
            <a:spLocks noGrp="1"/>
          </p:cNvSpPr>
          <p:nvPr>
            <p:ph type="ctrTitle"/>
          </p:nvPr>
        </p:nvSpPr>
        <p:spPr>
          <a:xfrm>
            <a:off x="685800" y="1594485"/>
            <a:ext cx="7772400" cy="363626"/>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sz="2363" b="0" i="0">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24"/>
          <p:cNvSpPr txBox="1">
            <a:spLocks noGrp="1"/>
          </p:cNvSpPr>
          <p:nvPr>
            <p:ph type="subTitle" idx="1"/>
          </p:nvPr>
        </p:nvSpPr>
        <p:spPr>
          <a:xfrm>
            <a:off x="1371600" y="2880360"/>
            <a:ext cx="6400800" cy="276999"/>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b="0" i="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24"/>
          <p:cNvSpPr txBox="1">
            <a:spLocks noGrp="1"/>
          </p:cNvSpPr>
          <p:nvPr>
            <p:ph type="ftr" idx="11"/>
          </p:nvPr>
        </p:nvSpPr>
        <p:spPr>
          <a:xfrm>
            <a:off x="6925692" y="4964031"/>
            <a:ext cx="1579879" cy="116442"/>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sz="900" b="1" i="0">
                <a:solidFill>
                  <a:srgbClr val="E22C9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 name="Google Shape;22;p24"/>
          <p:cNvSpPr txBox="1">
            <a:spLocks noGrp="1"/>
          </p:cNvSpPr>
          <p:nvPr>
            <p:ph type="dt" idx="10"/>
          </p:nvPr>
        </p:nvSpPr>
        <p:spPr>
          <a:xfrm>
            <a:off x="457200" y="4783455"/>
            <a:ext cx="2103120" cy="215444"/>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24"/>
          <p:cNvSpPr txBox="1">
            <a:spLocks noGrp="1"/>
          </p:cNvSpPr>
          <p:nvPr>
            <p:ph type="sldNum" idx="12"/>
          </p:nvPr>
        </p:nvSpPr>
        <p:spPr>
          <a:xfrm>
            <a:off x="8661019" y="4944266"/>
            <a:ext cx="168909" cy="116442"/>
          </a:xfrm>
          <a:prstGeom prst="rect">
            <a:avLst/>
          </a:prstGeom>
          <a:noFill/>
          <a:ln>
            <a:noFill/>
          </a:ln>
        </p:spPr>
        <p:txBody>
          <a:bodyPr spcFirstLastPara="1" wrap="square" lIns="0" tIns="0" rIns="0" bIns="0" anchor="t" anchorCtr="0">
            <a:spAutoFit/>
          </a:bodyPr>
          <a:lstStyle>
            <a:lvl1pPr marL="28575" marR="0" lvl="0" indent="0" algn="l">
              <a:lnSpc>
                <a:spcPct val="103777"/>
              </a:lnSpc>
              <a:spcBef>
                <a:spcPts val="0"/>
              </a:spcBef>
              <a:spcAft>
                <a:spcPts val="0"/>
              </a:spcAft>
              <a:buClr>
                <a:srgbClr val="000000"/>
              </a:buClr>
              <a:buSzPts val="900"/>
              <a:buFont typeface="Arial"/>
              <a:buNone/>
              <a:defRPr sz="900" b="0" i="0" u="none" strike="noStrike" cap="none">
                <a:solidFill>
                  <a:srgbClr val="E22C91"/>
                </a:solidFill>
                <a:latin typeface="Arial"/>
                <a:ea typeface="Arial"/>
                <a:cs typeface="Arial"/>
                <a:sym typeface="Arial"/>
              </a:defRPr>
            </a:lvl1pPr>
            <a:lvl2pPr marL="28575" marR="0" lvl="1" indent="0" algn="l">
              <a:lnSpc>
                <a:spcPct val="103777"/>
              </a:lnSpc>
              <a:spcBef>
                <a:spcPts val="0"/>
              </a:spcBef>
              <a:spcAft>
                <a:spcPts val="0"/>
              </a:spcAft>
              <a:buClr>
                <a:srgbClr val="000000"/>
              </a:buClr>
              <a:buSzPts val="900"/>
              <a:buFont typeface="Arial"/>
              <a:buNone/>
              <a:defRPr sz="900" b="0" i="0" u="none" strike="noStrike" cap="none">
                <a:solidFill>
                  <a:srgbClr val="E22C91"/>
                </a:solidFill>
                <a:latin typeface="Arial"/>
                <a:ea typeface="Arial"/>
                <a:cs typeface="Arial"/>
                <a:sym typeface="Arial"/>
              </a:defRPr>
            </a:lvl2pPr>
            <a:lvl3pPr marL="28575" marR="0" lvl="2" indent="0" algn="l">
              <a:lnSpc>
                <a:spcPct val="103777"/>
              </a:lnSpc>
              <a:spcBef>
                <a:spcPts val="0"/>
              </a:spcBef>
              <a:spcAft>
                <a:spcPts val="0"/>
              </a:spcAft>
              <a:buClr>
                <a:srgbClr val="000000"/>
              </a:buClr>
              <a:buSzPts val="900"/>
              <a:buFont typeface="Arial"/>
              <a:buNone/>
              <a:defRPr sz="900" b="0" i="0" u="none" strike="noStrike" cap="none">
                <a:solidFill>
                  <a:srgbClr val="E22C91"/>
                </a:solidFill>
                <a:latin typeface="Arial"/>
                <a:ea typeface="Arial"/>
                <a:cs typeface="Arial"/>
                <a:sym typeface="Arial"/>
              </a:defRPr>
            </a:lvl3pPr>
            <a:lvl4pPr marL="28575" marR="0" lvl="3" indent="0" algn="l">
              <a:lnSpc>
                <a:spcPct val="103777"/>
              </a:lnSpc>
              <a:spcBef>
                <a:spcPts val="0"/>
              </a:spcBef>
              <a:spcAft>
                <a:spcPts val="0"/>
              </a:spcAft>
              <a:buClr>
                <a:srgbClr val="000000"/>
              </a:buClr>
              <a:buSzPts val="900"/>
              <a:buFont typeface="Arial"/>
              <a:buNone/>
              <a:defRPr sz="900" b="0" i="0" u="none" strike="noStrike" cap="none">
                <a:solidFill>
                  <a:srgbClr val="E22C91"/>
                </a:solidFill>
                <a:latin typeface="Arial"/>
                <a:ea typeface="Arial"/>
                <a:cs typeface="Arial"/>
                <a:sym typeface="Arial"/>
              </a:defRPr>
            </a:lvl4pPr>
            <a:lvl5pPr marL="28575" marR="0" lvl="4" indent="0" algn="l">
              <a:lnSpc>
                <a:spcPct val="103777"/>
              </a:lnSpc>
              <a:spcBef>
                <a:spcPts val="0"/>
              </a:spcBef>
              <a:spcAft>
                <a:spcPts val="0"/>
              </a:spcAft>
              <a:buClr>
                <a:srgbClr val="000000"/>
              </a:buClr>
              <a:buSzPts val="900"/>
              <a:buFont typeface="Arial"/>
              <a:buNone/>
              <a:defRPr sz="900" b="0" i="0" u="none" strike="noStrike" cap="none">
                <a:solidFill>
                  <a:srgbClr val="E22C91"/>
                </a:solidFill>
                <a:latin typeface="Arial"/>
                <a:ea typeface="Arial"/>
                <a:cs typeface="Arial"/>
                <a:sym typeface="Arial"/>
              </a:defRPr>
            </a:lvl5pPr>
            <a:lvl6pPr marL="28575" marR="0" lvl="5" indent="0" algn="l">
              <a:lnSpc>
                <a:spcPct val="103777"/>
              </a:lnSpc>
              <a:spcBef>
                <a:spcPts val="0"/>
              </a:spcBef>
              <a:spcAft>
                <a:spcPts val="0"/>
              </a:spcAft>
              <a:buClr>
                <a:srgbClr val="000000"/>
              </a:buClr>
              <a:buSzPts val="900"/>
              <a:buFont typeface="Arial"/>
              <a:buNone/>
              <a:defRPr sz="900" b="0" i="0" u="none" strike="noStrike" cap="none">
                <a:solidFill>
                  <a:srgbClr val="E22C91"/>
                </a:solidFill>
                <a:latin typeface="Arial"/>
                <a:ea typeface="Arial"/>
                <a:cs typeface="Arial"/>
                <a:sym typeface="Arial"/>
              </a:defRPr>
            </a:lvl6pPr>
            <a:lvl7pPr marL="28575" marR="0" lvl="6" indent="0" algn="l">
              <a:lnSpc>
                <a:spcPct val="103777"/>
              </a:lnSpc>
              <a:spcBef>
                <a:spcPts val="0"/>
              </a:spcBef>
              <a:spcAft>
                <a:spcPts val="0"/>
              </a:spcAft>
              <a:buClr>
                <a:srgbClr val="000000"/>
              </a:buClr>
              <a:buSzPts val="900"/>
              <a:buFont typeface="Arial"/>
              <a:buNone/>
              <a:defRPr sz="900" b="0" i="0" u="none" strike="noStrike" cap="none">
                <a:solidFill>
                  <a:srgbClr val="E22C91"/>
                </a:solidFill>
                <a:latin typeface="Arial"/>
                <a:ea typeface="Arial"/>
                <a:cs typeface="Arial"/>
                <a:sym typeface="Arial"/>
              </a:defRPr>
            </a:lvl7pPr>
            <a:lvl8pPr marL="28575" marR="0" lvl="7" indent="0" algn="l">
              <a:lnSpc>
                <a:spcPct val="103777"/>
              </a:lnSpc>
              <a:spcBef>
                <a:spcPts val="0"/>
              </a:spcBef>
              <a:spcAft>
                <a:spcPts val="0"/>
              </a:spcAft>
              <a:buClr>
                <a:srgbClr val="000000"/>
              </a:buClr>
              <a:buSzPts val="900"/>
              <a:buFont typeface="Arial"/>
              <a:buNone/>
              <a:defRPr sz="900" b="0" i="0" u="none" strike="noStrike" cap="none">
                <a:solidFill>
                  <a:srgbClr val="E22C91"/>
                </a:solidFill>
                <a:latin typeface="Arial"/>
                <a:ea typeface="Arial"/>
                <a:cs typeface="Arial"/>
                <a:sym typeface="Arial"/>
              </a:defRPr>
            </a:lvl8pPr>
            <a:lvl9pPr marL="28575" marR="0" lvl="8" indent="0" algn="l">
              <a:lnSpc>
                <a:spcPct val="103777"/>
              </a:lnSpc>
              <a:spcBef>
                <a:spcPts val="0"/>
              </a:spcBef>
              <a:spcAft>
                <a:spcPts val="0"/>
              </a:spcAft>
              <a:buClr>
                <a:srgbClr val="000000"/>
              </a:buClr>
              <a:buSzPts val="900"/>
              <a:buFont typeface="Arial"/>
              <a:buNone/>
              <a:defRPr sz="900" b="0" i="0" u="none" strike="noStrike" cap="none">
                <a:solidFill>
                  <a:srgbClr val="E22C91"/>
                </a:solidFill>
                <a:latin typeface="Arial"/>
                <a:ea typeface="Arial"/>
                <a:cs typeface="Arial"/>
                <a:sym typeface="Arial"/>
              </a:defRPr>
            </a:lvl9pPr>
          </a:lstStyle>
          <a:p>
            <a:pPr marL="28575"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wo Content">
  <p:cSld name="Two Content">
    <p:spTree>
      <p:nvGrpSpPr>
        <p:cNvPr id="1" name="Shape 24"/>
        <p:cNvGrpSpPr/>
        <p:nvPr/>
      </p:nvGrpSpPr>
      <p:grpSpPr>
        <a:xfrm>
          <a:off x="0" y="0"/>
          <a:ext cx="0" cy="0"/>
          <a:chOff x="0" y="0"/>
          <a:chExt cx="0" cy="0"/>
        </a:xfrm>
      </p:grpSpPr>
      <p:sp>
        <p:nvSpPr>
          <p:cNvPr id="25" name="Google Shape;25;p25"/>
          <p:cNvSpPr txBox="1">
            <a:spLocks noGrp="1"/>
          </p:cNvSpPr>
          <p:nvPr>
            <p:ph type="title"/>
          </p:nvPr>
        </p:nvSpPr>
        <p:spPr>
          <a:xfrm>
            <a:off x="363855" y="1365361"/>
            <a:ext cx="3090545" cy="363626"/>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sz="2363" b="0" i="0">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25"/>
          <p:cNvSpPr txBox="1">
            <a:spLocks noGrp="1"/>
          </p:cNvSpPr>
          <p:nvPr>
            <p:ph type="body" idx="1"/>
          </p:nvPr>
        </p:nvSpPr>
        <p:spPr>
          <a:xfrm>
            <a:off x="457200" y="1183005"/>
            <a:ext cx="3977640" cy="276999"/>
          </a:xfrm>
          <a:prstGeom prst="rect">
            <a:avLst/>
          </a:prstGeom>
          <a:noFill/>
          <a:ln>
            <a:noFill/>
          </a:ln>
        </p:spPr>
        <p:txBody>
          <a:bodyPr spcFirstLastPara="1" wrap="square" lIns="0" tIns="0" rIns="0" bIns="0" anchor="t" anchorCtr="0">
            <a:sp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27" name="Google Shape;27;p25"/>
          <p:cNvSpPr txBox="1">
            <a:spLocks noGrp="1"/>
          </p:cNvSpPr>
          <p:nvPr>
            <p:ph type="body" idx="2"/>
          </p:nvPr>
        </p:nvSpPr>
        <p:spPr>
          <a:xfrm>
            <a:off x="4709160" y="1183005"/>
            <a:ext cx="3977640" cy="276999"/>
          </a:xfrm>
          <a:prstGeom prst="rect">
            <a:avLst/>
          </a:prstGeom>
          <a:noFill/>
          <a:ln>
            <a:noFill/>
          </a:ln>
        </p:spPr>
        <p:txBody>
          <a:bodyPr spcFirstLastPara="1" wrap="square" lIns="0" tIns="0" rIns="0" bIns="0" anchor="t" anchorCtr="0">
            <a:sp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28" name="Google Shape;28;p25"/>
          <p:cNvSpPr txBox="1">
            <a:spLocks noGrp="1"/>
          </p:cNvSpPr>
          <p:nvPr>
            <p:ph type="ftr" idx="11"/>
          </p:nvPr>
        </p:nvSpPr>
        <p:spPr>
          <a:xfrm>
            <a:off x="6925692" y="4964031"/>
            <a:ext cx="1579879" cy="116442"/>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sz="900" b="1" i="0">
                <a:solidFill>
                  <a:srgbClr val="E22C9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25"/>
          <p:cNvSpPr txBox="1">
            <a:spLocks noGrp="1"/>
          </p:cNvSpPr>
          <p:nvPr>
            <p:ph type="dt" idx="10"/>
          </p:nvPr>
        </p:nvSpPr>
        <p:spPr>
          <a:xfrm>
            <a:off x="457200" y="4783455"/>
            <a:ext cx="2103120" cy="215444"/>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 name="Google Shape;30;p25"/>
          <p:cNvSpPr txBox="1">
            <a:spLocks noGrp="1"/>
          </p:cNvSpPr>
          <p:nvPr>
            <p:ph type="sldNum" idx="12"/>
          </p:nvPr>
        </p:nvSpPr>
        <p:spPr>
          <a:xfrm>
            <a:off x="8661019" y="4944266"/>
            <a:ext cx="168909" cy="116442"/>
          </a:xfrm>
          <a:prstGeom prst="rect">
            <a:avLst/>
          </a:prstGeom>
          <a:noFill/>
          <a:ln>
            <a:noFill/>
          </a:ln>
        </p:spPr>
        <p:txBody>
          <a:bodyPr spcFirstLastPara="1" wrap="square" lIns="0" tIns="0" rIns="0" bIns="0" anchor="t" anchorCtr="0">
            <a:spAutoFit/>
          </a:bodyPr>
          <a:lstStyle>
            <a:lvl1pPr marL="28575" marR="0" lvl="0" indent="0" algn="l">
              <a:lnSpc>
                <a:spcPct val="103777"/>
              </a:lnSpc>
              <a:spcBef>
                <a:spcPts val="0"/>
              </a:spcBef>
              <a:spcAft>
                <a:spcPts val="0"/>
              </a:spcAft>
              <a:buClr>
                <a:srgbClr val="000000"/>
              </a:buClr>
              <a:buSzPts val="900"/>
              <a:buFont typeface="Arial"/>
              <a:buNone/>
              <a:defRPr sz="900" b="0" i="0" u="none" strike="noStrike" cap="none">
                <a:solidFill>
                  <a:srgbClr val="E22C91"/>
                </a:solidFill>
                <a:latin typeface="Arial"/>
                <a:ea typeface="Arial"/>
                <a:cs typeface="Arial"/>
                <a:sym typeface="Arial"/>
              </a:defRPr>
            </a:lvl1pPr>
            <a:lvl2pPr marL="28575" marR="0" lvl="1" indent="0" algn="l">
              <a:lnSpc>
                <a:spcPct val="103777"/>
              </a:lnSpc>
              <a:spcBef>
                <a:spcPts val="0"/>
              </a:spcBef>
              <a:spcAft>
                <a:spcPts val="0"/>
              </a:spcAft>
              <a:buClr>
                <a:srgbClr val="000000"/>
              </a:buClr>
              <a:buSzPts val="900"/>
              <a:buFont typeface="Arial"/>
              <a:buNone/>
              <a:defRPr sz="900" b="0" i="0" u="none" strike="noStrike" cap="none">
                <a:solidFill>
                  <a:srgbClr val="E22C91"/>
                </a:solidFill>
                <a:latin typeface="Arial"/>
                <a:ea typeface="Arial"/>
                <a:cs typeface="Arial"/>
                <a:sym typeface="Arial"/>
              </a:defRPr>
            </a:lvl2pPr>
            <a:lvl3pPr marL="28575" marR="0" lvl="2" indent="0" algn="l">
              <a:lnSpc>
                <a:spcPct val="103777"/>
              </a:lnSpc>
              <a:spcBef>
                <a:spcPts val="0"/>
              </a:spcBef>
              <a:spcAft>
                <a:spcPts val="0"/>
              </a:spcAft>
              <a:buClr>
                <a:srgbClr val="000000"/>
              </a:buClr>
              <a:buSzPts val="900"/>
              <a:buFont typeface="Arial"/>
              <a:buNone/>
              <a:defRPr sz="900" b="0" i="0" u="none" strike="noStrike" cap="none">
                <a:solidFill>
                  <a:srgbClr val="E22C91"/>
                </a:solidFill>
                <a:latin typeface="Arial"/>
                <a:ea typeface="Arial"/>
                <a:cs typeface="Arial"/>
                <a:sym typeface="Arial"/>
              </a:defRPr>
            </a:lvl3pPr>
            <a:lvl4pPr marL="28575" marR="0" lvl="3" indent="0" algn="l">
              <a:lnSpc>
                <a:spcPct val="103777"/>
              </a:lnSpc>
              <a:spcBef>
                <a:spcPts val="0"/>
              </a:spcBef>
              <a:spcAft>
                <a:spcPts val="0"/>
              </a:spcAft>
              <a:buClr>
                <a:srgbClr val="000000"/>
              </a:buClr>
              <a:buSzPts val="900"/>
              <a:buFont typeface="Arial"/>
              <a:buNone/>
              <a:defRPr sz="900" b="0" i="0" u="none" strike="noStrike" cap="none">
                <a:solidFill>
                  <a:srgbClr val="E22C91"/>
                </a:solidFill>
                <a:latin typeface="Arial"/>
                <a:ea typeface="Arial"/>
                <a:cs typeface="Arial"/>
                <a:sym typeface="Arial"/>
              </a:defRPr>
            </a:lvl4pPr>
            <a:lvl5pPr marL="28575" marR="0" lvl="4" indent="0" algn="l">
              <a:lnSpc>
                <a:spcPct val="103777"/>
              </a:lnSpc>
              <a:spcBef>
                <a:spcPts val="0"/>
              </a:spcBef>
              <a:spcAft>
                <a:spcPts val="0"/>
              </a:spcAft>
              <a:buClr>
                <a:srgbClr val="000000"/>
              </a:buClr>
              <a:buSzPts val="900"/>
              <a:buFont typeface="Arial"/>
              <a:buNone/>
              <a:defRPr sz="900" b="0" i="0" u="none" strike="noStrike" cap="none">
                <a:solidFill>
                  <a:srgbClr val="E22C91"/>
                </a:solidFill>
                <a:latin typeface="Arial"/>
                <a:ea typeface="Arial"/>
                <a:cs typeface="Arial"/>
                <a:sym typeface="Arial"/>
              </a:defRPr>
            </a:lvl5pPr>
            <a:lvl6pPr marL="28575" marR="0" lvl="5" indent="0" algn="l">
              <a:lnSpc>
                <a:spcPct val="103777"/>
              </a:lnSpc>
              <a:spcBef>
                <a:spcPts val="0"/>
              </a:spcBef>
              <a:spcAft>
                <a:spcPts val="0"/>
              </a:spcAft>
              <a:buClr>
                <a:srgbClr val="000000"/>
              </a:buClr>
              <a:buSzPts val="900"/>
              <a:buFont typeface="Arial"/>
              <a:buNone/>
              <a:defRPr sz="900" b="0" i="0" u="none" strike="noStrike" cap="none">
                <a:solidFill>
                  <a:srgbClr val="E22C91"/>
                </a:solidFill>
                <a:latin typeface="Arial"/>
                <a:ea typeface="Arial"/>
                <a:cs typeface="Arial"/>
                <a:sym typeface="Arial"/>
              </a:defRPr>
            </a:lvl6pPr>
            <a:lvl7pPr marL="28575" marR="0" lvl="6" indent="0" algn="l">
              <a:lnSpc>
                <a:spcPct val="103777"/>
              </a:lnSpc>
              <a:spcBef>
                <a:spcPts val="0"/>
              </a:spcBef>
              <a:spcAft>
                <a:spcPts val="0"/>
              </a:spcAft>
              <a:buClr>
                <a:srgbClr val="000000"/>
              </a:buClr>
              <a:buSzPts val="900"/>
              <a:buFont typeface="Arial"/>
              <a:buNone/>
              <a:defRPr sz="900" b="0" i="0" u="none" strike="noStrike" cap="none">
                <a:solidFill>
                  <a:srgbClr val="E22C91"/>
                </a:solidFill>
                <a:latin typeface="Arial"/>
                <a:ea typeface="Arial"/>
                <a:cs typeface="Arial"/>
                <a:sym typeface="Arial"/>
              </a:defRPr>
            </a:lvl7pPr>
            <a:lvl8pPr marL="28575" marR="0" lvl="7" indent="0" algn="l">
              <a:lnSpc>
                <a:spcPct val="103777"/>
              </a:lnSpc>
              <a:spcBef>
                <a:spcPts val="0"/>
              </a:spcBef>
              <a:spcAft>
                <a:spcPts val="0"/>
              </a:spcAft>
              <a:buClr>
                <a:srgbClr val="000000"/>
              </a:buClr>
              <a:buSzPts val="900"/>
              <a:buFont typeface="Arial"/>
              <a:buNone/>
              <a:defRPr sz="900" b="0" i="0" u="none" strike="noStrike" cap="none">
                <a:solidFill>
                  <a:srgbClr val="E22C91"/>
                </a:solidFill>
                <a:latin typeface="Arial"/>
                <a:ea typeface="Arial"/>
                <a:cs typeface="Arial"/>
                <a:sym typeface="Arial"/>
              </a:defRPr>
            </a:lvl8pPr>
            <a:lvl9pPr marL="28575" marR="0" lvl="8" indent="0" algn="l">
              <a:lnSpc>
                <a:spcPct val="103777"/>
              </a:lnSpc>
              <a:spcBef>
                <a:spcPts val="0"/>
              </a:spcBef>
              <a:spcAft>
                <a:spcPts val="0"/>
              </a:spcAft>
              <a:buClr>
                <a:srgbClr val="000000"/>
              </a:buClr>
              <a:buSzPts val="900"/>
              <a:buFont typeface="Arial"/>
              <a:buNone/>
              <a:defRPr sz="900" b="0" i="0" u="none" strike="noStrike" cap="none">
                <a:solidFill>
                  <a:srgbClr val="E22C91"/>
                </a:solidFill>
                <a:latin typeface="Arial"/>
                <a:ea typeface="Arial"/>
                <a:cs typeface="Arial"/>
                <a:sym typeface="Arial"/>
              </a:defRPr>
            </a:lvl9pPr>
          </a:lstStyle>
          <a:p>
            <a:pPr marL="28575"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31"/>
        <p:cNvGrpSpPr/>
        <p:nvPr/>
      </p:nvGrpSpPr>
      <p:grpSpPr>
        <a:xfrm>
          <a:off x="0" y="0"/>
          <a:ext cx="0" cy="0"/>
          <a:chOff x="0" y="0"/>
          <a:chExt cx="0" cy="0"/>
        </a:xfrm>
      </p:grpSpPr>
      <p:sp>
        <p:nvSpPr>
          <p:cNvPr id="32" name="Google Shape;32;p26"/>
          <p:cNvSpPr txBox="1">
            <a:spLocks noGrp="1"/>
          </p:cNvSpPr>
          <p:nvPr>
            <p:ph type="title"/>
          </p:nvPr>
        </p:nvSpPr>
        <p:spPr>
          <a:xfrm>
            <a:off x="363855" y="1365361"/>
            <a:ext cx="3090545" cy="363626"/>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sz="2363" b="0" i="0">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26"/>
          <p:cNvSpPr txBox="1">
            <a:spLocks noGrp="1"/>
          </p:cNvSpPr>
          <p:nvPr>
            <p:ph type="ftr" idx="11"/>
          </p:nvPr>
        </p:nvSpPr>
        <p:spPr>
          <a:xfrm>
            <a:off x="6925692" y="4964031"/>
            <a:ext cx="1579879" cy="116442"/>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sz="900" b="1" i="0">
                <a:solidFill>
                  <a:srgbClr val="E22C9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26"/>
          <p:cNvSpPr txBox="1">
            <a:spLocks noGrp="1"/>
          </p:cNvSpPr>
          <p:nvPr>
            <p:ph type="dt" idx="10"/>
          </p:nvPr>
        </p:nvSpPr>
        <p:spPr>
          <a:xfrm>
            <a:off x="457200" y="4783455"/>
            <a:ext cx="2103120" cy="215444"/>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26"/>
          <p:cNvSpPr txBox="1">
            <a:spLocks noGrp="1"/>
          </p:cNvSpPr>
          <p:nvPr>
            <p:ph type="sldNum" idx="12"/>
          </p:nvPr>
        </p:nvSpPr>
        <p:spPr>
          <a:xfrm>
            <a:off x="8661019" y="4944266"/>
            <a:ext cx="168909" cy="116442"/>
          </a:xfrm>
          <a:prstGeom prst="rect">
            <a:avLst/>
          </a:prstGeom>
          <a:noFill/>
          <a:ln>
            <a:noFill/>
          </a:ln>
        </p:spPr>
        <p:txBody>
          <a:bodyPr spcFirstLastPara="1" wrap="square" lIns="0" tIns="0" rIns="0" bIns="0" anchor="t" anchorCtr="0">
            <a:spAutoFit/>
          </a:bodyPr>
          <a:lstStyle>
            <a:lvl1pPr marL="28575" marR="0" lvl="0" indent="0" algn="l">
              <a:lnSpc>
                <a:spcPct val="103777"/>
              </a:lnSpc>
              <a:spcBef>
                <a:spcPts val="0"/>
              </a:spcBef>
              <a:spcAft>
                <a:spcPts val="0"/>
              </a:spcAft>
              <a:buClr>
                <a:srgbClr val="000000"/>
              </a:buClr>
              <a:buSzPts val="900"/>
              <a:buFont typeface="Arial"/>
              <a:buNone/>
              <a:defRPr sz="900" b="0" i="0" u="none" strike="noStrike" cap="none">
                <a:solidFill>
                  <a:srgbClr val="E22C91"/>
                </a:solidFill>
                <a:latin typeface="Arial"/>
                <a:ea typeface="Arial"/>
                <a:cs typeface="Arial"/>
                <a:sym typeface="Arial"/>
              </a:defRPr>
            </a:lvl1pPr>
            <a:lvl2pPr marL="28575" marR="0" lvl="1" indent="0" algn="l">
              <a:lnSpc>
                <a:spcPct val="103777"/>
              </a:lnSpc>
              <a:spcBef>
                <a:spcPts val="0"/>
              </a:spcBef>
              <a:spcAft>
                <a:spcPts val="0"/>
              </a:spcAft>
              <a:buClr>
                <a:srgbClr val="000000"/>
              </a:buClr>
              <a:buSzPts val="900"/>
              <a:buFont typeface="Arial"/>
              <a:buNone/>
              <a:defRPr sz="900" b="0" i="0" u="none" strike="noStrike" cap="none">
                <a:solidFill>
                  <a:srgbClr val="E22C91"/>
                </a:solidFill>
                <a:latin typeface="Arial"/>
                <a:ea typeface="Arial"/>
                <a:cs typeface="Arial"/>
                <a:sym typeface="Arial"/>
              </a:defRPr>
            </a:lvl2pPr>
            <a:lvl3pPr marL="28575" marR="0" lvl="2" indent="0" algn="l">
              <a:lnSpc>
                <a:spcPct val="103777"/>
              </a:lnSpc>
              <a:spcBef>
                <a:spcPts val="0"/>
              </a:spcBef>
              <a:spcAft>
                <a:spcPts val="0"/>
              </a:spcAft>
              <a:buClr>
                <a:srgbClr val="000000"/>
              </a:buClr>
              <a:buSzPts val="900"/>
              <a:buFont typeface="Arial"/>
              <a:buNone/>
              <a:defRPr sz="900" b="0" i="0" u="none" strike="noStrike" cap="none">
                <a:solidFill>
                  <a:srgbClr val="E22C91"/>
                </a:solidFill>
                <a:latin typeface="Arial"/>
                <a:ea typeface="Arial"/>
                <a:cs typeface="Arial"/>
                <a:sym typeface="Arial"/>
              </a:defRPr>
            </a:lvl3pPr>
            <a:lvl4pPr marL="28575" marR="0" lvl="3" indent="0" algn="l">
              <a:lnSpc>
                <a:spcPct val="103777"/>
              </a:lnSpc>
              <a:spcBef>
                <a:spcPts val="0"/>
              </a:spcBef>
              <a:spcAft>
                <a:spcPts val="0"/>
              </a:spcAft>
              <a:buClr>
                <a:srgbClr val="000000"/>
              </a:buClr>
              <a:buSzPts val="900"/>
              <a:buFont typeface="Arial"/>
              <a:buNone/>
              <a:defRPr sz="900" b="0" i="0" u="none" strike="noStrike" cap="none">
                <a:solidFill>
                  <a:srgbClr val="E22C91"/>
                </a:solidFill>
                <a:latin typeface="Arial"/>
                <a:ea typeface="Arial"/>
                <a:cs typeface="Arial"/>
                <a:sym typeface="Arial"/>
              </a:defRPr>
            </a:lvl4pPr>
            <a:lvl5pPr marL="28575" marR="0" lvl="4" indent="0" algn="l">
              <a:lnSpc>
                <a:spcPct val="103777"/>
              </a:lnSpc>
              <a:spcBef>
                <a:spcPts val="0"/>
              </a:spcBef>
              <a:spcAft>
                <a:spcPts val="0"/>
              </a:spcAft>
              <a:buClr>
                <a:srgbClr val="000000"/>
              </a:buClr>
              <a:buSzPts val="900"/>
              <a:buFont typeface="Arial"/>
              <a:buNone/>
              <a:defRPr sz="900" b="0" i="0" u="none" strike="noStrike" cap="none">
                <a:solidFill>
                  <a:srgbClr val="E22C91"/>
                </a:solidFill>
                <a:latin typeface="Arial"/>
                <a:ea typeface="Arial"/>
                <a:cs typeface="Arial"/>
                <a:sym typeface="Arial"/>
              </a:defRPr>
            </a:lvl5pPr>
            <a:lvl6pPr marL="28575" marR="0" lvl="5" indent="0" algn="l">
              <a:lnSpc>
                <a:spcPct val="103777"/>
              </a:lnSpc>
              <a:spcBef>
                <a:spcPts val="0"/>
              </a:spcBef>
              <a:spcAft>
                <a:spcPts val="0"/>
              </a:spcAft>
              <a:buClr>
                <a:srgbClr val="000000"/>
              </a:buClr>
              <a:buSzPts val="900"/>
              <a:buFont typeface="Arial"/>
              <a:buNone/>
              <a:defRPr sz="900" b="0" i="0" u="none" strike="noStrike" cap="none">
                <a:solidFill>
                  <a:srgbClr val="E22C91"/>
                </a:solidFill>
                <a:latin typeface="Arial"/>
                <a:ea typeface="Arial"/>
                <a:cs typeface="Arial"/>
                <a:sym typeface="Arial"/>
              </a:defRPr>
            </a:lvl6pPr>
            <a:lvl7pPr marL="28575" marR="0" lvl="6" indent="0" algn="l">
              <a:lnSpc>
                <a:spcPct val="103777"/>
              </a:lnSpc>
              <a:spcBef>
                <a:spcPts val="0"/>
              </a:spcBef>
              <a:spcAft>
                <a:spcPts val="0"/>
              </a:spcAft>
              <a:buClr>
                <a:srgbClr val="000000"/>
              </a:buClr>
              <a:buSzPts val="900"/>
              <a:buFont typeface="Arial"/>
              <a:buNone/>
              <a:defRPr sz="900" b="0" i="0" u="none" strike="noStrike" cap="none">
                <a:solidFill>
                  <a:srgbClr val="E22C91"/>
                </a:solidFill>
                <a:latin typeface="Arial"/>
                <a:ea typeface="Arial"/>
                <a:cs typeface="Arial"/>
                <a:sym typeface="Arial"/>
              </a:defRPr>
            </a:lvl7pPr>
            <a:lvl8pPr marL="28575" marR="0" lvl="7" indent="0" algn="l">
              <a:lnSpc>
                <a:spcPct val="103777"/>
              </a:lnSpc>
              <a:spcBef>
                <a:spcPts val="0"/>
              </a:spcBef>
              <a:spcAft>
                <a:spcPts val="0"/>
              </a:spcAft>
              <a:buClr>
                <a:srgbClr val="000000"/>
              </a:buClr>
              <a:buSzPts val="900"/>
              <a:buFont typeface="Arial"/>
              <a:buNone/>
              <a:defRPr sz="900" b="0" i="0" u="none" strike="noStrike" cap="none">
                <a:solidFill>
                  <a:srgbClr val="E22C91"/>
                </a:solidFill>
                <a:latin typeface="Arial"/>
                <a:ea typeface="Arial"/>
                <a:cs typeface="Arial"/>
                <a:sym typeface="Arial"/>
              </a:defRPr>
            </a:lvl8pPr>
            <a:lvl9pPr marL="28575" marR="0" lvl="8" indent="0" algn="l">
              <a:lnSpc>
                <a:spcPct val="103777"/>
              </a:lnSpc>
              <a:spcBef>
                <a:spcPts val="0"/>
              </a:spcBef>
              <a:spcAft>
                <a:spcPts val="0"/>
              </a:spcAft>
              <a:buClr>
                <a:srgbClr val="000000"/>
              </a:buClr>
              <a:buSzPts val="900"/>
              <a:buFont typeface="Arial"/>
              <a:buNone/>
              <a:defRPr sz="900" b="0" i="0" u="none" strike="noStrike" cap="none">
                <a:solidFill>
                  <a:srgbClr val="E22C91"/>
                </a:solidFill>
                <a:latin typeface="Arial"/>
                <a:ea typeface="Arial"/>
                <a:cs typeface="Arial"/>
                <a:sym typeface="Arial"/>
              </a:defRPr>
            </a:lvl9pPr>
          </a:lstStyle>
          <a:p>
            <a:pPr marL="28575"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lank">
  <p:cSld name="Blank">
    <p:spTree>
      <p:nvGrpSpPr>
        <p:cNvPr id="1" name="Shape 36"/>
        <p:cNvGrpSpPr/>
        <p:nvPr/>
      </p:nvGrpSpPr>
      <p:grpSpPr>
        <a:xfrm>
          <a:off x="0" y="0"/>
          <a:ext cx="0" cy="0"/>
          <a:chOff x="0" y="0"/>
          <a:chExt cx="0" cy="0"/>
        </a:xfrm>
      </p:grpSpPr>
      <p:sp>
        <p:nvSpPr>
          <p:cNvPr id="37" name="Google Shape;37;p27"/>
          <p:cNvSpPr txBox="1">
            <a:spLocks noGrp="1"/>
          </p:cNvSpPr>
          <p:nvPr>
            <p:ph type="ftr" idx="11"/>
          </p:nvPr>
        </p:nvSpPr>
        <p:spPr>
          <a:xfrm>
            <a:off x="6925692" y="4964031"/>
            <a:ext cx="1579879" cy="116442"/>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sz="900" b="1" i="0">
                <a:solidFill>
                  <a:srgbClr val="E22C9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27"/>
          <p:cNvSpPr txBox="1">
            <a:spLocks noGrp="1"/>
          </p:cNvSpPr>
          <p:nvPr>
            <p:ph type="dt" idx="10"/>
          </p:nvPr>
        </p:nvSpPr>
        <p:spPr>
          <a:xfrm>
            <a:off x="457200" y="4783455"/>
            <a:ext cx="2103120" cy="215444"/>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27"/>
          <p:cNvSpPr txBox="1">
            <a:spLocks noGrp="1"/>
          </p:cNvSpPr>
          <p:nvPr>
            <p:ph type="sldNum" idx="12"/>
          </p:nvPr>
        </p:nvSpPr>
        <p:spPr>
          <a:xfrm>
            <a:off x="8661019" y="4944266"/>
            <a:ext cx="168909" cy="116442"/>
          </a:xfrm>
          <a:prstGeom prst="rect">
            <a:avLst/>
          </a:prstGeom>
          <a:noFill/>
          <a:ln>
            <a:noFill/>
          </a:ln>
        </p:spPr>
        <p:txBody>
          <a:bodyPr spcFirstLastPara="1" wrap="square" lIns="0" tIns="0" rIns="0" bIns="0" anchor="t" anchorCtr="0">
            <a:spAutoFit/>
          </a:bodyPr>
          <a:lstStyle>
            <a:lvl1pPr marL="28575" marR="0" lvl="0" indent="0" algn="l">
              <a:lnSpc>
                <a:spcPct val="103777"/>
              </a:lnSpc>
              <a:spcBef>
                <a:spcPts val="0"/>
              </a:spcBef>
              <a:spcAft>
                <a:spcPts val="0"/>
              </a:spcAft>
              <a:buClr>
                <a:srgbClr val="000000"/>
              </a:buClr>
              <a:buSzPts val="900"/>
              <a:buFont typeface="Arial"/>
              <a:buNone/>
              <a:defRPr sz="900" b="0" i="0" u="none" strike="noStrike" cap="none">
                <a:solidFill>
                  <a:srgbClr val="E22C91"/>
                </a:solidFill>
                <a:latin typeface="Arial"/>
                <a:ea typeface="Arial"/>
                <a:cs typeface="Arial"/>
                <a:sym typeface="Arial"/>
              </a:defRPr>
            </a:lvl1pPr>
            <a:lvl2pPr marL="28575" marR="0" lvl="1" indent="0" algn="l">
              <a:lnSpc>
                <a:spcPct val="103777"/>
              </a:lnSpc>
              <a:spcBef>
                <a:spcPts val="0"/>
              </a:spcBef>
              <a:spcAft>
                <a:spcPts val="0"/>
              </a:spcAft>
              <a:buClr>
                <a:srgbClr val="000000"/>
              </a:buClr>
              <a:buSzPts val="900"/>
              <a:buFont typeface="Arial"/>
              <a:buNone/>
              <a:defRPr sz="900" b="0" i="0" u="none" strike="noStrike" cap="none">
                <a:solidFill>
                  <a:srgbClr val="E22C91"/>
                </a:solidFill>
                <a:latin typeface="Arial"/>
                <a:ea typeface="Arial"/>
                <a:cs typeface="Arial"/>
                <a:sym typeface="Arial"/>
              </a:defRPr>
            </a:lvl2pPr>
            <a:lvl3pPr marL="28575" marR="0" lvl="2" indent="0" algn="l">
              <a:lnSpc>
                <a:spcPct val="103777"/>
              </a:lnSpc>
              <a:spcBef>
                <a:spcPts val="0"/>
              </a:spcBef>
              <a:spcAft>
                <a:spcPts val="0"/>
              </a:spcAft>
              <a:buClr>
                <a:srgbClr val="000000"/>
              </a:buClr>
              <a:buSzPts val="900"/>
              <a:buFont typeface="Arial"/>
              <a:buNone/>
              <a:defRPr sz="900" b="0" i="0" u="none" strike="noStrike" cap="none">
                <a:solidFill>
                  <a:srgbClr val="E22C91"/>
                </a:solidFill>
                <a:latin typeface="Arial"/>
                <a:ea typeface="Arial"/>
                <a:cs typeface="Arial"/>
                <a:sym typeface="Arial"/>
              </a:defRPr>
            </a:lvl3pPr>
            <a:lvl4pPr marL="28575" marR="0" lvl="3" indent="0" algn="l">
              <a:lnSpc>
                <a:spcPct val="103777"/>
              </a:lnSpc>
              <a:spcBef>
                <a:spcPts val="0"/>
              </a:spcBef>
              <a:spcAft>
                <a:spcPts val="0"/>
              </a:spcAft>
              <a:buClr>
                <a:srgbClr val="000000"/>
              </a:buClr>
              <a:buSzPts val="900"/>
              <a:buFont typeface="Arial"/>
              <a:buNone/>
              <a:defRPr sz="900" b="0" i="0" u="none" strike="noStrike" cap="none">
                <a:solidFill>
                  <a:srgbClr val="E22C91"/>
                </a:solidFill>
                <a:latin typeface="Arial"/>
                <a:ea typeface="Arial"/>
                <a:cs typeface="Arial"/>
                <a:sym typeface="Arial"/>
              </a:defRPr>
            </a:lvl4pPr>
            <a:lvl5pPr marL="28575" marR="0" lvl="4" indent="0" algn="l">
              <a:lnSpc>
                <a:spcPct val="103777"/>
              </a:lnSpc>
              <a:spcBef>
                <a:spcPts val="0"/>
              </a:spcBef>
              <a:spcAft>
                <a:spcPts val="0"/>
              </a:spcAft>
              <a:buClr>
                <a:srgbClr val="000000"/>
              </a:buClr>
              <a:buSzPts val="900"/>
              <a:buFont typeface="Arial"/>
              <a:buNone/>
              <a:defRPr sz="900" b="0" i="0" u="none" strike="noStrike" cap="none">
                <a:solidFill>
                  <a:srgbClr val="E22C91"/>
                </a:solidFill>
                <a:latin typeface="Arial"/>
                <a:ea typeface="Arial"/>
                <a:cs typeface="Arial"/>
                <a:sym typeface="Arial"/>
              </a:defRPr>
            </a:lvl5pPr>
            <a:lvl6pPr marL="28575" marR="0" lvl="5" indent="0" algn="l">
              <a:lnSpc>
                <a:spcPct val="103777"/>
              </a:lnSpc>
              <a:spcBef>
                <a:spcPts val="0"/>
              </a:spcBef>
              <a:spcAft>
                <a:spcPts val="0"/>
              </a:spcAft>
              <a:buClr>
                <a:srgbClr val="000000"/>
              </a:buClr>
              <a:buSzPts val="900"/>
              <a:buFont typeface="Arial"/>
              <a:buNone/>
              <a:defRPr sz="900" b="0" i="0" u="none" strike="noStrike" cap="none">
                <a:solidFill>
                  <a:srgbClr val="E22C91"/>
                </a:solidFill>
                <a:latin typeface="Arial"/>
                <a:ea typeface="Arial"/>
                <a:cs typeface="Arial"/>
                <a:sym typeface="Arial"/>
              </a:defRPr>
            </a:lvl6pPr>
            <a:lvl7pPr marL="28575" marR="0" lvl="6" indent="0" algn="l">
              <a:lnSpc>
                <a:spcPct val="103777"/>
              </a:lnSpc>
              <a:spcBef>
                <a:spcPts val="0"/>
              </a:spcBef>
              <a:spcAft>
                <a:spcPts val="0"/>
              </a:spcAft>
              <a:buClr>
                <a:srgbClr val="000000"/>
              </a:buClr>
              <a:buSzPts val="900"/>
              <a:buFont typeface="Arial"/>
              <a:buNone/>
              <a:defRPr sz="900" b="0" i="0" u="none" strike="noStrike" cap="none">
                <a:solidFill>
                  <a:srgbClr val="E22C91"/>
                </a:solidFill>
                <a:latin typeface="Arial"/>
                <a:ea typeface="Arial"/>
                <a:cs typeface="Arial"/>
                <a:sym typeface="Arial"/>
              </a:defRPr>
            </a:lvl7pPr>
            <a:lvl8pPr marL="28575" marR="0" lvl="7" indent="0" algn="l">
              <a:lnSpc>
                <a:spcPct val="103777"/>
              </a:lnSpc>
              <a:spcBef>
                <a:spcPts val="0"/>
              </a:spcBef>
              <a:spcAft>
                <a:spcPts val="0"/>
              </a:spcAft>
              <a:buClr>
                <a:srgbClr val="000000"/>
              </a:buClr>
              <a:buSzPts val="900"/>
              <a:buFont typeface="Arial"/>
              <a:buNone/>
              <a:defRPr sz="900" b="0" i="0" u="none" strike="noStrike" cap="none">
                <a:solidFill>
                  <a:srgbClr val="E22C91"/>
                </a:solidFill>
                <a:latin typeface="Arial"/>
                <a:ea typeface="Arial"/>
                <a:cs typeface="Arial"/>
                <a:sym typeface="Arial"/>
              </a:defRPr>
            </a:lvl8pPr>
            <a:lvl9pPr marL="28575" marR="0" lvl="8" indent="0" algn="l">
              <a:lnSpc>
                <a:spcPct val="103777"/>
              </a:lnSpc>
              <a:spcBef>
                <a:spcPts val="0"/>
              </a:spcBef>
              <a:spcAft>
                <a:spcPts val="0"/>
              </a:spcAft>
              <a:buClr>
                <a:srgbClr val="000000"/>
              </a:buClr>
              <a:buSzPts val="900"/>
              <a:buFont typeface="Arial"/>
              <a:buNone/>
              <a:defRPr sz="900" b="0" i="0" u="none" strike="noStrike" cap="none">
                <a:solidFill>
                  <a:srgbClr val="E22C91"/>
                </a:solidFill>
                <a:latin typeface="Arial"/>
                <a:ea typeface="Arial"/>
                <a:cs typeface="Arial"/>
                <a:sym typeface="Arial"/>
              </a:defRPr>
            </a:lvl9pPr>
          </a:lstStyle>
          <a:p>
            <a:pPr marL="28575"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matchingName="2_Title and Content" type="obj">
  <p:cSld name="OBJECT">
    <p:bg>
      <p:bgPr>
        <a:solidFill>
          <a:schemeClr val="lt1"/>
        </a:solidFill>
        <a:effectLst/>
      </p:bgPr>
    </p:bg>
    <p:spTree>
      <p:nvGrpSpPr>
        <p:cNvPr id="1" name="Shape 44"/>
        <p:cNvGrpSpPr/>
        <p:nvPr/>
      </p:nvGrpSpPr>
      <p:grpSpPr>
        <a:xfrm>
          <a:off x="0" y="0"/>
          <a:ext cx="0" cy="0"/>
          <a:chOff x="0" y="0"/>
          <a:chExt cx="0" cy="0"/>
        </a:xfrm>
      </p:grpSpPr>
      <p:sp>
        <p:nvSpPr>
          <p:cNvPr id="45" name="Google Shape;45;p11"/>
          <p:cNvSpPr txBox="1">
            <a:spLocks noGrp="1"/>
          </p:cNvSpPr>
          <p:nvPr>
            <p:ph type="title"/>
          </p:nvPr>
        </p:nvSpPr>
        <p:spPr>
          <a:xfrm>
            <a:off x="228600" y="137319"/>
            <a:ext cx="4114800" cy="571500"/>
          </a:xfrm>
          <a:prstGeom prst="rect">
            <a:avLst/>
          </a:prstGeom>
          <a:noFill/>
          <a:ln>
            <a:noFill/>
          </a:ln>
        </p:spPr>
        <p:txBody>
          <a:bodyPr spcFirstLastPara="1" wrap="square" lIns="0" tIns="0" rIns="0" bIns="0" anchor="ctr" anchorCtr="0">
            <a:normAutofit/>
          </a:bodyPr>
          <a:lstStyle>
            <a:lvl1pPr lvl="0" algn="ctr">
              <a:lnSpc>
                <a:spcPct val="100000"/>
              </a:lnSpc>
              <a:spcBef>
                <a:spcPts val="0"/>
              </a:spcBef>
              <a:spcAft>
                <a:spcPts val="0"/>
              </a:spcAft>
              <a:buSzPts val="2200"/>
              <a:buNone/>
              <a:defRPr sz="2400" b="0" i="0">
                <a:solidFill>
                  <a:schemeClr val="lt1"/>
                </a:solidFill>
                <a:latin typeface="Arial"/>
                <a:ea typeface="Arial"/>
                <a:cs typeface="Arial"/>
                <a:sym typeface="Arial"/>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46" name="Google Shape;46;p11"/>
          <p:cNvSpPr txBox="1">
            <a:spLocks noGrp="1"/>
          </p:cNvSpPr>
          <p:nvPr>
            <p:ph type="body" idx="1"/>
          </p:nvPr>
        </p:nvSpPr>
        <p:spPr>
          <a:xfrm>
            <a:off x="228600" y="800100"/>
            <a:ext cx="4114800" cy="2263200"/>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300"/>
              </a:spcBef>
              <a:spcAft>
                <a:spcPts val="0"/>
              </a:spcAft>
              <a:buSzPts val="1600"/>
              <a:buNone/>
              <a:defRPr b="0" i="0">
                <a:solidFill>
                  <a:schemeClr val="dk1"/>
                </a:solidFill>
              </a:defRPr>
            </a:lvl1pPr>
            <a:lvl2pPr marL="914400" lvl="1" indent="-317500" algn="l">
              <a:lnSpc>
                <a:spcPct val="100000"/>
              </a:lnSpc>
              <a:spcBef>
                <a:spcPts val="300"/>
              </a:spcBef>
              <a:spcAft>
                <a:spcPts val="0"/>
              </a:spcAft>
              <a:buSzPts val="1400"/>
              <a:buChar char="–"/>
              <a:defRPr/>
            </a:lvl2pPr>
            <a:lvl3pPr marL="1371600" lvl="2" indent="-304800" algn="l">
              <a:lnSpc>
                <a:spcPct val="100000"/>
              </a:lnSpc>
              <a:spcBef>
                <a:spcPts val="200"/>
              </a:spcBef>
              <a:spcAft>
                <a:spcPts val="0"/>
              </a:spcAft>
              <a:buSzPts val="1200"/>
              <a:buChar char="•"/>
              <a:defRPr/>
            </a:lvl3pPr>
            <a:lvl4pPr marL="1828800" lvl="3" indent="-292100" algn="l">
              <a:lnSpc>
                <a:spcPct val="100000"/>
              </a:lnSpc>
              <a:spcBef>
                <a:spcPts val="200"/>
              </a:spcBef>
              <a:spcAft>
                <a:spcPts val="0"/>
              </a:spcAft>
              <a:buSzPts val="1000"/>
              <a:buChar char="–"/>
              <a:defRPr/>
            </a:lvl4pPr>
            <a:lvl5pPr marL="2286000" lvl="4" indent="-292100" algn="l">
              <a:lnSpc>
                <a:spcPct val="100000"/>
              </a:lnSpc>
              <a:spcBef>
                <a:spcPts val="200"/>
              </a:spcBef>
              <a:spcAft>
                <a:spcPts val="0"/>
              </a:spcAft>
              <a:buSzPts val="1000"/>
              <a:buChar char="»"/>
              <a:defRPr/>
            </a:lvl5pPr>
            <a:lvl6pPr marL="2743200" lvl="5" indent="-292100" algn="l">
              <a:lnSpc>
                <a:spcPct val="100000"/>
              </a:lnSpc>
              <a:spcBef>
                <a:spcPts val="200"/>
              </a:spcBef>
              <a:spcAft>
                <a:spcPts val="0"/>
              </a:spcAft>
              <a:buSzPts val="1000"/>
              <a:buChar char="•"/>
              <a:defRPr/>
            </a:lvl6pPr>
            <a:lvl7pPr marL="3200400" lvl="6" indent="-292100" algn="l">
              <a:lnSpc>
                <a:spcPct val="100000"/>
              </a:lnSpc>
              <a:spcBef>
                <a:spcPts val="200"/>
              </a:spcBef>
              <a:spcAft>
                <a:spcPts val="0"/>
              </a:spcAft>
              <a:buSzPts val="1000"/>
              <a:buChar char="•"/>
              <a:defRPr/>
            </a:lvl7pPr>
            <a:lvl8pPr marL="3657600" lvl="7" indent="-292100" algn="l">
              <a:lnSpc>
                <a:spcPct val="100000"/>
              </a:lnSpc>
              <a:spcBef>
                <a:spcPts val="200"/>
              </a:spcBef>
              <a:spcAft>
                <a:spcPts val="0"/>
              </a:spcAft>
              <a:buSzPts val="1000"/>
              <a:buChar char="•"/>
              <a:defRPr/>
            </a:lvl8pPr>
            <a:lvl9pPr marL="4114800" lvl="8" indent="-292100" algn="l">
              <a:lnSpc>
                <a:spcPct val="100000"/>
              </a:lnSpc>
              <a:spcBef>
                <a:spcPts val="200"/>
              </a:spcBef>
              <a:spcAft>
                <a:spcPts val="0"/>
              </a:spcAft>
              <a:buSzPts val="1000"/>
              <a:buChar char="•"/>
              <a:defRPr/>
            </a:lvl9pPr>
          </a:lstStyle>
          <a:p>
            <a:endParaRPr/>
          </a:p>
        </p:txBody>
      </p:sp>
      <p:sp>
        <p:nvSpPr>
          <p:cNvPr id="47" name="Google Shape;47;p11"/>
          <p:cNvSpPr txBox="1">
            <a:spLocks noGrp="1"/>
          </p:cNvSpPr>
          <p:nvPr>
            <p:ph type="ftr" idx="11"/>
          </p:nvPr>
        </p:nvSpPr>
        <p:spPr>
          <a:xfrm>
            <a:off x="1562100" y="3178175"/>
            <a:ext cx="1447800" cy="182700"/>
          </a:xfrm>
          <a:prstGeom prst="rect">
            <a:avLst/>
          </a:prstGeom>
          <a:noFill/>
          <a:ln>
            <a:noFill/>
          </a:ln>
        </p:spPr>
        <p:txBody>
          <a:bodyPr spcFirstLastPara="1" wrap="square" lIns="0" tIns="0" rIns="0" bIns="0" anchor="ctr" anchorCtr="0">
            <a:noAutofit/>
          </a:bodyPr>
          <a:lstStyle>
            <a:lvl1pPr marR="0" lvl="0" algn="ctr" rtl="0">
              <a:lnSpc>
                <a:spcPct val="100000"/>
              </a:lnSpc>
              <a:spcBef>
                <a:spcPts val="0"/>
              </a:spcBef>
              <a:spcAft>
                <a:spcPts val="0"/>
              </a:spcAft>
              <a:buClr>
                <a:srgbClr val="000000"/>
              </a:buClr>
              <a:buSzPts val="700"/>
              <a:buFont typeface="Arial"/>
              <a:buNone/>
              <a:defRPr sz="900" b="1" i="0" u="none" strike="noStrike" cap="none">
                <a:solidFill>
                  <a:srgbClr val="E22C91"/>
                </a:solidFill>
                <a:latin typeface="Arial"/>
                <a:ea typeface="Arial"/>
                <a:cs typeface="Arial"/>
                <a:sym typeface="Arial"/>
              </a:defRPr>
            </a:lvl1pPr>
            <a:lvl2pPr marR="0" lvl="1" algn="l" rtl="0">
              <a:lnSpc>
                <a:spcPct val="100000"/>
              </a:lnSpc>
              <a:spcBef>
                <a:spcPts val="0"/>
              </a:spcBef>
              <a:spcAft>
                <a:spcPts val="0"/>
              </a:spcAft>
              <a:buClr>
                <a:srgbClr val="000000"/>
              </a:buClr>
              <a:buSzPts val="700"/>
              <a:buFont typeface="Arial"/>
              <a:buNone/>
              <a:defRPr sz="7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700"/>
              <a:buFont typeface="Arial"/>
              <a:buNone/>
              <a:defRPr sz="7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700"/>
              <a:buFont typeface="Arial"/>
              <a:buNone/>
              <a:defRPr sz="7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700"/>
              <a:buFont typeface="Arial"/>
              <a:buNone/>
              <a:defRPr sz="7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700"/>
              <a:buFont typeface="Arial"/>
              <a:buNone/>
              <a:defRPr sz="7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700"/>
              <a:buFont typeface="Arial"/>
              <a:buNone/>
              <a:defRPr sz="7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700"/>
              <a:buFont typeface="Arial"/>
              <a:buNone/>
              <a:defRPr sz="7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700"/>
              <a:buFont typeface="Arial"/>
              <a:buNone/>
              <a:defRPr sz="700" b="0" i="0" u="none" strike="noStrike" cap="none">
                <a:solidFill>
                  <a:srgbClr val="000000"/>
                </a:solidFill>
                <a:latin typeface="Arial"/>
                <a:ea typeface="Arial"/>
                <a:cs typeface="Arial"/>
                <a:sym typeface="Arial"/>
              </a:defRPr>
            </a:lvl9pPr>
          </a:lstStyle>
          <a:p>
            <a:endParaRPr/>
          </a:p>
        </p:txBody>
      </p:sp>
      <p:sp>
        <p:nvSpPr>
          <p:cNvPr id="48" name="Google Shape;48;p11"/>
          <p:cNvSpPr txBox="1">
            <a:spLocks noGrp="1"/>
          </p:cNvSpPr>
          <p:nvPr>
            <p:ph type="dt" idx="10"/>
          </p:nvPr>
        </p:nvSpPr>
        <p:spPr>
          <a:xfrm>
            <a:off x="228600" y="3178175"/>
            <a:ext cx="1066800" cy="182700"/>
          </a:xfrm>
          <a:prstGeom prst="rect">
            <a:avLst/>
          </a:prstGeom>
          <a:noFill/>
          <a:ln>
            <a:noFill/>
          </a:ln>
        </p:spPr>
        <p:txBody>
          <a:bodyPr spcFirstLastPara="1" wrap="square" lIns="0" tIns="0" rIns="0" bIns="0" anchor="ctr" anchorCtr="0">
            <a:noAutofit/>
          </a:bodyPr>
          <a:lstStyle>
            <a:lvl1pPr marR="0" lvl="0" algn="l" rtl="0">
              <a:lnSpc>
                <a:spcPct val="100000"/>
              </a:lnSpc>
              <a:spcBef>
                <a:spcPts val="0"/>
              </a:spcBef>
              <a:spcAft>
                <a:spcPts val="0"/>
              </a:spcAft>
              <a:buClr>
                <a:srgbClr val="000000"/>
              </a:buClr>
              <a:buSzPts val="700"/>
              <a:buFont typeface="Arial"/>
              <a:buNone/>
              <a:defRPr sz="700" b="0" i="0" u="none" strike="noStrike" cap="none">
                <a:solidFill>
                  <a:srgbClr val="888888"/>
                </a:solidFill>
                <a:latin typeface="Arial"/>
                <a:ea typeface="Arial"/>
                <a:cs typeface="Arial"/>
                <a:sym typeface="Arial"/>
              </a:defRPr>
            </a:lvl1pPr>
            <a:lvl2pPr marR="0" lvl="1" algn="l" rtl="0">
              <a:lnSpc>
                <a:spcPct val="100000"/>
              </a:lnSpc>
              <a:spcBef>
                <a:spcPts val="0"/>
              </a:spcBef>
              <a:spcAft>
                <a:spcPts val="0"/>
              </a:spcAft>
              <a:buClr>
                <a:srgbClr val="000000"/>
              </a:buClr>
              <a:buSzPts val="700"/>
              <a:buFont typeface="Arial"/>
              <a:buNone/>
              <a:defRPr sz="7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700"/>
              <a:buFont typeface="Arial"/>
              <a:buNone/>
              <a:defRPr sz="7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700"/>
              <a:buFont typeface="Arial"/>
              <a:buNone/>
              <a:defRPr sz="7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700"/>
              <a:buFont typeface="Arial"/>
              <a:buNone/>
              <a:defRPr sz="7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700"/>
              <a:buFont typeface="Arial"/>
              <a:buNone/>
              <a:defRPr sz="7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700"/>
              <a:buFont typeface="Arial"/>
              <a:buNone/>
              <a:defRPr sz="7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700"/>
              <a:buFont typeface="Arial"/>
              <a:buNone/>
              <a:defRPr sz="7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700"/>
              <a:buFont typeface="Arial"/>
              <a:buNone/>
              <a:defRPr sz="700" b="0" i="0" u="none" strike="noStrike" cap="none">
                <a:solidFill>
                  <a:srgbClr val="000000"/>
                </a:solidFill>
                <a:latin typeface="Arial"/>
                <a:ea typeface="Arial"/>
                <a:cs typeface="Arial"/>
                <a:sym typeface="Arial"/>
              </a:defRPr>
            </a:lvl9pPr>
          </a:lstStyle>
          <a:p>
            <a:endParaRPr/>
          </a:p>
        </p:txBody>
      </p:sp>
      <p:sp>
        <p:nvSpPr>
          <p:cNvPr id="49" name="Google Shape;49;p11"/>
          <p:cNvSpPr txBox="1">
            <a:spLocks noGrp="1"/>
          </p:cNvSpPr>
          <p:nvPr>
            <p:ph type="sldNum" idx="12"/>
          </p:nvPr>
        </p:nvSpPr>
        <p:spPr>
          <a:xfrm>
            <a:off x="3276600" y="3178175"/>
            <a:ext cx="1066800" cy="182700"/>
          </a:xfrm>
          <a:prstGeom prst="rect">
            <a:avLst/>
          </a:prstGeom>
          <a:noFill/>
          <a:ln>
            <a:noFill/>
          </a:ln>
        </p:spPr>
        <p:txBody>
          <a:bodyPr spcFirstLastPara="1" wrap="square" lIns="0" tIns="0" rIns="0" bIns="0" anchor="ctr" anchorCtr="0">
            <a:noAutofit/>
          </a:bodyPr>
          <a:lstStyle>
            <a:lvl1pPr marL="25400" marR="0" lvl="0" indent="0" algn="r">
              <a:lnSpc>
                <a:spcPct val="103777"/>
              </a:lnSpc>
              <a:spcBef>
                <a:spcPts val="0"/>
              </a:spcBef>
              <a:spcAft>
                <a:spcPts val="0"/>
              </a:spcAft>
              <a:buClr>
                <a:srgbClr val="000000"/>
              </a:buClr>
              <a:buSzPts val="600"/>
              <a:buFont typeface="Arial"/>
              <a:buNone/>
              <a:defRPr sz="900" b="0" i="0" u="none" strike="noStrike" cap="none">
                <a:solidFill>
                  <a:srgbClr val="E22C91"/>
                </a:solidFill>
                <a:latin typeface="Arial"/>
                <a:ea typeface="Arial"/>
                <a:cs typeface="Arial"/>
                <a:sym typeface="Arial"/>
              </a:defRPr>
            </a:lvl1pPr>
            <a:lvl2pPr marL="25400" marR="0" lvl="1" indent="0" algn="r">
              <a:lnSpc>
                <a:spcPct val="103777"/>
              </a:lnSpc>
              <a:spcBef>
                <a:spcPts val="0"/>
              </a:spcBef>
              <a:spcAft>
                <a:spcPts val="0"/>
              </a:spcAft>
              <a:buClr>
                <a:srgbClr val="000000"/>
              </a:buClr>
              <a:buSzPts val="600"/>
              <a:buFont typeface="Arial"/>
              <a:buNone/>
              <a:defRPr sz="900" b="0" i="0" u="none" strike="noStrike" cap="none">
                <a:solidFill>
                  <a:srgbClr val="E22C91"/>
                </a:solidFill>
                <a:latin typeface="Arial"/>
                <a:ea typeface="Arial"/>
                <a:cs typeface="Arial"/>
                <a:sym typeface="Arial"/>
              </a:defRPr>
            </a:lvl2pPr>
            <a:lvl3pPr marL="25400" marR="0" lvl="2" indent="0" algn="r">
              <a:lnSpc>
                <a:spcPct val="103777"/>
              </a:lnSpc>
              <a:spcBef>
                <a:spcPts val="0"/>
              </a:spcBef>
              <a:spcAft>
                <a:spcPts val="0"/>
              </a:spcAft>
              <a:buClr>
                <a:srgbClr val="000000"/>
              </a:buClr>
              <a:buSzPts val="600"/>
              <a:buFont typeface="Arial"/>
              <a:buNone/>
              <a:defRPr sz="900" b="0" i="0" u="none" strike="noStrike" cap="none">
                <a:solidFill>
                  <a:srgbClr val="E22C91"/>
                </a:solidFill>
                <a:latin typeface="Arial"/>
                <a:ea typeface="Arial"/>
                <a:cs typeface="Arial"/>
                <a:sym typeface="Arial"/>
              </a:defRPr>
            </a:lvl3pPr>
            <a:lvl4pPr marL="25400" marR="0" lvl="3" indent="0" algn="r">
              <a:lnSpc>
                <a:spcPct val="103777"/>
              </a:lnSpc>
              <a:spcBef>
                <a:spcPts val="0"/>
              </a:spcBef>
              <a:spcAft>
                <a:spcPts val="0"/>
              </a:spcAft>
              <a:buClr>
                <a:srgbClr val="000000"/>
              </a:buClr>
              <a:buSzPts val="600"/>
              <a:buFont typeface="Arial"/>
              <a:buNone/>
              <a:defRPr sz="900" b="0" i="0" u="none" strike="noStrike" cap="none">
                <a:solidFill>
                  <a:srgbClr val="E22C91"/>
                </a:solidFill>
                <a:latin typeface="Arial"/>
                <a:ea typeface="Arial"/>
                <a:cs typeface="Arial"/>
                <a:sym typeface="Arial"/>
              </a:defRPr>
            </a:lvl4pPr>
            <a:lvl5pPr marL="25400" marR="0" lvl="4" indent="0" algn="r">
              <a:lnSpc>
                <a:spcPct val="103777"/>
              </a:lnSpc>
              <a:spcBef>
                <a:spcPts val="0"/>
              </a:spcBef>
              <a:spcAft>
                <a:spcPts val="0"/>
              </a:spcAft>
              <a:buClr>
                <a:srgbClr val="000000"/>
              </a:buClr>
              <a:buSzPts val="600"/>
              <a:buFont typeface="Arial"/>
              <a:buNone/>
              <a:defRPr sz="900" b="0" i="0" u="none" strike="noStrike" cap="none">
                <a:solidFill>
                  <a:srgbClr val="E22C91"/>
                </a:solidFill>
                <a:latin typeface="Arial"/>
                <a:ea typeface="Arial"/>
                <a:cs typeface="Arial"/>
                <a:sym typeface="Arial"/>
              </a:defRPr>
            </a:lvl5pPr>
            <a:lvl6pPr marL="25400" marR="0" lvl="5" indent="0" algn="r">
              <a:lnSpc>
                <a:spcPct val="103777"/>
              </a:lnSpc>
              <a:spcBef>
                <a:spcPts val="0"/>
              </a:spcBef>
              <a:spcAft>
                <a:spcPts val="0"/>
              </a:spcAft>
              <a:buClr>
                <a:srgbClr val="000000"/>
              </a:buClr>
              <a:buSzPts val="600"/>
              <a:buFont typeface="Arial"/>
              <a:buNone/>
              <a:defRPr sz="900" b="0" i="0" u="none" strike="noStrike" cap="none">
                <a:solidFill>
                  <a:srgbClr val="E22C91"/>
                </a:solidFill>
                <a:latin typeface="Arial"/>
                <a:ea typeface="Arial"/>
                <a:cs typeface="Arial"/>
                <a:sym typeface="Arial"/>
              </a:defRPr>
            </a:lvl6pPr>
            <a:lvl7pPr marL="25400" marR="0" lvl="6" indent="0" algn="r">
              <a:lnSpc>
                <a:spcPct val="103777"/>
              </a:lnSpc>
              <a:spcBef>
                <a:spcPts val="0"/>
              </a:spcBef>
              <a:spcAft>
                <a:spcPts val="0"/>
              </a:spcAft>
              <a:buClr>
                <a:srgbClr val="000000"/>
              </a:buClr>
              <a:buSzPts val="600"/>
              <a:buFont typeface="Arial"/>
              <a:buNone/>
              <a:defRPr sz="900" b="0" i="0" u="none" strike="noStrike" cap="none">
                <a:solidFill>
                  <a:srgbClr val="E22C91"/>
                </a:solidFill>
                <a:latin typeface="Arial"/>
                <a:ea typeface="Arial"/>
                <a:cs typeface="Arial"/>
                <a:sym typeface="Arial"/>
              </a:defRPr>
            </a:lvl7pPr>
            <a:lvl8pPr marL="25400" marR="0" lvl="7" indent="0" algn="r">
              <a:lnSpc>
                <a:spcPct val="103777"/>
              </a:lnSpc>
              <a:spcBef>
                <a:spcPts val="0"/>
              </a:spcBef>
              <a:spcAft>
                <a:spcPts val="0"/>
              </a:spcAft>
              <a:buClr>
                <a:srgbClr val="000000"/>
              </a:buClr>
              <a:buSzPts val="600"/>
              <a:buFont typeface="Arial"/>
              <a:buNone/>
              <a:defRPr sz="900" b="0" i="0" u="none" strike="noStrike" cap="none">
                <a:solidFill>
                  <a:srgbClr val="E22C91"/>
                </a:solidFill>
                <a:latin typeface="Arial"/>
                <a:ea typeface="Arial"/>
                <a:cs typeface="Arial"/>
                <a:sym typeface="Arial"/>
              </a:defRPr>
            </a:lvl8pPr>
            <a:lvl9pPr marL="25400" marR="0" lvl="8" indent="0" algn="r">
              <a:lnSpc>
                <a:spcPct val="103777"/>
              </a:lnSpc>
              <a:spcBef>
                <a:spcPts val="0"/>
              </a:spcBef>
              <a:spcAft>
                <a:spcPts val="0"/>
              </a:spcAft>
              <a:buClr>
                <a:srgbClr val="000000"/>
              </a:buClr>
              <a:buSzPts val="600"/>
              <a:buFont typeface="Arial"/>
              <a:buNone/>
              <a:defRPr sz="900" b="0" i="0" u="none" strike="noStrike" cap="none">
                <a:solidFill>
                  <a:srgbClr val="E22C91"/>
                </a:solidFill>
                <a:latin typeface="Arial"/>
                <a:ea typeface="Arial"/>
                <a:cs typeface="Arial"/>
                <a:sym typeface="Arial"/>
              </a:defRPr>
            </a:lvl9pPr>
          </a:lstStyle>
          <a:p>
            <a:pPr marL="2540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1_Blank">
  <p:cSld name="1_Blank">
    <p:spTree>
      <p:nvGrpSpPr>
        <p:cNvPr id="1" name="Shape 50"/>
        <p:cNvGrpSpPr/>
        <p:nvPr/>
      </p:nvGrpSpPr>
      <p:grpSpPr>
        <a:xfrm>
          <a:off x="0" y="0"/>
          <a:ext cx="0" cy="0"/>
          <a:chOff x="0" y="0"/>
          <a:chExt cx="0" cy="0"/>
        </a:xfrm>
      </p:grpSpPr>
      <p:sp>
        <p:nvSpPr>
          <p:cNvPr id="51" name="Google Shape;51;p12"/>
          <p:cNvSpPr txBox="1">
            <a:spLocks noGrp="1"/>
          </p:cNvSpPr>
          <p:nvPr>
            <p:ph type="ftr" idx="11"/>
          </p:nvPr>
        </p:nvSpPr>
        <p:spPr>
          <a:xfrm>
            <a:off x="1562100" y="3178175"/>
            <a:ext cx="1447800" cy="182700"/>
          </a:xfrm>
          <a:prstGeom prst="rect">
            <a:avLst/>
          </a:prstGeom>
          <a:noFill/>
          <a:ln>
            <a:noFill/>
          </a:ln>
        </p:spPr>
        <p:txBody>
          <a:bodyPr spcFirstLastPara="1" wrap="square" lIns="0" tIns="0" rIns="0" bIns="0" anchor="ctr" anchorCtr="0">
            <a:noAutofit/>
          </a:bodyPr>
          <a:lstStyle>
            <a:lvl1pPr marR="0" lvl="0" algn="ctr" rtl="0">
              <a:lnSpc>
                <a:spcPct val="100000"/>
              </a:lnSpc>
              <a:spcBef>
                <a:spcPts val="0"/>
              </a:spcBef>
              <a:spcAft>
                <a:spcPts val="0"/>
              </a:spcAft>
              <a:buClr>
                <a:srgbClr val="000000"/>
              </a:buClr>
              <a:buSzPts val="700"/>
              <a:buFont typeface="Arial"/>
              <a:buNone/>
              <a:defRPr sz="900" b="1" i="0" u="none" strike="noStrike" cap="none">
                <a:solidFill>
                  <a:srgbClr val="E22C91"/>
                </a:solidFill>
                <a:latin typeface="Arial"/>
                <a:ea typeface="Arial"/>
                <a:cs typeface="Arial"/>
                <a:sym typeface="Arial"/>
              </a:defRPr>
            </a:lvl1pPr>
            <a:lvl2pPr marR="0" lvl="1" algn="l" rtl="0">
              <a:lnSpc>
                <a:spcPct val="100000"/>
              </a:lnSpc>
              <a:spcBef>
                <a:spcPts val="0"/>
              </a:spcBef>
              <a:spcAft>
                <a:spcPts val="0"/>
              </a:spcAft>
              <a:buClr>
                <a:srgbClr val="000000"/>
              </a:buClr>
              <a:buSzPts val="700"/>
              <a:buFont typeface="Arial"/>
              <a:buNone/>
              <a:defRPr sz="7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700"/>
              <a:buFont typeface="Arial"/>
              <a:buNone/>
              <a:defRPr sz="7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700"/>
              <a:buFont typeface="Arial"/>
              <a:buNone/>
              <a:defRPr sz="7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700"/>
              <a:buFont typeface="Arial"/>
              <a:buNone/>
              <a:defRPr sz="7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700"/>
              <a:buFont typeface="Arial"/>
              <a:buNone/>
              <a:defRPr sz="7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700"/>
              <a:buFont typeface="Arial"/>
              <a:buNone/>
              <a:defRPr sz="7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700"/>
              <a:buFont typeface="Arial"/>
              <a:buNone/>
              <a:defRPr sz="7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700"/>
              <a:buFont typeface="Arial"/>
              <a:buNone/>
              <a:defRPr sz="700" b="0" i="0" u="none" strike="noStrike" cap="none">
                <a:solidFill>
                  <a:srgbClr val="000000"/>
                </a:solidFill>
                <a:latin typeface="Arial"/>
                <a:ea typeface="Arial"/>
                <a:cs typeface="Arial"/>
                <a:sym typeface="Arial"/>
              </a:defRPr>
            </a:lvl9pPr>
          </a:lstStyle>
          <a:p>
            <a:endParaRPr/>
          </a:p>
        </p:txBody>
      </p:sp>
      <p:sp>
        <p:nvSpPr>
          <p:cNvPr id="52" name="Google Shape;52;p12"/>
          <p:cNvSpPr txBox="1">
            <a:spLocks noGrp="1"/>
          </p:cNvSpPr>
          <p:nvPr>
            <p:ph type="dt" idx="10"/>
          </p:nvPr>
        </p:nvSpPr>
        <p:spPr>
          <a:xfrm>
            <a:off x="228600" y="3178175"/>
            <a:ext cx="1066800" cy="182700"/>
          </a:xfrm>
          <a:prstGeom prst="rect">
            <a:avLst/>
          </a:prstGeom>
          <a:noFill/>
          <a:ln>
            <a:noFill/>
          </a:ln>
        </p:spPr>
        <p:txBody>
          <a:bodyPr spcFirstLastPara="1" wrap="square" lIns="0" tIns="0" rIns="0" bIns="0" anchor="ctr" anchorCtr="0">
            <a:noAutofit/>
          </a:bodyPr>
          <a:lstStyle>
            <a:lvl1pPr marR="0" lvl="0" algn="l" rtl="0">
              <a:lnSpc>
                <a:spcPct val="100000"/>
              </a:lnSpc>
              <a:spcBef>
                <a:spcPts val="0"/>
              </a:spcBef>
              <a:spcAft>
                <a:spcPts val="0"/>
              </a:spcAft>
              <a:buClr>
                <a:srgbClr val="000000"/>
              </a:buClr>
              <a:buSzPts val="700"/>
              <a:buFont typeface="Arial"/>
              <a:buNone/>
              <a:defRPr sz="700" b="0" i="0" u="none" strike="noStrike" cap="none">
                <a:solidFill>
                  <a:srgbClr val="888888"/>
                </a:solidFill>
                <a:latin typeface="Arial"/>
                <a:ea typeface="Arial"/>
                <a:cs typeface="Arial"/>
                <a:sym typeface="Arial"/>
              </a:defRPr>
            </a:lvl1pPr>
            <a:lvl2pPr marR="0" lvl="1" algn="l" rtl="0">
              <a:lnSpc>
                <a:spcPct val="100000"/>
              </a:lnSpc>
              <a:spcBef>
                <a:spcPts val="0"/>
              </a:spcBef>
              <a:spcAft>
                <a:spcPts val="0"/>
              </a:spcAft>
              <a:buClr>
                <a:srgbClr val="000000"/>
              </a:buClr>
              <a:buSzPts val="700"/>
              <a:buFont typeface="Arial"/>
              <a:buNone/>
              <a:defRPr sz="7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700"/>
              <a:buFont typeface="Arial"/>
              <a:buNone/>
              <a:defRPr sz="7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700"/>
              <a:buFont typeface="Arial"/>
              <a:buNone/>
              <a:defRPr sz="7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700"/>
              <a:buFont typeface="Arial"/>
              <a:buNone/>
              <a:defRPr sz="7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700"/>
              <a:buFont typeface="Arial"/>
              <a:buNone/>
              <a:defRPr sz="7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700"/>
              <a:buFont typeface="Arial"/>
              <a:buNone/>
              <a:defRPr sz="7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700"/>
              <a:buFont typeface="Arial"/>
              <a:buNone/>
              <a:defRPr sz="7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700"/>
              <a:buFont typeface="Arial"/>
              <a:buNone/>
              <a:defRPr sz="700" b="0" i="0" u="none" strike="noStrike" cap="none">
                <a:solidFill>
                  <a:srgbClr val="000000"/>
                </a:solidFill>
                <a:latin typeface="Arial"/>
                <a:ea typeface="Arial"/>
                <a:cs typeface="Arial"/>
                <a:sym typeface="Arial"/>
              </a:defRPr>
            </a:lvl9pPr>
          </a:lstStyle>
          <a:p>
            <a:endParaRPr/>
          </a:p>
        </p:txBody>
      </p:sp>
      <p:sp>
        <p:nvSpPr>
          <p:cNvPr id="53" name="Google Shape;53;p12"/>
          <p:cNvSpPr txBox="1">
            <a:spLocks noGrp="1"/>
          </p:cNvSpPr>
          <p:nvPr>
            <p:ph type="sldNum" idx="12"/>
          </p:nvPr>
        </p:nvSpPr>
        <p:spPr>
          <a:xfrm>
            <a:off x="3276600" y="3178175"/>
            <a:ext cx="1066800" cy="182700"/>
          </a:xfrm>
          <a:prstGeom prst="rect">
            <a:avLst/>
          </a:prstGeom>
          <a:noFill/>
          <a:ln>
            <a:noFill/>
          </a:ln>
        </p:spPr>
        <p:txBody>
          <a:bodyPr spcFirstLastPara="1" wrap="square" lIns="0" tIns="0" rIns="0" bIns="0" anchor="ctr" anchorCtr="0">
            <a:noAutofit/>
          </a:bodyPr>
          <a:lstStyle>
            <a:lvl1pPr marL="25400" marR="0" lvl="0" indent="0" algn="r">
              <a:lnSpc>
                <a:spcPct val="103777"/>
              </a:lnSpc>
              <a:spcBef>
                <a:spcPts val="0"/>
              </a:spcBef>
              <a:spcAft>
                <a:spcPts val="0"/>
              </a:spcAft>
              <a:buClr>
                <a:srgbClr val="000000"/>
              </a:buClr>
              <a:buSzPts val="600"/>
              <a:buFont typeface="Arial"/>
              <a:buNone/>
              <a:defRPr sz="900" b="0" i="0" u="none" strike="noStrike" cap="none">
                <a:solidFill>
                  <a:srgbClr val="E22C91"/>
                </a:solidFill>
                <a:latin typeface="Arial"/>
                <a:ea typeface="Arial"/>
                <a:cs typeface="Arial"/>
                <a:sym typeface="Arial"/>
              </a:defRPr>
            </a:lvl1pPr>
            <a:lvl2pPr marL="25400" marR="0" lvl="1" indent="0" algn="r">
              <a:lnSpc>
                <a:spcPct val="103777"/>
              </a:lnSpc>
              <a:spcBef>
                <a:spcPts val="0"/>
              </a:spcBef>
              <a:spcAft>
                <a:spcPts val="0"/>
              </a:spcAft>
              <a:buClr>
                <a:srgbClr val="000000"/>
              </a:buClr>
              <a:buSzPts val="600"/>
              <a:buFont typeface="Arial"/>
              <a:buNone/>
              <a:defRPr sz="900" b="0" i="0" u="none" strike="noStrike" cap="none">
                <a:solidFill>
                  <a:srgbClr val="E22C91"/>
                </a:solidFill>
                <a:latin typeface="Arial"/>
                <a:ea typeface="Arial"/>
                <a:cs typeface="Arial"/>
                <a:sym typeface="Arial"/>
              </a:defRPr>
            </a:lvl2pPr>
            <a:lvl3pPr marL="25400" marR="0" lvl="2" indent="0" algn="r">
              <a:lnSpc>
                <a:spcPct val="103777"/>
              </a:lnSpc>
              <a:spcBef>
                <a:spcPts val="0"/>
              </a:spcBef>
              <a:spcAft>
                <a:spcPts val="0"/>
              </a:spcAft>
              <a:buClr>
                <a:srgbClr val="000000"/>
              </a:buClr>
              <a:buSzPts val="600"/>
              <a:buFont typeface="Arial"/>
              <a:buNone/>
              <a:defRPr sz="900" b="0" i="0" u="none" strike="noStrike" cap="none">
                <a:solidFill>
                  <a:srgbClr val="E22C91"/>
                </a:solidFill>
                <a:latin typeface="Arial"/>
                <a:ea typeface="Arial"/>
                <a:cs typeface="Arial"/>
                <a:sym typeface="Arial"/>
              </a:defRPr>
            </a:lvl3pPr>
            <a:lvl4pPr marL="25400" marR="0" lvl="3" indent="0" algn="r">
              <a:lnSpc>
                <a:spcPct val="103777"/>
              </a:lnSpc>
              <a:spcBef>
                <a:spcPts val="0"/>
              </a:spcBef>
              <a:spcAft>
                <a:spcPts val="0"/>
              </a:spcAft>
              <a:buClr>
                <a:srgbClr val="000000"/>
              </a:buClr>
              <a:buSzPts val="600"/>
              <a:buFont typeface="Arial"/>
              <a:buNone/>
              <a:defRPr sz="900" b="0" i="0" u="none" strike="noStrike" cap="none">
                <a:solidFill>
                  <a:srgbClr val="E22C91"/>
                </a:solidFill>
                <a:latin typeface="Arial"/>
                <a:ea typeface="Arial"/>
                <a:cs typeface="Arial"/>
                <a:sym typeface="Arial"/>
              </a:defRPr>
            </a:lvl4pPr>
            <a:lvl5pPr marL="25400" marR="0" lvl="4" indent="0" algn="r">
              <a:lnSpc>
                <a:spcPct val="103777"/>
              </a:lnSpc>
              <a:spcBef>
                <a:spcPts val="0"/>
              </a:spcBef>
              <a:spcAft>
                <a:spcPts val="0"/>
              </a:spcAft>
              <a:buClr>
                <a:srgbClr val="000000"/>
              </a:buClr>
              <a:buSzPts val="600"/>
              <a:buFont typeface="Arial"/>
              <a:buNone/>
              <a:defRPr sz="900" b="0" i="0" u="none" strike="noStrike" cap="none">
                <a:solidFill>
                  <a:srgbClr val="E22C91"/>
                </a:solidFill>
                <a:latin typeface="Arial"/>
                <a:ea typeface="Arial"/>
                <a:cs typeface="Arial"/>
                <a:sym typeface="Arial"/>
              </a:defRPr>
            </a:lvl5pPr>
            <a:lvl6pPr marL="25400" marR="0" lvl="5" indent="0" algn="r">
              <a:lnSpc>
                <a:spcPct val="103777"/>
              </a:lnSpc>
              <a:spcBef>
                <a:spcPts val="0"/>
              </a:spcBef>
              <a:spcAft>
                <a:spcPts val="0"/>
              </a:spcAft>
              <a:buClr>
                <a:srgbClr val="000000"/>
              </a:buClr>
              <a:buSzPts val="600"/>
              <a:buFont typeface="Arial"/>
              <a:buNone/>
              <a:defRPr sz="900" b="0" i="0" u="none" strike="noStrike" cap="none">
                <a:solidFill>
                  <a:srgbClr val="E22C91"/>
                </a:solidFill>
                <a:latin typeface="Arial"/>
                <a:ea typeface="Arial"/>
                <a:cs typeface="Arial"/>
                <a:sym typeface="Arial"/>
              </a:defRPr>
            </a:lvl6pPr>
            <a:lvl7pPr marL="25400" marR="0" lvl="6" indent="0" algn="r">
              <a:lnSpc>
                <a:spcPct val="103777"/>
              </a:lnSpc>
              <a:spcBef>
                <a:spcPts val="0"/>
              </a:spcBef>
              <a:spcAft>
                <a:spcPts val="0"/>
              </a:spcAft>
              <a:buClr>
                <a:srgbClr val="000000"/>
              </a:buClr>
              <a:buSzPts val="600"/>
              <a:buFont typeface="Arial"/>
              <a:buNone/>
              <a:defRPr sz="900" b="0" i="0" u="none" strike="noStrike" cap="none">
                <a:solidFill>
                  <a:srgbClr val="E22C91"/>
                </a:solidFill>
                <a:latin typeface="Arial"/>
                <a:ea typeface="Arial"/>
                <a:cs typeface="Arial"/>
                <a:sym typeface="Arial"/>
              </a:defRPr>
            </a:lvl7pPr>
            <a:lvl8pPr marL="25400" marR="0" lvl="7" indent="0" algn="r">
              <a:lnSpc>
                <a:spcPct val="103777"/>
              </a:lnSpc>
              <a:spcBef>
                <a:spcPts val="0"/>
              </a:spcBef>
              <a:spcAft>
                <a:spcPts val="0"/>
              </a:spcAft>
              <a:buClr>
                <a:srgbClr val="000000"/>
              </a:buClr>
              <a:buSzPts val="600"/>
              <a:buFont typeface="Arial"/>
              <a:buNone/>
              <a:defRPr sz="900" b="0" i="0" u="none" strike="noStrike" cap="none">
                <a:solidFill>
                  <a:srgbClr val="E22C91"/>
                </a:solidFill>
                <a:latin typeface="Arial"/>
                <a:ea typeface="Arial"/>
                <a:cs typeface="Arial"/>
                <a:sym typeface="Arial"/>
              </a:defRPr>
            </a:lvl8pPr>
            <a:lvl9pPr marL="25400" marR="0" lvl="8" indent="0" algn="r">
              <a:lnSpc>
                <a:spcPct val="103777"/>
              </a:lnSpc>
              <a:spcBef>
                <a:spcPts val="0"/>
              </a:spcBef>
              <a:spcAft>
                <a:spcPts val="0"/>
              </a:spcAft>
              <a:buClr>
                <a:srgbClr val="000000"/>
              </a:buClr>
              <a:buSzPts val="600"/>
              <a:buFont typeface="Arial"/>
              <a:buNone/>
              <a:defRPr sz="900" b="0" i="0" u="none" strike="noStrike" cap="none">
                <a:solidFill>
                  <a:srgbClr val="E22C91"/>
                </a:solidFill>
                <a:latin typeface="Arial"/>
                <a:ea typeface="Arial"/>
                <a:cs typeface="Arial"/>
                <a:sym typeface="Arial"/>
              </a:defRPr>
            </a:lvl9pPr>
          </a:lstStyle>
          <a:p>
            <a:pPr marL="2540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54"/>
        <p:cNvGrpSpPr/>
        <p:nvPr/>
      </p:nvGrpSpPr>
      <p:grpSpPr>
        <a:xfrm>
          <a:off x="0" y="0"/>
          <a:ext cx="0" cy="0"/>
          <a:chOff x="0" y="0"/>
          <a:chExt cx="0" cy="0"/>
        </a:xfrm>
      </p:grpSpPr>
      <p:sp>
        <p:nvSpPr>
          <p:cNvPr id="55" name="Google Shape;55;p13"/>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56" name="Google Shape;56;p13"/>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57" name="Google Shape;57;p1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58"/>
        <p:cNvGrpSpPr/>
        <p:nvPr/>
      </p:nvGrpSpPr>
      <p:grpSpPr>
        <a:xfrm>
          <a:off x="0" y="0"/>
          <a:ext cx="0" cy="0"/>
          <a:chOff x="0" y="0"/>
          <a:chExt cx="0" cy="0"/>
        </a:xfrm>
      </p:grpSpPr>
      <p:sp>
        <p:nvSpPr>
          <p:cNvPr id="59" name="Google Shape;59;p14"/>
          <p:cNvSpPr txBox="1">
            <a:spLocks noGrp="1"/>
          </p:cNvSpPr>
          <p:nvPr>
            <p:ph type="title"/>
          </p:nvPr>
        </p:nvSpPr>
        <p:spPr>
          <a:xfrm>
            <a:off x="311700" y="2150850"/>
            <a:ext cx="8520600" cy="8418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60" name="Google Shape;60;p1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61"/>
        <p:cNvGrpSpPr/>
        <p:nvPr/>
      </p:nvGrpSpPr>
      <p:grpSpPr>
        <a:xfrm>
          <a:off x="0" y="0"/>
          <a:ext cx="0" cy="0"/>
          <a:chOff x="0" y="0"/>
          <a:chExt cx="0" cy="0"/>
        </a:xfrm>
      </p:grpSpPr>
      <p:sp>
        <p:nvSpPr>
          <p:cNvPr id="62" name="Google Shape;62;p15"/>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63" name="Google Shape;63;p15"/>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64" name="Google Shape;64;p1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65"/>
        <p:cNvGrpSpPr/>
        <p:nvPr/>
      </p:nvGrpSpPr>
      <p:grpSpPr>
        <a:xfrm>
          <a:off x="0" y="0"/>
          <a:ext cx="0" cy="0"/>
          <a:chOff x="0" y="0"/>
          <a:chExt cx="0" cy="0"/>
        </a:xfrm>
      </p:grpSpPr>
      <p:sp>
        <p:nvSpPr>
          <p:cNvPr id="66" name="Google Shape;66;p1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67" name="Google Shape;67;p16"/>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68" name="Google Shape;68;p16"/>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69" name="Google Shape;69;p1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70"/>
        <p:cNvGrpSpPr/>
        <p:nvPr/>
      </p:nvGrpSpPr>
      <p:grpSpPr>
        <a:xfrm>
          <a:off x="0" y="0"/>
          <a:ext cx="0" cy="0"/>
          <a:chOff x="0" y="0"/>
          <a:chExt cx="0" cy="0"/>
        </a:xfrm>
      </p:grpSpPr>
      <p:sp>
        <p:nvSpPr>
          <p:cNvPr id="71" name="Google Shape;71;p17"/>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72" name="Google Shape;72;p1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73"/>
        <p:cNvGrpSpPr/>
        <p:nvPr/>
      </p:nvGrpSpPr>
      <p:grpSpPr>
        <a:xfrm>
          <a:off x="0" y="0"/>
          <a:ext cx="0" cy="0"/>
          <a:chOff x="0" y="0"/>
          <a:chExt cx="0" cy="0"/>
        </a:xfrm>
      </p:grpSpPr>
      <p:sp>
        <p:nvSpPr>
          <p:cNvPr id="74" name="Google Shape;74;p18"/>
          <p:cNvSpPr txBox="1">
            <a:spLocks noGrp="1"/>
          </p:cNvSpPr>
          <p:nvPr>
            <p:ph type="title"/>
          </p:nvPr>
        </p:nvSpPr>
        <p:spPr>
          <a:xfrm>
            <a:off x="311700" y="555600"/>
            <a:ext cx="2808000" cy="7557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75" name="Google Shape;75;p18"/>
          <p:cNvSpPr txBox="1">
            <a:spLocks noGrp="1"/>
          </p:cNvSpPr>
          <p:nvPr>
            <p:ph type="body" idx="1"/>
          </p:nvPr>
        </p:nvSpPr>
        <p:spPr>
          <a:xfrm>
            <a:off x="311700" y="1389600"/>
            <a:ext cx="2808000" cy="31794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76" name="Google Shape;76;p1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77"/>
        <p:cNvGrpSpPr/>
        <p:nvPr/>
      </p:nvGrpSpPr>
      <p:grpSpPr>
        <a:xfrm>
          <a:off x="0" y="0"/>
          <a:ext cx="0" cy="0"/>
          <a:chOff x="0" y="0"/>
          <a:chExt cx="0" cy="0"/>
        </a:xfrm>
      </p:grpSpPr>
      <p:sp>
        <p:nvSpPr>
          <p:cNvPr id="78" name="Google Shape;78;p19"/>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79" name="Google Shape;79;p1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80"/>
        <p:cNvGrpSpPr/>
        <p:nvPr/>
      </p:nvGrpSpPr>
      <p:grpSpPr>
        <a:xfrm>
          <a:off x="0" y="0"/>
          <a:ext cx="0" cy="0"/>
          <a:chOff x="0" y="0"/>
          <a:chExt cx="0" cy="0"/>
        </a:xfrm>
      </p:grpSpPr>
      <p:sp>
        <p:nvSpPr>
          <p:cNvPr id="81" name="Google Shape;81;p20"/>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2" name="Google Shape;82;p20"/>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83" name="Google Shape;83;p20"/>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84" name="Google Shape;84;p20"/>
          <p:cNvSpPr txBox="1">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ctr"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85" name="Google Shape;85;p2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86"/>
        <p:cNvGrpSpPr/>
        <p:nvPr/>
      </p:nvGrpSpPr>
      <p:grpSpPr>
        <a:xfrm>
          <a:off x="0" y="0"/>
          <a:ext cx="0" cy="0"/>
          <a:chOff x="0" y="0"/>
          <a:chExt cx="0" cy="0"/>
        </a:xfrm>
      </p:grpSpPr>
      <p:sp>
        <p:nvSpPr>
          <p:cNvPr id="87" name="Google Shape;87;p21"/>
          <p:cNvSpPr txBox="1">
            <a:spLocks noGrp="1"/>
          </p:cNvSpPr>
          <p:nvPr>
            <p:ph type="body" idx="1"/>
          </p:nvPr>
        </p:nvSpPr>
        <p:spPr>
          <a:xfrm>
            <a:off x="311700" y="4230575"/>
            <a:ext cx="5998800" cy="605100"/>
          </a:xfrm>
          <a:prstGeom prst="rect">
            <a:avLst/>
          </a:prstGeom>
          <a:noFill/>
          <a:ln>
            <a:noFill/>
          </a:ln>
        </p:spPr>
        <p:txBody>
          <a:bodyPr spcFirstLastPara="1" wrap="square" lIns="91425" tIns="91425" rIns="91425" bIns="91425" anchor="ctr" anchorCtr="0">
            <a:normAutofit/>
          </a:bodyPr>
          <a:lstStyle>
            <a:lvl1pPr marL="457200" lvl="0" indent="-228600" algn="l">
              <a:lnSpc>
                <a:spcPct val="100000"/>
              </a:lnSpc>
              <a:spcBef>
                <a:spcPts val="0"/>
              </a:spcBef>
              <a:spcAft>
                <a:spcPts val="0"/>
              </a:spcAft>
              <a:buSzPts val="1800"/>
              <a:buNone/>
              <a:defRPr/>
            </a:lvl1pPr>
          </a:lstStyle>
          <a:p>
            <a:endParaRPr/>
          </a:p>
        </p:txBody>
      </p:sp>
      <p:sp>
        <p:nvSpPr>
          <p:cNvPr id="88" name="Google Shape;88;p2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89"/>
        <p:cNvGrpSpPr/>
        <p:nvPr/>
      </p:nvGrpSpPr>
      <p:grpSpPr>
        <a:xfrm>
          <a:off x="0" y="0"/>
          <a:ext cx="0" cy="0"/>
          <a:chOff x="0" y="0"/>
          <a:chExt cx="0" cy="0"/>
        </a:xfrm>
      </p:grpSpPr>
      <p:sp>
        <p:nvSpPr>
          <p:cNvPr id="90" name="Google Shape;90;p22"/>
          <p:cNvSpPr txBox="1">
            <a:spLocks noGrp="1"/>
          </p:cNvSpPr>
          <p:nvPr>
            <p:ph type="title" hasCustomPrompt="1"/>
          </p:nvPr>
        </p:nvSpPr>
        <p:spPr>
          <a:xfrm>
            <a:off x="311700" y="1106125"/>
            <a:ext cx="8520600" cy="19635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91" name="Google Shape;91;p22"/>
          <p:cNvSpPr txBox="1">
            <a:spLocks noGrp="1"/>
          </p:cNvSpPr>
          <p:nvPr>
            <p:ph type="body" idx="1"/>
          </p:nvPr>
        </p:nvSpPr>
        <p:spPr>
          <a:xfrm>
            <a:off x="311700" y="3152225"/>
            <a:ext cx="8520600" cy="1300800"/>
          </a:xfrm>
          <a:prstGeom prst="rect">
            <a:avLst/>
          </a:prstGeom>
          <a:noFill/>
          <a:ln>
            <a:noFill/>
          </a:ln>
        </p:spPr>
        <p:txBody>
          <a:bodyPr spcFirstLastPara="1" wrap="square" lIns="91425" tIns="91425" rIns="91425" bIns="91425" anchor="t" anchorCtr="0">
            <a:norm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0"/>
              </a:spcBef>
              <a:spcAft>
                <a:spcPts val="0"/>
              </a:spcAft>
              <a:buSzPts val="1400"/>
              <a:buChar char="○"/>
              <a:defRPr/>
            </a:lvl2pPr>
            <a:lvl3pPr marL="1371600" lvl="2" indent="-317500" algn="ctr">
              <a:lnSpc>
                <a:spcPct val="115000"/>
              </a:lnSpc>
              <a:spcBef>
                <a:spcPts val="0"/>
              </a:spcBef>
              <a:spcAft>
                <a:spcPts val="0"/>
              </a:spcAft>
              <a:buSzPts val="1400"/>
              <a:buChar char="■"/>
              <a:defRPr/>
            </a:lvl3pPr>
            <a:lvl4pPr marL="1828800" lvl="3" indent="-317500" algn="ctr">
              <a:lnSpc>
                <a:spcPct val="115000"/>
              </a:lnSpc>
              <a:spcBef>
                <a:spcPts val="0"/>
              </a:spcBef>
              <a:spcAft>
                <a:spcPts val="0"/>
              </a:spcAft>
              <a:buSzPts val="1400"/>
              <a:buChar char="●"/>
              <a:defRPr/>
            </a:lvl4pPr>
            <a:lvl5pPr marL="2286000" lvl="4" indent="-317500" algn="ctr">
              <a:lnSpc>
                <a:spcPct val="115000"/>
              </a:lnSpc>
              <a:spcBef>
                <a:spcPts val="0"/>
              </a:spcBef>
              <a:spcAft>
                <a:spcPts val="0"/>
              </a:spcAft>
              <a:buSzPts val="1400"/>
              <a:buChar char="○"/>
              <a:defRPr/>
            </a:lvl5pPr>
            <a:lvl6pPr marL="2743200" lvl="5" indent="-317500" algn="ctr">
              <a:lnSpc>
                <a:spcPct val="115000"/>
              </a:lnSpc>
              <a:spcBef>
                <a:spcPts val="0"/>
              </a:spcBef>
              <a:spcAft>
                <a:spcPts val="0"/>
              </a:spcAft>
              <a:buSzPts val="1400"/>
              <a:buChar char="■"/>
              <a:defRPr/>
            </a:lvl6pPr>
            <a:lvl7pPr marL="3200400" lvl="6" indent="-317500" algn="ctr">
              <a:lnSpc>
                <a:spcPct val="115000"/>
              </a:lnSpc>
              <a:spcBef>
                <a:spcPts val="0"/>
              </a:spcBef>
              <a:spcAft>
                <a:spcPts val="0"/>
              </a:spcAft>
              <a:buSzPts val="1400"/>
              <a:buChar char="●"/>
              <a:defRPr/>
            </a:lvl7pPr>
            <a:lvl8pPr marL="3657600" lvl="7" indent="-317500" algn="ctr">
              <a:lnSpc>
                <a:spcPct val="115000"/>
              </a:lnSpc>
              <a:spcBef>
                <a:spcPts val="0"/>
              </a:spcBef>
              <a:spcAft>
                <a:spcPts val="0"/>
              </a:spcAft>
              <a:buSzPts val="1400"/>
              <a:buChar char="○"/>
              <a:defRPr/>
            </a:lvl8pPr>
            <a:lvl9pPr marL="4114800" lvl="8" indent="-317500" algn="ctr">
              <a:lnSpc>
                <a:spcPct val="115000"/>
              </a:lnSpc>
              <a:spcBef>
                <a:spcPts val="0"/>
              </a:spcBef>
              <a:spcAft>
                <a:spcPts val="0"/>
              </a:spcAft>
              <a:buSzPts val="1400"/>
              <a:buChar char="■"/>
              <a:defRPr/>
            </a:lvl9pPr>
          </a:lstStyle>
          <a:p>
            <a:endParaRPr/>
          </a:p>
        </p:txBody>
      </p:sp>
      <p:sp>
        <p:nvSpPr>
          <p:cNvPr id="92" name="Google Shape;92;p2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93"/>
        <p:cNvGrpSpPr/>
        <p:nvPr/>
      </p:nvGrpSpPr>
      <p:grpSpPr>
        <a:xfrm>
          <a:off x="0" y="0"/>
          <a:ext cx="0" cy="0"/>
          <a:chOff x="0" y="0"/>
          <a:chExt cx="0" cy="0"/>
        </a:xfrm>
      </p:grpSpPr>
      <p:sp>
        <p:nvSpPr>
          <p:cNvPr id="94" name="Google Shape;94;p2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13" Type="http://schemas.openxmlformats.org/officeDocument/2006/relationships/slideLayout" Target="../slideLayouts/slideLayout18.xml"/><Relationship Id="rId3" Type="http://schemas.openxmlformats.org/officeDocument/2006/relationships/slideLayout" Target="../slideLayouts/slideLayout8.xml"/><Relationship Id="rId7" Type="http://schemas.openxmlformats.org/officeDocument/2006/relationships/slideLayout" Target="../slideLayouts/slideLayout12.xml"/><Relationship Id="rId12" Type="http://schemas.openxmlformats.org/officeDocument/2006/relationships/slideLayout" Target="../slideLayouts/slideLayout17.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5" Type="http://schemas.openxmlformats.org/officeDocument/2006/relationships/slideLayout" Target="../slideLayouts/slideLayout10.xml"/><Relationship Id="rId10" Type="http://schemas.openxmlformats.org/officeDocument/2006/relationships/slideLayout" Target="../slideLayouts/slideLayout15.xml"/><Relationship Id="rId4" Type="http://schemas.openxmlformats.org/officeDocument/2006/relationships/slideLayout" Target="../slideLayouts/slideLayout9.xml"/><Relationship Id="rId9" Type="http://schemas.openxmlformats.org/officeDocument/2006/relationships/slideLayout" Target="../slideLayouts/slideLayout14.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8"/>
          <p:cNvSpPr txBox="1">
            <a:spLocks noGrp="1"/>
          </p:cNvSpPr>
          <p:nvPr>
            <p:ph type="title"/>
          </p:nvPr>
        </p:nvSpPr>
        <p:spPr>
          <a:xfrm>
            <a:off x="363855" y="1365361"/>
            <a:ext cx="3090545" cy="484748"/>
          </a:xfrm>
          <a:prstGeom prst="rect">
            <a:avLst/>
          </a:prstGeom>
          <a:noFill/>
          <a:ln>
            <a:noFill/>
          </a:ln>
        </p:spPr>
        <p:txBody>
          <a:bodyPr spcFirstLastPara="1" wrap="square" lIns="0" tIns="0" rIns="0" bIns="0" anchor="t" anchorCtr="0">
            <a:spAutoFit/>
          </a:bodyPr>
          <a:lstStyle>
            <a:lvl1pPr marR="0" lvl="0" algn="l" rtl="0">
              <a:lnSpc>
                <a:spcPct val="100000"/>
              </a:lnSpc>
              <a:spcBef>
                <a:spcPts val="0"/>
              </a:spcBef>
              <a:spcAft>
                <a:spcPts val="0"/>
              </a:spcAft>
              <a:buClr>
                <a:srgbClr val="000000"/>
              </a:buClr>
              <a:buSzPts val="1400"/>
              <a:buFont typeface="Arial"/>
              <a:buNone/>
              <a:defRPr sz="3150" b="0" i="0" u="none" strike="noStrike" cap="none">
                <a:solidFill>
                  <a:schemeClr val="lt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p8"/>
          <p:cNvSpPr txBox="1">
            <a:spLocks noGrp="1"/>
          </p:cNvSpPr>
          <p:nvPr>
            <p:ph type="body" idx="1"/>
          </p:nvPr>
        </p:nvSpPr>
        <p:spPr>
          <a:xfrm>
            <a:off x="4842637" y="1088804"/>
            <a:ext cx="4055109" cy="276999"/>
          </a:xfrm>
          <a:prstGeom prst="rect">
            <a:avLst/>
          </a:prstGeom>
          <a:noFill/>
          <a:ln>
            <a:noFill/>
          </a:ln>
        </p:spPr>
        <p:txBody>
          <a:bodyPr spcFirstLastPara="1" wrap="square" lIns="0" tIns="0" rIns="0" bIns="0" anchor="t" anchorCtr="0">
            <a:spAutoFit/>
          </a:bodyPr>
          <a:lstStyle>
            <a:lvl1pPr marL="457200" marR="0" lvl="0" indent="-22860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9pPr>
          </a:lstStyle>
          <a:p>
            <a:endParaRPr/>
          </a:p>
        </p:txBody>
      </p:sp>
      <p:sp>
        <p:nvSpPr>
          <p:cNvPr id="8" name="Google Shape;8;p8"/>
          <p:cNvSpPr txBox="1">
            <a:spLocks noGrp="1"/>
          </p:cNvSpPr>
          <p:nvPr>
            <p:ph type="ftr" idx="11"/>
          </p:nvPr>
        </p:nvSpPr>
        <p:spPr>
          <a:xfrm>
            <a:off x="6925692" y="4964031"/>
            <a:ext cx="1579879" cy="116442"/>
          </a:xfrm>
          <a:prstGeom prst="rect">
            <a:avLst/>
          </a:prstGeom>
          <a:noFill/>
          <a:ln>
            <a:noFill/>
          </a:ln>
        </p:spPr>
        <p:txBody>
          <a:bodyPr spcFirstLastPara="1" wrap="square" lIns="0" tIns="0" rIns="0" bIns="0" anchor="t" anchorCtr="0">
            <a:spAutoFit/>
          </a:bodyPr>
          <a:lstStyle>
            <a:lvl1pPr marR="0" lvl="0" algn="l" rtl="0">
              <a:lnSpc>
                <a:spcPct val="100000"/>
              </a:lnSpc>
              <a:spcBef>
                <a:spcPts val="0"/>
              </a:spcBef>
              <a:spcAft>
                <a:spcPts val="0"/>
              </a:spcAft>
              <a:buClr>
                <a:srgbClr val="000000"/>
              </a:buClr>
              <a:buSzPts val="1400"/>
              <a:buFont typeface="Arial"/>
              <a:buNone/>
              <a:defRPr sz="900" b="1" i="0" u="none" strike="noStrike" cap="none">
                <a:solidFill>
                  <a:srgbClr val="E22C9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9" name="Google Shape;9;p8"/>
          <p:cNvSpPr txBox="1">
            <a:spLocks noGrp="1"/>
          </p:cNvSpPr>
          <p:nvPr>
            <p:ph type="dt" idx="10"/>
          </p:nvPr>
        </p:nvSpPr>
        <p:spPr>
          <a:xfrm>
            <a:off x="457200" y="4783455"/>
            <a:ext cx="2103120" cy="215444"/>
          </a:xfrm>
          <a:prstGeom prst="rect">
            <a:avLst/>
          </a:prstGeom>
          <a:noFill/>
          <a:ln>
            <a:noFill/>
          </a:ln>
        </p:spPr>
        <p:txBody>
          <a:bodyPr spcFirstLastPara="1" wrap="square" lIns="0" tIns="0" rIns="0" bIns="0" anchor="t" anchorCtr="0">
            <a:sp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888888"/>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0" name="Google Shape;10;p8"/>
          <p:cNvSpPr txBox="1">
            <a:spLocks noGrp="1"/>
          </p:cNvSpPr>
          <p:nvPr>
            <p:ph type="sldNum" idx="12"/>
          </p:nvPr>
        </p:nvSpPr>
        <p:spPr>
          <a:xfrm>
            <a:off x="8661019" y="4944266"/>
            <a:ext cx="168909" cy="116442"/>
          </a:xfrm>
          <a:prstGeom prst="rect">
            <a:avLst/>
          </a:prstGeom>
          <a:noFill/>
          <a:ln>
            <a:noFill/>
          </a:ln>
        </p:spPr>
        <p:txBody>
          <a:bodyPr spcFirstLastPara="1" wrap="square" lIns="0" tIns="0" rIns="0" bIns="0" anchor="t" anchorCtr="0">
            <a:spAutoFit/>
          </a:bodyPr>
          <a:lstStyle>
            <a:lvl1pPr marL="28575" marR="0" lvl="0" indent="0" algn="l" rtl="0">
              <a:lnSpc>
                <a:spcPct val="103777"/>
              </a:lnSpc>
              <a:spcBef>
                <a:spcPts val="0"/>
              </a:spcBef>
              <a:spcAft>
                <a:spcPts val="0"/>
              </a:spcAft>
              <a:buClr>
                <a:srgbClr val="000000"/>
              </a:buClr>
              <a:buSzPts val="900"/>
              <a:buFont typeface="Arial"/>
              <a:buNone/>
              <a:defRPr sz="900" b="0" i="0" u="none" strike="noStrike" cap="none">
                <a:solidFill>
                  <a:srgbClr val="E22C91"/>
                </a:solidFill>
                <a:latin typeface="Arial"/>
                <a:ea typeface="Arial"/>
                <a:cs typeface="Arial"/>
                <a:sym typeface="Arial"/>
              </a:defRPr>
            </a:lvl1pPr>
            <a:lvl2pPr marL="28575" marR="0" lvl="1" indent="0" algn="l" rtl="0">
              <a:lnSpc>
                <a:spcPct val="103777"/>
              </a:lnSpc>
              <a:spcBef>
                <a:spcPts val="0"/>
              </a:spcBef>
              <a:spcAft>
                <a:spcPts val="0"/>
              </a:spcAft>
              <a:buClr>
                <a:srgbClr val="000000"/>
              </a:buClr>
              <a:buSzPts val="900"/>
              <a:buFont typeface="Arial"/>
              <a:buNone/>
              <a:defRPr sz="900" b="0" i="0" u="none" strike="noStrike" cap="none">
                <a:solidFill>
                  <a:srgbClr val="E22C91"/>
                </a:solidFill>
                <a:latin typeface="Arial"/>
                <a:ea typeface="Arial"/>
                <a:cs typeface="Arial"/>
                <a:sym typeface="Arial"/>
              </a:defRPr>
            </a:lvl2pPr>
            <a:lvl3pPr marL="28575" marR="0" lvl="2" indent="0" algn="l" rtl="0">
              <a:lnSpc>
                <a:spcPct val="103777"/>
              </a:lnSpc>
              <a:spcBef>
                <a:spcPts val="0"/>
              </a:spcBef>
              <a:spcAft>
                <a:spcPts val="0"/>
              </a:spcAft>
              <a:buClr>
                <a:srgbClr val="000000"/>
              </a:buClr>
              <a:buSzPts val="900"/>
              <a:buFont typeface="Arial"/>
              <a:buNone/>
              <a:defRPr sz="900" b="0" i="0" u="none" strike="noStrike" cap="none">
                <a:solidFill>
                  <a:srgbClr val="E22C91"/>
                </a:solidFill>
                <a:latin typeface="Arial"/>
                <a:ea typeface="Arial"/>
                <a:cs typeface="Arial"/>
                <a:sym typeface="Arial"/>
              </a:defRPr>
            </a:lvl3pPr>
            <a:lvl4pPr marL="28575" marR="0" lvl="3" indent="0" algn="l" rtl="0">
              <a:lnSpc>
                <a:spcPct val="103777"/>
              </a:lnSpc>
              <a:spcBef>
                <a:spcPts val="0"/>
              </a:spcBef>
              <a:spcAft>
                <a:spcPts val="0"/>
              </a:spcAft>
              <a:buClr>
                <a:srgbClr val="000000"/>
              </a:buClr>
              <a:buSzPts val="900"/>
              <a:buFont typeface="Arial"/>
              <a:buNone/>
              <a:defRPr sz="900" b="0" i="0" u="none" strike="noStrike" cap="none">
                <a:solidFill>
                  <a:srgbClr val="E22C91"/>
                </a:solidFill>
                <a:latin typeface="Arial"/>
                <a:ea typeface="Arial"/>
                <a:cs typeface="Arial"/>
                <a:sym typeface="Arial"/>
              </a:defRPr>
            </a:lvl4pPr>
            <a:lvl5pPr marL="28575" marR="0" lvl="4" indent="0" algn="l" rtl="0">
              <a:lnSpc>
                <a:spcPct val="103777"/>
              </a:lnSpc>
              <a:spcBef>
                <a:spcPts val="0"/>
              </a:spcBef>
              <a:spcAft>
                <a:spcPts val="0"/>
              </a:spcAft>
              <a:buClr>
                <a:srgbClr val="000000"/>
              </a:buClr>
              <a:buSzPts val="900"/>
              <a:buFont typeface="Arial"/>
              <a:buNone/>
              <a:defRPr sz="900" b="0" i="0" u="none" strike="noStrike" cap="none">
                <a:solidFill>
                  <a:srgbClr val="E22C91"/>
                </a:solidFill>
                <a:latin typeface="Arial"/>
                <a:ea typeface="Arial"/>
                <a:cs typeface="Arial"/>
                <a:sym typeface="Arial"/>
              </a:defRPr>
            </a:lvl5pPr>
            <a:lvl6pPr marL="28575" marR="0" lvl="5" indent="0" algn="l" rtl="0">
              <a:lnSpc>
                <a:spcPct val="103777"/>
              </a:lnSpc>
              <a:spcBef>
                <a:spcPts val="0"/>
              </a:spcBef>
              <a:spcAft>
                <a:spcPts val="0"/>
              </a:spcAft>
              <a:buClr>
                <a:srgbClr val="000000"/>
              </a:buClr>
              <a:buSzPts val="900"/>
              <a:buFont typeface="Arial"/>
              <a:buNone/>
              <a:defRPr sz="900" b="0" i="0" u="none" strike="noStrike" cap="none">
                <a:solidFill>
                  <a:srgbClr val="E22C91"/>
                </a:solidFill>
                <a:latin typeface="Arial"/>
                <a:ea typeface="Arial"/>
                <a:cs typeface="Arial"/>
                <a:sym typeface="Arial"/>
              </a:defRPr>
            </a:lvl6pPr>
            <a:lvl7pPr marL="28575" marR="0" lvl="6" indent="0" algn="l" rtl="0">
              <a:lnSpc>
                <a:spcPct val="103777"/>
              </a:lnSpc>
              <a:spcBef>
                <a:spcPts val="0"/>
              </a:spcBef>
              <a:spcAft>
                <a:spcPts val="0"/>
              </a:spcAft>
              <a:buClr>
                <a:srgbClr val="000000"/>
              </a:buClr>
              <a:buSzPts val="900"/>
              <a:buFont typeface="Arial"/>
              <a:buNone/>
              <a:defRPr sz="900" b="0" i="0" u="none" strike="noStrike" cap="none">
                <a:solidFill>
                  <a:srgbClr val="E22C91"/>
                </a:solidFill>
                <a:latin typeface="Arial"/>
                <a:ea typeface="Arial"/>
                <a:cs typeface="Arial"/>
                <a:sym typeface="Arial"/>
              </a:defRPr>
            </a:lvl7pPr>
            <a:lvl8pPr marL="28575" marR="0" lvl="7" indent="0" algn="l" rtl="0">
              <a:lnSpc>
                <a:spcPct val="103777"/>
              </a:lnSpc>
              <a:spcBef>
                <a:spcPts val="0"/>
              </a:spcBef>
              <a:spcAft>
                <a:spcPts val="0"/>
              </a:spcAft>
              <a:buClr>
                <a:srgbClr val="000000"/>
              </a:buClr>
              <a:buSzPts val="900"/>
              <a:buFont typeface="Arial"/>
              <a:buNone/>
              <a:defRPr sz="900" b="0" i="0" u="none" strike="noStrike" cap="none">
                <a:solidFill>
                  <a:srgbClr val="E22C91"/>
                </a:solidFill>
                <a:latin typeface="Arial"/>
                <a:ea typeface="Arial"/>
                <a:cs typeface="Arial"/>
                <a:sym typeface="Arial"/>
              </a:defRPr>
            </a:lvl8pPr>
            <a:lvl9pPr marL="28575" marR="0" lvl="8" indent="0" algn="l" rtl="0">
              <a:lnSpc>
                <a:spcPct val="103777"/>
              </a:lnSpc>
              <a:spcBef>
                <a:spcPts val="0"/>
              </a:spcBef>
              <a:spcAft>
                <a:spcPts val="0"/>
              </a:spcAft>
              <a:buClr>
                <a:srgbClr val="000000"/>
              </a:buClr>
              <a:buSzPts val="900"/>
              <a:buFont typeface="Arial"/>
              <a:buNone/>
              <a:defRPr sz="900" b="0" i="0" u="none" strike="noStrike" cap="none">
                <a:solidFill>
                  <a:srgbClr val="E22C91"/>
                </a:solidFill>
                <a:latin typeface="Arial"/>
                <a:ea typeface="Arial"/>
                <a:cs typeface="Arial"/>
                <a:sym typeface="Arial"/>
              </a:defRPr>
            </a:lvl9pPr>
          </a:lstStyle>
          <a:p>
            <a:pPr marL="28575" lvl="0" indent="0" algn="l" rtl="0">
              <a:spcBef>
                <a:spcPts val="0"/>
              </a:spcBef>
              <a:spcAft>
                <a:spcPts val="0"/>
              </a:spcAft>
              <a:buNone/>
            </a:pPr>
            <a:fld id="{00000000-1234-1234-1234-123412341234}" type="slidenum">
              <a:rPr lang="en"/>
              <a:t>‹#›</a:t>
            </a:fld>
            <a:endParaRPr/>
          </a:p>
        </p:txBody>
      </p:sp>
      <p:pic>
        <p:nvPicPr>
          <p:cNvPr id="11" name="Google Shape;11;p8"/>
          <p:cNvPicPr preferRelativeResize="0"/>
          <p:nvPr/>
        </p:nvPicPr>
        <p:blipFill rotWithShape="1">
          <a:blip r:embed="rId7">
            <a:alphaModFix/>
          </a:blip>
          <a:srcRect/>
          <a:stretch/>
        </p:blipFill>
        <p:spPr>
          <a:xfrm>
            <a:off x="143701" y="4454620"/>
            <a:ext cx="1765426" cy="625853"/>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40"/>
        <p:cNvGrpSpPr/>
        <p:nvPr/>
      </p:nvGrpSpPr>
      <p:grpSpPr>
        <a:xfrm>
          <a:off x="0" y="0"/>
          <a:ext cx="0" cy="0"/>
          <a:chOff x="0" y="0"/>
          <a:chExt cx="0" cy="0"/>
        </a:xfrm>
      </p:grpSpPr>
      <p:sp>
        <p:nvSpPr>
          <p:cNvPr id="41" name="Google Shape;41;p10"/>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42" name="Google Shape;42;p10"/>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43" name="Google Shape;43;p1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55" r:id="rId1"/>
    <p:sldLayoutId id="2147483656" r:id="rId2"/>
    <p:sldLayoutId id="2147483657" r:id="rId3"/>
    <p:sldLayoutId id="2147483658" r:id="rId4"/>
    <p:sldLayoutId id="2147483659" r:id="rId5"/>
    <p:sldLayoutId id="2147483660" r:id="rId6"/>
    <p:sldLayoutId id="2147483661" r:id="rId7"/>
    <p:sldLayoutId id="2147483662" r:id="rId8"/>
    <p:sldLayoutId id="2147483663" r:id="rId9"/>
    <p:sldLayoutId id="2147483664" r:id="rId10"/>
    <p:sldLayoutId id="2147483665" r:id="rId11"/>
    <p:sldLayoutId id="2147483666" r:id="rId12"/>
    <p:sldLayoutId id="2147483667"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Shape 98">
          <a:extLst>
            <a:ext uri="{FF2B5EF4-FFF2-40B4-BE49-F238E27FC236}">
              <a16:creationId xmlns:a16="http://schemas.microsoft.com/office/drawing/2014/main" id="{4E5CDDDF-2A81-69A9-A63C-6D696546567E}"/>
            </a:ext>
          </a:extLst>
        </p:cNvPr>
        <p:cNvGrpSpPr/>
        <p:nvPr/>
      </p:nvGrpSpPr>
      <p:grpSpPr>
        <a:xfrm>
          <a:off x="0" y="0"/>
          <a:ext cx="0" cy="0"/>
          <a:chOff x="0" y="0"/>
          <a:chExt cx="0" cy="0"/>
        </a:xfrm>
      </p:grpSpPr>
      <p:sp>
        <p:nvSpPr>
          <p:cNvPr id="8" name="Google Shape;64;p1">
            <a:extLst>
              <a:ext uri="{FF2B5EF4-FFF2-40B4-BE49-F238E27FC236}">
                <a16:creationId xmlns:a16="http://schemas.microsoft.com/office/drawing/2014/main" id="{5D959891-A367-1122-9CC3-CCA7863A7779}"/>
              </a:ext>
            </a:extLst>
          </p:cNvPr>
          <p:cNvSpPr/>
          <p:nvPr/>
        </p:nvSpPr>
        <p:spPr>
          <a:xfrm>
            <a:off x="-1" y="2740343"/>
            <a:ext cx="4731765" cy="2403157"/>
          </a:xfrm>
          <a:custGeom>
            <a:avLst/>
            <a:gdLst/>
            <a:ahLst/>
            <a:cxnLst/>
            <a:rect l="l" t="t" r="r" b="b"/>
            <a:pathLst>
              <a:path w="4572000" h="3653790" extrusionOk="0">
                <a:moveTo>
                  <a:pt x="0" y="3653790"/>
                </a:moveTo>
                <a:lnTo>
                  <a:pt x="4572000" y="3653790"/>
                </a:lnTo>
                <a:lnTo>
                  <a:pt x="4572000" y="0"/>
                </a:lnTo>
                <a:lnTo>
                  <a:pt x="0" y="0"/>
                </a:lnTo>
                <a:lnTo>
                  <a:pt x="0" y="3653790"/>
                </a:lnTo>
                <a:close/>
              </a:path>
            </a:pathLst>
          </a:custGeom>
          <a:solidFill>
            <a:srgbClr val="F8F8F8"/>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Arial"/>
              <a:ea typeface="Arial"/>
              <a:cs typeface="Arial"/>
              <a:sym typeface="Arial"/>
            </a:endParaRPr>
          </a:p>
        </p:txBody>
      </p:sp>
      <p:sp>
        <p:nvSpPr>
          <p:cNvPr id="100" name="Google Shape;100;p1">
            <a:extLst>
              <a:ext uri="{FF2B5EF4-FFF2-40B4-BE49-F238E27FC236}">
                <a16:creationId xmlns:a16="http://schemas.microsoft.com/office/drawing/2014/main" id="{C31C2E69-0C39-2AD0-13F4-54FBD52837EB}"/>
              </a:ext>
            </a:extLst>
          </p:cNvPr>
          <p:cNvSpPr/>
          <p:nvPr/>
        </p:nvSpPr>
        <p:spPr>
          <a:xfrm>
            <a:off x="-1" y="0"/>
            <a:ext cx="4731765" cy="2740343"/>
          </a:xfrm>
          <a:custGeom>
            <a:avLst/>
            <a:gdLst/>
            <a:ahLst/>
            <a:cxnLst/>
            <a:rect l="l" t="t" r="r" b="b"/>
            <a:pathLst>
              <a:path w="4572000" h="3653790" extrusionOk="0">
                <a:moveTo>
                  <a:pt x="0" y="3653790"/>
                </a:moveTo>
                <a:lnTo>
                  <a:pt x="4572000" y="3653790"/>
                </a:lnTo>
                <a:lnTo>
                  <a:pt x="4572000" y="0"/>
                </a:lnTo>
                <a:lnTo>
                  <a:pt x="0" y="0"/>
                </a:lnTo>
                <a:lnTo>
                  <a:pt x="0" y="3653790"/>
                </a:lnTo>
                <a:close/>
              </a:path>
            </a:pathLst>
          </a:custGeom>
          <a:solidFill>
            <a:schemeClr val="dk2"/>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350"/>
              <a:buFont typeface="Arial"/>
              <a:buNone/>
            </a:pPr>
            <a:endParaRPr sz="1350" b="0" i="0" u="none" strike="noStrike" cap="none">
              <a:solidFill>
                <a:srgbClr val="000000"/>
              </a:solidFill>
              <a:latin typeface="Arial"/>
              <a:ea typeface="Arial"/>
              <a:cs typeface="Arial"/>
              <a:sym typeface="Arial"/>
            </a:endParaRPr>
          </a:p>
        </p:txBody>
      </p:sp>
      <p:sp>
        <p:nvSpPr>
          <p:cNvPr id="101" name="Google Shape;101;p1">
            <a:extLst>
              <a:ext uri="{FF2B5EF4-FFF2-40B4-BE49-F238E27FC236}">
                <a16:creationId xmlns:a16="http://schemas.microsoft.com/office/drawing/2014/main" id="{762C2742-FAA7-4199-7A93-3547C4B8FE74}"/>
              </a:ext>
            </a:extLst>
          </p:cNvPr>
          <p:cNvSpPr txBox="1">
            <a:spLocks noGrp="1"/>
          </p:cNvSpPr>
          <p:nvPr>
            <p:ph type="title"/>
          </p:nvPr>
        </p:nvSpPr>
        <p:spPr>
          <a:xfrm>
            <a:off x="260931" y="1033644"/>
            <a:ext cx="4209900" cy="997381"/>
          </a:xfrm>
          <a:prstGeom prst="rect">
            <a:avLst/>
          </a:prstGeom>
          <a:noFill/>
          <a:ln>
            <a:noFill/>
          </a:ln>
        </p:spPr>
        <p:txBody>
          <a:bodyPr spcFirstLastPara="1" wrap="square" lIns="0" tIns="12375" rIns="0" bIns="0" anchor="t" anchorCtr="0">
            <a:spAutoFit/>
          </a:bodyPr>
          <a:lstStyle/>
          <a:p>
            <a:r>
              <a:rPr lang="en-US" sz="2000" b="1" dirty="0"/>
              <a:t>Crexendo®</a:t>
            </a:r>
            <a:br>
              <a:rPr lang="en-US" sz="2000" dirty="0"/>
            </a:br>
            <a:r>
              <a:rPr lang="en-US" sz="2000" b="1" dirty="0"/>
              <a:t>Phones for Small Businesses</a:t>
            </a:r>
            <a:br>
              <a:rPr lang="en-US" dirty="0"/>
            </a:br>
            <a:r>
              <a:rPr lang="en-US" sz="1200" b="1" dirty="0"/>
              <a:t>For T-Mobile Micro Business Accounts (1-9 Employees)</a:t>
            </a:r>
            <a:br>
              <a:rPr lang="en-US" dirty="0"/>
            </a:br>
            <a:r>
              <a:rPr lang="en-US" sz="1200" b="1" dirty="0">
                <a:sym typeface="Quicksand Medium"/>
              </a:rPr>
              <a:t>From Premier Wireless</a:t>
            </a:r>
          </a:p>
        </p:txBody>
      </p:sp>
      <p:sp>
        <p:nvSpPr>
          <p:cNvPr id="102" name="Google Shape;102;p1">
            <a:extLst>
              <a:ext uri="{FF2B5EF4-FFF2-40B4-BE49-F238E27FC236}">
                <a16:creationId xmlns:a16="http://schemas.microsoft.com/office/drawing/2014/main" id="{90DF048B-7BA6-E22B-CE43-90C61F7AEC40}"/>
              </a:ext>
            </a:extLst>
          </p:cNvPr>
          <p:cNvSpPr txBox="1"/>
          <p:nvPr/>
        </p:nvSpPr>
        <p:spPr>
          <a:xfrm>
            <a:off x="8698088" y="4716091"/>
            <a:ext cx="79200" cy="148200"/>
          </a:xfrm>
          <a:prstGeom prst="rect">
            <a:avLst/>
          </a:prstGeom>
          <a:noFill/>
          <a:ln>
            <a:noFill/>
          </a:ln>
        </p:spPr>
        <p:txBody>
          <a:bodyPr spcFirstLastPara="1" wrap="square" lIns="0" tIns="9525" rIns="0" bIns="0" anchor="t" anchorCtr="0">
            <a:spAutoFit/>
          </a:bodyPr>
          <a:lstStyle/>
          <a:p>
            <a:pPr marL="9525" marR="0" lvl="0" indent="0" algn="l" rtl="0">
              <a:lnSpc>
                <a:spcPct val="100000"/>
              </a:lnSpc>
              <a:spcBef>
                <a:spcPts val="0"/>
              </a:spcBef>
              <a:spcAft>
                <a:spcPts val="0"/>
              </a:spcAft>
              <a:buClr>
                <a:srgbClr val="000000"/>
              </a:buClr>
              <a:buSzPts val="900"/>
              <a:buFont typeface="Arial"/>
              <a:buNone/>
            </a:pPr>
            <a:r>
              <a:rPr lang="en" sz="900" b="0" i="0" u="none" strike="noStrike" cap="none">
                <a:solidFill>
                  <a:srgbClr val="E22C91"/>
                </a:solidFill>
                <a:latin typeface="Arial"/>
                <a:ea typeface="Arial"/>
                <a:cs typeface="Arial"/>
                <a:sym typeface="Arial"/>
              </a:rPr>
              <a:t>1</a:t>
            </a:r>
            <a:endParaRPr sz="900" b="0" i="0" u="none" strike="noStrike" cap="none">
              <a:solidFill>
                <a:srgbClr val="000000"/>
              </a:solidFill>
              <a:latin typeface="Arial"/>
              <a:ea typeface="Arial"/>
              <a:cs typeface="Arial"/>
              <a:sym typeface="Arial"/>
            </a:endParaRPr>
          </a:p>
        </p:txBody>
      </p:sp>
      <p:pic>
        <p:nvPicPr>
          <p:cNvPr id="103" name="Google Shape;103;p1">
            <a:extLst>
              <a:ext uri="{FF2B5EF4-FFF2-40B4-BE49-F238E27FC236}">
                <a16:creationId xmlns:a16="http://schemas.microsoft.com/office/drawing/2014/main" id="{410A5EDA-C3D7-DBEC-2136-970035F9BDD4}"/>
              </a:ext>
            </a:extLst>
          </p:cNvPr>
          <p:cNvPicPr preferRelativeResize="0"/>
          <p:nvPr/>
        </p:nvPicPr>
        <p:blipFill rotWithShape="1">
          <a:blip r:embed="rId3">
            <a:alphaModFix/>
          </a:blip>
          <a:srcRect/>
          <a:stretch/>
        </p:blipFill>
        <p:spPr>
          <a:xfrm>
            <a:off x="362103" y="348512"/>
            <a:ext cx="2333508" cy="270580"/>
          </a:xfrm>
          <a:prstGeom prst="rect">
            <a:avLst/>
          </a:prstGeom>
          <a:noFill/>
          <a:ln>
            <a:noFill/>
          </a:ln>
        </p:spPr>
      </p:pic>
      <p:graphicFrame>
        <p:nvGraphicFramePr>
          <p:cNvPr id="104" name="Google Shape;104;p1">
            <a:extLst>
              <a:ext uri="{FF2B5EF4-FFF2-40B4-BE49-F238E27FC236}">
                <a16:creationId xmlns:a16="http://schemas.microsoft.com/office/drawing/2014/main" id="{77FEEB7E-A294-AAD1-4776-8502DC4AB6E4}"/>
              </a:ext>
            </a:extLst>
          </p:cNvPr>
          <p:cNvGraphicFramePr/>
          <p:nvPr>
            <p:extLst>
              <p:ext uri="{D42A27DB-BD31-4B8C-83A1-F6EECF244321}">
                <p14:modId xmlns:p14="http://schemas.microsoft.com/office/powerpoint/2010/main" val="1837236438"/>
              </p:ext>
            </p:extLst>
          </p:nvPr>
        </p:nvGraphicFramePr>
        <p:xfrm>
          <a:off x="5365771" y="288277"/>
          <a:ext cx="2983725" cy="3842842"/>
        </p:xfrm>
        <a:graphic>
          <a:graphicData uri="http://schemas.openxmlformats.org/drawingml/2006/table">
            <a:tbl>
              <a:tblPr firstRow="1" bandRow="1">
                <a:noFill/>
                <a:tableStyleId>{8EF3DDE7-5896-48D8-85B7-665CAB9F5126}</a:tableStyleId>
              </a:tblPr>
              <a:tblGrid>
                <a:gridCol w="2460700">
                  <a:extLst>
                    <a:ext uri="{9D8B030D-6E8A-4147-A177-3AD203B41FA5}">
                      <a16:colId xmlns:a16="http://schemas.microsoft.com/office/drawing/2014/main" val="20000"/>
                    </a:ext>
                  </a:extLst>
                </a:gridCol>
                <a:gridCol w="523025">
                  <a:extLst>
                    <a:ext uri="{9D8B030D-6E8A-4147-A177-3AD203B41FA5}">
                      <a16:colId xmlns:a16="http://schemas.microsoft.com/office/drawing/2014/main" val="20001"/>
                    </a:ext>
                  </a:extLst>
                </a:gridCol>
              </a:tblGrid>
              <a:tr h="389022">
                <a:tc>
                  <a:txBody>
                    <a:bodyPr/>
                    <a:lstStyle/>
                    <a:p>
                      <a:pPr marL="0" marR="0" lvl="0" indent="0" algn="l" rtl="0">
                        <a:lnSpc>
                          <a:spcPct val="127222"/>
                        </a:lnSpc>
                        <a:spcBef>
                          <a:spcPts val="0"/>
                        </a:spcBef>
                        <a:spcAft>
                          <a:spcPts val="0"/>
                        </a:spcAft>
                        <a:buClr>
                          <a:srgbClr val="000000"/>
                        </a:buClr>
                        <a:buSzPts val="1800"/>
                        <a:buFont typeface="Arial"/>
                        <a:buNone/>
                      </a:pPr>
                      <a:r>
                        <a:rPr lang="en" sz="1800" b="1" u="none" strike="noStrike" cap="none">
                          <a:solidFill>
                            <a:srgbClr val="E62689"/>
                          </a:solidFill>
                          <a:latin typeface="Arial"/>
                          <a:ea typeface="Arial"/>
                          <a:cs typeface="Arial"/>
                          <a:sym typeface="Arial"/>
                        </a:rPr>
                        <a:t>Contents</a:t>
                      </a:r>
                      <a:endParaRPr sz="1800" u="none" strike="noStrike" cap="none">
                        <a:solidFill>
                          <a:srgbClr val="E62689"/>
                        </a:solidFill>
                        <a:latin typeface="Arial"/>
                        <a:ea typeface="Arial"/>
                        <a:cs typeface="Arial"/>
                        <a:sym typeface="Arial"/>
                      </a:endParaRPr>
                    </a:p>
                  </a:txBody>
                  <a:tcPr marL="0" marR="0" marT="0" marB="0">
                    <a:lnB w="12700" cap="flat" cmpd="sng">
                      <a:solidFill>
                        <a:srgbClr val="EA098E"/>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endParaRPr sz="1400" u="none" strike="noStrike" cap="none">
                        <a:latin typeface="Times New Roman"/>
                        <a:ea typeface="Times New Roman"/>
                        <a:cs typeface="Times New Roman"/>
                        <a:sym typeface="Times New Roman"/>
                      </a:endParaRPr>
                    </a:p>
                  </a:txBody>
                  <a:tcPr marL="0" marR="0" marT="0" marB="0">
                    <a:lnB w="12700" cap="flat" cmpd="sng">
                      <a:solidFill>
                        <a:srgbClr val="E22C91"/>
                      </a:solidFill>
                      <a:prstDash val="solid"/>
                      <a:round/>
                      <a:headEnd type="none" w="sm" len="sm"/>
                      <a:tailEnd type="none" w="sm" len="sm"/>
                    </a:lnB>
                  </a:tcPr>
                </a:tc>
                <a:extLst>
                  <a:ext uri="{0D108BD9-81ED-4DB2-BD59-A6C34878D82A}">
                    <a16:rowId xmlns:a16="http://schemas.microsoft.com/office/drawing/2014/main" val="10000"/>
                  </a:ext>
                </a:extLst>
              </a:tr>
              <a:tr h="376523">
                <a:tc>
                  <a:txBody>
                    <a:bodyPr/>
                    <a:lstStyle/>
                    <a:p>
                      <a:pPr marL="12700" marR="0" lvl="0" indent="0" algn="l" rtl="0">
                        <a:lnSpc>
                          <a:spcPct val="100000"/>
                        </a:lnSpc>
                        <a:spcBef>
                          <a:spcPts val="0"/>
                        </a:spcBef>
                        <a:spcAft>
                          <a:spcPts val="0"/>
                        </a:spcAft>
                        <a:buClr>
                          <a:srgbClr val="000000"/>
                        </a:buClr>
                        <a:buSzPts val="1200"/>
                        <a:buFont typeface="Arial"/>
                        <a:buNone/>
                      </a:pPr>
                      <a:r>
                        <a:rPr lang="en-GB" sz="1000" b="0" i="0" u="none" strike="noStrike" cap="none" dirty="0">
                          <a:solidFill>
                            <a:schemeClr val="tx1"/>
                          </a:solidFill>
                          <a:latin typeface="+mj-lt"/>
                          <a:ea typeface="Arial"/>
                          <a:cs typeface="Arial"/>
                          <a:sym typeface="Arial"/>
                        </a:rPr>
                        <a:t>Introduction to </a:t>
                      </a:r>
                      <a:r>
                        <a:rPr lang="en-GB" sz="1000" b="0" i="0" u="none" strike="noStrike" cap="none" dirty="0" err="1">
                          <a:solidFill>
                            <a:schemeClr val="tx1"/>
                          </a:solidFill>
                          <a:latin typeface="+mj-lt"/>
                          <a:ea typeface="Arial"/>
                          <a:cs typeface="Arial"/>
                          <a:sym typeface="Arial"/>
                        </a:rPr>
                        <a:t>Crexendo</a:t>
                      </a:r>
                      <a:r>
                        <a:rPr lang="en-GB" sz="1000" b="0" i="0" u="none" strike="noStrike" cap="none" dirty="0">
                          <a:solidFill>
                            <a:schemeClr val="tx1"/>
                          </a:solidFill>
                          <a:latin typeface="+mj-lt"/>
                          <a:ea typeface="Arial"/>
                          <a:cs typeface="Arial"/>
                          <a:sym typeface="Arial"/>
                        </a:rPr>
                        <a:t> for Small Businesses</a:t>
                      </a:r>
                    </a:p>
                  </a:txBody>
                  <a:tcPr marL="0" marR="0" marT="24300" marB="0">
                    <a:lnT w="12700" cap="flat" cmpd="sng">
                      <a:solidFill>
                        <a:srgbClr val="EA098E"/>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172085" marR="0" lvl="0" indent="0" algn="l" rtl="0">
                        <a:lnSpc>
                          <a:spcPct val="100000"/>
                        </a:lnSpc>
                        <a:spcBef>
                          <a:spcPts val="0"/>
                        </a:spcBef>
                        <a:spcAft>
                          <a:spcPts val="0"/>
                        </a:spcAft>
                        <a:buClr>
                          <a:srgbClr val="000000"/>
                        </a:buClr>
                        <a:buSzPts val="1400"/>
                        <a:buFont typeface="Arial"/>
                        <a:buNone/>
                      </a:pPr>
                      <a:r>
                        <a:rPr lang="en" sz="1000" b="0" u="none" strike="noStrike" cap="none">
                          <a:solidFill>
                            <a:schemeClr val="tx1"/>
                          </a:solidFill>
                          <a:latin typeface="+mj-lt"/>
                          <a:ea typeface="Quicksand Medium"/>
                          <a:cs typeface="Quicksand Medium"/>
                          <a:sym typeface="Quicksand Medium"/>
                        </a:rPr>
                        <a:t>2</a:t>
                      </a:r>
                      <a:endParaRPr sz="1000" b="0" u="none" strike="noStrike" cap="none">
                        <a:solidFill>
                          <a:schemeClr val="tx1"/>
                        </a:solidFill>
                        <a:latin typeface="+mj-lt"/>
                        <a:ea typeface="Quicksand Medium"/>
                        <a:cs typeface="Quicksand Medium"/>
                        <a:sym typeface="Quicksand Medium"/>
                      </a:endParaRPr>
                    </a:p>
                  </a:txBody>
                  <a:tcPr marL="0" marR="0" marT="24300" marB="0">
                    <a:lnT w="12700" cap="flat" cmpd="sng">
                      <a:solidFill>
                        <a:srgbClr val="E22C91"/>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202706">
                <a:tc>
                  <a:txBody>
                    <a:bodyPr/>
                    <a:lstStyle/>
                    <a:p>
                      <a:pPr marL="12700" marR="0" lvl="0" indent="0" algn="l" rtl="0">
                        <a:lnSpc>
                          <a:spcPct val="100000"/>
                        </a:lnSpc>
                        <a:spcBef>
                          <a:spcPts val="0"/>
                        </a:spcBef>
                        <a:spcAft>
                          <a:spcPts val="0"/>
                        </a:spcAft>
                        <a:buClr>
                          <a:schemeClr val="dk1"/>
                        </a:buClr>
                        <a:buSzPts val="1100"/>
                        <a:buFont typeface="Arial"/>
                        <a:buNone/>
                      </a:pPr>
                      <a:r>
                        <a:rPr lang="en-GB" sz="1000" b="0" i="0" u="none" strike="noStrike" cap="none" dirty="0">
                          <a:solidFill>
                            <a:schemeClr val="tx1"/>
                          </a:solidFill>
                          <a:latin typeface="+mj-lt"/>
                          <a:ea typeface="Arial"/>
                          <a:cs typeface="Arial"/>
                          <a:sym typeface="Arial"/>
                        </a:rPr>
                        <a:t>Industry Context &amp; Solution Overview</a:t>
                      </a:r>
                    </a:p>
                  </a:txBody>
                  <a:tcPr marL="0" marR="0" marT="24775" marB="0">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172085" marR="0" lvl="0" indent="0" algn="l" rtl="0">
                        <a:lnSpc>
                          <a:spcPct val="100000"/>
                        </a:lnSpc>
                        <a:spcBef>
                          <a:spcPts val="0"/>
                        </a:spcBef>
                        <a:spcAft>
                          <a:spcPts val="0"/>
                        </a:spcAft>
                        <a:buClr>
                          <a:srgbClr val="000000"/>
                        </a:buClr>
                        <a:buSzPts val="1400"/>
                        <a:buFont typeface="Arial"/>
                        <a:buNone/>
                      </a:pPr>
                      <a:r>
                        <a:rPr lang="en" sz="1000" b="0" u="none" strike="noStrike" cap="none">
                          <a:solidFill>
                            <a:schemeClr val="tx1"/>
                          </a:solidFill>
                          <a:latin typeface="+mj-lt"/>
                          <a:ea typeface="Quicksand Medium"/>
                          <a:cs typeface="Quicksand Medium"/>
                          <a:sym typeface="Quicksand Medium"/>
                        </a:rPr>
                        <a:t>2</a:t>
                      </a:r>
                      <a:endParaRPr sz="1000" b="0" u="none" strike="noStrike" cap="none">
                        <a:solidFill>
                          <a:schemeClr val="tx1"/>
                        </a:solidFill>
                        <a:latin typeface="+mj-lt"/>
                        <a:ea typeface="Quicksand Medium"/>
                        <a:cs typeface="Quicksand Medium"/>
                        <a:sym typeface="Quicksand Medium"/>
                      </a:endParaRPr>
                    </a:p>
                  </a:txBody>
                  <a:tcPr marL="0" marR="0" marT="24775" marB="0">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r h="203249">
                <a:tc>
                  <a:txBody>
                    <a:bodyPr/>
                    <a:lstStyle/>
                    <a:p>
                      <a:pPr marL="12700" marR="0" lvl="0" indent="0" algn="l" rtl="0">
                        <a:lnSpc>
                          <a:spcPct val="100000"/>
                        </a:lnSpc>
                        <a:spcBef>
                          <a:spcPts val="0"/>
                        </a:spcBef>
                        <a:spcAft>
                          <a:spcPts val="0"/>
                        </a:spcAft>
                        <a:buClr>
                          <a:srgbClr val="000000"/>
                        </a:buClr>
                        <a:buSzPts val="1200"/>
                        <a:buFont typeface="Arial"/>
                        <a:buNone/>
                      </a:pPr>
                      <a:r>
                        <a:rPr lang="en-GB" sz="1000" b="0" i="0" u="none" strike="noStrike" cap="none" dirty="0">
                          <a:solidFill>
                            <a:schemeClr val="tx1"/>
                          </a:solidFill>
                          <a:latin typeface="+mj-lt"/>
                          <a:ea typeface="Arial"/>
                          <a:cs typeface="Arial"/>
                          <a:sym typeface="Arial"/>
                        </a:rPr>
                        <a:t>Primary Segments &amp; Verticals</a:t>
                      </a:r>
                    </a:p>
                  </a:txBody>
                  <a:tcPr marL="0" marR="0" marT="25250" marB="0">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172085" marR="0" lvl="0" indent="0" algn="l" rtl="0">
                        <a:lnSpc>
                          <a:spcPct val="100000"/>
                        </a:lnSpc>
                        <a:spcBef>
                          <a:spcPts val="0"/>
                        </a:spcBef>
                        <a:spcAft>
                          <a:spcPts val="0"/>
                        </a:spcAft>
                        <a:buClr>
                          <a:srgbClr val="000000"/>
                        </a:buClr>
                        <a:buSzPts val="1400"/>
                        <a:buFont typeface="Arial"/>
                        <a:buNone/>
                      </a:pPr>
                      <a:r>
                        <a:rPr lang="en" sz="1000" b="0" u="none" strike="noStrike" cap="none">
                          <a:solidFill>
                            <a:schemeClr val="tx1"/>
                          </a:solidFill>
                          <a:latin typeface="+mj-lt"/>
                          <a:ea typeface="Quicksand Medium"/>
                          <a:cs typeface="Quicksand Medium"/>
                          <a:sym typeface="Quicksand Medium"/>
                        </a:rPr>
                        <a:t>3</a:t>
                      </a:r>
                      <a:endParaRPr sz="1000" b="0" u="none" strike="noStrike" cap="none">
                        <a:solidFill>
                          <a:schemeClr val="tx1"/>
                        </a:solidFill>
                        <a:latin typeface="+mj-lt"/>
                        <a:ea typeface="Quicksand Medium"/>
                        <a:cs typeface="Quicksand Medium"/>
                        <a:sym typeface="Quicksand Medium"/>
                      </a:endParaRPr>
                    </a:p>
                  </a:txBody>
                  <a:tcPr marL="0" marR="0" marT="25250" marB="0">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3"/>
                  </a:ext>
                </a:extLst>
              </a:tr>
              <a:tr h="203249">
                <a:tc>
                  <a:txBody>
                    <a:bodyPr/>
                    <a:lstStyle/>
                    <a:p>
                      <a:pPr marL="12700" marR="0" lvl="0" indent="0" algn="l" rtl="0">
                        <a:lnSpc>
                          <a:spcPct val="100000"/>
                        </a:lnSpc>
                        <a:spcBef>
                          <a:spcPts val="0"/>
                        </a:spcBef>
                        <a:spcAft>
                          <a:spcPts val="0"/>
                        </a:spcAft>
                        <a:buClr>
                          <a:schemeClr val="dk1"/>
                        </a:buClr>
                        <a:buSzPts val="1100"/>
                        <a:buFont typeface="Arial"/>
                        <a:buNone/>
                      </a:pPr>
                      <a:r>
                        <a:rPr lang="en-GB" sz="1000" b="0" i="0" u="none" strike="noStrike" cap="none" dirty="0">
                          <a:solidFill>
                            <a:schemeClr val="tx1"/>
                          </a:solidFill>
                          <a:latin typeface="+mj-lt"/>
                          <a:ea typeface="Arial"/>
                          <a:cs typeface="Arial"/>
                          <a:sym typeface="Arial"/>
                        </a:rPr>
                        <a:t>Buyer Personas</a:t>
                      </a:r>
                    </a:p>
                  </a:txBody>
                  <a:tcPr marL="0" marR="0" marT="25250" marB="0">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172085" marR="0" lvl="0" indent="0" algn="l" rtl="0">
                        <a:lnSpc>
                          <a:spcPct val="100000"/>
                        </a:lnSpc>
                        <a:spcBef>
                          <a:spcPts val="0"/>
                        </a:spcBef>
                        <a:spcAft>
                          <a:spcPts val="0"/>
                        </a:spcAft>
                        <a:buClr>
                          <a:srgbClr val="000000"/>
                        </a:buClr>
                        <a:buSzPts val="1400"/>
                        <a:buFont typeface="Arial"/>
                        <a:buNone/>
                      </a:pPr>
                      <a:r>
                        <a:rPr lang="en" sz="1000" b="0" u="none" strike="noStrike" cap="none">
                          <a:solidFill>
                            <a:schemeClr val="tx1"/>
                          </a:solidFill>
                          <a:latin typeface="+mj-lt"/>
                          <a:ea typeface="Quicksand Medium"/>
                          <a:cs typeface="Quicksand Medium"/>
                          <a:sym typeface="Quicksand Medium"/>
                        </a:rPr>
                        <a:t>3</a:t>
                      </a:r>
                      <a:endParaRPr sz="1000" b="0" u="none" strike="noStrike" cap="none">
                        <a:solidFill>
                          <a:schemeClr val="tx1"/>
                        </a:solidFill>
                        <a:latin typeface="+mj-lt"/>
                        <a:ea typeface="Quicksand Medium"/>
                        <a:cs typeface="Quicksand Medium"/>
                        <a:sym typeface="Quicksand Medium"/>
                      </a:endParaRPr>
                    </a:p>
                  </a:txBody>
                  <a:tcPr marL="0" marR="0" marT="25250" marB="0">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4"/>
                  </a:ext>
                </a:extLst>
              </a:tr>
              <a:tr h="203249">
                <a:tc>
                  <a:txBody>
                    <a:bodyPr/>
                    <a:lstStyle/>
                    <a:p>
                      <a:pPr marL="0" marR="0" lvl="0" indent="0" algn="l" rtl="0">
                        <a:lnSpc>
                          <a:spcPct val="100000"/>
                        </a:lnSpc>
                        <a:spcBef>
                          <a:spcPts val="0"/>
                        </a:spcBef>
                        <a:spcAft>
                          <a:spcPts val="0"/>
                        </a:spcAft>
                        <a:buClr>
                          <a:srgbClr val="000000"/>
                        </a:buClr>
                        <a:buSzPts val="1200"/>
                        <a:buFont typeface="Arial"/>
                        <a:buNone/>
                      </a:pPr>
                      <a:r>
                        <a:rPr lang="en" sz="1000" b="0" i="0" u="none" strike="noStrike" cap="none" dirty="0">
                          <a:solidFill>
                            <a:schemeClr val="tx1"/>
                          </a:solidFill>
                          <a:latin typeface="+mj-lt"/>
                          <a:ea typeface="Arial"/>
                          <a:cs typeface="Arial"/>
                          <a:sym typeface="Arial"/>
                        </a:rPr>
                        <a:t>Core Value Pillars</a:t>
                      </a:r>
                      <a:endParaRPr sz="1000" b="0" u="none" strike="noStrike" cap="none" dirty="0">
                        <a:solidFill>
                          <a:schemeClr val="tx1"/>
                        </a:solidFill>
                        <a:latin typeface="+mj-lt"/>
                        <a:ea typeface="Quicksand Medium"/>
                        <a:cs typeface="Quicksand Medium"/>
                        <a:sym typeface="Quicksand Medium"/>
                      </a:endParaRPr>
                    </a:p>
                  </a:txBody>
                  <a:tcPr marL="0" marR="0" marT="25250" marB="0">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172085" marR="0" lvl="0" indent="0" algn="l" rtl="0">
                        <a:lnSpc>
                          <a:spcPct val="100000"/>
                        </a:lnSpc>
                        <a:spcBef>
                          <a:spcPts val="0"/>
                        </a:spcBef>
                        <a:spcAft>
                          <a:spcPts val="0"/>
                        </a:spcAft>
                        <a:buClr>
                          <a:srgbClr val="000000"/>
                        </a:buClr>
                        <a:buSzPts val="1200"/>
                        <a:buFont typeface="Arial"/>
                        <a:buNone/>
                      </a:pPr>
                      <a:r>
                        <a:rPr lang="en" sz="1000" b="0" u="none" strike="noStrike" cap="none">
                          <a:solidFill>
                            <a:schemeClr val="tx1"/>
                          </a:solidFill>
                          <a:latin typeface="+mj-lt"/>
                          <a:ea typeface="Quicksand Medium"/>
                          <a:cs typeface="Quicksand Medium"/>
                          <a:sym typeface="Quicksand Medium"/>
                        </a:rPr>
                        <a:t>3</a:t>
                      </a:r>
                      <a:endParaRPr sz="1000" b="0" u="none" strike="noStrike" cap="none">
                        <a:solidFill>
                          <a:schemeClr val="tx1"/>
                        </a:solidFill>
                        <a:latin typeface="+mj-lt"/>
                        <a:ea typeface="Quicksand Medium"/>
                        <a:cs typeface="Quicksand Medium"/>
                        <a:sym typeface="Quicksand Medium"/>
                      </a:endParaRPr>
                    </a:p>
                  </a:txBody>
                  <a:tcPr marL="0" marR="0" marT="25250" marB="0">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5"/>
                  </a:ext>
                </a:extLst>
              </a:tr>
              <a:tr h="203792">
                <a:tc>
                  <a:txBody>
                    <a:bodyPr/>
                    <a:lstStyle/>
                    <a:p>
                      <a:pPr marL="12700" marR="0" lvl="0" indent="0" algn="l" rtl="0">
                        <a:lnSpc>
                          <a:spcPct val="100000"/>
                        </a:lnSpc>
                        <a:spcBef>
                          <a:spcPts val="0"/>
                        </a:spcBef>
                        <a:spcAft>
                          <a:spcPts val="0"/>
                        </a:spcAft>
                        <a:buClr>
                          <a:srgbClr val="000000"/>
                        </a:buClr>
                        <a:buSzPts val="1200"/>
                        <a:buFont typeface="Arial"/>
                        <a:buNone/>
                      </a:pPr>
                      <a:r>
                        <a:rPr lang="en-GB" sz="1000" b="0" i="0" u="none" strike="noStrike" cap="none" dirty="0">
                          <a:solidFill>
                            <a:schemeClr val="tx1"/>
                          </a:solidFill>
                          <a:latin typeface="+mj-lt"/>
                          <a:ea typeface="Arial"/>
                          <a:cs typeface="Arial"/>
                          <a:sym typeface="Arial"/>
                        </a:rPr>
                        <a:t>Why Businesses Buy </a:t>
                      </a:r>
                      <a:r>
                        <a:rPr lang="en-GB" sz="1000" b="0" i="0" u="none" strike="noStrike" cap="none" dirty="0" err="1">
                          <a:solidFill>
                            <a:schemeClr val="tx1"/>
                          </a:solidFill>
                          <a:latin typeface="+mj-lt"/>
                          <a:ea typeface="Arial"/>
                          <a:cs typeface="Arial"/>
                          <a:sym typeface="Arial"/>
                        </a:rPr>
                        <a:t>Crexendo</a:t>
                      </a:r>
                      <a:endParaRPr lang="en-GB" sz="1000" b="0" i="0" u="none" strike="noStrike" cap="none" dirty="0">
                        <a:solidFill>
                          <a:schemeClr val="tx1"/>
                        </a:solidFill>
                        <a:latin typeface="+mj-lt"/>
                        <a:ea typeface="Arial"/>
                        <a:cs typeface="Arial"/>
                        <a:sym typeface="Arial"/>
                      </a:endParaRPr>
                    </a:p>
                  </a:txBody>
                  <a:tcPr marL="0" marR="0" marT="25725" marB="0">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172085" marR="0" lvl="0" indent="0" algn="l" rtl="0">
                        <a:lnSpc>
                          <a:spcPct val="100000"/>
                        </a:lnSpc>
                        <a:spcBef>
                          <a:spcPts val="0"/>
                        </a:spcBef>
                        <a:spcAft>
                          <a:spcPts val="0"/>
                        </a:spcAft>
                        <a:buClr>
                          <a:srgbClr val="000000"/>
                        </a:buClr>
                        <a:buSzPts val="1400"/>
                        <a:buFont typeface="Arial"/>
                        <a:buNone/>
                      </a:pPr>
                      <a:r>
                        <a:rPr lang="en" sz="1000" b="0" u="none" strike="noStrike" cap="none">
                          <a:solidFill>
                            <a:schemeClr val="tx1"/>
                          </a:solidFill>
                          <a:latin typeface="+mj-lt"/>
                          <a:ea typeface="Quicksand Medium"/>
                          <a:cs typeface="Quicksand Medium"/>
                          <a:sym typeface="Quicksand Medium"/>
                        </a:rPr>
                        <a:t>4</a:t>
                      </a:r>
                      <a:endParaRPr sz="1000" b="0" u="none" strike="noStrike" cap="none">
                        <a:solidFill>
                          <a:schemeClr val="tx1"/>
                        </a:solidFill>
                        <a:latin typeface="+mj-lt"/>
                        <a:ea typeface="Quicksand Medium"/>
                        <a:cs typeface="Quicksand Medium"/>
                        <a:sym typeface="Quicksand Medium"/>
                      </a:endParaRPr>
                    </a:p>
                  </a:txBody>
                  <a:tcPr marL="0" marR="0" marT="25725" marB="0">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6"/>
                  </a:ext>
                </a:extLst>
              </a:tr>
              <a:tr h="204336">
                <a:tc>
                  <a:txBody>
                    <a:bodyPr/>
                    <a:lstStyle/>
                    <a:p>
                      <a:pPr marL="12700" marR="0" lvl="0" indent="0" algn="l" rtl="0">
                        <a:lnSpc>
                          <a:spcPct val="100000"/>
                        </a:lnSpc>
                        <a:spcBef>
                          <a:spcPts val="0"/>
                        </a:spcBef>
                        <a:spcAft>
                          <a:spcPts val="0"/>
                        </a:spcAft>
                        <a:buClr>
                          <a:schemeClr val="dk1"/>
                        </a:buClr>
                        <a:buSzPts val="1100"/>
                        <a:buFont typeface="Arial"/>
                        <a:buNone/>
                      </a:pPr>
                      <a:r>
                        <a:rPr lang="en" sz="1000" b="0" dirty="0">
                          <a:solidFill>
                            <a:schemeClr val="tx1"/>
                          </a:solidFill>
                          <a:latin typeface="+mj-lt"/>
                        </a:rPr>
                        <a:t>The Crexendo Platform</a:t>
                      </a:r>
                    </a:p>
                  </a:txBody>
                  <a:tcPr marL="0" marR="0" marT="26200" marB="0">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172085" marR="0" lvl="0" indent="0" algn="l" rtl="0">
                        <a:lnSpc>
                          <a:spcPct val="100000"/>
                        </a:lnSpc>
                        <a:spcBef>
                          <a:spcPts val="0"/>
                        </a:spcBef>
                        <a:spcAft>
                          <a:spcPts val="0"/>
                        </a:spcAft>
                        <a:buClr>
                          <a:srgbClr val="000000"/>
                        </a:buClr>
                        <a:buSzPts val="1400"/>
                        <a:buFont typeface="Arial"/>
                        <a:buNone/>
                      </a:pPr>
                      <a:r>
                        <a:rPr lang="en" sz="1000" b="0" u="none" strike="noStrike" cap="none" dirty="0">
                          <a:solidFill>
                            <a:schemeClr val="tx1"/>
                          </a:solidFill>
                          <a:latin typeface="+mj-lt"/>
                          <a:ea typeface="Quicksand Medium"/>
                          <a:cs typeface="Quicksand Medium"/>
                          <a:sym typeface="Quicksand Medium"/>
                        </a:rPr>
                        <a:t>5</a:t>
                      </a:r>
                      <a:endParaRPr sz="1000" b="0" u="none" strike="noStrike" cap="none" dirty="0">
                        <a:solidFill>
                          <a:schemeClr val="tx1"/>
                        </a:solidFill>
                        <a:latin typeface="+mj-lt"/>
                        <a:ea typeface="Quicksand Medium"/>
                        <a:cs typeface="Quicksand Medium"/>
                        <a:sym typeface="Quicksand Medium"/>
                      </a:endParaRPr>
                    </a:p>
                  </a:txBody>
                  <a:tcPr marL="0" marR="0" marT="26200" marB="0">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7"/>
                  </a:ext>
                </a:extLst>
              </a:tr>
              <a:tr h="204336">
                <a:tc>
                  <a:txBody>
                    <a:bodyPr/>
                    <a:lstStyle/>
                    <a:p>
                      <a:pPr marL="12700" marR="0" lvl="0" indent="0" algn="l" rtl="0">
                        <a:lnSpc>
                          <a:spcPct val="100000"/>
                        </a:lnSpc>
                        <a:spcBef>
                          <a:spcPts val="0"/>
                        </a:spcBef>
                        <a:spcAft>
                          <a:spcPts val="0"/>
                        </a:spcAft>
                        <a:buClr>
                          <a:srgbClr val="000000"/>
                        </a:buClr>
                        <a:buSzPts val="1200"/>
                        <a:buFont typeface="Arial"/>
                        <a:buNone/>
                      </a:pPr>
                      <a:r>
                        <a:rPr lang="en-GB" sz="1000" b="0" dirty="0">
                          <a:solidFill>
                            <a:schemeClr val="tx1"/>
                          </a:solidFill>
                          <a:latin typeface="+mj-lt"/>
                        </a:rPr>
                        <a:t>New Phone Options</a:t>
                      </a:r>
                      <a:endParaRPr lang="en-GB" sz="1000" b="0" i="0" u="none" strike="noStrike" cap="none" dirty="0">
                        <a:solidFill>
                          <a:schemeClr val="tx1"/>
                        </a:solidFill>
                        <a:latin typeface="+mj-lt"/>
                        <a:ea typeface="Arial"/>
                        <a:cs typeface="Arial"/>
                        <a:sym typeface="Arial"/>
                      </a:endParaRPr>
                    </a:p>
                  </a:txBody>
                  <a:tcPr marL="0" marR="0" marT="26200" marB="0">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172085" marR="0" lvl="0" indent="0" algn="l" rtl="0">
                        <a:lnSpc>
                          <a:spcPct val="100000"/>
                        </a:lnSpc>
                        <a:spcBef>
                          <a:spcPts val="0"/>
                        </a:spcBef>
                        <a:spcAft>
                          <a:spcPts val="0"/>
                        </a:spcAft>
                        <a:buClr>
                          <a:srgbClr val="000000"/>
                        </a:buClr>
                        <a:buSzPts val="1400"/>
                        <a:buFont typeface="Arial"/>
                        <a:buNone/>
                      </a:pPr>
                      <a:r>
                        <a:rPr lang="en" sz="1000" b="0" u="none" strike="noStrike" cap="none" dirty="0">
                          <a:solidFill>
                            <a:schemeClr val="tx1"/>
                          </a:solidFill>
                          <a:latin typeface="+mj-lt"/>
                          <a:ea typeface="Quicksand Medium"/>
                          <a:cs typeface="Quicksand Medium"/>
                          <a:sym typeface="Quicksand Medium"/>
                        </a:rPr>
                        <a:t>6</a:t>
                      </a:r>
                      <a:endParaRPr sz="1000" b="0" u="none" strike="noStrike" cap="none" dirty="0">
                        <a:solidFill>
                          <a:schemeClr val="tx1"/>
                        </a:solidFill>
                        <a:latin typeface="+mj-lt"/>
                        <a:ea typeface="Quicksand Medium"/>
                        <a:cs typeface="Quicksand Medium"/>
                        <a:sym typeface="Quicksand Medium"/>
                      </a:endParaRPr>
                    </a:p>
                  </a:txBody>
                  <a:tcPr marL="0" marR="0" marT="26200" marB="0">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8"/>
                  </a:ext>
                </a:extLst>
              </a:tr>
              <a:tr h="204879">
                <a:tc>
                  <a:txBody>
                    <a:bodyPr/>
                    <a:lstStyle/>
                    <a:p>
                      <a:pPr marL="12700" marR="0" lvl="0" indent="0" algn="l" rtl="0">
                        <a:lnSpc>
                          <a:spcPct val="100000"/>
                        </a:lnSpc>
                        <a:spcBef>
                          <a:spcPts val="0"/>
                        </a:spcBef>
                        <a:spcAft>
                          <a:spcPts val="0"/>
                        </a:spcAft>
                        <a:buClr>
                          <a:srgbClr val="000000"/>
                        </a:buClr>
                        <a:buSzPts val="1200"/>
                        <a:buFont typeface="Arial"/>
                        <a:buNone/>
                      </a:pPr>
                      <a:r>
                        <a:rPr lang="en-GB" sz="1000" b="0" i="0" u="none" strike="noStrike" cap="none" dirty="0">
                          <a:solidFill>
                            <a:schemeClr val="tx1"/>
                          </a:solidFill>
                          <a:latin typeface="+mj-lt"/>
                          <a:ea typeface="Arial"/>
                          <a:cs typeface="Arial"/>
                          <a:sym typeface="Arial"/>
                        </a:rPr>
                        <a:t>Buyer Concerns</a:t>
                      </a:r>
                    </a:p>
                  </a:txBody>
                  <a:tcPr marL="0" marR="0" marT="26675" marB="0">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172085" marR="0" lvl="0" indent="0" algn="l" rtl="0">
                        <a:lnSpc>
                          <a:spcPct val="100000"/>
                        </a:lnSpc>
                        <a:spcBef>
                          <a:spcPts val="0"/>
                        </a:spcBef>
                        <a:spcAft>
                          <a:spcPts val="0"/>
                        </a:spcAft>
                        <a:buClr>
                          <a:srgbClr val="000000"/>
                        </a:buClr>
                        <a:buSzPts val="1200"/>
                        <a:buFont typeface="Arial"/>
                        <a:buNone/>
                      </a:pPr>
                      <a:r>
                        <a:rPr lang="en" sz="1000" b="0" u="none" strike="noStrike" cap="none" dirty="0">
                          <a:solidFill>
                            <a:schemeClr val="tx1"/>
                          </a:solidFill>
                          <a:latin typeface="+mj-lt"/>
                          <a:ea typeface="Quicksand Medium"/>
                          <a:cs typeface="Quicksand Medium"/>
                          <a:sym typeface="Quicksand Medium"/>
                        </a:rPr>
                        <a:t>7</a:t>
                      </a:r>
                      <a:endParaRPr sz="1000" b="0" u="none" strike="noStrike" cap="none" dirty="0">
                        <a:solidFill>
                          <a:schemeClr val="tx1"/>
                        </a:solidFill>
                        <a:latin typeface="+mj-lt"/>
                        <a:ea typeface="Quicksand Medium"/>
                        <a:cs typeface="Quicksand Medium"/>
                        <a:sym typeface="Quicksand Medium"/>
                      </a:endParaRPr>
                    </a:p>
                  </a:txBody>
                  <a:tcPr marL="0" marR="0" marT="26675" marB="0">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9"/>
                  </a:ext>
                </a:extLst>
              </a:tr>
              <a:tr h="204879">
                <a:tc>
                  <a:txBody>
                    <a:bodyPr/>
                    <a:lstStyle/>
                    <a:p>
                      <a:pPr marL="12700" marR="0" lvl="0" indent="0" algn="l" rtl="0">
                        <a:lnSpc>
                          <a:spcPct val="100000"/>
                        </a:lnSpc>
                        <a:spcBef>
                          <a:spcPts val="0"/>
                        </a:spcBef>
                        <a:spcAft>
                          <a:spcPts val="0"/>
                        </a:spcAft>
                        <a:buClr>
                          <a:srgbClr val="000000"/>
                        </a:buClr>
                        <a:buSzPts val="1200"/>
                        <a:buFont typeface="Arial"/>
                        <a:buNone/>
                      </a:pPr>
                      <a:r>
                        <a:rPr lang="en-GB" sz="1000" b="0" i="0" u="none" strike="noStrike" cap="none" dirty="0">
                          <a:solidFill>
                            <a:schemeClr val="tx1"/>
                          </a:solidFill>
                          <a:latin typeface="+mj-lt"/>
                          <a:ea typeface="Arial"/>
                          <a:cs typeface="Arial"/>
                          <a:sym typeface="Arial"/>
                        </a:rPr>
                        <a:t>How to Sell </a:t>
                      </a:r>
                      <a:r>
                        <a:rPr lang="en-GB" sz="1000" b="0" dirty="0" err="1">
                          <a:solidFill>
                            <a:schemeClr val="tx1"/>
                          </a:solidFill>
                          <a:latin typeface="+mj-lt"/>
                        </a:rPr>
                        <a:t>Crexendo</a:t>
                      </a:r>
                      <a:endParaRPr lang="en-GB" sz="1000" b="0" i="0" u="none" strike="noStrike" cap="none" dirty="0">
                        <a:solidFill>
                          <a:schemeClr val="tx1"/>
                        </a:solidFill>
                        <a:latin typeface="+mj-lt"/>
                        <a:ea typeface="Arial"/>
                        <a:cs typeface="Arial"/>
                        <a:sym typeface="Arial"/>
                      </a:endParaRPr>
                    </a:p>
                  </a:txBody>
                  <a:tcPr marL="0" marR="0" marT="26675" marB="0">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172085" marR="0" lvl="0" indent="0" algn="l" rtl="0">
                        <a:lnSpc>
                          <a:spcPct val="100000"/>
                        </a:lnSpc>
                        <a:spcBef>
                          <a:spcPts val="0"/>
                        </a:spcBef>
                        <a:spcAft>
                          <a:spcPts val="0"/>
                        </a:spcAft>
                        <a:buClr>
                          <a:srgbClr val="000000"/>
                        </a:buClr>
                        <a:buSzPts val="1200"/>
                        <a:buFont typeface="Arial"/>
                        <a:buNone/>
                      </a:pPr>
                      <a:r>
                        <a:rPr lang="en" sz="1000" b="0" u="none" strike="noStrike" cap="none" dirty="0">
                          <a:solidFill>
                            <a:schemeClr val="tx1"/>
                          </a:solidFill>
                          <a:latin typeface="+mj-lt"/>
                          <a:ea typeface="Quicksand Medium"/>
                          <a:cs typeface="Quicksand Medium"/>
                          <a:sym typeface="Quicksand Medium"/>
                        </a:rPr>
                        <a:t>7</a:t>
                      </a:r>
                      <a:endParaRPr sz="1000" b="0" u="none" strike="noStrike" cap="none" dirty="0">
                        <a:solidFill>
                          <a:schemeClr val="tx1"/>
                        </a:solidFill>
                        <a:latin typeface="+mj-lt"/>
                        <a:ea typeface="Quicksand Medium"/>
                        <a:cs typeface="Quicksand Medium"/>
                        <a:sym typeface="Quicksand Medium"/>
                      </a:endParaRPr>
                    </a:p>
                  </a:txBody>
                  <a:tcPr marL="0" marR="0" marT="26675" marB="0">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10"/>
                  </a:ext>
                </a:extLst>
              </a:tr>
              <a:tr h="205966">
                <a:tc>
                  <a:txBody>
                    <a:bodyPr/>
                    <a:lstStyle/>
                    <a:p>
                      <a:pPr marL="12700" marR="0" lvl="0" indent="0" algn="l" rtl="0">
                        <a:lnSpc>
                          <a:spcPct val="100000"/>
                        </a:lnSpc>
                        <a:spcBef>
                          <a:spcPts val="0"/>
                        </a:spcBef>
                        <a:spcAft>
                          <a:spcPts val="0"/>
                        </a:spcAft>
                        <a:buClr>
                          <a:srgbClr val="000000"/>
                        </a:buClr>
                        <a:buSzPts val="1200"/>
                        <a:buFont typeface="Arial"/>
                        <a:buNone/>
                      </a:pPr>
                      <a:r>
                        <a:rPr lang="en-GB" sz="1000" b="0" i="0" u="none" strike="noStrike" cap="none" dirty="0">
                          <a:solidFill>
                            <a:schemeClr val="tx1"/>
                          </a:solidFill>
                          <a:latin typeface="+mj-lt"/>
                          <a:ea typeface="Arial"/>
                          <a:cs typeface="Arial"/>
                          <a:sym typeface="Arial"/>
                        </a:rPr>
                        <a:t>Discovery Questions</a:t>
                      </a:r>
                    </a:p>
                  </a:txBody>
                  <a:tcPr marL="0" marR="0" marT="27625" marB="0">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172085" marR="0" lvl="0" indent="0" algn="l" rtl="0">
                        <a:lnSpc>
                          <a:spcPct val="100000"/>
                        </a:lnSpc>
                        <a:spcBef>
                          <a:spcPts val="0"/>
                        </a:spcBef>
                        <a:spcAft>
                          <a:spcPts val="0"/>
                        </a:spcAft>
                        <a:buClr>
                          <a:srgbClr val="000000"/>
                        </a:buClr>
                        <a:buSzPts val="1400"/>
                        <a:buFont typeface="Arial"/>
                        <a:buNone/>
                      </a:pPr>
                      <a:r>
                        <a:rPr lang="en" sz="1000" b="0" u="none" strike="noStrike" cap="none" dirty="0">
                          <a:solidFill>
                            <a:schemeClr val="tx1"/>
                          </a:solidFill>
                          <a:latin typeface="+mj-lt"/>
                          <a:ea typeface="Quicksand Medium"/>
                          <a:cs typeface="Quicksand Medium"/>
                          <a:sym typeface="Quicksand Medium"/>
                        </a:rPr>
                        <a:t>7</a:t>
                      </a:r>
                      <a:endParaRPr sz="1000" b="0" u="none" strike="noStrike" cap="none" dirty="0">
                        <a:solidFill>
                          <a:schemeClr val="tx1"/>
                        </a:solidFill>
                        <a:latin typeface="+mj-lt"/>
                        <a:ea typeface="Quicksand Medium"/>
                        <a:cs typeface="Quicksand Medium"/>
                        <a:sym typeface="Quicksand Medium"/>
                      </a:endParaRPr>
                    </a:p>
                  </a:txBody>
                  <a:tcPr marL="0" marR="0" marT="27625" marB="0">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11"/>
                  </a:ext>
                </a:extLst>
              </a:tr>
              <a:tr h="205966">
                <a:tc>
                  <a:txBody>
                    <a:bodyPr/>
                    <a:lstStyle/>
                    <a:p>
                      <a:pPr marL="12700" lvl="0" indent="0" algn="l" rtl="0">
                        <a:spcBef>
                          <a:spcPts val="0"/>
                        </a:spcBef>
                        <a:spcAft>
                          <a:spcPts val="0"/>
                        </a:spcAft>
                        <a:buClr>
                          <a:schemeClr val="dk1"/>
                        </a:buClr>
                        <a:buSzPts val="1200"/>
                        <a:buFont typeface="Arial"/>
                        <a:buNone/>
                      </a:pPr>
                      <a:r>
                        <a:rPr lang="en-US" sz="1000" b="0" dirty="0">
                          <a:solidFill>
                            <a:schemeClr val="tx1"/>
                          </a:solidFill>
                          <a:latin typeface="+mj-lt"/>
                        </a:rPr>
                        <a:t>How Crexendo Helps</a:t>
                      </a:r>
                      <a:endParaRPr lang="en-US" sz="1050" b="0" dirty="0">
                        <a:solidFill>
                          <a:schemeClr val="tx1"/>
                        </a:solidFill>
                        <a:latin typeface="+mj-lt"/>
                      </a:endParaRPr>
                    </a:p>
                  </a:txBody>
                  <a:tcPr marL="0" marR="0" marT="27625"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172085" marR="0" lvl="0" indent="0" algn="l" rtl="0">
                        <a:lnSpc>
                          <a:spcPct val="100000"/>
                        </a:lnSpc>
                        <a:spcBef>
                          <a:spcPts val="0"/>
                        </a:spcBef>
                        <a:spcAft>
                          <a:spcPts val="0"/>
                        </a:spcAft>
                        <a:buClr>
                          <a:srgbClr val="000000"/>
                        </a:buClr>
                        <a:buSzPts val="1400"/>
                        <a:buFont typeface="Arial"/>
                        <a:buNone/>
                      </a:pPr>
                      <a:r>
                        <a:rPr lang="en" sz="1000" b="0" dirty="0">
                          <a:solidFill>
                            <a:schemeClr val="tx1"/>
                          </a:solidFill>
                          <a:latin typeface="+mj-lt"/>
                          <a:ea typeface="Quicksand Medium"/>
                          <a:cs typeface="Quicksand Medium"/>
                          <a:sym typeface="Quicksand Medium"/>
                        </a:rPr>
                        <a:t>8</a:t>
                      </a:r>
                      <a:endParaRPr sz="1000" b="0" u="none" strike="noStrike" cap="none" dirty="0">
                        <a:solidFill>
                          <a:schemeClr val="tx1"/>
                        </a:solidFill>
                        <a:latin typeface="+mj-lt"/>
                        <a:ea typeface="Quicksand Medium"/>
                        <a:cs typeface="Quicksand Medium"/>
                        <a:sym typeface="Quicksand Medium"/>
                      </a:endParaRPr>
                    </a:p>
                  </a:txBody>
                  <a:tcPr marL="0" marR="0" marT="27625"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12"/>
                  </a:ext>
                </a:extLst>
              </a:tr>
              <a:tr h="212792">
                <a:tc>
                  <a:txBody>
                    <a:bodyPr/>
                    <a:lstStyle/>
                    <a:p>
                      <a:pPr marL="0" marR="0" lvl="0" indent="0" algn="l" rtl="0">
                        <a:lnSpc>
                          <a:spcPct val="100000"/>
                        </a:lnSpc>
                        <a:spcBef>
                          <a:spcPts val="0"/>
                        </a:spcBef>
                        <a:spcAft>
                          <a:spcPts val="0"/>
                        </a:spcAft>
                        <a:buClr>
                          <a:srgbClr val="000000"/>
                        </a:buClr>
                        <a:buSzPts val="800"/>
                        <a:buFont typeface="Arial"/>
                        <a:buNone/>
                      </a:pPr>
                      <a:r>
                        <a:rPr lang="en-GB" sz="1000" b="0" i="0" u="none" strike="noStrike" cap="none" dirty="0">
                          <a:solidFill>
                            <a:schemeClr val="tx1"/>
                          </a:solidFill>
                          <a:latin typeface="+mj-lt"/>
                          <a:ea typeface="Arial"/>
                          <a:cs typeface="Arial"/>
                          <a:sym typeface="Arial"/>
                        </a:rPr>
                        <a:t>Objection Handling</a:t>
                      </a:r>
                      <a:endParaRPr lang="en-GB" sz="300" b="0" i="0" u="none" strike="noStrike" cap="none" dirty="0">
                        <a:solidFill>
                          <a:schemeClr val="tx1"/>
                        </a:solidFill>
                        <a:latin typeface="+mj-lt"/>
                        <a:ea typeface="Arial"/>
                        <a:cs typeface="Arial"/>
                        <a:sym typeface="Arial"/>
                      </a:endParaRPr>
                    </a:p>
                  </a:txBody>
                  <a:tcPr marL="0" marR="0" marT="27625"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172085" marR="0" lvl="0" indent="0" algn="l" rtl="0">
                        <a:lnSpc>
                          <a:spcPct val="100000"/>
                        </a:lnSpc>
                        <a:spcBef>
                          <a:spcPts val="0"/>
                        </a:spcBef>
                        <a:spcAft>
                          <a:spcPts val="0"/>
                        </a:spcAft>
                        <a:buClr>
                          <a:srgbClr val="000000"/>
                        </a:buClr>
                        <a:buSzPts val="1400"/>
                        <a:buFont typeface="Arial"/>
                        <a:buNone/>
                      </a:pPr>
                      <a:r>
                        <a:rPr lang="en" sz="1000" b="0" dirty="0">
                          <a:solidFill>
                            <a:schemeClr val="tx1"/>
                          </a:solidFill>
                          <a:latin typeface="+mj-lt"/>
                          <a:ea typeface="Quicksand Medium"/>
                          <a:cs typeface="Quicksand Medium"/>
                          <a:sym typeface="Quicksand Medium"/>
                        </a:rPr>
                        <a:t>8</a:t>
                      </a:r>
                      <a:endParaRPr sz="1000" b="0" u="none" strike="noStrike" cap="none" dirty="0">
                        <a:solidFill>
                          <a:schemeClr val="tx1"/>
                        </a:solidFill>
                        <a:latin typeface="+mj-lt"/>
                        <a:ea typeface="Quicksand Medium"/>
                        <a:cs typeface="Quicksand Medium"/>
                        <a:sym typeface="Quicksand Medium"/>
                      </a:endParaRPr>
                    </a:p>
                  </a:txBody>
                  <a:tcPr marL="0" marR="0" marT="27625"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13"/>
                  </a:ext>
                </a:extLst>
              </a:tr>
              <a:tr h="205966">
                <a:tc>
                  <a:txBody>
                    <a:bodyPr/>
                    <a:lstStyle/>
                    <a:p>
                      <a:pPr marL="0" marR="0" lvl="0" indent="0" algn="l" rtl="0">
                        <a:lnSpc>
                          <a:spcPct val="100000"/>
                        </a:lnSpc>
                        <a:spcBef>
                          <a:spcPts val="0"/>
                        </a:spcBef>
                        <a:spcAft>
                          <a:spcPts val="0"/>
                        </a:spcAft>
                        <a:buClr>
                          <a:srgbClr val="000000"/>
                        </a:buClr>
                        <a:buSzPts val="800"/>
                        <a:buFont typeface="Arial"/>
                        <a:buNone/>
                      </a:pPr>
                      <a:r>
                        <a:rPr lang="en-GB" sz="1000" b="0" i="0" u="none" strike="noStrike" cap="none" dirty="0">
                          <a:solidFill>
                            <a:schemeClr val="tx1"/>
                          </a:solidFill>
                          <a:latin typeface="+mj-lt"/>
                          <a:ea typeface="Arial"/>
                          <a:cs typeface="Arial"/>
                          <a:sym typeface="Arial"/>
                        </a:rPr>
                        <a:t>Advice From Sales Specialists</a:t>
                      </a:r>
                      <a:endParaRPr lang="en-GB" sz="300" b="0" i="0" u="none" strike="noStrike" cap="none" dirty="0">
                        <a:solidFill>
                          <a:schemeClr val="tx1"/>
                        </a:solidFill>
                        <a:latin typeface="+mj-lt"/>
                        <a:ea typeface="Arial"/>
                        <a:cs typeface="Arial"/>
                        <a:sym typeface="Arial"/>
                      </a:endParaRPr>
                    </a:p>
                  </a:txBody>
                  <a:tcPr marL="0" marR="0" marT="27625"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172085" marR="0" lvl="0" indent="0" algn="l" rtl="0">
                        <a:lnSpc>
                          <a:spcPct val="100000"/>
                        </a:lnSpc>
                        <a:spcBef>
                          <a:spcPts val="0"/>
                        </a:spcBef>
                        <a:spcAft>
                          <a:spcPts val="0"/>
                        </a:spcAft>
                        <a:buClr>
                          <a:srgbClr val="000000"/>
                        </a:buClr>
                        <a:buSzPts val="1400"/>
                        <a:buFont typeface="Arial"/>
                        <a:buNone/>
                      </a:pPr>
                      <a:r>
                        <a:rPr lang="en" sz="1000" b="0" dirty="0">
                          <a:solidFill>
                            <a:schemeClr val="tx1"/>
                          </a:solidFill>
                          <a:latin typeface="+mj-lt"/>
                          <a:ea typeface="Quicksand Medium"/>
                          <a:cs typeface="Quicksand Medium"/>
                          <a:sym typeface="Quicksand Medium"/>
                        </a:rPr>
                        <a:t>8</a:t>
                      </a:r>
                      <a:endParaRPr sz="1000" b="0" u="none" strike="noStrike" cap="none" dirty="0">
                        <a:solidFill>
                          <a:schemeClr val="tx1"/>
                        </a:solidFill>
                        <a:latin typeface="+mj-lt"/>
                        <a:ea typeface="Quicksand Medium"/>
                        <a:cs typeface="Quicksand Medium"/>
                        <a:sym typeface="Quicksand Medium"/>
                      </a:endParaRPr>
                    </a:p>
                  </a:txBody>
                  <a:tcPr marL="0" marR="0" marT="27625"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14"/>
                  </a:ext>
                </a:extLst>
              </a:tr>
              <a:tr h="205966">
                <a:tc>
                  <a:txBody>
                    <a:bodyPr/>
                    <a:lstStyle/>
                    <a:p>
                      <a:pPr marL="0" marR="0" lvl="0" indent="0" algn="l" rtl="0">
                        <a:lnSpc>
                          <a:spcPct val="100000"/>
                        </a:lnSpc>
                        <a:spcBef>
                          <a:spcPts val="0"/>
                        </a:spcBef>
                        <a:spcAft>
                          <a:spcPts val="0"/>
                        </a:spcAft>
                        <a:buClr>
                          <a:srgbClr val="000000"/>
                        </a:buClr>
                        <a:buSzPts val="800"/>
                        <a:buFont typeface="Arial"/>
                        <a:buNone/>
                      </a:pPr>
                      <a:r>
                        <a:rPr lang="en-GB" sz="1000" b="0" i="0" u="none" strike="noStrike" cap="none" dirty="0">
                          <a:solidFill>
                            <a:schemeClr val="tx1"/>
                          </a:solidFill>
                          <a:latin typeface="+mj-lt"/>
                          <a:ea typeface="Arial"/>
                          <a:cs typeface="Arial"/>
                          <a:sym typeface="Arial"/>
                        </a:rPr>
                        <a:t>Core Messaging Reminder</a:t>
                      </a:r>
                      <a:endParaRPr lang="en-GB" sz="300" b="0" i="0" u="none" strike="noStrike" cap="none" dirty="0">
                        <a:solidFill>
                          <a:schemeClr val="tx1"/>
                        </a:solidFill>
                        <a:latin typeface="+mj-lt"/>
                        <a:ea typeface="Arial"/>
                        <a:cs typeface="Arial"/>
                        <a:sym typeface="Arial"/>
                      </a:endParaRPr>
                    </a:p>
                  </a:txBody>
                  <a:tcPr marL="0" marR="0" marT="27625"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172085" marR="0" lvl="0" indent="0" algn="l" rtl="0">
                        <a:lnSpc>
                          <a:spcPct val="100000"/>
                        </a:lnSpc>
                        <a:spcBef>
                          <a:spcPts val="0"/>
                        </a:spcBef>
                        <a:spcAft>
                          <a:spcPts val="0"/>
                        </a:spcAft>
                        <a:buClr>
                          <a:srgbClr val="000000"/>
                        </a:buClr>
                        <a:buSzPts val="1400"/>
                        <a:buFont typeface="Arial"/>
                        <a:buNone/>
                      </a:pPr>
                      <a:r>
                        <a:rPr lang="en" sz="1000" b="0" dirty="0">
                          <a:solidFill>
                            <a:schemeClr val="tx1"/>
                          </a:solidFill>
                          <a:latin typeface="+mj-lt"/>
                          <a:ea typeface="Quicksand Medium"/>
                          <a:cs typeface="Quicksand Medium"/>
                          <a:sym typeface="Quicksand Medium"/>
                        </a:rPr>
                        <a:t>8</a:t>
                      </a:r>
                      <a:endParaRPr sz="1000" b="0" u="none" strike="noStrike" cap="none" dirty="0">
                        <a:solidFill>
                          <a:schemeClr val="tx1"/>
                        </a:solidFill>
                        <a:latin typeface="+mj-lt"/>
                        <a:ea typeface="Quicksand Medium"/>
                        <a:cs typeface="Quicksand Medium"/>
                        <a:sym typeface="Quicksand Medium"/>
                      </a:endParaRPr>
                    </a:p>
                  </a:txBody>
                  <a:tcPr marL="0" marR="0" marT="27625"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15"/>
                  </a:ext>
                </a:extLst>
              </a:tr>
              <a:tr h="205966">
                <a:tc>
                  <a:txBody>
                    <a:bodyPr/>
                    <a:lstStyle/>
                    <a:p>
                      <a:pPr marL="0" marR="0" lvl="0" indent="0" algn="l" rtl="0">
                        <a:lnSpc>
                          <a:spcPct val="100000"/>
                        </a:lnSpc>
                        <a:spcBef>
                          <a:spcPts val="0"/>
                        </a:spcBef>
                        <a:spcAft>
                          <a:spcPts val="0"/>
                        </a:spcAft>
                        <a:buClr>
                          <a:srgbClr val="000000"/>
                        </a:buClr>
                        <a:buSzPts val="700"/>
                        <a:buFont typeface="Arial"/>
                        <a:buNone/>
                      </a:pPr>
                      <a:r>
                        <a:rPr lang="en" sz="1000" b="0" u="none" strike="noStrike" cap="none" dirty="0">
                          <a:solidFill>
                            <a:schemeClr val="tx1"/>
                          </a:solidFill>
                          <a:latin typeface="+mj-lt"/>
                          <a:ea typeface="Quicksand Medium"/>
                          <a:cs typeface="Quicksand Medium"/>
                          <a:sym typeface="Quicksand Medium"/>
                        </a:rPr>
                        <a:t>Email, phone &amp; voicemail script</a:t>
                      </a:r>
                      <a:endParaRPr sz="1000" b="0" u="none" strike="noStrike" cap="none" dirty="0">
                        <a:solidFill>
                          <a:schemeClr val="tx1"/>
                        </a:solidFill>
                        <a:latin typeface="+mj-lt"/>
                        <a:ea typeface="Quicksand Medium"/>
                        <a:cs typeface="Quicksand Medium"/>
                        <a:sym typeface="Quicksand Medium"/>
                      </a:endParaRPr>
                    </a:p>
                  </a:txBody>
                  <a:tcPr marL="0" marR="0" marT="27625" marB="0">
                    <a:lnL w="9525" cap="flat" cmpd="sng">
                      <a:solidFill>
                        <a:srgbClr val="000000">
                          <a:alpha val="0"/>
                        </a:srgbClr>
                      </a:solidFill>
                      <a:prstDash val="solid"/>
                      <a:round/>
                      <a:headEnd type="none" w="sm" len="sm"/>
                      <a:tailEnd type="none" w="sm" len="sm"/>
                    </a:lnL>
                    <a:lnR w="9525" cap="flat" cmpd="sng" algn="ctr">
                      <a:solidFill>
                        <a:srgbClr val="000000">
                          <a:alpha val="0"/>
                        </a:srgbClr>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tcPr>
                </a:tc>
                <a:tc>
                  <a:txBody>
                    <a:bodyPr/>
                    <a:lstStyle/>
                    <a:p>
                      <a:pPr marL="172085" marR="0" lvl="0" indent="0" algn="l" rtl="0">
                        <a:lnSpc>
                          <a:spcPct val="100000"/>
                        </a:lnSpc>
                        <a:spcBef>
                          <a:spcPts val="0"/>
                        </a:spcBef>
                        <a:spcAft>
                          <a:spcPts val="0"/>
                        </a:spcAft>
                        <a:buClr>
                          <a:srgbClr val="000000"/>
                        </a:buClr>
                        <a:buSzPts val="700"/>
                        <a:buFont typeface="Arial"/>
                        <a:buNone/>
                      </a:pPr>
                      <a:r>
                        <a:rPr lang="en" sz="1000" b="0" dirty="0">
                          <a:solidFill>
                            <a:schemeClr val="tx1"/>
                          </a:solidFill>
                          <a:latin typeface="+mj-lt"/>
                          <a:ea typeface="Quicksand Medium"/>
                          <a:cs typeface="Quicksand Medium"/>
                          <a:sym typeface="Quicksand Medium"/>
                        </a:rPr>
                        <a:t>9-13</a:t>
                      </a:r>
                      <a:endParaRPr sz="1000" b="0" u="none" strike="noStrike" cap="none" dirty="0">
                        <a:solidFill>
                          <a:schemeClr val="tx1"/>
                        </a:solidFill>
                        <a:latin typeface="+mj-lt"/>
                        <a:ea typeface="Quicksand Medium"/>
                        <a:cs typeface="Quicksand Medium"/>
                        <a:sym typeface="Quicksand Medium"/>
                      </a:endParaRPr>
                    </a:p>
                  </a:txBody>
                  <a:tcPr marL="0" marR="0" marT="27625" marB="0">
                    <a:lnL w="9525" cap="flat" cmpd="sng" algn="ctr">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tcPr>
                </a:tc>
                <a:extLst>
                  <a:ext uri="{0D108BD9-81ED-4DB2-BD59-A6C34878D82A}">
                    <a16:rowId xmlns:a16="http://schemas.microsoft.com/office/drawing/2014/main" val="10017"/>
                  </a:ext>
                </a:extLst>
              </a:tr>
            </a:tbl>
          </a:graphicData>
        </a:graphic>
      </p:graphicFrame>
      <p:pic>
        <p:nvPicPr>
          <p:cNvPr id="105" name="Google Shape;105;p1" title="TFB_Registered-Partner_Logo_PRI_RGB_on-W_2022-03-25 (1) (002).png">
            <a:extLst>
              <a:ext uri="{FF2B5EF4-FFF2-40B4-BE49-F238E27FC236}">
                <a16:creationId xmlns:a16="http://schemas.microsoft.com/office/drawing/2014/main" id="{D40F7581-2D56-2CE6-4E3B-24D29AC4883A}"/>
              </a:ext>
            </a:extLst>
          </p:cNvPr>
          <p:cNvPicPr preferRelativeResize="0"/>
          <p:nvPr/>
        </p:nvPicPr>
        <p:blipFill rotWithShape="1">
          <a:blip r:embed="rId4">
            <a:alphaModFix/>
          </a:blip>
          <a:srcRect/>
          <a:stretch/>
        </p:blipFill>
        <p:spPr>
          <a:xfrm>
            <a:off x="268400" y="4587360"/>
            <a:ext cx="1598800" cy="405675"/>
          </a:xfrm>
          <a:prstGeom prst="rect">
            <a:avLst/>
          </a:prstGeom>
          <a:noFill/>
          <a:ln>
            <a:noFill/>
          </a:ln>
        </p:spPr>
      </p:pic>
      <p:pic>
        <p:nvPicPr>
          <p:cNvPr id="4" name="Picture 3">
            <a:extLst>
              <a:ext uri="{FF2B5EF4-FFF2-40B4-BE49-F238E27FC236}">
                <a16:creationId xmlns:a16="http://schemas.microsoft.com/office/drawing/2014/main" id="{D30E5AC5-D827-8A1A-E9A9-637D54D2E8ED}"/>
              </a:ext>
            </a:extLst>
          </p:cNvPr>
          <p:cNvPicPr>
            <a:picLocks noChangeAspect="1"/>
          </p:cNvPicPr>
          <p:nvPr/>
        </p:nvPicPr>
        <p:blipFill>
          <a:blip r:embed="rId5"/>
          <a:srcRect l="13286" t="18844" r="12669" b="19881"/>
          <a:stretch>
            <a:fillRect/>
          </a:stretch>
        </p:blipFill>
        <p:spPr>
          <a:xfrm>
            <a:off x="168937" y="2403157"/>
            <a:ext cx="2209453" cy="1828385"/>
          </a:xfrm>
          <a:prstGeom prst="rect">
            <a:avLst/>
          </a:prstGeom>
        </p:spPr>
      </p:pic>
      <p:pic>
        <p:nvPicPr>
          <p:cNvPr id="5" name="Picture 4">
            <a:extLst>
              <a:ext uri="{FF2B5EF4-FFF2-40B4-BE49-F238E27FC236}">
                <a16:creationId xmlns:a16="http://schemas.microsoft.com/office/drawing/2014/main" id="{8CA449D2-35FB-6076-690C-52CEF23B166B}"/>
              </a:ext>
            </a:extLst>
          </p:cNvPr>
          <p:cNvPicPr>
            <a:picLocks noChangeAspect="1"/>
          </p:cNvPicPr>
          <p:nvPr/>
        </p:nvPicPr>
        <p:blipFill>
          <a:blip r:embed="rId6"/>
          <a:stretch>
            <a:fillRect/>
          </a:stretch>
        </p:blipFill>
        <p:spPr>
          <a:xfrm>
            <a:off x="2735674" y="2322745"/>
            <a:ext cx="1889760" cy="1889760"/>
          </a:xfrm>
          <a:prstGeom prst="rect">
            <a:avLst/>
          </a:prstGeom>
        </p:spPr>
      </p:pic>
      <p:pic>
        <p:nvPicPr>
          <p:cNvPr id="7" name="Picture 6">
            <a:extLst>
              <a:ext uri="{FF2B5EF4-FFF2-40B4-BE49-F238E27FC236}">
                <a16:creationId xmlns:a16="http://schemas.microsoft.com/office/drawing/2014/main" id="{A25F8CAB-9072-401C-BA0A-B216C48F2B99}"/>
              </a:ext>
            </a:extLst>
          </p:cNvPr>
          <p:cNvPicPr>
            <a:picLocks noChangeAspect="1"/>
          </p:cNvPicPr>
          <p:nvPr/>
        </p:nvPicPr>
        <p:blipFill>
          <a:blip r:embed="rId7"/>
          <a:srcRect l="27668" t="7548" r="28105" b="5428"/>
          <a:stretch>
            <a:fillRect/>
          </a:stretch>
        </p:blipFill>
        <p:spPr>
          <a:xfrm>
            <a:off x="2438273" y="2942122"/>
            <a:ext cx="618033" cy="1216105"/>
          </a:xfrm>
          <a:prstGeom prst="rect">
            <a:avLst/>
          </a:prstGeom>
        </p:spPr>
      </p:pic>
      <p:sp>
        <p:nvSpPr>
          <p:cNvPr id="2" name="TextBox 1">
            <a:extLst>
              <a:ext uri="{FF2B5EF4-FFF2-40B4-BE49-F238E27FC236}">
                <a16:creationId xmlns:a16="http://schemas.microsoft.com/office/drawing/2014/main" id="{A96FA9A0-1F63-E6FC-29EB-1DE6777815F5}"/>
              </a:ext>
            </a:extLst>
          </p:cNvPr>
          <p:cNvSpPr txBox="1"/>
          <p:nvPr/>
        </p:nvSpPr>
        <p:spPr>
          <a:xfrm>
            <a:off x="820504" y="4019306"/>
            <a:ext cx="1300766" cy="215444"/>
          </a:xfrm>
          <a:prstGeom prst="rect">
            <a:avLst/>
          </a:prstGeom>
          <a:noFill/>
        </p:spPr>
        <p:txBody>
          <a:bodyPr wrap="square" rtlCol="0">
            <a:spAutoFit/>
          </a:bodyPr>
          <a:lstStyle/>
          <a:p>
            <a:pPr algn="ctr"/>
            <a:r>
              <a:rPr lang="en-US" sz="800" b="1" dirty="0">
                <a:latin typeface="Quicksand" panose="020B0604020202020204" charset="0"/>
              </a:rPr>
              <a:t>Communication Hub</a:t>
            </a:r>
          </a:p>
        </p:txBody>
      </p:sp>
      <p:sp>
        <p:nvSpPr>
          <p:cNvPr id="3" name="TextBox 2">
            <a:extLst>
              <a:ext uri="{FF2B5EF4-FFF2-40B4-BE49-F238E27FC236}">
                <a16:creationId xmlns:a16="http://schemas.microsoft.com/office/drawing/2014/main" id="{DE030F64-75AE-3FC3-7623-D45483604CF9}"/>
              </a:ext>
            </a:extLst>
          </p:cNvPr>
          <p:cNvSpPr txBox="1"/>
          <p:nvPr/>
        </p:nvSpPr>
        <p:spPr>
          <a:xfrm>
            <a:off x="2096906" y="4265441"/>
            <a:ext cx="1300766" cy="215444"/>
          </a:xfrm>
          <a:prstGeom prst="rect">
            <a:avLst/>
          </a:prstGeom>
          <a:noFill/>
        </p:spPr>
        <p:txBody>
          <a:bodyPr wrap="square" rtlCol="0">
            <a:spAutoFit/>
          </a:bodyPr>
          <a:lstStyle/>
          <a:p>
            <a:pPr algn="ctr"/>
            <a:r>
              <a:rPr lang="en-US" sz="800" b="1" dirty="0">
                <a:latin typeface="Quicksand" panose="020B0604020202020204" charset="0"/>
              </a:rPr>
              <a:t>Smart Phone</a:t>
            </a:r>
          </a:p>
        </p:txBody>
      </p:sp>
      <p:sp>
        <p:nvSpPr>
          <p:cNvPr id="6" name="TextBox 5">
            <a:extLst>
              <a:ext uri="{FF2B5EF4-FFF2-40B4-BE49-F238E27FC236}">
                <a16:creationId xmlns:a16="http://schemas.microsoft.com/office/drawing/2014/main" id="{1EDD72FB-0900-95D2-2784-67304EAB0B96}"/>
              </a:ext>
            </a:extLst>
          </p:cNvPr>
          <p:cNvSpPr txBox="1"/>
          <p:nvPr/>
        </p:nvSpPr>
        <p:spPr>
          <a:xfrm>
            <a:off x="2991289" y="4003595"/>
            <a:ext cx="1300766" cy="215444"/>
          </a:xfrm>
          <a:prstGeom prst="rect">
            <a:avLst/>
          </a:prstGeom>
          <a:noFill/>
        </p:spPr>
        <p:txBody>
          <a:bodyPr wrap="square" rtlCol="0">
            <a:spAutoFit/>
          </a:bodyPr>
          <a:lstStyle/>
          <a:p>
            <a:pPr algn="ctr"/>
            <a:r>
              <a:rPr lang="en-US" sz="800" b="1" dirty="0">
                <a:latin typeface="Quicksand" panose="020B0604020202020204" charset="0"/>
              </a:rPr>
              <a:t>Tablet</a:t>
            </a:r>
          </a:p>
        </p:txBody>
      </p:sp>
    </p:spTree>
    <p:extLst>
      <p:ext uri="{BB962C8B-B14F-4D97-AF65-F5344CB8AC3E}">
        <p14:creationId xmlns:p14="http://schemas.microsoft.com/office/powerpoint/2010/main" val="36738273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2" name="Google Shape;112;g3e408c2ef1a_0_94"/>
          <p:cNvSpPr txBox="1"/>
          <p:nvPr/>
        </p:nvSpPr>
        <p:spPr>
          <a:xfrm>
            <a:off x="5139035" y="164925"/>
            <a:ext cx="3063000" cy="196200"/>
          </a:xfrm>
          <a:prstGeom prst="rect">
            <a:avLst/>
          </a:prstGeom>
          <a:noFill/>
          <a:ln>
            <a:noFill/>
          </a:ln>
        </p:spPr>
        <p:txBody>
          <a:bodyPr spcFirstLastPara="1" wrap="square" lIns="0" tIns="11425" rIns="0" bIns="0" anchor="t" anchorCtr="0">
            <a:spAutoFit/>
          </a:bodyPr>
          <a:lstStyle/>
          <a:p>
            <a:pPr marL="12700" marR="0" lvl="0" indent="0" algn="l" rtl="0">
              <a:lnSpc>
                <a:spcPct val="100000"/>
              </a:lnSpc>
              <a:spcBef>
                <a:spcPts val="0"/>
              </a:spcBef>
              <a:spcAft>
                <a:spcPts val="0"/>
              </a:spcAft>
              <a:buClr>
                <a:schemeClr val="dk1"/>
              </a:buClr>
              <a:buSzPts val="1100"/>
              <a:buFont typeface="Arial"/>
              <a:buNone/>
            </a:pPr>
            <a:r>
              <a:rPr lang="en" sz="1200" b="1" i="0" u="none" strike="noStrike" cap="none" dirty="0">
                <a:solidFill>
                  <a:srgbClr val="E22C91"/>
                </a:solidFill>
                <a:latin typeface="Arial"/>
                <a:ea typeface="Arial"/>
                <a:cs typeface="Arial"/>
                <a:sym typeface="Arial"/>
              </a:rPr>
              <a:t>Industry Context &amp; Solution Overview</a:t>
            </a:r>
            <a:endParaRPr sz="1200" b="1" i="0" u="none" strike="noStrike" cap="none" dirty="0">
              <a:solidFill>
                <a:srgbClr val="E22C91"/>
              </a:solidFill>
              <a:latin typeface="Arial"/>
              <a:ea typeface="Arial"/>
              <a:cs typeface="Arial"/>
              <a:sym typeface="Arial"/>
            </a:endParaRPr>
          </a:p>
        </p:txBody>
      </p:sp>
      <p:sp>
        <p:nvSpPr>
          <p:cNvPr id="113" name="Google Shape;113;g3e408c2ef1a_0_94"/>
          <p:cNvSpPr txBox="1"/>
          <p:nvPr/>
        </p:nvSpPr>
        <p:spPr>
          <a:xfrm>
            <a:off x="290248" y="164145"/>
            <a:ext cx="4391400" cy="196200"/>
          </a:xfrm>
          <a:prstGeom prst="rect">
            <a:avLst/>
          </a:prstGeom>
          <a:noFill/>
          <a:ln>
            <a:noFill/>
          </a:ln>
        </p:spPr>
        <p:txBody>
          <a:bodyPr spcFirstLastPara="1" wrap="square" lIns="0" tIns="11425" rIns="0" bIns="0" anchor="t" anchorCtr="0">
            <a:spAutoFit/>
          </a:bodyPr>
          <a:lstStyle/>
          <a:p>
            <a:pPr marL="12700" marR="0" lvl="0" indent="0" algn="l" rtl="0">
              <a:lnSpc>
                <a:spcPct val="100000"/>
              </a:lnSpc>
              <a:spcBef>
                <a:spcPts val="0"/>
              </a:spcBef>
              <a:spcAft>
                <a:spcPts val="0"/>
              </a:spcAft>
              <a:buClr>
                <a:srgbClr val="000000"/>
              </a:buClr>
              <a:buSzPts val="1200"/>
              <a:buFont typeface="Arial"/>
              <a:buNone/>
            </a:pPr>
            <a:r>
              <a:rPr lang="en" sz="1200" b="1" i="0" u="none" strike="noStrike" cap="none" dirty="0">
                <a:solidFill>
                  <a:srgbClr val="E22C91"/>
                </a:solidFill>
                <a:latin typeface="Arial"/>
                <a:ea typeface="Arial"/>
                <a:cs typeface="Arial"/>
                <a:sym typeface="Arial"/>
              </a:rPr>
              <a:t>Introduction to Crexendo for Small Businesses</a:t>
            </a:r>
            <a:endParaRPr sz="1200" b="1" i="0" u="none" strike="noStrike" cap="none" dirty="0">
              <a:solidFill>
                <a:srgbClr val="000000"/>
              </a:solidFill>
              <a:latin typeface="Arial"/>
              <a:ea typeface="Arial"/>
              <a:cs typeface="Arial"/>
              <a:sym typeface="Arial"/>
            </a:endParaRPr>
          </a:p>
        </p:txBody>
      </p:sp>
      <p:sp>
        <p:nvSpPr>
          <p:cNvPr id="114" name="Google Shape;114;g3e408c2ef1a_0_94"/>
          <p:cNvSpPr txBox="1">
            <a:spLocks noGrp="1"/>
          </p:cNvSpPr>
          <p:nvPr>
            <p:ph type="sldNum" idx="12"/>
          </p:nvPr>
        </p:nvSpPr>
        <p:spPr>
          <a:xfrm>
            <a:off x="8564569" y="4873005"/>
            <a:ext cx="297300" cy="138600"/>
          </a:xfrm>
          <a:prstGeom prst="rect">
            <a:avLst/>
          </a:prstGeom>
          <a:noFill/>
          <a:ln>
            <a:noFill/>
          </a:ln>
        </p:spPr>
        <p:txBody>
          <a:bodyPr spcFirstLastPara="1" wrap="square" lIns="0" tIns="0" rIns="0" bIns="0" anchor="ctr" anchorCtr="0">
            <a:spAutoFit/>
          </a:bodyPr>
          <a:lstStyle/>
          <a:p>
            <a:pPr marL="25400" lvl="0" indent="0" algn="r" rtl="0">
              <a:lnSpc>
                <a:spcPct val="103777"/>
              </a:lnSpc>
              <a:spcBef>
                <a:spcPts val="0"/>
              </a:spcBef>
              <a:spcAft>
                <a:spcPts val="0"/>
              </a:spcAft>
              <a:buSzPts val="600"/>
              <a:buNone/>
            </a:pPr>
            <a:fld id="{00000000-1234-1234-1234-123412341234}" type="slidenum">
              <a:rPr lang="en"/>
              <a:t>2</a:t>
            </a:fld>
            <a:endParaRPr/>
          </a:p>
        </p:txBody>
      </p:sp>
      <p:sp>
        <p:nvSpPr>
          <p:cNvPr id="115" name="Google Shape;115;g3e408c2ef1a_0_94"/>
          <p:cNvSpPr txBox="1">
            <a:spLocks noGrp="1"/>
          </p:cNvSpPr>
          <p:nvPr>
            <p:ph type="ftr" idx="11"/>
          </p:nvPr>
        </p:nvSpPr>
        <p:spPr>
          <a:xfrm>
            <a:off x="7255096" y="4873005"/>
            <a:ext cx="1428300" cy="107700"/>
          </a:xfrm>
          <a:prstGeom prst="rect">
            <a:avLst/>
          </a:prstGeom>
          <a:noFill/>
          <a:ln>
            <a:noFill/>
          </a:ln>
        </p:spPr>
        <p:txBody>
          <a:bodyPr spcFirstLastPara="1" wrap="square" lIns="0" tIns="0" rIns="0" bIns="0" anchor="ctr" anchorCtr="0">
            <a:spAutoFit/>
          </a:bodyPr>
          <a:lstStyle/>
          <a:p>
            <a:pPr marL="12700" lvl="0" indent="0" algn="ctr" rtl="0">
              <a:lnSpc>
                <a:spcPct val="133428"/>
              </a:lnSpc>
              <a:spcBef>
                <a:spcPts val="0"/>
              </a:spcBef>
              <a:spcAft>
                <a:spcPts val="0"/>
              </a:spcAft>
              <a:buSzPts val="700"/>
              <a:buNone/>
            </a:pPr>
            <a:r>
              <a:rPr lang="en" sz="700">
                <a:latin typeface="Quicksand"/>
                <a:ea typeface="Quicksand"/>
                <a:cs typeface="Quicksand"/>
                <a:sym typeface="Quicksand"/>
              </a:rPr>
              <a:t>FOR INTERNAL USE ONLY</a:t>
            </a:r>
            <a:endParaRPr/>
          </a:p>
        </p:txBody>
      </p:sp>
      <p:pic>
        <p:nvPicPr>
          <p:cNvPr id="116" name="Google Shape;116;g3e408c2ef1a_0_94" title="TFB_Registered-Partner_Logo_PRI_RGB_on-W_2022-03-25 (1) (002).png"/>
          <p:cNvPicPr preferRelativeResize="0"/>
          <p:nvPr/>
        </p:nvPicPr>
        <p:blipFill rotWithShape="1">
          <a:blip r:embed="rId3">
            <a:alphaModFix/>
          </a:blip>
          <a:srcRect/>
          <a:stretch/>
        </p:blipFill>
        <p:spPr>
          <a:xfrm>
            <a:off x="239775" y="4723200"/>
            <a:ext cx="1091282" cy="276900"/>
          </a:xfrm>
          <a:prstGeom prst="rect">
            <a:avLst/>
          </a:prstGeom>
          <a:noFill/>
          <a:ln>
            <a:noFill/>
          </a:ln>
        </p:spPr>
      </p:pic>
      <p:sp>
        <p:nvSpPr>
          <p:cNvPr id="121" name="Google Shape;121;g3e408c2ef1a_0_94"/>
          <p:cNvSpPr txBox="1"/>
          <p:nvPr/>
        </p:nvSpPr>
        <p:spPr>
          <a:xfrm>
            <a:off x="5139033" y="332301"/>
            <a:ext cx="2607000" cy="400507"/>
          </a:xfrm>
          <a:prstGeom prst="rect">
            <a:avLst/>
          </a:prstGeom>
          <a:noFill/>
          <a:ln>
            <a:noFill/>
          </a:ln>
        </p:spPr>
        <p:txBody>
          <a:bodyPr spcFirstLastPara="1" wrap="square" lIns="0" tIns="10300" rIns="0" bIns="0" anchor="t" anchorCtr="0">
            <a:spAutoFit/>
          </a:bodyPr>
          <a:lstStyle/>
          <a:p>
            <a:pPr>
              <a:lnSpc>
                <a:spcPct val="115000"/>
              </a:lnSpc>
              <a:spcBef>
                <a:spcPts val="1400"/>
              </a:spcBef>
              <a:spcAft>
                <a:spcPts val="400"/>
              </a:spcAft>
              <a:buClr>
                <a:schemeClr val="dk1"/>
              </a:buClr>
              <a:buSzPts val="1100"/>
            </a:pPr>
            <a:r>
              <a:rPr lang="en" sz="900" b="1" dirty="0">
                <a:solidFill>
                  <a:srgbClr val="18518E"/>
                </a:solidFill>
              </a:rPr>
              <a:t>The </a:t>
            </a:r>
            <a:r>
              <a:rPr lang="en-US" sz="900" b="1" dirty="0">
                <a:solidFill>
                  <a:srgbClr val="18518E"/>
                </a:solidFill>
              </a:rPr>
              <a:t>Small Business Communications</a:t>
            </a:r>
            <a:endParaRPr sz="900" b="1" dirty="0">
              <a:solidFill>
                <a:srgbClr val="18518E"/>
              </a:solidFill>
            </a:endParaRPr>
          </a:p>
        </p:txBody>
      </p:sp>
      <p:sp>
        <p:nvSpPr>
          <p:cNvPr id="122" name="Google Shape;122;g3e408c2ef1a_0_94"/>
          <p:cNvSpPr txBox="1"/>
          <p:nvPr/>
        </p:nvSpPr>
        <p:spPr>
          <a:xfrm>
            <a:off x="5139033" y="690593"/>
            <a:ext cx="3434013" cy="1456168"/>
          </a:xfrm>
          <a:prstGeom prst="rect">
            <a:avLst/>
          </a:prstGeom>
          <a:noFill/>
          <a:ln>
            <a:noFill/>
          </a:ln>
        </p:spPr>
        <p:txBody>
          <a:bodyPr spcFirstLastPara="1" wrap="square" lIns="0" tIns="9525" rIns="0" bIns="0" anchor="t" anchorCtr="0">
            <a:spAutoFit/>
          </a:bodyPr>
          <a:lstStyle/>
          <a:p>
            <a:r>
              <a:rPr lang="en-US" sz="700" dirty="0"/>
              <a:t>Today's small businesses are expected to provide the same level of responsiveness and professionalism as much larger organizations.</a:t>
            </a:r>
          </a:p>
          <a:p>
            <a:endParaRPr lang="en-US" sz="700" dirty="0"/>
          </a:p>
          <a:p>
            <a:r>
              <a:rPr lang="en-US" sz="700" dirty="0"/>
              <a:t>As a result, businesses face growing communication challenges around:</a:t>
            </a:r>
          </a:p>
          <a:p>
            <a:pPr marL="457200" indent="-266700">
              <a:buClr>
                <a:schemeClr val="dk1"/>
              </a:buClr>
              <a:buSzPts val="600"/>
              <a:buFont typeface="Quicksand Medium"/>
              <a:buChar char="●"/>
            </a:pPr>
            <a:r>
              <a:rPr lang="en-US" sz="700" dirty="0"/>
              <a:t>Missed customer calls and lost opportunities </a:t>
            </a:r>
          </a:p>
          <a:p>
            <a:pPr marL="457200" indent="-266700">
              <a:buClr>
                <a:schemeClr val="dk1"/>
              </a:buClr>
              <a:buSzPts val="600"/>
              <a:buFont typeface="Quicksand Medium"/>
              <a:buChar char="●"/>
            </a:pPr>
            <a:r>
              <a:rPr lang="en-US" sz="700" dirty="0"/>
              <a:t>Difficulty reaching the right employee </a:t>
            </a:r>
          </a:p>
          <a:p>
            <a:pPr marL="457200" indent="-266700">
              <a:buClr>
                <a:schemeClr val="dk1"/>
              </a:buClr>
              <a:buSzPts val="600"/>
              <a:buFont typeface="Quicksand Medium"/>
              <a:buChar char="●"/>
            </a:pPr>
            <a:r>
              <a:rPr lang="en-US" sz="700" dirty="0"/>
              <a:t>Customers calling employee cell phones </a:t>
            </a:r>
          </a:p>
          <a:p>
            <a:pPr marL="457200" indent="-266700">
              <a:buClr>
                <a:schemeClr val="dk1"/>
              </a:buClr>
              <a:buSzPts val="600"/>
              <a:buFont typeface="Quicksand Medium"/>
              <a:buChar char="●"/>
            </a:pPr>
            <a:r>
              <a:rPr lang="en-US" sz="700" dirty="0"/>
              <a:t>Growing demand for business texting </a:t>
            </a:r>
          </a:p>
          <a:p>
            <a:pPr marL="457200" indent="-266700">
              <a:buClr>
                <a:schemeClr val="dk1"/>
              </a:buClr>
              <a:buSzPts val="600"/>
              <a:buFont typeface="Quicksand Medium"/>
              <a:buChar char="●"/>
            </a:pPr>
            <a:r>
              <a:rPr lang="en-US" sz="700" dirty="0"/>
              <a:t>Maintaining a professional image </a:t>
            </a:r>
          </a:p>
          <a:p>
            <a:pPr marL="457200" indent="-266700">
              <a:buClr>
                <a:schemeClr val="dk1"/>
              </a:buClr>
              <a:buSzPts val="600"/>
              <a:buFont typeface="Quicksand Medium"/>
              <a:buChar char="●"/>
            </a:pPr>
            <a:r>
              <a:rPr lang="en-US" sz="700" dirty="0"/>
              <a:t>Keeps customers connected to your business, not former employees</a:t>
            </a:r>
          </a:p>
          <a:p>
            <a:pPr marL="457200" indent="-266700">
              <a:buClr>
                <a:schemeClr val="dk1"/>
              </a:buClr>
              <a:buSzPts val="600"/>
              <a:buFont typeface="Quicksand Medium"/>
              <a:buChar char="●"/>
            </a:pPr>
            <a:endParaRPr lang="en-US" sz="800" dirty="0"/>
          </a:p>
          <a:p>
            <a:r>
              <a:rPr lang="en-US" sz="800" b="1" i="1" dirty="0">
                <a:solidFill>
                  <a:srgbClr val="E22C91"/>
                </a:solidFill>
              </a:rPr>
              <a:t>The challenge isn't simply answering every call—it's ensuring customers can reach the right person so they don't lose business.</a:t>
            </a:r>
            <a:endParaRPr sz="800" b="1" i="1" dirty="0">
              <a:solidFill>
                <a:srgbClr val="E22C91"/>
              </a:solidFill>
            </a:endParaRPr>
          </a:p>
        </p:txBody>
      </p:sp>
      <p:sp>
        <p:nvSpPr>
          <p:cNvPr id="124" name="Google Shape;124;g3e408c2ef1a_0_94"/>
          <p:cNvSpPr txBox="1"/>
          <p:nvPr/>
        </p:nvSpPr>
        <p:spPr>
          <a:xfrm>
            <a:off x="5139033" y="2598878"/>
            <a:ext cx="3815669" cy="671338"/>
          </a:xfrm>
          <a:prstGeom prst="rect">
            <a:avLst/>
          </a:prstGeom>
          <a:noFill/>
          <a:ln>
            <a:noFill/>
          </a:ln>
        </p:spPr>
        <p:txBody>
          <a:bodyPr spcFirstLastPara="1" wrap="square" lIns="0" tIns="9525" rIns="0" bIns="0" anchor="t" anchorCtr="0">
            <a:spAutoFit/>
          </a:bodyPr>
          <a:lstStyle/>
          <a:p>
            <a:pPr lvl="0">
              <a:buSzPts val="600"/>
            </a:pPr>
            <a:r>
              <a:rPr lang="en-US" sz="800" b="1" dirty="0"/>
              <a:t>Professional Communications</a:t>
            </a:r>
          </a:p>
          <a:p>
            <a:pPr lvl="0">
              <a:buSzPts val="600"/>
            </a:pPr>
            <a:endParaRPr lang="en" sz="700" b="1" dirty="0">
              <a:solidFill>
                <a:schemeClr val="dk1"/>
              </a:solidFill>
              <a:latin typeface="Quicksand"/>
              <a:ea typeface="Quicksand"/>
              <a:cs typeface="Quicksand"/>
              <a:sym typeface="Quicksand"/>
            </a:endParaRPr>
          </a:p>
          <a:p>
            <a:pPr marL="457200" indent="-266700">
              <a:buClr>
                <a:schemeClr val="dk1"/>
              </a:buClr>
              <a:buSzPts val="600"/>
              <a:buFont typeface="Quicksand Medium"/>
              <a:buChar char="●"/>
            </a:pPr>
            <a:r>
              <a:rPr lang="en-US" sz="700" dirty="0">
                <a:sym typeface="Quicksand"/>
              </a:rPr>
              <a:t>One business phone number</a:t>
            </a:r>
          </a:p>
          <a:p>
            <a:pPr marL="457200" indent="-266700">
              <a:buClr>
                <a:schemeClr val="dk1"/>
              </a:buClr>
              <a:buSzPts val="600"/>
              <a:buFont typeface="Quicksand Medium"/>
              <a:buChar char="●"/>
            </a:pPr>
            <a:r>
              <a:rPr lang="en-US" sz="700" dirty="0">
                <a:sym typeface="Quicksand"/>
              </a:rPr>
              <a:t>Employee extensions &amp; direct numbers</a:t>
            </a:r>
          </a:p>
          <a:p>
            <a:pPr marL="457200" indent="-266700">
              <a:buClr>
                <a:schemeClr val="dk1"/>
              </a:buClr>
              <a:buSzPts val="600"/>
              <a:buFont typeface="Quicksand Medium"/>
              <a:buChar char="●"/>
            </a:pPr>
            <a:r>
              <a:rPr lang="en-US" sz="700" dirty="0">
                <a:sym typeface="Quicksand"/>
              </a:rPr>
              <a:t>Call routing &amp; transfers</a:t>
            </a:r>
          </a:p>
          <a:p>
            <a:pPr marL="457200" indent="-266700">
              <a:buClr>
                <a:schemeClr val="dk1"/>
              </a:buClr>
              <a:buSzPts val="600"/>
              <a:buFont typeface="Quicksand Medium"/>
              <a:buChar char="●"/>
            </a:pPr>
            <a:r>
              <a:rPr lang="en-US" sz="700" dirty="0">
                <a:sym typeface="Quicksand"/>
              </a:rPr>
              <a:t>Business voicemail</a:t>
            </a:r>
            <a:endParaRPr sz="700" dirty="0">
              <a:sym typeface="Quicksand Medium"/>
            </a:endParaRPr>
          </a:p>
        </p:txBody>
      </p:sp>
      <p:cxnSp>
        <p:nvCxnSpPr>
          <p:cNvPr id="125" name="Google Shape;125;g3e408c2ef1a_0_94"/>
          <p:cNvCxnSpPr/>
          <p:nvPr/>
        </p:nvCxnSpPr>
        <p:spPr>
          <a:xfrm>
            <a:off x="4852004" y="251700"/>
            <a:ext cx="0" cy="4299000"/>
          </a:xfrm>
          <a:prstGeom prst="straightConnector1">
            <a:avLst/>
          </a:prstGeom>
          <a:noFill/>
          <a:ln w="9525" cap="flat" cmpd="sng">
            <a:solidFill>
              <a:srgbClr val="E22C91"/>
            </a:solidFill>
            <a:prstDash val="solid"/>
            <a:round/>
            <a:headEnd type="none" w="sm" len="sm"/>
            <a:tailEnd type="none" w="sm" len="sm"/>
          </a:ln>
        </p:spPr>
      </p:cxnSp>
      <p:sp>
        <p:nvSpPr>
          <p:cNvPr id="126" name="Google Shape;126;g3e408c2ef1a_0_94"/>
          <p:cNvSpPr txBox="1"/>
          <p:nvPr/>
        </p:nvSpPr>
        <p:spPr>
          <a:xfrm>
            <a:off x="5139033" y="2369095"/>
            <a:ext cx="3253500" cy="148900"/>
          </a:xfrm>
          <a:prstGeom prst="rect">
            <a:avLst/>
          </a:prstGeom>
          <a:noFill/>
          <a:ln>
            <a:noFill/>
          </a:ln>
        </p:spPr>
        <p:txBody>
          <a:bodyPr spcFirstLastPara="1" wrap="square" lIns="0" tIns="10300" rIns="0" bIns="0" anchor="t" anchorCtr="0">
            <a:spAutoFit/>
          </a:bodyPr>
          <a:lstStyle/>
          <a:p>
            <a:pPr lvl="0">
              <a:buClr>
                <a:schemeClr val="dk1"/>
              </a:buClr>
              <a:buSzPts val="1100"/>
            </a:pPr>
            <a:r>
              <a:rPr lang="en-US" sz="900" b="1" dirty="0">
                <a:solidFill>
                  <a:srgbClr val="18518E"/>
                </a:solidFill>
              </a:rPr>
              <a:t>How Crexendo Helps Small Businesses</a:t>
            </a:r>
            <a:endParaRPr sz="900" b="1" dirty="0">
              <a:solidFill>
                <a:srgbClr val="18518E"/>
              </a:solidFill>
            </a:endParaRPr>
          </a:p>
        </p:txBody>
      </p:sp>
      <p:cxnSp>
        <p:nvCxnSpPr>
          <p:cNvPr id="129" name="Google Shape;129;g3e408c2ef1a_0_94"/>
          <p:cNvCxnSpPr/>
          <p:nvPr/>
        </p:nvCxnSpPr>
        <p:spPr>
          <a:xfrm rot="10800000" flipH="1">
            <a:off x="290252" y="430125"/>
            <a:ext cx="3514200" cy="7200"/>
          </a:xfrm>
          <a:prstGeom prst="straightConnector1">
            <a:avLst/>
          </a:prstGeom>
          <a:noFill/>
          <a:ln w="9525" cap="flat" cmpd="sng">
            <a:solidFill>
              <a:srgbClr val="E22C91"/>
            </a:solidFill>
            <a:prstDash val="solid"/>
            <a:round/>
            <a:headEnd type="none" w="sm" len="sm"/>
            <a:tailEnd type="none" w="sm" len="sm"/>
          </a:ln>
        </p:spPr>
      </p:cxnSp>
      <p:cxnSp>
        <p:nvCxnSpPr>
          <p:cNvPr id="130" name="Google Shape;130;g3e408c2ef1a_0_94"/>
          <p:cNvCxnSpPr/>
          <p:nvPr/>
        </p:nvCxnSpPr>
        <p:spPr>
          <a:xfrm>
            <a:off x="5139033" y="437325"/>
            <a:ext cx="2927100" cy="3000"/>
          </a:xfrm>
          <a:prstGeom prst="straightConnector1">
            <a:avLst/>
          </a:prstGeom>
          <a:noFill/>
          <a:ln w="9525" cap="flat" cmpd="sng">
            <a:solidFill>
              <a:srgbClr val="E22C91"/>
            </a:solidFill>
            <a:prstDash val="solid"/>
            <a:round/>
            <a:headEnd type="none" w="sm" len="sm"/>
            <a:tailEnd type="none" w="sm" len="sm"/>
          </a:ln>
        </p:spPr>
      </p:cxnSp>
      <p:sp>
        <p:nvSpPr>
          <p:cNvPr id="131" name="Google Shape;131;g3e408c2ef1a_0_94"/>
          <p:cNvSpPr txBox="1"/>
          <p:nvPr/>
        </p:nvSpPr>
        <p:spPr>
          <a:xfrm>
            <a:off x="5178591" y="3385874"/>
            <a:ext cx="3681413" cy="440505"/>
          </a:xfrm>
          <a:prstGeom prst="rect">
            <a:avLst/>
          </a:prstGeom>
          <a:noFill/>
          <a:ln>
            <a:noFill/>
          </a:ln>
        </p:spPr>
        <p:txBody>
          <a:bodyPr spcFirstLastPara="1" wrap="square" lIns="0" tIns="9525" rIns="0" bIns="0" anchor="t" anchorCtr="0">
            <a:spAutoFit/>
          </a:bodyPr>
          <a:lstStyle/>
          <a:p>
            <a:pPr marL="0" marR="0" lvl="0" indent="0" algn="l" rtl="0">
              <a:lnSpc>
                <a:spcPct val="100000"/>
              </a:lnSpc>
              <a:spcBef>
                <a:spcPts val="0"/>
              </a:spcBef>
              <a:spcAft>
                <a:spcPts val="0"/>
              </a:spcAft>
              <a:buClr>
                <a:srgbClr val="000000"/>
              </a:buClr>
              <a:buSzPts val="600"/>
              <a:buFont typeface="Arial"/>
              <a:buNone/>
            </a:pPr>
            <a:r>
              <a:rPr lang="en" sz="800" b="1" dirty="0">
                <a:sym typeface="Quicksand"/>
              </a:rPr>
              <a:t>Flexibility &amp; Freedom </a:t>
            </a:r>
            <a:endParaRPr sz="800" b="1" dirty="0">
              <a:sym typeface="Quicksand"/>
            </a:endParaRPr>
          </a:p>
          <a:p>
            <a:pPr marL="0" marR="0" lvl="0" indent="0" algn="l" rtl="0">
              <a:lnSpc>
                <a:spcPct val="100000"/>
              </a:lnSpc>
              <a:spcBef>
                <a:spcPts val="0"/>
              </a:spcBef>
              <a:spcAft>
                <a:spcPts val="0"/>
              </a:spcAft>
              <a:buClr>
                <a:srgbClr val="000000"/>
              </a:buClr>
              <a:buSzPts val="600"/>
              <a:buFont typeface="Arial"/>
              <a:buNone/>
            </a:pPr>
            <a:endParaRPr sz="600" i="0" u="none" strike="noStrike" cap="none" dirty="0">
              <a:solidFill>
                <a:schemeClr val="dk1"/>
              </a:solidFill>
              <a:latin typeface="Quicksand Medium"/>
              <a:ea typeface="Quicksand Medium"/>
              <a:cs typeface="Quicksand Medium"/>
              <a:sym typeface="Quicksand Medium"/>
            </a:endParaRPr>
          </a:p>
          <a:p>
            <a:pPr marL="457200" lvl="0" indent="-266700">
              <a:buClr>
                <a:schemeClr val="dk1"/>
              </a:buClr>
              <a:buSzPts val="600"/>
              <a:buFont typeface="Quicksand Medium"/>
              <a:buChar char="●"/>
            </a:pPr>
            <a:r>
              <a:rPr lang="en-US" sz="700" dirty="0"/>
              <a:t>Desk phones, Smartphones,  Tablets, and Laptops soft clients</a:t>
            </a:r>
          </a:p>
          <a:p>
            <a:pPr marL="457200" lvl="0" indent="-266700">
              <a:buClr>
                <a:schemeClr val="dk1"/>
              </a:buClr>
              <a:buSzPts val="600"/>
              <a:buFont typeface="Quicksand Medium"/>
              <a:buChar char="●"/>
            </a:pPr>
            <a:r>
              <a:rPr lang="en-US" sz="700" dirty="0"/>
              <a:t>Business calling &amp; texting</a:t>
            </a:r>
            <a:endParaRPr sz="700" dirty="0">
              <a:solidFill>
                <a:schemeClr val="dk1"/>
              </a:solidFill>
              <a:latin typeface="Quicksand Medium"/>
              <a:ea typeface="Quicksand Medium"/>
              <a:cs typeface="Quicksand Medium"/>
              <a:sym typeface="Quicksand Medium"/>
            </a:endParaRPr>
          </a:p>
        </p:txBody>
      </p:sp>
      <p:sp>
        <p:nvSpPr>
          <p:cNvPr id="132" name="Google Shape;132;g3e408c2ef1a_0_94"/>
          <p:cNvSpPr txBox="1"/>
          <p:nvPr/>
        </p:nvSpPr>
        <p:spPr>
          <a:xfrm>
            <a:off x="5139035" y="3938155"/>
            <a:ext cx="3815667" cy="563616"/>
          </a:xfrm>
          <a:prstGeom prst="rect">
            <a:avLst/>
          </a:prstGeom>
          <a:noFill/>
          <a:ln>
            <a:noFill/>
          </a:ln>
        </p:spPr>
        <p:txBody>
          <a:bodyPr spcFirstLastPara="1" wrap="square" lIns="0" tIns="9525" rIns="0" bIns="0" anchor="t" anchorCtr="0">
            <a:spAutoFit/>
          </a:bodyPr>
          <a:lstStyle/>
          <a:p>
            <a:pPr marL="0" marR="0" lvl="0" indent="0" algn="l" rtl="0">
              <a:lnSpc>
                <a:spcPct val="100000"/>
              </a:lnSpc>
              <a:spcBef>
                <a:spcPts val="0"/>
              </a:spcBef>
              <a:spcAft>
                <a:spcPts val="0"/>
              </a:spcAft>
              <a:buClr>
                <a:srgbClr val="000000"/>
              </a:buClr>
              <a:buSzPts val="600"/>
              <a:buFont typeface="Arial"/>
              <a:buNone/>
            </a:pPr>
            <a:r>
              <a:rPr lang="en-US" sz="800" b="1" dirty="0">
                <a:sym typeface="Quicksand"/>
              </a:rPr>
              <a:t>Protect &amp; Grow</a:t>
            </a:r>
            <a:endParaRPr sz="800" b="1" dirty="0">
              <a:sym typeface="Quicksand"/>
            </a:endParaRPr>
          </a:p>
          <a:p>
            <a:pPr marL="0" marR="0" lvl="0" indent="0" algn="l" rtl="0">
              <a:lnSpc>
                <a:spcPct val="100000"/>
              </a:lnSpc>
              <a:spcBef>
                <a:spcPts val="0"/>
              </a:spcBef>
              <a:spcAft>
                <a:spcPts val="0"/>
              </a:spcAft>
              <a:buClr>
                <a:srgbClr val="000000"/>
              </a:buClr>
              <a:buSzPts val="600"/>
              <a:buFont typeface="Arial"/>
              <a:buNone/>
            </a:pPr>
            <a:endParaRPr sz="700" i="0" u="none" strike="noStrike" cap="none" dirty="0">
              <a:solidFill>
                <a:schemeClr val="dk1"/>
              </a:solidFill>
              <a:latin typeface="Quicksand Medium"/>
              <a:ea typeface="Quicksand Medium"/>
              <a:cs typeface="Quicksand Medium"/>
              <a:sym typeface="Quicksand Medium"/>
            </a:endParaRPr>
          </a:p>
          <a:p>
            <a:pPr marL="457200" lvl="0" indent="-266700">
              <a:buClr>
                <a:schemeClr val="dk1"/>
              </a:buClr>
              <a:buSzPts val="600"/>
              <a:buFont typeface="Quicksand Medium"/>
              <a:buChar char="●"/>
            </a:pPr>
            <a:r>
              <a:rPr lang="en-US" sz="700" dirty="0"/>
              <a:t>Reduce missed opportunities through faster response</a:t>
            </a:r>
          </a:p>
          <a:p>
            <a:pPr marL="457200" lvl="0" indent="-266700">
              <a:buClr>
                <a:schemeClr val="dk1"/>
              </a:buClr>
              <a:buSzPts val="600"/>
              <a:buFont typeface="Quicksand Medium"/>
              <a:buChar char="●"/>
            </a:pPr>
            <a:r>
              <a:rPr lang="en-US" sz="700" dirty="0"/>
              <a:t>Protect customer relationships from employee turnover</a:t>
            </a:r>
          </a:p>
          <a:p>
            <a:pPr marL="457200" lvl="0" indent="-266700">
              <a:buClr>
                <a:schemeClr val="dk1"/>
              </a:buClr>
              <a:buSzPts val="600"/>
              <a:buFont typeface="Quicksand Medium"/>
              <a:buChar char="●"/>
            </a:pPr>
            <a:r>
              <a:rPr lang="en-US" sz="700" dirty="0"/>
              <a:t>Gives you the tools to scale faster and fuel business growth</a:t>
            </a:r>
            <a:endParaRPr sz="700" dirty="0">
              <a:solidFill>
                <a:schemeClr val="dk1"/>
              </a:solidFill>
              <a:latin typeface="Quicksand Medium"/>
              <a:ea typeface="Quicksand Medium"/>
              <a:cs typeface="Quicksand Medium"/>
              <a:sym typeface="Quicksand Medium"/>
            </a:endParaRPr>
          </a:p>
        </p:txBody>
      </p:sp>
      <p:sp>
        <p:nvSpPr>
          <p:cNvPr id="3" name="TextBox 2">
            <a:extLst>
              <a:ext uri="{FF2B5EF4-FFF2-40B4-BE49-F238E27FC236}">
                <a16:creationId xmlns:a16="http://schemas.microsoft.com/office/drawing/2014/main" id="{A2E5AD56-E05D-DEA6-1DC9-7A600063777B}"/>
              </a:ext>
            </a:extLst>
          </p:cNvPr>
          <p:cNvSpPr txBox="1"/>
          <p:nvPr/>
        </p:nvSpPr>
        <p:spPr>
          <a:xfrm>
            <a:off x="239775" y="437325"/>
            <a:ext cx="4317126" cy="2708434"/>
          </a:xfrm>
          <a:prstGeom prst="rect">
            <a:avLst/>
          </a:prstGeom>
          <a:noFill/>
        </p:spPr>
        <p:txBody>
          <a:bodyPr wrap="square">
            <a:spAutoFit/>
          </a:bodyPr>
          <a:lstStyle/>
          <a:p>
            <a:endParaRPr lang="en-US" sz="900" dirty="0"/>
          </a:p>
          <a:p>
            <a:r>
              <a:rPr lang="en-US" sz="700" dirty="0"/>
              <a:t>Crexendo provides cloud-based business phone solutions designed to help small businesses communicate more professionally while supporting today's mobile workforce. Whether a business has two employees or twenty, Crexendo can be right-sized to fit their needs today and grow with them as they expand.</a:t>
            </a:r>
          </a:p>
          <a:p>
            <a:endParaRPr lang="en-US" sz="700" dirty="0"/>
          </a:p>
          <a:p>
            <a:r>
              <a:rPr lang="en-US" sz="700" dirty="0"/>
              <a:t>Crexendo enables businesses to establish a professional communications environment with a main business number, employee extensions, direct company phone numbers, call transfers, voicemail, and business texting. Employees can answer calls and communicate through desk phones, smartphones, tablets, or laptop soft clients whether they are in the office, working remotely, or on the road. By providing capabilities typically associated with much larger organizations, Crexendo helps even the smallest businesses present a more professional image, improve customer responsiveness, and create a customer experience that supports growth.</a:t>
            </a:r>
          </a:p>
          <a:p>
            <a:endParaRPr lang="en-US" sz="700" dirty="0"/>
          </a:p>
          <a:p>
            <a:r>
              <a:rPr lang="en-US" sz="700" dirty="0"/>
              <a:t>For many small businesses, every missed call represents a potential lost customer or lost revenue opportunity. Crexendo helps ensure calls reach the right person regardless of location, allowing businesses to remain responsive and accessible even when employees are away from the office.</a:t>
            </a:r>
          </a:p>
          <a:p>
            <a:endParaRPr lang="en-US" sz="700" dirty="0"/>
          </a:p>
          <a:p>
            <a:r>
              <a:rPr lang="en-US" sz="700" dirty="0"/>
              <a:t>Equally important, Crexendo helps businesses maintain ownership of customer relationships. Instead of employees giving customers their personal cell phone numbers, businesses can provide company phone numbers and extensions that stay with the organization. Customers can continue reaching the employee wherever they are through the Crexendo platform, while the business retains visibility, continuity, and control of the customer relationship. This helps protect against one of the most common risks facing small businesses—employees leaving and taking valuable customer relationships with them.</a:t>
            </a:r>
          </a:p>
        </p:txBody>
      </p:sp>
      <p:sp>
        <p:nvSpPr>
          <p:cNvPr id="2" name="Google Shape;229;p6">
            <a:extLst>
              <a:ext uri="{FF2B5EF4-FFF2-40B4-BE49-F238E27FC236}">
                <a16:creationId xmlns:a16="http://schemas.microsoft.com/office/drawing/2014/main" id="{88B3F59D-9017-37BC-2269-4BE3248F3BF8}"/>
              </a:ext>
            </a:extLst>
          </p:cNvPr>
          <p:cNvSpPr/>
          <p:nvPr/>
        </p:nvSpPr>
        <p:spPr>
          <a:xfrm>
            <a:off x="355202" y="3337913"/>
            <a:ext cx="4179999" cy="1041080"/>
          </a:xfrm>
          <a:prstGeom prst="roundRect">
            <a:avLst>
              <a:gd name="adj" fmla="val 3685"/>
            </a:avLst>
          </a:prstGeom>
          <a:noFill/>
          <a:ln w="12700" cap="flat" cmpd="sng">
            <a:solidFill>
              <a:srgbClr val="FDD704"/>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 name="Google Shape;113;g3e408c2ef1a_0_94">
            <a:extLst>
              <a:ext uri="{FF2B5EF4-FFF2-40B4-BE49-F238E27FC236}">
                <a16:creationId xmlns:a16="http://schemas.microsoft.com/office/drawing/2014/main" id="{4586D6BB-DDE8-C060-FCA7-B4FCE34E40C3}"/>
              </a:ext>
            </a:extLst>
          </p:cNvPr>
          <p:cNvSpPr txBox="1"/>
          <p:nvPr/>
        </p:nvSpPr>
        <p:spPr>
          <a:xfrm>
            <a:off x="511081" y="3491874"/>
            <a:ext cx="4391400" cy="196200"/>
          </a:xfrm>
          <a:prstGeom prst="rect">
            <a:avLst/>
          </a:prstGeom>
          <a:noFill/>
          <a:ln>
            <a:noFill/>
          </a:ln>
        </p:spPr>
        <p:txBody>
          <a:bodyPr spcFirstLastPara="1" wrap="square" lIns="0" tIns="11425" rIns="0" bIns="0" anchor="t" anchorCtr="0">
            <a:spAutoFit/>
          </a:bodyPr>
          <a:lstStyle/>
          <a:p>
            <a:pPr marL="12700" marR="0" lvl="0" indent="0" algn="l" rtl="0">
              <a:lnSpc>
                <a:spcPct val="100000"/>
              </a:lnSpc>
              <a:spcBef>
                <a:spcPts val="0"/>
              </a:spcBef>
              <a:spcAft>
                <a:spcPts val="0"/>
              </a:spcAft>
              <a:buClr>
                <a:srgbClr val="000000"/>
              </a:buClr>
              <a:buSzPts val="1200"/>
              <a:buFont typeface="Arial"/>
              <a:buNone/>
            </a:pPr>
            <a:r>
              <a:rPr lang="en" sz="1200" b="1" i="0" u="none" strike="noStrike" cap="none" dirty="0">
                <a:solidFill>
                  <a:srgbClr val="E22C91"/>
                </a:solidFill>
                <a:latin typeface="Arial"/>
                <a:ea typeface="Arial"/>
                <a:cs typeface="Arial"/>
                <a:sym typeface="Arial"/>
              </a:rPr>
              <a:t>Key Takeaway</a:t>
            </a:r>
            <a:endParaRPr sz="1200" b="1" i="0" u="none" strike="noStrike" cap="none" dirty="0">
              <a:solidFill>
                <a:srgbClr val="000000"/>
              </a:solidFill>
              <a:latin typeface="Arial"/>
              <a:ea typeface="Arial"/>
              <a:cs typeface="Arial"/>
              <a:sym typeface="Arial"/>
            </a:endParaRPr>
          </a:p>
        </p:txBody>
      </p:sp>
      <p:sp>
        <p:nvSpPr>
          <p:cNvPr id="5" name="TextBox 4">
            <a:extLst>
              <a:ext uri="{FF2B5EF4-FFF2-40B4-BE49-F238E27FC236}">
                <a16:creationId xmlns:a16="http://schemas.microsoft.com/office/drawing/2014/main" id="{F4A9AFFF-F4B8-C468-3AB9-54AAA308230D}"/>
              </a:ext>
            </a:extLst>
          </p:cNvPr>
          <p:cNvSpPr txBox="1"/>
          <p:nvPr/>
        </p:nvSpPr>
        <p:spPr>
          <a:xfrm>
            <a:off x="440902" y="3740196"/>
            <a:ext cx="3863941" cy="415498"/>
          </a:xfrm>
          <a:prstGeom prst="rect">
            <a:avLst/>
          </a:prstGeom>
          <a:noFill/>
        </p:spPr>
        <p:txBody>
          <a:bodyPr wrap="square">
            <a:spAutoFit/>
          </a:bodyPr>
          <a:lstStyle/>
          <a:p>
            <a:r>
              <a:rPr lang="en-US" sz="700" dirty="0"/>
              <a:t>Crexendo helps small businesses operate like larger organizations by providing professional communications, mobile flexibility, and customer continuity—all while keeping customer relationships tied to the business, not the employee's personal cell phone.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9" name="Google Shape;139;g3e408c2ef1a_0_138"/>
          <p:cNvSpPr txBox="1"/>
          <p:nvPr/>
        </p:nvSpPr>
        <p:spPr>
          <a:xfrm>
            <a:off x="2334648" y="198225"/>
            <a:ext cx="2259000" cy="196200"/>
          </a:xfrm>
          <a:prstGeom prst="rect">
            <a:avLst/>
          </a:prstGeom>
          <a:noFill/>
          <a:ln>
            <a:noFill/>
          </a:ln>
        </p:spPr>
        <p:txBody>
          <a:bodyPr spcFirstLastPara="1" wrap="square" lIns="0" tIns="11425" rIns="0" bIns="0" anchor="t" anchorCtr="0">
            <a:spAutoFit/>
          </a:bodyPr>
          <a:lstStyle/>
          <a:p>
            <a:pPr marL="12700" marR="0" lvl="0" indent="0" algn="l" rtl="0">
              <a:lnSpc>
                <a:spcPct val="100000"/>
              </a:lnSpc>
              <a:spcBef>
                <a:spcPts val="0"/>
              </a:spcBef>
              <a:spcAft>
                <a:spcPts val="0"/>
              </a:spcAft>
              <a:buClr>
                <a:schemeClr val="dk1"/>
              </a:buClr>
              <a:buSzPts val="1100"/>
              <a:buFont typeface="Arial"/>
              <a:buNone/>
            </a:pPr>
            <a:r>
              <a:rPr lang="en" sz="1200" b="1" i="0" u="none" strike="noStrike" cap="none" dirty="0">
                <a:solidFill>
                  <a:srgbClr val="E22C91"/>
                </a:solidFill>
                <a:latin typeface="Arial"/>
                <a:ea typeface="Arial"/>
                <a:cs typeface="Arial"/>
                <a:sym typeface="Arial"/>
              </a:rPr>
              <a:t>Buyer Personas</a:t>
            </a:r>
            <a:endParaRPr sz="1200" b="1" i="0" u="none" strike="noStrike" cap="none" dirty="0">
              <a:solidFill>
                <a:srgbClr val="E22C91"/>
              </a:solidFill>
              <a:latin typeface="Arial"/>
              <a:ea typeface="Arial"/>
              <a:cs typeface="Arial"/>
              <a:sym typeface="Arial"/>
            </a:endParaRPr>
          </a:p>
        </p:txBody>
      </p:sp>
      <p:sp>
        <p:nvSpPr>
          <p:cNvPr id="140" name="Google Shape;140;g3e408c2ef1a_0_138"/>
          <p:cNvSpPr txBox="1"/>
          <p:nvPr/>
        </p:nvSpPr>
        <p:spPr>
          <a:xfrm>
            <a:off x="290775" y="170175"/>
            <a:ext cx="1449300" cy="381000"/>
          </a:xfrm>
          <a:prstGeom prst="rect">
            <a:avLst/>
          </a:prstGeom>
          <a:noFill/>
          <a:ln>
            <a:noFill/>
          </a:ln>
        </p:spPr>
        <p:txBody>
          <a:bodyPr spcFirstLastPara="1" wrap="square" lIns="0" tIns="11425" rIns="0" bIns="0" anchor="t" anchorCtr="0">
            <a:spAutoFit/>
          </a:bodyPr>
          <a:lstStyle/>
          <a:p>
            <a:pPr marL="12700" marR="0" lvl="0" indent="0" algn="l" rtl="0">
              <a:lnSpc>
                <a:spcPct val="100000"/>
              </a:lnSpc>
              <a:spcBef>
                <a:spcPts val="0"/>
              </a:spcBef>
              <a:spcAft>
                <a:spcPts val="0"/>
              </a:spcAft>
              <a:buClr>
                <a:srgbClr val="000000"/>
              </a:buClr>
              <a:buSzPts val="1200"/>
              <a:buFont typeface="Arial"/>
              <a:buNone/>
            </a:pPr>
            <a:r>
              <a:rPr lang="en" sz="1200" b="1" i="0" u="none" strike="noStrike" cap="none" dirty="0">
                <a:solidFill>
                  <a:srgbClr val="E22C91"/>
                </a:solidFill>
                <a:latin typeface="Arial"/>
                <a:ea typeface="Arial"/>
                <a:cs typeface="Arial"/>
                <a:sym typeface="Arial"/>
              </a:rPr>
              <a:t>Primary Segments &amp; Verticals</a:t>
            </a:r>
            <a:endParaRPr sz="1200" b="1" i="0" u="none" strike="noStrike" cap="none" dirty="0">
              <a:solidFill>
                <a:srgbClr val="000000"/>
              </a:solidFill>
              <a:latin typeface="Arial"/>
              <a:ea typeface="Arial"/>
              <a:cs typeface="Arial"/>
              <a:sym typeface="Arial"/>
            </a:endParaRPr>
          </a:p>
        </p:txBody>
      </p:sp>
      <p:sp>
        <p:nvSpPr>
          <p:cNvPr id="146" name="Google Shape;146;g3e408c2ef1a_0_138"/>
          <p:cNvSpPr txBox="1">
            <a:spLocks noGrp="1"/>
          </p:cNvSpPr>
          <p:nvPr>
            <p:ph type="ftr" idx="11"/>
          </p:nvPr>
        </p:nvSpPr>
        <p:spPr>
          <a:xfrm>
            <a:off x="7355423" y="4849480"/>
            <a:ext cx="1428300" cy="107700"/>
          </a:xfrm>
          <a:prstGeom prst="rect">
            <a:avLst/>
          </a:prstGeom>
          <a:noFill/>
          <a:ln>
            <a:noFill/>
          </a:ln>
        </p:spPr>
        <p:txBody>
          <a:bodyPr spcFirstLastPara="1" wrap="square" lIns="0" tIns="0" rIns="0" bIns="0" anchor="ctr" anchorCtr="0">
            <a:spAutoFit/>
          </a:bodyPr>
          <a:lstStyle/>
          <a:p>
            <a:pPr marL="12700" lvl="0" indent="0" algn="ctr" rtl="0">
              <a:lnSpc>
                <a:spcPct val="133428"/>
              </a:lnSpc>
              <a:spcBef>
                <a:spcPts val="0"/>
              </a:spcBef>
              <a:spcAft>
                <a:spcPts val="0"/>
              </a:spcAft>
              <a:buSzPts val="700"/>
              <a:buNone/>
            </a:pPr>
            <a:r>
              <a:rPr lang="en" sz="700" dirty="0">
                <a:latin typeface="Quicksand"/>
                <a:ea typeface="Quicksand"/>
                <a:cs typeface="Quicksand"/>
                <a:sym typeface="Quicksand"/>
              </a:rPr>
              <a:t>FOR INTERNAL USE ONLY</a:t>
            </a:r>
            <a:endParaRPr dirty="0"/>
          </a:p>
        </p:txBody>
      </p:sp>
      <p:pic>
        <p:nvPicPr>
          <p:cNvPr id="147" name="Google Shape;147;g3e408c2ef1a_0_138" title="TFB_Registered-Partner_Logo_PRI_RGB_on-W_2022-03-25 (1) (002).png"/>
          <p:cNvPicPr preferRelativeResize="0"/>
          <p:nvPr/>
        </p:nvPicPr>
        <p:blipFill rotWithShape="1">
          <a:blip r:embed="rId3">
            <a:alphaModFix/>
          </a:blip>
          <a:srcRect/>
          <a:stretch/>
        </p:blipFill>
        <p:spPr>
          <a:xfrm>
            <a:off x="264200" y="4734700"/>
            <a:ext cx="1091282" cy="276900"/>
          </a:xfrm>
          <a:prstGeom prst="rect">
            <a:avLst/>
          </a:prstGeom>
          <a:noFill/>
          <a:ln>
            <a:noFill/>
          </a:ln>
        </p:spPr>
      </p:pic>
      <p:sp>
        <p:nvSpPr>
          <p:cNvPr id="148" name="Google Shape;148;g3e408c2ef1a_0_138"/>
          <p:cNvSpPr txBox="1"/>
          <p:nvPr/>
        </p:nvSpPr>
        <p:spPr>
          <a:xfrm>
            <a:off x="315999" y="617863"/>
            <a:ext cx="1504500" cy="133500"/>
          </a:xfrm>
          <a:prstGeom prst="rect">
            <a:avLst/>
          </a:prstGeom>
          <a:noFill/>
          <a:ln>
            <a:noFill/>
          </a:ln>
        </p:spPr>
        <p:txBody>
          <a:bodyPr spcFirstLastPara="1" wrap="square" lIns="0" tIns="10300" rIns="0" bIns="0" anchor="t" anchorCtr="0">
            <a:spAutoFit/>
          </a:bodyPr>
          <a:lstStyle/>
          <a:p>
            <a:pPr marL="0" marR="0" lvl="0" indent="0" algn="l" rtl="0">
              <a:lnSpc>
                <a:spcPct val="115000"/>
              </a:lnSpc>
              <a:spcBef>
                <a:spcPts val="1400"/>
              </a:spcBef>
              <a:spcAft>
                <a:spcPts val="400"/>
              </a:spcAft>
              <a:buClr>
                <a:schemeClr val="dk1"/>
              </a:buClr>
              <a:buSzPts val="1100"/>
              <a:buFont typeface="Arial"/>
              <a:buNone/>
            </a:pPr>
            <a:r>
              <a:rPr lang="en" sz="800" b="1" i="0" u="none" strike="noStrike" cap="none" dirty="0">
                <a:solidFill>
                  <a:srgbClr val="18518E"/>
                </a:solidFill>
                <a:latin typeface="Arial"/>
                <a:ea typeface="Arial"/>
                <a:cs typeface="Arial"/>
                <a:sym typeface="Arial"/>
              </a:rPr>
              <a:t>Primary Targets</a:t>
            </a:r>
            <a:endParaRPr sz="800" b="1" i="0" u="none" strike="noStrike" cap="none" dirty="0">
              <a:solidFill>
                <a:srgbClr val="18518E"/>
              </a:solidFill>
              <a:latin typeface="Arial"/>
              <a:ea typeface="Arial"/>
              <a:cs typeface="Arial"/>
              <a:sym typeface="Arial"/>
            </a:endParaRPr>
          </a:p>
        </p:txBody>
      </p:sp>
      <p:sp>
        <p:nvSpPr>
          <p:cNvPr id="149" name="Google Shape;149;g3e408c2ef1a_0_138"/>
          <p:cNvSpPr txBox="1"/>
          <p:nvPr/>
        </p:nvSpPr>
        <p:spPr>
          <a:xfrm>
            <a:off x="290775" y="976875"/>
            <a:ext cx="1707600" cy="871392"/>
          </a:xfrm>
          <a:prstGeom prst="rect">
            <a:avLst/>
          </a:prstGeom>
          <a:noFill/>
          <a:ln>
            <a:noFill/>
          </a:ln>
        </p:spPr>
        <p:txBody>
          <a:bodyPr spcFirstLastPara="1" wrap="square" lIns="0" tIns="9525" rIns="0" bIns="0" anchor="t" anchorCtr="0">
            <a:spAutoFit/>
          </a:bodyPr>
          <a:lstStyle/>
          <a:p>
            <a:pPr marL="457200" lvl="0" indent="-266700">
              <a:buClr>
                <a:schemeClr val="dk1"/>
              </a:buClr>
              <a:buSzPts val="600"/>
              <a:buChar char="●"/>
            </a:pPr>
            <a:r>
              <a:rPr lang="en-US" sz="700" dirty="0"/>
              <a:t>Small auto dealers</a:t>
            </a:r>
          </a:p>
          <a:p>
            <a:pPr marL="457200" lvl="0" indent="-266700">
              <a:buClr>
                <a:schemeClr val="dk1"/>
              </a:buClr>
              <a:buSzPts val="600"/>
              <a:buChar char="●"/>
            </a:pPr>
            <a:r>
              <a:rPr lang="en-US" sz="700" dirty="0"/>
              <a:t>Home services </a:t>
            </a:r>
          </a:p>
          <a:p>
            <a:pPr marL="457200" lvl="0" indent="-266700">
              <a:buClr>
                <a:schemeClr val="dk1"/>
              </a:buClr>
              <a:buSzPts val="600"/>
              <a:buChar char="●"/>
            </a:pPr>
            <a:r>
              <a:rPr lang="en-US" sz="700" dirty="0"/>
              <a:t>Construction</a:t>
            </a:r>
          </a:p>
          <a:p>
            <a:pPr marL="457200" lvl="0" indent="-266700">
              <a:buClr>
                <a:schemeClr val="dk1"/>
              </a:buClr>
              <a:buSzPts val="600"/>
              <a:buChar char="●"/>
            </a:pPr>
            <a:r>
              <a:rPr lang="en-US" sz="700" dirty="0"/>
              <a:t>Salons &amp; spas </a:t>
            </a:r>
          </a:p>
          <a:p>
            <a:pPr marL="457200" lvl="0" indent="-266700">
              <a:buClr>
                <a:schemeClr val="dk1"/>
              </a:buClr>
              <a:buSzPts val="600"/>
              <a:buChar char="●"/>
            </a:pPr>
            <a:r>
              <a:rPr lang="en-US" sz="700" dirty="0"/>
              <a:t>Medical &amp; dental offices</a:t>
            </a:r>
          </a:p>
          <a:p>
            <a:pPr marL="457200" lvl="0" indent="-266700">
              <a:buClr>
                <a:schemeClr val="dk1"/>
              </a:buClr>
              <a:buSzPts val="600"/>
              <a:buChar char="●"/>
            </a:pPr>
            <a:r>
              <a:rPr lang="en-US" sz="700" dirty="0"/>
              <a:t>Law firms </a:t>
            </a:r>
          </a:p>
          <a:p>
            <a:pPr marL="457200" lvl="0" indent="-266700">
              <a:buClr>
                <a:schemeClr val="dk1"/>
              </a:buClr>
              <a:buSzPts val="600"/>
              <a:buChar char="●"/>
            </a:pPr>
            <a:r>
              <a:rPr lang="en-US" sz="700" dirty="0"/>
              <a:t>Accounting practices </a:t>
            </a:r>
          </a:p>
          <a:p>
            <a:pPr marL="457200" lvl="0" indent="-266700">
              <a:buClr>
                <a:schemeClr val="dk1"/>
              </a:buClr>
              <a:buSzPts val="600"/>
              <a:buChar char="●"/>
            </a:pPr>
            <a:r>
              <a:rPr lang="en-US" sz="700" dirty="0"/>
              <a:t>Retail stores &amp; restaurant</a:t>
            </a:r>
            <a:endParaRPr sz="700" b="0" i="0" u="none" strike="noStrike" cap="none" dirty="0">
              <a:solidFill>
                <a:schemeClr val="dk1"/>
              </a:solidFill>
              <a:latin typeface="Arial"/>
              <a:ea typeface="Arial"/>
              <a:cs typeface="Arial"/>
              <a:sym typeface="Arial"/>
            </a:endParaRPr>
          </a:p>
        </p:txBody>
      </p:sp>
      <p:sp>
        <p:nvSpPr>
          <p:cNvPr id="150" name="Google Shape;150;g3e408c2ef1a_0_138"/>
          <p:cNvSpPr txBox="1"/>
          <p:nvPr/>
        </p:nvSpPr>
        <p:spPr>
          <a:xfrm>
            <a:off x="315999" y="1916991"/>
            <a:ext cx="1504500" cy="133500"/>
          </a:xfrm>
          <a:prstGeom prst="rect">
            <a:avLst/>
          </a:prstGeom>
          <a:noFill/>
          <a:ln>
            <a:noFill/>
          </a:ln>
        </p:spPr>
        <p:txBody>
          <a:bodyPr spcFirstLastPara="1" wrap="square" lIns="0" tIns="10300" rIns="0" bIns="0" anchor="t" anchorCtr="0">
            <a:spAutoFit/>
          </a:bodyPr>
          <a:lstStyle/>
          <a:p>
            <a:pPr marL="0" marR="0" lvl="0" indent="0" algn="l" rtl="0">
              <a:lnSpc>
                <a:spcPct val="115000"/>
              </a:lnSpc>
              <a:spcBef>
                <a:spcPts val="1400"/>
              </a:spcBef>
              <a:spcAft>
                <a:spcPts val="400"/>
              </a:spcAft>
              <a:buClr>
                <a:schemeClr val="dk1"/>
              </a:buClr>
              <a:buSzPts val="1100"/>
              <a:buFont typeface="Arial"/>
              <a:buNone/>
            </a:pPr>
            <a:r>
              <a:rPr lang="en" sz="800" b="1" i="0" u="none" strike="noStrike" cap="none" dirty="0">
                <a:solidFill>
                  <a:srgbClr val="18518E"/>
                </a:solidFill>
                <a:latin typeface="Arial"/>
                <a:ea typeface="Arial"/>
                <a:cs typeface="Arial"/>
                <a:sym typeface="Arial"/>
              </a:rPr>
              <a:t>Strong-Fit Environments</a:t>
            </a:r>
            <a:endParaRPr sz="800" b="1" i="0" u="none" strike="noStrike" cap="none" dirty="0">
              <a:solidFill>
                <a:srgbClr val="18518E"/>
              </a:solidFill>
              <a:latin typeface="Arial"/>
              <a:ea typeface="Arial"/>
              <a:cs typeface="Arial"/>
              <a:sym typeface="Arial"/>
            </a:endParaRPr>
          </a:p>
        </p:txBody>
      </p:sp>
      <p:sp>
        <p:nvSpPr>
          <p:cNvPr id="151" name="Google Shape;151;g3e408c2ef1a_0_138"/>
          <p:cNvSpPr txBox="1"/>
          <p:nvPr/>
        </p:nvSpPr>
        <p:spPr>
          <a:xfrm>
            <a:off x="290775" y="2288051"/>
            <a:ext cx="1671900" cy="979114"/>
          </a:xfrm>
          <a:prstGeom prst="rect">
            <a:avLst/>
          </a:prstGeom>
          <a:noFill/>
          <a:ln>
            <a:noFill/>
          </a:ln>
        </p:spPr>
        <p:txBody>
          <a:bodyPr spcFirstLastPara="1" wrap="square" lIns="0" tIns="9525" rIns="0" bIns="0" anchor="t" anchorCtr="0">
            <a:spAutoFit/>
          </a:bodyPr>
          <a:lstStyle/>
          <a:p>
            <a:pPr marL="457200" lvl="0" indent="-266700">
              <a:buSzPts val="600"/>
              <a:buFont typeface="Quicksand Medium"/>
              <a:buChar char="●"/>
            </a:pPr>
            <a:r>
              <a:rPr lang="en-US" sz="700" dirty="0"/>
              <a:t>Businesses needing a main number &amp; extensions</a:t>
            </a:r>
          </a:p>
          <a:p>
            <a:pPr marL="457200" lvl="0" indent="-266700">
              <a:buSzPts val="600"/>
              <a:buFont typeface="Quicksand Medium"/>
              <a:buChar char="●"/>
            </a:pPr>
            <a:r>
              <a:rPr lang="en-US" sz="700" dirty="0"/>
              <a:t>Call transfers in/out of office </a:t>
            </a:r>
          </a:p>
          <a:p>
            <a:pPr marL="457200" lvl="0" indent="-266700">
              <a:buSzPts val="600"/>
              <a:buFont typeface="Quicksand Medium"/>
              <a:buChar char="●"/>
            </a:pPr>
            <a:r>
              <a:rPr lang="en-US" sz="700" dirty="0"/>
              <a:t>Companies replacing old POTS lines </a:t>
            </a:r>
          </a:p>
          <a:p>
            <a:pPr marL="457200" lvl="0" indent="-266700">
              <a:buSzPts val="600"/>
              <a:buFont typeface="Quicksand Medium"/>
              <a:buChar char="●"/>
            </a:pPr>
            <a:r>
              <a:rPr lang="en-US" sz="700" dirty="0"/>
              <a:t>Firms wanting to avoid personal cell use </a:t>
            </a:r>
          </a:p>
          <a:p>
            <a:pPr marL="457200" lvl="0" indent="-266700">
              <a:buSzPts val="600"/>
              <a:buFont typeface="Quicksand Medium"/>
              <a:buChar char="●"/>
            </a:pPr>
            <a:r>
              <a:rPr lang="en-US" sz="700" dirty="0"/>
              <a:t>Small businesses ready to scale professionally</a:t>
            </a:r>
            <a:endParaRPr sz="700" dirty="0">
              <a:latin typeface="Quicksand Medium"/>
              <a:ea typeface="Quicksand Medium"/>
              <a:cs typeface="Quicksand Medium"/>
              <a:sym typeface="Quicksand Medium"/>
            </a:endParaRPr>
          </a:p>
        </p:txBody>
      </p:sp>
      <p:cxnSp>
        <p:nvCxnSpPr>
          <p:cNvPr id="153" name="Google Shape;153;g3e408c2ef1a_0_138"/>
          <p:cNvCxnSpPr/>
          <p:nvPr/>
        </p:nvCxnSpPr>
        <p:spPr>
          <a:xfrm flipH="1">
            <a:off x="2098750" y="226000"/>
            <a:ext cx="5700" cy="3367500"/>
          </a:xfrm>
          <a:prstGeom prst="straightConnector1">
            <a:avLst/>
          </a:prstGeom>
          <a:noFill/>
          <a:ln w="9525" cap="flat" cmpd="sng">
            <a:solidFill>
              <a:srgbClr val="E22C91"/>
            </a:solidFill>
            <a:prstDash val="solid"/>
            <a:round/>
            <a:headEnd type="none" w="sm" len="sm"/>
            <a:tailEnd type="none" w="sm" len="sm"/>
          </a:ln>
        </p:spPr>
      </p:cxnSp>
      <p:cxnSp>
        <p:nvCxnSpPr>
          <p:cNvPr id="154" name="Google Shape;154;g3e408c2ef1a_0_138"/>
          <p:cNvCxnSpPr/>
          <p:nvPr/>
        </p:nvCxnSpPr>
        <p:spPr>
          <a:xfrm>
            <a:off x="290775" y="627375"/>
            <a:ext cx="1343400" cy="0"/>
          </a:xfrm>
          <a:prstGeom prst="straightConnector1">
            <a:avLst/>
          </a:prstGeom>
          <a:noFill/>
          <a:ln w="9525" cap="flat" cmpd="sng">
            <a:solidFill>
              <a:srgbClr val="E22C91"/>
            </a:solidFill>
            <a:prstDash val="solid"/>
            <a:round/>
            <a:headEnd type="none" w="sm" len="sm"/>
            <a:tailEnd type="none" w="sm" len="sm"/>
          </a:ln>
        </p:spPr>
      </p:cxnSp>
      <p:cxnSp>
        <p:nvCxnSpPr>
          <p:cNvPr id="155" name="Google Shape;155;g3e408c2ef1a_0_138"/>
          <p:cNvCxnSpPr/>
          <p:nvPr/>
        </p:nvCxnSpPr>
        <p:spPr>
          <a:xfrm>
            <a:off x="2334648" y="470625"/>
            <a:ext cx="1177500" cy="0"/>
          </a:xfrm>
          <a:prstGeom prst="straightConnector1">
            <a:avLst/>
          </a:prstGeom>
          <a:noFill/>
          <a:ln w="9525" cap="flat" cmpd="sng">
            <a:solidFill>
              <a:srgbClr val="E22C91"/>
            </a:solidFill>
            <a:prstDash val="solid"/>
            <a:round/>
            <a:headEnd type="none" w="sm" len="sm"/>
            <a:tailEnd type="none" w="sm" len="sm"/>
          </a:ln>
        </p:spPr>
      </p:cxnSp>
      <p:sp>
        <p:nvSpPr>
          <p:cNvPr id="138" name="Google Shape;138;g3e408c2ef1a_0_138"/>
          <p:cNvSpPr txBox="1"/>
          <p:nvPr/>
        </p:nvSpPr>
        <p:spPr>
          <a:xfrm>
            <a:off x="2725039" y="650666"/>
            <a:ext cx="1434300" cy="150526"/>
          </a:xfrm>
          <a:prstGeom prst="rect">
            <a:avLst/>
          </a:prstGeom>
          <a:noFill/>
          <a:ln>
            <a:noFill/>
          </a:ln>
        </p:spPr>
        <p:txBody>
          <a:bodyPr spcFirstLastPara="1" wrap="square" lIns="0" tIns="27150" rIns="0" bIns="0" anchor="t" anchorCtr="0">
            <a:spAutoFit/>
          </a:bodyPr>
          <a:lstStyle/>
          <a:p>
            <a:pPr marL="0" marR="0" lvl="0" indent="0" algn="l" rtl="0">
              <a:spcAft>
                <a:spcPts val="0"/>
              </a:spcAft>
              <a:buClr>
                <a:srgbClr val="000000"/>
              </a:buClr>
              <a:buSzPts val="800"/>
              <a:buFont typeface="Arial"/>
              <a:buNone/>
            </a:pPr>
            <a:r>
              <a:rPr lang="en" sz="800" b="1" dirty="0">
                <a:solidFill>
                  <a:srgbClr val="18518E"/>
                </a:solidFill>
              </a:rPr>
              <a:t>Small Auto Dealers </a:t>
            </a:r>
            <a:endParaRPr sz="600" b="0" i="0" u="none" strike="noStrike" cap="none" dirty="0">
              <a:solidFill>
                <a:srgbClr val="000000"/>
              </a:solidFill>
              <a:latin typeface="Arial"/>
              <a:ea typeface="Arial"/>
              <a:cs typeface="Arial"/>
              <a:sym typeface="Arial"/>
            </a:endParaRPr>
          </a:p>
        </p:txBody>
      </p:sp>
      <p:grpSp>
        <p:nvGrpSpPr>
          <p:cNvPr id="141" name="Google Shape;141;g3e408c2ef1a_0_138"/>
          <p:cNvGrpSpPr/>
          <p:nvPr/>
        </p:nvGrpSpPr>
        <p:grpSpPr>
          <a:xfrm>
            <a:off x="2334648" y="710294"/>
            <a:ext cx="253585" cy="248035"/>
            <a:chOff x="5227082" y="759436"/>
            <a:chExt cx="503638" cy="523398"/>
          </a:xfrm>
        </p:grpSpPr>
        <p:pic>
          <p:nvPicPr>
            <p:cNvPr id="142" name="Google Shape;142;g3e408c2ef1a_0_138"/>
            <p:cNvPicPr preferRelativeResize="0"/>
            <p:nvPr/>
          </p:nvPicPr>
          <p:blipFill rotWithShape="1">
            <a:blip r:embed="rId4">
              <a:alphaModFix/>
            </a:blip>
            <a:srcRect/>
            <a:stretch/>
          </p:blipFill>
          <p:spPr>
            <a:xfrm>
              <a:off x="5374728" y="759436"/>
              <a:ext cx="210082" cy="234535"/>
            </a:xfrm>
            <a:prstGeom prst="rect">
              <a:avLst/>
            </a:prstGeom>
            <a:noFill/>
            <a:ln>
              <a:noFill/>
            </a:ln>
          </p:spPr>
        </p:pic>
        <p:pic>
          <p:nvPicPr>
            <p:cNvPr id="143" name="Google Shape;143;g3e408c2ef1a_0_138"/>
            <p:cNvPicPr preferRelativeResize="0"/>
            <p:nvPr/>
          </p:nvPicPr>
          <p:blipFill rotWithShape="1">
            <a:blip r:embed="rId5">
              <a:alphaModFix/>
            </a:blip>
            <a:srcRect/>
            <a:stretch/>
          </p:blipFill>
          <p:spPr>
            <a:xfrm>
              <a:off x="5227082" y="1102524"/>
              <a:ext cx="503638" cy="180310"/>
            </a:xfrm>
            <a:prstGeom prst="rect">
              <a:avLst/>
            </a:prstGeom>
            <a:noFill/>
            <a:ln>
              <a:noFill/>
            </a:ln>
          </p:spPr>
        </p:pic>
        <p:sp>
          <p:nvSpPr>
            <p:cNvPr id="144" name="Google Shape;144;g3e408c2ef1a_0_138"/>
            <p:cNvSpPr/>
            <p:nvPr/>
          </p:nvSpPr>
          <p:spPr>
            <a:xfrm>
              <a:off x="5313154" y="987616"/>
              <a:ext cx="333375" cy="66675"/>
            </a:xfrm>
            <a:custGeom>
              <a:avLst/>
              <a:gdLst/>
              <a:ahLst/>
              <a:cxnLst/>
              <a:rect l="l" t="t" r="r" b="b"/>
              <a:pathLst>
                <a:path w="333375" h="66675" extrusionOk="0">
                  <a:moveTo>
                    <a:pt x="0" y="66172"/>
                  </a:moveTo>
                  <a:lnTo>
                    <a:pt x="0" y="44441"/>
                  </a:lnTo>
                  <a:lnTo>
                    <a:pt x="333338" y="44441"/>
                  </a:lnTo>
                  <a:lnTo>
                    <a:pt x="333338" y="66172"/>
                  </a:lnTo>
                </a:path>
                <a:path w="333375" h="66675" extrusionOk="0">
                  <a:moveTo>
                    <a:pt x="166669" y="0"/>
                  </a:moveTo>
                  <a:lnTo>
                    <a:pt x="166669" y="66172"/>
                  </a:lnTo>
                </a:path>
              </a:pathLst>
            </a:custGeom>
            <a:noFill/>
            <a:ln w="8175" cap="flat" cmpd="sng">
              <a:solidFill>
                <a:srgbClr val="E10074"/>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944"/>
                <a:buFont typeface="Arial"/>
                <a:buNone/>
              </a:pPr>
              <a:endParaRPr sz="944" b="0" i="0" u="none" strike="noStrike" cap="none">
                <a:solidFill>
                  <a:srgbClr val="000000"/>
                </a:solidFill>
                <a:latin typeface="Arial"/>
                <a:ea typeface="Arial"/>
                <a:cs typeface="Arial"/>
                <a:sym typeface="Arial"/>
              </a:endParaRPr>
            </a:p>
          </p:txBody>
        </p:sp>
      </p:grpSp>
      <p:sp>
        <p:nvSpPr>
          <p:cNvPr id="152" name="Google Shape;152;g3e408c2ef1a_0_138"/>
          <p:cNvSpPr txBox="1"/>
          <p:nvPr/>
        </p:nvSpPr>
        <p:spPr>
          <a:xfrm>
            <a:off x="2759738" y="822012"/>
            <a:ext cx="1469695" cy="242859"/>
          </a:xfrm>
          <a:prstGeom prst="rect">
            <a:avLst/>
          </a:prstGeom>
          <a:noFill/>
          <a:ln>
            <a:noFill/>
          </a:ln>
        </p:spPr>
        <p:txBody>
          <a:bodyPr spcFirstLastPara="1" wrap="square" lIns="0" tIns="27150" rIns="0" bIns="0" anchor="t" anchorCtr="0">
            <a:spAutoFit/>
          </a:bodyPr>
          <a:lstStyle/>
          <a:p>
            <a:pPr marL="0" lvl="0" indent="0" algn="l" rtl="0">
              <a:spcBef>
                <a:spcPts val="0"/>
              </a:spcBef>
              <a:spcAft>
                <a:spcPts val="0"/>
              </a:spcAft>
              <a:buNone/>
            </a:pPr>
            <a:r>
              <a:rPr lang="en" sz="700" b="1" dirty="0">
                <a:latin typeface="+mj-lt"/>
                <a:sym typeface="Quicksand"/>
              </a:rPr>
              <a:t>Typical</a:t>
            </a:r>
            <a:r>
              <a:rPr lang="en" sz="700" b="1" dirty="0">
                <a:latin typeface="+mj-lt"/>
                <a:ea typeface="Quicksand"/>
                <a:cs typeface="Quicksand"/>
                <a:sym typeface="Quicksand"/>
              </a:rPr>
              <a:t> Buyers:</a:t>
            </a:r>
          </a:p>
          <a:p>
            <a:pPr marL="171450" lvl="0" indent="-171450" algn="l" rtl="0">
              <a:spcBef>
                <a:spcPts val="0"/>
              </a:spcBef>
              <a:spcAft>
                <a:spcPts val="0"/>
              </a:spcAft>
              <a:buFont typeface="Arial" panose="020B0604020202020204" pitchFamily="34" charset="0"/>
              <a:buChar char="•"/>
            </a:pPr>
            <a:r>
              <a:rPr lang="en-US" sz="700" dirty="0">
                <a:latin typeface="+mj-lt"/>
              </a:rPr>
              <a:t>Owner/Operator/Office Mgr.</a:t>
            </a:r>
            <a:endParaRPr sz="700" dirty="0">
              <a:latin typeface="+mj-lt"/>
              <a:ea typeface="Quicksand Medium"/>
              <a:cs typeface="Quicksand Medium"/>
              <a:sym typeface="Quicksand Medium"/>
            </a:endParaRPr>
          </a:p>
        </p:txBody>
      </p:sp>
      <p:sp>
        <p:nvSpPr>
          <p:cNvPr id="156" name="Google Shape;156;g3e408c2ef1a_0_138"/>
          <p:cNvSpPr txBox="1"/>
          <p:nvPr/>
        </p:nvSpPr>
        <p:spPr>
          <a:xfrm>
            <a:off x="4432951" y="754459"/>
            <a:ext cx="3274658" cy="400079"/>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700" b="1" dirty="0">
                <a:latin typeface="+mj-lt"/>
                <a:sym typeface="Quicksand"/>
              </a:rPr>
              <a:t>Focus</a:t>
            </a:r>
            <a:r>
              <a:rPr lang="en" sz="700" b="1" dirty="0">
                <a:latin typeface="+mj-lt"/>
                <a:ea typeface="Quicksand"/>
                <a:cs typeface="Quicksand"/>
                <a:sym typeface="Quicksand"/>
              </a:rPr>
              <a:t> </a:t>
            </a:r>
            <a:r>
              <a:rPr lang="en" sz="700" b="1" dirty="0">
                <a:latin typeface="+mj-lt"/>
                <a:sym typeface="Quicksand"/>
              </a:rPr>
              <a:t>Areas</a:t>
            </a:r>
            <a:r>
              <a:rPr lang="en" sz="700" b="1" dirty="0">
                <a:latin typeface="+mj-lt"/>
                <a:ea typeface="Quicksand"/>
                <a:cs typeface="Quicksand"/>
                <a:sym typeface="Quicksand"/>
              </a:rPr>
              <a:t>:</a:t>
            </a:r>
            <a:endParaRPr lang="en" sz="700" b="1" dirty="0">
              <a:latin typeface="+mj-lt"/>
              <a:ea typeface="Quicksand"/>
              <a:cs typeface="Quicksand"/>
              <a:sym typeface="Quicksand Medium"/>
            </a:endParaRPr>
          </a:p>
          <a:p>
            <a:pPr marL="171450" lvl="0" indent="-171450">
              <a:buFont typeface="Arial" panose="020B0604020202020204" pitchFamily="34" charset="0"/>
              <a:buChar char="•"/>
            </a:pPr>
            <a:r>
              <a:rPr lang="en-US" sz="700" dirty="0">
                <a:latin typeface="+mj-lt"/>
              </a:rPr>
              <a:t>Main dealership number, sales calls on the lot, no missed deals</a:t>
            </a:r>
            <a:endParaRPr sz="700" b="1" dirty="0">
              <a:latin typeface="+mj-lt"/>
              <a:ea typeface="Quicksand"/>
              <a:cs typeface="Quicksand"/>
              <a:sym typeface="Quicksand"/>
            </a:endParaRPr>
          </a:p>
        </p:txBody>
      </p:sp>
      <p:sp>
        <p:nvSpPr>
          <p:cNvPr id="165" name="Google Shape;165;g3e408c2ef1a_0_138"/>
          <p:cNvSpPr txBox="1"/>
          <p:nvPr/>
        </p:nvSpPr>
        <p:spPr>
          <a:xfrm>
            <a:off x="7524387" y="756896"/>
            <a:ext cx="1385096" cy="400079"/>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700" b="1" dirty="0">
                <a:latin typeface="+mj-lt"/>
                <a:sym typeface="Quicksand"/>
              </a:rPr>
              <a:t>Cost of a lost sales</a:t>
            </a:r>
            <a:r>
              <a:rPr lang="en" sz="700" b="1" dirty="0">
                <a:latin typeface="+mj-lt"/>
                <a:ea typeface="Quicksand"/>
                <a:cs typeface="Quicksand"/>
                <a:sym typeface="Quicksand"/>
              </a:rPr>
              <a:t>:</a:t>
            </a:r>
          </a:p>
          <a:p>
            <a:pPr marL="171450" lvl="0" indent="-171450" algn="l" rtl="0">
              <a:spcBef>
                <a:spcPts val="0"/>
              </a:spcBef>
              <a:spcAft>
                <a:spcPts val="0"/>
              </a:spcAft>
              <a:buFont typeface="Arial" panose="020B0604020202020204" pitchFamily="34" charset="0"/>
              <a:buChar char="•"/>
            </a:pPr>
            <a:r>
              <a:rPr lang="en" sz="700" dirty="0">
                <a:latin typeface="+mj-lt"/>
                <a:sym typeface="Quicksand"/>
              </a:rPr>
              <a:t>$2500 - $20,000</a:t>
            </a:r>
            <a:endParaRPr sz="700" dirty="0">
              <a:latin typeface="+mj-lt"/>
              <a:sym typeface="Quicksand"/>
            </a:endParaRPr>
          </a:p>
        </p:txBody>
      </p:sp>
      <p:sp>
        <p:nvSpPr>
          <p:cNvPr id="172" name="Google Shape;172;g3e408c2ef1a_0_138"/>
          <p:cNvSpPr txBox="1"/>
          <p:nvPr/>
        </p:nvSpPr>
        <p:spPr>
          <a:xfrm>
            <a:off x="264200" y="3745394"/>
            <a:ext cx="3895139" cy="382509"/>
          </a:xfrm>
          <a:prstGeom prst="rect">
            <a:avLst/>
          </a:prstGeom>
          <a:noFill/>
          <a:ln>
            <a:noFill/>
          </a:ln>
        </p:spPr>
        <p:txBody>
          <a:bodyPr spcFirstLastPara="1" wrap="square" lIns="0" tIns="13050" rIns="0" bIns="0" anchor="t" anchorCtr="0">
            <a:spAutoFit/>
          </a:bodyPr>
          <a:lstStyle/>
          <a:p>
            <a:pPr marL="14502" marR="0" lvl="0" indent="0" algn="l" rtl="0">
              <a:lnSpc>
                <a:spcPct val="100000"/>
              </a:lnSpc>
              <a:spcBef>
                <a:spcPts val="0"/>
              </a:spcBef>
              <a:spcAft>
                <a:spcPts val="0"/>
              </a:spcAft>
              <a:buClr>
                <a:srgbClr val="000000"/>
              </a:buClr>
              <a:buSzPts val="1370"/>
              <a:buFont typeface="Arial"/>
              <a:buNone/>
            </a:pPr>
            <a:r>
              <a:rPr lang="en" sz="1200" b="1" i="0" u="none" strike="noStrike" cap="none" dirty="0">
                <a:solidFill>
                  <a:srgbClr val="E22C91"/>
                </a:solidFill>
                <a:latin typeface="Arial"/>
                <a:ea typeface="Arial"/>
                <a:cs typeface="Arial"/>
                <a:sym typeface="Arial"/>
              </a:rPr>
              <a:t>Core Value Pillars</a:t>
            </a:r>
            <a:br>
              <a:rPr lang="en" sz="1200" b="1" i="0" u="none" strike="noStrike" cap="none" dirty="0">
                <a:solidFill>
                  <a:srgbClr val="E22C91"/>
                </a:solidFill>
                <a:latin typeface="Arial"/>
                <a:ea typeface="Arial"/>
                <a:cs typeface="Arial"/>
                <a:sym typeface="Arial"/>
              </a:rPr>
            </a:br>
            <a:r>
              <a:rPr lang="en" sz="1200" b="1" i="0" u="none" strike="noStrike" cap="none" dirty="0">
                <a:solidFill>
                  <a:srgbClr val="E22C91"/>
                </a:solidFill>
                <a:latin typeface="Arial"/>
                <a:ea typeface="Arial"/>
                <a:cs typeface="Arial"/>
                <a:sym typeface="Arial"/>
              </a:rPr>
              <a:t>Why promote Crexendo</a:t>
            </a:r>
            <a:endParaRPr sz="1200" b="1" i="0" u="none" strike="noStrike" cap="none" dirty="0">
              <a:solidFill>
                <a:srgbClr val="000000"/>
              </a:solidFill>
              <a:latin typeface="Arial"/>
              <a:ea typeface="Arial"/>
              <a:cs typeface="Arial"/>
              <a:sym typeface="Arial"/>
            </a:endParaRPr>
          </a:p>
        </p:txBody>
      </p:sp>
      <p:pic>
        <p:nvPicPr>
          <p:cNvPr id="173" name="Google Shape;173;g3e408c2ef1a_0_138"/>
          <p:cNvPicPr preferRelativeResize="0"/>
          <p:nvPr/>
        </p:nvPicPr>
        <p:blipFill rotWithShape="1">
          <a:blip r:embed="rId6">
            <a:alphaModFix/>
          </a:blip>
          <a:srcRect/>
          <a:stretch/>
        </p:blipFill>
        <p:spPr>
          <a:xfrm>
            <a:off x="2687333" y="3827091"/>
            <a:ext cx="275825" cy="266261"/>
          </a:xfrm>
          <a:prstGeom prst="rect">
            <a:avLst/>
          </a:prstGeom>
          <a:noFill/>
          <a:ln>
            <a:noFill/>
          </a:ln>
        </p:spPr>
      </p:pic>
      <p:cxnSp>
        <p:nvCxnSpPr>
          <p:cNvPr id="180" name="Google Shape;180;g3e408c2ef1a_0_138"/>
          <p:cNvCxnSpPr/>
          <p:nvPr/>
        </p:nvCxnSpPr>
        <p:spPr>
          <a:xfrm>
            <a:off x="251975" y="3612725"/>
            <a:ext cx="8692500" cy="24600"/>
          </a:xfrm>
          <a:prstGeom prst="straightConnector1">
            <a:avLst/>
          </a:prstGeom>
          <a:noFill/>
          <a:ln w="9525" cap="flat" cmpd="sng">
            <a:solidFill>
              <a:srgbClr val="E22C91"/>
            </a:solidFill>
            <a:prstDash val="solid"/>
            <a:round/>
            <a:headEnd type="none" w="sm" len="sm"/>
            <a:tailEnd type="none" w="sm" len="sm"/>
          </a:ln>
        </p:spPr>
      </p:cxnSp>
      <p:cxnSp>
        <p:nvCxnSpPr>
          <p:cNvPr id="4" name="Google Shape;155;g3e408c2ef1a_0_138">
            <a:extLst>
              <a:ext uri="{FF2B5EF4-FFF2-40B4-BE49-F238E27FC236}">
                <a16:creationId xmlns:a16="http://schemas.microsoft.com/office/drawing/2014/main" id="{BBF3E30D-06A9-B6BD-1CDC-29A10014CDED}"/>
              </a:ext>
            </a:extLst>
          </p:cNvPr>
          <p:cNvCxnSpPr>
            <a:cxnSpLocks/>
          </p:cNvCxnSpPr>
          <p:nvPr/>
        </p:nvCxnSpPr>
        <p:spPr>
          <a:xfrm>
            <a:off x="2275068" y="1246116"/>
            <a:ext cx="6474296" cy="0"/>
          </a:xfrm>
          <a:prstGeom prst="straightConnector1">
            <a:avLst/>
          </a:prstGeom>
          <a:noFill/>
          <a:ln w="3175" cap="flat" cmpd="sng">
            <a:solidFill>
              <a:srgbClr val="18518E"/>
            </a:solidFill>
            <a:prstDash val="solid"/>
            <a:round/>
            <a:headEnd type="none" w="sm" len="sm"/>
            <a:tailEnd type="none" w="sm" len="sm"/>
          </a:ln>
        </p:spPr>
      </p:cxnSp>
      <p:cxnSp>
        <p:nvCxnSpPr>
          <p:cNvPr id="20" name="Google Shape;155;g3e408c2ef1a_0_138">
            <a:extLst>
              <a:ext uri="{FF2B5EF4-FFF2-40B4-BE49-F238E27FC236}">
                <a16:creationId xmlns:a16="http://schemas.microsoft.com/office/drawing/2014/main" id="{3724CA25-D3E4-F140-9EAF-152EFC048EB3}"/>
              </a:ext>
            </a:extLst>
          </p:cNvPr>
          <p:cNvCxnSpPr>
            <a:cxnSpLocks/>
          </p:cNvCxnSpPr>
          <p:nvPr/>
        </p:nvCxnSpPr>
        <p:spPr>
          <a:xfrm>
            <a:off x="2275068" y="1975410"/>
            <a:ext cx="6474296" cy="0"/>
          </a:xfrm>
          <a:prstGeom prst="straightConnector1">
            <a:avLst/>
          </a:prstGeom>
          <a:noFill/>
          <a:ln w="3175" cap="flat" cmpd="sng">
            <a:solidFill>
              <a:srgbClr val="18518E"/>
            </a:solidFill>
            <a:prstDash val="solid"/>
            <a:round/>
            <a:headEnd type="none" w="sm" len="sm"/>
            <a:tailEnd type="none" w="sm" len="sm"/>
          </a:ln>
        </p:spPr>
      </p:cxnSp>
      <p:cxnSp>
        <p:nvCxnSpPr>
          <p:cNvPr id="21" name="Google Shape;155;g3e408c2ef1a_0_138">
            <a:extLst>
              <a:ext uri="{FF2B5EF4-FFF2-40B4-BE49-F238E27FC236}">
                <a16:creationId xmlns:a16="http://schemas.microsoft.com/office/drawing/2014/main" id="{9EEB1CE6-D060-8155-BA86-252B4324868F}"/>
              </a:ext>
            </a:extLst>
          </p:cNvPr>
          <p:cNvCxnSpPr>
            <a:cxnSpLocks/>
          </p:cNvCxnSpPr>
          <p:nvPr/>
        </p:nvCxnSpPr>
        <p:spPr>
          <a:xfrm>
            <a:off x="2275068" y="2713278"/>
            <a:ext cx="6474296" cy="0"/>
          </a:xfrm>
          <a:prstGeom prst="straightConnector1">
            <a:avLst/>
          </a:prstGeom>
          <a:noFill/>
          <a:ln w="3175" cap="flat" cmpd="sng">
            <a:solidFill>
              <a:srgbClr val="18518E"/>
            </a:solidFill>
            <a:prstDash val="solid"/>
            <a:round/>
            <a:headEnd type="none" w="sm" len="sm"/>
            <a:tailEnd type="none" w="sm" len="sm"/>
          </a:ln>
        </p:spPr>
      </p:cxnSp>
      <p:grpSp>
        <p:nvGrpSpPr>
          <p:cNvPr id="36" name="Group 35">
            <a:extLst>
              <a:ext uri="{FF2B5EF4-FFF2-40B4-BE49-F238E27FC236}">
                <a16:creationId xmlns:a16="http://schemas.microsoft.com/office/drawing/2014/main" id="{260A076B-60A6-383C-2988-3934501446F2}"/>
              </a:ext>
            </a:extLst>
          </p:cNvPr>
          <p:cNvGrpSpPr/>
          <p:nvPr/>
        </p:nvGrpSpPr>
        <p:grpSpPr>
          <a:xfrm>
            <a:off x="2334648" y="1384765"/>
            <a:ext cx="6574835" cy="506309"/>
            <a:chOff x="2334648" y="1288525"/>
            <a:chExt cx="6574835" cy="506309"/>
          </a:xfrm>
        </p:grpSpPr>
        <p:sp>
          <p:nvSpPr>
            <p:cNvPr id="2" name="Google Shape;138;g3e408c2ef1a_0_138">
              <a:extLst>
                <a:ext uri="{FF2B5EF4-FFF2-40B4-BE49-F238E27FC236}">
                  <a16:creationId xmlns:a16="http://schemas.microsoft.com/office/drawing/2014/main" id="{29E05AC7-45B4-1B1B-BE6C-03683AC79923}"/>
                </a:ext>
              </a:extLst>
            </p:cNvPr>
            <p:cNvSpPr txBox="1"/>
            <p:nvPr/>
          </p:nvSpPr>
          <p:spPr>
            <a:xfrm>
              <a:off x="2725039" y="1288525"/>
              <a:ext cx="2759760" cy="150526"/>
            </a:xfrm>
            <a:prstGeom prst="rect">
              <a:avLst/>
            </a:prstGeom>
            <a:noFill/>
            <a:ln>
              <a:noFill/>
            </a:ln>
          </p:spPr>
          <p:txBody>
            <a:bodyPr spcFirstLastPara="1" wrap="square" lIns="0" tIns="27150" rIns="0" bIns="0" anchor="t" anchorCtr="0">
              <a:spAutoFit/>
            </a:bodyPr>
            <a:lstStyle/>
            <a:p>
              <a:pPr lvl="0">
                <a:buSzPts val="800"/>
              </a:pPr>
              <a:r>
                <a:rPr lang="en-US" sz="800" b="1" dirty="0">
                  <a:solidFill>
                    <a:srgbClr val="18518E"/>
                  </a:solidFill>
                  <a:latin typeface="+mj-lt"/>
                </a:rPr>
                <a:t>Home</a:t>
              </a:r>
              <a:r>
                <a:rPr lang="en-US" sz="800" dirty="0">
                  <a:latin typeface="+mj-lt"/>
                </a:rPr>
                <a:t> </a:t>
              </a:r>
              <a:r>
                <a:rPr lang="en-US" sz="800" b="1" dirty="0">
                  <a:solidFill>
                    <a:srgbClr val="18518E"/>
                  </a:solidFill>
                  <a:latin typeface="+mj-lt"/>
                </a:rPr>
                <a:t>Services (HVAC, Plumbing, Landscapers, Movers)</a:t>
              </a:r>
              <a:endParaRPr sz="800" b="1" dirty="0">
                <a:solidFill>
                  <a:srgbClr val="18518E"/>
                </a:solidFill>
                <a:latin typeface="+mj-lt"/>
              </a:endParaRPr>
            </a:p>
          </p:txBody>
        </p:sp>
        <p:sp>
          <p:nvSpPr>
            <p:cNvPr id="3" name="Google Shape;152;g3e408c2ef1a_0_138">
              <a:extLst>
                <a:ext uri="{FF2B5EF4-FFF2-40B4-BE49-F238E27FC236}">
                  <a16:creationId xmlns:a16="http://schemas.microsoft.com/office/drawing/2014/main" id="{7F87F69A-46C8-4C81-E73E-B2B5447771C4}"/>
                </a:ext>
              </a:extLst>
            </p:cNvPr>
            <p:cNvSpPr txBox="1"/>
            <p:nvPr/>
          </p:nvSpPr>
          <p:spPr>
            <a:xfrm>
              <a:off x="2759738" y="1459871"/>
              <a:ext cx="1469695" cy="242859"/>
            </a:xfrm>
            <a:prstGeom prst="rect">
              <a:avLst/>
            </a:prstGeom>
            <a:noFill/>
            <a:ln>
              <a:noFill/>
            </a:ln>
          </p:spPr>
          <p:txBody>
            <a:bodyPr spcFirstLastPara="1" wrap="square" lIns="0" tIns="27150" rIns="0" bIns="0" anchor="t" anchorCtr="0">
              <a:spAutoFit/>
            </a:bodyPr>
            <a:lstStyle/>
            <a:p>
              <a:pPr marL="0" lvl="0" indent="0" algn="l" rtl="0">
                <a:spcBef>
                  <a:spcPts val="0"/>
                </a:spcBef>
                <a:spcAft>
                  <a:spcPts val="0"/>
                </a:spcAft>
                <a:buNone/>
              </a:pPr>
              <a:r>
                <a:rPr lang="en" sz="700" b="1" dirty="0">
                  <a:latin typeface="+mj-lt"/>
                  <a:sym typeface="Quicksand"/>
                </a:rPr>
                <a:t>Typical</a:t>
              </a:r>
              <a:r>
                <a:rPr lang="en" sz="700" b="1" dirty="0">
                  <a:latin typeface="+mj-lt"/>
                  <a:ea typeface="Quicksand"/>
                  <a:cs typeface="Quicksand"/>
                  <a:sym typeface="Quicksand"/>
                </a:rPr>
                <a:t> Buyers:</a:t>
              </a:r>
            </a:p>
            <a:p>
              <a:pPr marL="171450" lvl="0" indent="-171450" algn="l" rtl="0">
                <a:spcBef>
                  <a:spcPts val="0"/>
                </a:spcBef>
                <a:spcAft>
                  <a:spcPts val="0"/>
                </a:spcAft>
                <a:buFont typeface="Arial" panose="020B0604020202020204" pitchFamily="34" charset="0"/>
                <a:buChar char="•"/>
              </a:pPr>
              <a:r>
                <a:rPr lang="en-US" sz="700" dirty="0">
                  <a:latin typeface="+mj-lt"/>
                </a:rPr>
                <a:t>Owner/Office Mgr.</a:t>
              </a:r>
              <a:endParaRPr sz="700" dirty="0">
                <a:latin typeface="+mj-lt"/>
                <a:ea typeface="Quicksand Medium"/>
                <a:cs typeface="Quicksand Medium"/>
                <a:sym typeface="Quicksand Medium"/>
              </a:endParaRPr>
            </a:p>
          </p:txBody>
        </p:sp>
        <p:sp>
          <p:nvSpPr>
            <p:cNvPr id="5" name="Google Shape;156;g3e408c2ef1a_0_138">
              <a:extLst>
                <a:ext uri="{FF2B5EF4-FFF2-40B4-BE49-F238E27FC236}">
                  <a16:creationId xmlns:a16="http://schemas.microsoft.com/office/drawing/2014/main" id="{5478B4A1-8AA5-C413-6BB7-E2831F782F9E}"/>
                </a:ext>
              </a:extLst>
            </p:cNvPr>
            <p:cNvSpPr txBox="1"/>
            <p:nvPr/>
          </p:nvSpPr>
          <p:spPr>
            <a:xfrm>
              <a:off x="4432951" y="1392318"/>
              <a:ext cx="3274658" cy="400079"/>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700" b="1" dirty="0">
                  <a:latin typeface="+mj-lt"/>
                  <a:sym typeface="Quicksand"/>
                </a:rPr>
                <a:t>Focus</a:t>
              </a:r>
              <a:r>
                <a:rPr lang="en" sz="700" b="1" dirty="0">
                  <a:latin typeface="+mj-lt"/>
                  <a:ea typeface="Quicksand"/>
                  <a:cs typeface="Quicksand"/>
                  <a:sym typeface="Quicksand"/>
                </a:rPr>
                <a:t> </a:t>
              </a:r>
              <a:r>
                <a:rPr lang="en" sz="700" b="1" dirty="0">
                  <a:latin typeface="+mj-lt"/>
                  <a:sym typeface="Quicksand"/>
                </a:rPr>
                <a:t>Areas</a:t>
              </a:r>
              <a:r>
                <a:rPr lang="en" sz="700" b="1" dirty="0">
                  <a:latin typeface="+mj-lt"/>
                  <a:ea typeface="Quicksand"/>
                  <a:cs typeface="Quicksand"/>
                  <a:sym typeface="Quicksand"/>
                </a:rPr>
                <a:t>:</a:t>
              </a:r>
              <a:endParaRPr lang="en" sz="700" b="1" dirty="0">
                <a:latin typeface="+mj-lt"/>
                <a:ea typeface="Quicksand"/>
                <a:cs typeface="Quicksand"/>
                <a:sym typeface="Quicksand Medium"/>
              </a:endParaRPr>
            </a:p>
            <a:p>
              <a:pPr marL="171450" lvl="0" indent="-171450">
                <a:buFont typeface="Arial" panose="020B0604020202020204" pitchFamily="34" charset="0"/>
                <a:buChar char="•"/>
              </a:pPr>
              <a:r>
                <a:rPr lang="en-US" sz="700" dirty="0">
                  <a:latin typeface="+mj-lt"/>
                </a:rPr>
                <a:t>In office and out of office call transfers, urgent service calls</a:t>
              </a:r>
              <a:endParaRPr sz="700" b="1" dirty="0">
                <a:latin typeface="+mj-lt"/>
                <a:ea typeface="Quicksand"/>
                <a:cs typeface="Quicksand"/>
                <a:sym typeface="Quicksand"/>
              </a:endParaRPr>
            </a:p>
          </p:txBody>
        </p:sp>
        <p:sp>
          <p:nvSpPr>
            <p:cNvPr id="6" name="Google Shape;165;g3e408c2ef1a_0_138">
              <a:extLst>
                <a:ext uri="{FF2B5EF4-FFF2-40B4-BE49-F238E27FC236}">
                  <a16:creationId xmlns:a16="http://schemas.microsoft.com/office/drawing/2014/main" id="{970EC607-CE74-BB09-F8E8-06D7A13EAE77}"/>
                </a:ext>
              </a:extLst>
            </p:cNvPr>
            <p:cNvSpPr txBox="1"/>
            <p:nvPr/>
          </p:nvSpPr>
          <p:spPr>
            <a:xfrm>
              <a:off x="7524387" y="1394755"/>
              <a:ext cx="1385096" cy="400079"/>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700" b="1" dirty="0">
                  <a:latin typeface="+mj-lt"/>
                  <a:sym typeface="Quicksand"/>
                </a:rPr>
                <a:t>Cost of a lost sales</a:t>
              </a:r>
              <a:r>
                <a:rPr lang="en" sz="700" b="1" dirty="0">
                  <a:latin typeface="+mj-lt"/>
                  <a:ea typeface="Quicksand"/>
                  <a:cs typeface="Quicksand"/>
                  <a:sym typeface="Quicksand"/>
                </a:rPr>
                <a:t>:</a:t>
              </a:r>
            </a:p>
            <a:p>
              <a:pPr marL="171450" lvl="0" indent="-171450" algn="l" rtl="0">
                <a:spcBef>
                  <a:spcPts val="0"/>
                </a:spcBef>
                <a:spcAft>
                  <a:spcPts val="0"/>
                </a:spcAft>
                <a:buFont typeface="Arial" panose="020B0604020202020204" pitchFamily="34" charset="0"/>
                <a:buChar char="•"/>
              </a:pPr>
              <a:r>
                <a:rPr lang="en" sz="700" dirty="0">
                  <a:latin typeface="+mj-lt"/>
                  <a:sym typeface="Quicksand"/>
                </a:rPr>
                <a:t>$300 - $2500+</a:t>
              </a:r>
              <a:endParaRPr sz="700" dirty="0">
                <a:latin typeface="+mj-lt"/>
                <a:sym typeface="Quicksand"/>
              </a:endParaRPr>
            </a:p>
          </p:txBody>
        </p:sp>
        <p:grpSp>
          <p:nvGrpSpPr>
            <p:cNvPr id="22" name="Google Shape;141;g3e408c2ef1a_0_138">
              <a:extLst>
                <a:ext uri="{FF2B5EF4-FFF2-40B4-BE49-F238E27FC236}">
                  <a16:creationId xmlns:a16="http://schemas.microsoft.com/office/drawing/2014/main" id="{E3C01B41-CA94-ED86-0A0E-CC199B695102}"/>
                </a:ext>
              </a:extLst>
            </p:cNvPr>
            <p:cNvGrpSpPr/>
            <p:nvPr/>
          </p:nvGrpSpPr>
          <p:grpSpPr>
            <a:xfrm>
              <a:off x="2334648" y="1322040"/>
              <a:ext cx="253585" cy="248035"/>
              <a:chOff x="5227082" y="759436"/>
              <a:chExt cx="503638" cy="523398"/>
            </a:xfrm>
          </p:grpSpPr>
          <p:pic>
            <p:nvPicPr>
              <p:cNvPr id="23" name="Google Shape;142;g3e408c2ef1a_0_138">
                <a:extLst>
                  <a:ext uri="{FF2B5EF4-FFF2-40B4-BE49-F238E27FC236}">
                    <a16:creationId xmlns:a16="http://schemas.microsoft.com/office/drawing/2014/main" id="{F565F2C0-B1D2-472B-D25E-DCEFCEF7B4B6}"/>
                  </a:ext>
                </a:extLst>
              </p:cNvPr>
              <p:cNvPicPr preferRelativeResize="0"/>
              <p:nvPr/>
            </p:nvPicPr>
            <p:blipFill rotWithShape="1">
              <a:blip r:embed="rId4">
                <a:alphaModFix/>
              </a:blip>
              <a:srcRect/>
              <a:stretch/>
            </p:blipFill>
            <p:spPr>
              <a:xfrm>
                <a:off x="5374728" y="759436"/>
                <a:ext cx="210082" cy="234535"/>
              </a:xfrm>
              <a:prstGeom prst="rect">
                <a:avLst/>
              </a:prstGeom>
              <a:noFill/>
              <a:ln>
                <a:noFill/>
              </a:ln>
            </p:spPr>
          </p:pic>
          <p:pic>
            <p:nvPicPr>
              <p:cNvPr id="24" name="Google Shape;143;g3e408c2ef1a_0_138">
                <a:extLst>
                  <a:ext uri="{FF2B5EF4-FFF2-40B4-BE49-F238E27FC236}">
                    <a16:creationId xmlns:a16="http://schemas.microsoft.com/office/drawing/2014/main" id="{A1CBB049-1BC7-D70F-EECC-FD33332242F0}"/>
                  </a:ext>
                </a:extLst>
              </p:cNvPr>
              <p:cNvPicPr preferRelativeResize="0"/>
              <p:nvPr/>
            </p:nvPicPr>
            <p:blipFill rotWithShape="1">
              <a:blip r:embed="rId5">
                <a:alphaModFix/>
              </a:blip>
              <a:srcRect/>
              <a:stretch/>
            </p:blipFill>
            <p:spPr>
              <a:xfrm>
                <a:off x="5227082" y="1102524"/>
                <a:ext cx="503638" cy="180310"/>
              </a:xfrm>
              <a:prstGeom prst="rect">
                <a:avLst/>
              </a:prstGeom>
              <a:noFill/>
              <a:ln>
                <a:noFill/>
              </a:ln>
            </p:spPr>
          </p:pic>
          <p:sp>
            <p:nvSpPr>
              <p:cNvPr id="25" name="Google Shape;144;g3e408c2ef1a_0_138">
                <a:extLst>
                  <a:ext uri="{FF2B5EF4-FFF2-40B4-BE49-F238E27FC236}">
                    <a16:creationId xmlns:a16="http://schemas.microsoft.com/office/drawing/2014/main" id="{EBF0ADA3-FDD5-0BD6-F94D-D312F2AB386E}"/>
                  </a:ext>
                </a:extLst>
              </p:cNvPr>
              <p:cNvSpPr/>
              <p:nvPr/>
            </p:nvSpPr>
            <p:spPr>
              <a:xfrm>
                <a:off x="5313154" y="987616"/>
                <a:ext cx="333375" cy="66675"/>
              </a:xfrm>
              <a:custGeom>
                <a:avLst/>
                <a:gdLst/>
                <a:ahLst/>
                <a:cxnLst/>
                <a:rect l="l" t="t" r="r" b="b"/>
                <a:pathLst>
                  <a:path w="333375" h="66675" extrusionOk="0">
                    <a:moveTo>
                      <a:pt x="0" y="66172"/>
                    </a:moveTo>
                    <a:lnTo>
                      <a:pt x="0" y="44441"/>
                    </a:lnTo>
                    <a:lnTo>
                      <a:pt x="333338" y="44441"/>
                    </a:lnTo>
                    <a:lnTo>
                      <a:pt x="333338" y="66172"/>
                    </a:lnTo>
                  </a:path>
                  <a:path w="333375" h="66675" extrusionOk="0">
                    <a:moveTo>
                      <a:pt x="166669" y="0"/>
                    </a:moveTo>
                    <a:lnTo>
                      <a:pt x="166669" y="66172"/>
                    </a:lnTo>
                  </a:path>
                </a:pathLst>
              </a:custGeom>
              <a:noFill/>
              <a:ln w="8175" cap="flat" cmpd="sng">
                <a:solidFill>
                  <a:srgbClr val="E10074"/>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944"/>
                  <a:buFont typeface="Arial"/>
                  <a:buNone/>
                </a:pPr>
                <a:endParaRPr sz="944" b="0" i="0" u="none" strike="noStrike" cap="none">
                  <a:solidFill>
                    <a:srgbClr val="000000"/>
                  </a:solidFill>
                  <a:latin typeface="+mj-lt"/>
                  <a:ea typeface="Arial"/>
                  <a:cs typeface="Arial"/>
                  <a:sym typeface="Arial"/>
                </a:endParaRPr>
              </a:p>
            </p:txBody>
          </p:sp>
        </p:grpSp>
      </p:grpSp>
      <p:grpSp>
        <p:nvGrpSpPr>
          <p:cNvPr id="35" name="Group 34">
            <a:extLst>
              <a:ext uri="{FF2B5EF4-FFF2-40B4-BE49-F238E27FC236}">
                <a16:creationId xmlns:a16="http://schemas.microsoft.com/office/drawing/2014/main" id="{697E882D-1C53-B842-32F5-007C2844956D}"/>
              </a:ext>
            </a:extLst>
          </p:cNvPr>
          <p:cNvGrpSpPr/>
          <p:nvPr/>
        </p:nvGrpSpPr>
        <p:grpSpPr>
          <a:xfrm>
            <a:off x="2334648" y="2121036"/>
            <a:ext cx="6557265" cy="506309"/>
            <a:chOff x="2334648" y="1928556"/>
            <a:chExt cx="6557265" cy="506309"/>
          </a:xfrm>
        </p:grpSpPr>
        <p:sp>
          <p:nvSpPr>
            <p:cNvPr id="7" name="Google Shape;138;g3e408c2ef1a_0_138">
              <a:extLst>
                <a:ext uri="{FF2B5EF4-FFF2-40B4-BE49-F238E27FC236}">
                  <a16:creationId xmlns:a16="http://schemas.microsoft.com/office/drawing/2014/main" id="{CC2B2630-1D88-2744-1184-A273D0F08C44}"/>
                </a:ext>
              </a:extLst>
            </p:cNvPr>
            <p:cNvSpPr txBox="1"/>
            <p:nvPr/>
          </p:nvSpPr>
          <p:spPr>
            <a:xfrm>
              <a:off x="2725039" y="1928556"/>
              <a:ext cx="1434300" cy="150526"/>
            </a:xfrm>
            <a:prstGeom prst="rect">
              <a:avLst/>
            </a:prstGeom>
            <a:noFill/>
            <a:ln>
              <a:noFill/>
            </a:ln>
          </p:spPr>
          <p:txBody>
            <a:bodyPr spcFirstLastPara="1" wrap="square" lIns="0" tIns="27150" rIns="0" bIns="0" anchor="t" anchorCtr="0">
              <a:spAutoFit/>
            </a:bodyPr>
            <a:lstStyle/>
            <a:p>
              <a:pPr marL="0" marR="0" lvl="0" indent="0" algn="l" rtl="0">
                <a:spcAft>
                  <a:spcPts val="0"/>
                </a:spcAft>
                <a:buClr>
                  <a:srgbClr val="000000"/>
                </a:buClr>
                <a:buSzPts val="800"/>
                <a:buFont typeface="Arial"/>
                <a:buNone/>
              </a:pPr>
              <a:r>
                <a:rPr lang="en" sz="800" b="1" i="0" u="none" strike="noStrike" cap="none" dirty="0">
                  <a:solidFill>
                    <a:srgbClr val="18518E"/>
                  </a:solidFill>
                  <a:latin typeface="+mj-lt"/>
                  <a:ea typeface="Arial"/>
                  <a:cs typeface="Arial"/>
                  <a:sym typeface="Arial"/>
                </a:rPr>
                <a:t>Construction</a:t>
              </a:r>
              <a:endParaRPr sz="600" b="0" i="0" u="none" strike="noStrike" cap="none" dirty="0">
                <a:solidFill>
                  <a:srgbClr val="000000"/>
                </a:solidFill>
                <a:latin typeface="+mj-lt"/>
                <a:ea typeface="Arial"/>
                <a:cs typeface="Arial"/>
                <a:sym typeface="Arial"/>
              </a:endParaRPr>
            </a:p>
          </p:txBody>
        </p:sp>
        <p:sp>
          <p:nvSpPr>
            <p:cNvPr id="8" name="Google Shape;152;g3e408c2ef1a_0_138">
              <a:extLst>
                <a:ext uri="{FF2B5EF4-FFF2-40B4-BE49-F238E27FC236}">
                  <a16:creationId xmlns:a16="http://schemas.microsoft.com/office/drawing/2014/main" id="{A3780CEB-BFCE-8282-9560-C6DCE275BE4D}"/>
                </a:ext>
              </a:extLst>
            </p:cNvPr>
            <p:cNvSpPr txBox="1"/>
            <p:nvPr/>
          </p:nvSpPr>
          <p:spPr>
            <a:xfrm>
              <a:off x="2759738" y="2099902"/>
              <a:ext cx="1469695" cy="242859"/>
            </a:xfrm>
            <a:prstGeom prst="rect">
              <a:avLst/>
            </a:prstGeom>
            <a:noFill/>
            <a:ln>
              <a:noFill/>
            </a:ln>
          </p:spPr>
          <p:txBody>
            <a:bodyPr spcFirstLastPara="1" wrap="square" lIns="0" tIns="27150" rIns="0" bIns="0" anchor="t" anchorCtr="0">
              <a:spAutoFit/>
            </a:bodyPr>
            <a:lstStyle/>
            <a:p>
              <a:pPr marL="0" lvl="0" indent="0" algn="l" rtl="0">
                <a:spcBef>
                  <a:spcPts val="0"/>
                </a:spcBef>
                <a:spcAft>
                  <a:spcPts val="0"/>
                </a:spcAft>
                <a:buNone/>
              </a:pPr>
              <a:r>
                <a:rPr lang="en" sz="700" b="1" dirty="0">
                  <a:latin typeface="+mj-lt"/>
                  <a:sym typeface="Quicksand"/>
                </a:rPr>
                <a:t>Typical</a:t>
              </a:r>
              <a:r>
                <a:rPr lang="en" sz="700" b="1" dirty="0">
                  <a:latin typeface="+mj-lt"/>
                  <a:ea typeface="Quicksand"/>
                  <a:cs typeface="Quicksand"/>
                  <a:sym typeface="Quicksand"/>
                </a:rPr>
                <a:t> Buyers:</a:t>
              </a:r>
            </a:p>
            <a:p>
              <a:pPr marL="171450" lvl="0" indent="-171450" algn="l" rtl="0">
                <a:spcBef>
                  <a:spcPts val="0"/>
                </a:spcBef>
                <a:spcAft>
                  <a:spcPts val="0"/>
                </a:spcAft>
                <a:buFont typeface="Arial" panose="020B0604020202020204" pitchFamily="34" charset="0"/>
                <a:buChar char="•"/>
              </a:pPr>
              <a:r>
                <a:rPr lang="en-US" sz="700" dirty="0">
                  <a:latin typeface="+mj-lt"/>
                </a:rPr>
                <a:t>Owner/Office Mgr.</a:t>
              </a:r>
              <a:endParaRPr sz="700" dirty="0">
                <a:latin typeface="+mj-lt"/>
                <a:ea typeface="Quicksand Medium"/>
                <a:cs typeface="Quicksand Medium"/>
                <a:sym typeface="Quicksand Medium"/>
              </a:endParaRPr>
            </a:p>
          </p:txBody>
        </p:sp>
        <p:sp>
          <p:nvSpPr>
            <p:cNvPr id="10" name="Google Shape;156;g3e408c2ef1a_0_138">
              <a:extLst>
                <a:ext uri="{FF2B5EF4-FFF2-40B4-BE49-F238E27FC236}">
                  <a16:creationId xmlns:a16="http://schemas.microsoft.com/office/drawing/2014/main" id="{7945EB0A-B8C5-82D0-5BC4-5A34FCD79A79}"/>
                </a:ext>
              </a:extLst>
            </p:cNvPr>
            <p:cNvSpPr txBox="1"/>
            <p:nvPr/>
          </p:nvSpPr>
          <p:spPr>
            <a:xfrm>
              <a:off x="4432951" y="2032349"/>
              <a:ext cx="3274658" cy="400079"/>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700" b="1" dirty="0">
                  <a:latin typeface="+mj-lt"/>
                  <a:sym typeface="Quicksand"/>
                </a:rPr>
                <a:t>Focus</a:t>
              </a:r>
              <a:r>
                <a:rPr lang="en" sz="700" b="1" dirty="0">
                  <a:latin typeface="+mj-lt"/>
                  <a:ea typeface="Quicksand"/>
                  <a:cs typeface="Quicksand"/>
                  <a:sym typeface="Quicksand"/>
                </a:rPr>
                <a:t> </a:t>
              </a:r>
              <a:r>
                <a:rPr lang="en" sz="700" b="1" dirty="0">
                  <a:latin typeface="+mj-lt"/>
                  <a:sym typeface="Quicksand"/>
                </a:rPr>
                <a:t>Areas</a:t>
              </a:r>
              <a:r>
                <a:rPr lang="en" sz="700" b="1" dirty="0">
                  <a:latin typeface="+mj-lt"/>
                  <a:ea typeface="Quicksand"/>
                  <a:cs typeface="Quicksand"/>
                  <a:sym typeface="Quicksand"/>
                </a:rPr>
                <a:t>:</a:t>
              </a:r>
              <a:endParaRPr lang="en" sz="700" b="1" dirty="0">
                <a:latin typeface="+mj-lt"/>
                <a:ea typeface="Quicksand"/>
                <a:cs typeface="Quicksand"/>
                <a:sym typeface="Quicksand Medium"/>
              </a:endParaRPr>
            </a:p>
            <a:p>
              <a:pPr marL="171450" lvl="0" indent="-171450">
                <a:buFont typeface="Arial" panose="020B0604020202020204" pitchFamily="34" charset="0"/>
                <a:buChar char="•"/>
              </a:pPr>
              <a:r>
                <a:rPr lang="en-US" sz="700" dirty="0">
                  <a:latin typeface="+mj-lt"/>
                </a:rPr>
                <a:t>New client opportunities, transferring calls between employees</a:t>
              </a:r>
              <a:endParaRPr sz="700" b="1" dirty="0">
                <a:latin typeface="+mj-lt"/>
                <a:ea typeface="Quicksand"/>
                <a:cs typeface="Quicksand"/>
                <a:sym typeface="Quicksand"/>
              </a:endParaRPr>
            </a:p>
          </p:txBody>
        </p:sp>
        <p:sp>
          <p:nvSpPr>
            <p:cNvPr id="11" name="Google Shape;165;g3e408c2ef1a_0_138">
              <a:extLst>
                <a:ext uri="{FF2B5EF4-FFF2-40B4-BE49-F238E27FC236}">
                  <a16:creationId xmlns:a16="http://schemas.microsoft.com/office/drawing/2014/main" id="{165C9169-E6AF-0A8A-D375-552BB20352E8}"/>
                </a:ext>
              </a:extLst>
            </p:cNvPr>
            <p:cNvSpPr txBox="1"/>
            <p:nvPr/>
          </p:nvSpPr>
          <p:spPr>
            <a:xfrm>
              <a:off x="7506817" y="2034786"/>
              <a:ext cx="1385096" cy="400079"/>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700" b="1" dirty="0">
                  <a:latin typeface="+mj-lt"/>
                  <a:sym typeface="Quicksand"/>
                </a:rPr>
                <a:t>Cost of a lost sales</a:t>
              </a:r>
              <a:r>
                <a:rPr lang="en" sz="700" b="1" dirty="0">
                  <a:latin typeface="+mj-lt"/>
                  <a:ea typeface="Quicksand"/>
                  <a:cs typeface="Quicksand"/>
                  <a:sym typeface="Quicksand"/>
                </a:rPr>
                <a:t>:</a:t>
              </a:r>
            </a:p>
            <a:p>
              <a:pPr marL="171450" lvl="0" indent="-171450" algn="l" rtl="0">
                <a:spcBef>
                  <a:spcPts val="0"/>
                </a:spcBef>
                <a:spcAft>
                  <a:spcPts val="0"/>
                </a:spcAft>
                <a:buFont typeface="Arial" panose="020B0604020202020204" pitchFamily="34" charset="0"/>
                <a:buChar char="•"/>
              </a:pPr>
              <a:r>
                <a:rPr lang="en" sz="700" dirty="0">
                  <a:latin typeface="+mj-lt"/>
                  <a:sym typeface="Quicksand"/>
                </a:rPr>
                <a:t>$1,000 and up</a:t>
              </a:r>
              <a:endParaRPr sz="700" dirty="0">
                <a:latin typeface="+mj-lt"/>
                <a:sym typeface="Quicksand"/>
              </a:endParaRPr>
            </a:p>
          </p:txBody>
        </p:sp>
        <p:grpSp>
          <p:nvGrpSpPr>
            <p:cNvPr id="26" name="Google Shape;141;g3e408c2ef1a_0_138">
              <a:extLst>
                <a:ext uri="{FF2B5EF4-FFF2-40B4-BE49-F238E27FC236}">
                  <a16:creationId xmlns:a16="http://schemas.microsoft.com/office/drawing/2014/main" id="{C6EE9F77-8C09-0C13-FB83-13246AC7BBF5}"/>
                </a:ext>
              </a:extLst>
            </p:cNvPr>
            <p:cNvGrpSpPr/>
            <p:nvPr/>
          </p:nvGrpSpPr>
          <p:grpSpPr>
            <a:xfrm>
              <a:off x="2334648" y="1978190"/>
              <a:ext cx="253585" cy="248035"/>
              <a:chOff x="5227082" y="759436"/>
              <a:chExt cx="503638" cy="523398"/>
            </a:xfrm>
          </p:grpSpPr>
          <p:pic>
            <p:nvPicPr>
              <p:cNvPr id="27" name="Google Shape;142;g3e408c2ef1a_0_138">
                <a:extLst>
                  <a:ext uri="{FF2B5EF4-FFF2-40B4-BE49-F238E27FC236}">
                    <a16:creationId xmlns:a16="http://schemas.microsoft.com/office/drawing/2014/main" id="{FA79E083-7776-983C-5C6B-ED9D055C5EB8}"/>
                  </a:ext>
                </a:extLst>
              </p:cNvPr>
              <p:cNvPicPr preferRelativeResize="0"/>
              <p:nvPr/>
            </p:nvPicPr>
            <p:blipFill rotWithShape="1">
              <a:blip r:embed="rId4">
                <a:alphaModFix/>
              </a:blip>
              <a:srcRect/>
              <a:stretch/>
            </p:blipFill>
            <p:spPr>
              <a:xfrm>
                <a:off x="5374728" y="759436"/>
                <a:ext cx="210082" cy="234535"/>
              </a:xfrm>
              <a:prstGeom prst="rect">
                <a:avLst/>
              </a:prstGeom>
              <a:noFill/>
              <a:ln>
                <a:noFill/>
              </a:ln>
            </p:spPr>
          </p:pic>
          <p:pic>
            <p:nvPicPr>
              <p:cNvPr id="28" name="Google Shape;143;g3e408c2ef1a_0_138">
                <a:extLst>
                  <a:ext uri="{FF2B5EF4-FFF2-40B4-BE49-F238E27FC236}">
                    <a16:creationId xmlns:a16="http://schemas.microsoft.com/office/drawing/2014/main" id="{34A4F1DD-3544-6705-FE61-4BD468D87452}"/>
                  </a:ext>
                </a:extLst>
              </p:cNvPr>
              <p:cNvPicPr preferRelativeResize="0"/>
              <p:nvPr/>
            </p:nvPicPr>
            <p:blipFill rotWithShape="1">
              <a:blip r:embed="rId5">
                <a:alphaModFix/>
              </a:blip>
              <a:srcRect/>
              <a:stretch/>
            </p:blipFill>
            <p:spPr>
              <a:xfrm>
                <a:off x="5227082" y="1102524"/>
                <a:ext cx="503638" cy="180310"/>
              </a:xfrm>
              <a:prstGeom prst="rect">
                <a:avLst/>
              </a:prstGeom>
              <a:noFill/>
              <a:ln>
                <a:noFill/>
              </a:ln>
            </p:spPr>
          </p:pic>
          <p:sp>
            <p:nvSpPr>
              <p:cNvPr id="29" name="Google Shape;144;g3e408c2ef1a_0_138">
                <a:extLst>
                  <a:ext uri="{FF2B5EF4-FFF2-40B4-BE49-F238E27FC236}">
                    <a16:creationId xmlns:a16="http://schemas.microsoft.com/office/drawing/2014/main" id="{5E472452-32AD-B791-F9A7-ACF461EADAED}"/>
                  </a:ext>
                </a:extLst>
              </p:cNvPr>
              <p:cNvSpPr/>
              <p:nvPr/>
            </p:nvSpPr>
            <p:spPr>
              <a:xfrm>
                <a:off x="5313154" y="987616"/>
                <a:ext cx="333375" cy="66675"/>
              </a:xfrm>
              <a:custGeom>
                <a:avLst/>
                <a:gdLst/>
                <a:ahLst/>
                <a:cxnLst/>
                <a:rect l="l" t="t" r="r" b="b"/>
                <a:pathLst>
                  <a:path w="333375" h="66675" extrusionOk="0">
                    <a:moveTo>
                      <a:pt x="0" y="66172"/>
                    </a:moveTo>
                    <a:lnTo>
                      <a:pt x="0" y="44441"/>
                    </a:lnTo>
                    <a:lnTo>
                      <a:pt x="333338" y="44441"/>
                    </a:lnTo>
                    <a:lnTo>
                      <a:pt x="333338" y="66172"/>
                    </a:lnTo>
                  </a:path>
                  <a:path w="333375" h="66675" extrusionOk="0">
                    <a:moveTo>
                      <a:pt x="166669" y="0"/>
                    </a:moveTo>
                    <a:lnTo>
                      <a:pt x="166669" y="66172"/>
                    </a:lnTo>
                  </a:path>
                </a:pathLst>
              </a:custGeom>
              <a:noFill/>
              <a:ln w="8175" cap="flat" cmpd="sng">
                <a:solidFill>
                  <a:srgbClr val="E10074"/>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944"/>
                  <a:buFont typeface="Arial"/>
                  <a:buNone/>
                </a:pPr>
                <a:endParaRPr sz="944" b="0" i="0" u="none" strike="noStrike" cap="none">
                  <a:solidFill>
                    <a:srgbClr val="000000"/>
                  </a:solidFill>
                  <a:latin typeface="+mj-lt"/>
                  <a:ea typeface="Arial"/>
                  <a:cs typeface="Arial"/>
                  <a:sym typeface="Arial"/>
                </a:endParaRPr>
              </a:p>
            </p:txBody>
          </p:sp>
        </p:grpSp>
      </p:grpSp>
      <p:grpSp>
        <p:nvGrpSpPr>
          <p:cNvPr id="34" name="Group 33">
            <a:extLst>
              <a:ext uri="{FF2B5EF4-FFF2-40B4-BE49-F238E27FC236}">
                <a16:creationId xmlns:a16="http://schemas.microsoft.com/office/drawing/2014/main" id="{5C63542B-9770-3309-A719-68BF5DCA53F5}"/>
              </a:ext>
            </a:extLst>
          </p:cNvPr>
          <p:cNvGrpSpPr/>
          <p:nvPr/>
        </p:nvGrpSpPr>
        <p:grpSpPr>
          <a:xfrm>
            <a:off x="2334648" y="2875623"/>
            <a:ext cx="6574835" cy="506309"/>
            <a:chOff x="2334648" y="2586903"/>
            <a:chExt cx="6574835" cy="506309"/>
          </a:xfrm>
        </p:grpSpPr>
        <p:sp>
          <p:nvSpPr>
            <p:cNvPr id="12" name="Google Shape;138;g3e408c2ef1a_0_138">
              <a:extLst>
                <a:ext uri="{FF2B5EF4-FFF2-40B4-BE49-F238E27FC236}">
                  <a16:creationId xmlns:a16="http://schemas.microsoft.com/office/drawing/2014/main" id="{B68CBB3F-2BEC-681A-7755-D55AF2F882EE}"/>
                </a:ext>
              </a:extLst>
            </p:cNvPr>
            <p:cNvSpPr txBox="1"/>
            <p:nvPr/>
          </p:nvSpPr>
          <p:spPr>
            <a:xfrm>
              <a:off x="2742609" y="2586903"/>
              <a:ext cx="1434300" cy="150526"/>
            </a:xfrm>
            <a:prstGeom prst="rect">
              <a:avLst/>
            </a:prstGeom>
            <a:noFill/>
            <a:ln>
              <a:noFill/>
            </a:ln>
          </p:spPr>
          <p:txBody>
            <a:bodyPr spcFirstLastPara="1" wrap="square" lIns="0" tIns="27150" rIns="0" bIns="0" anchor="t" anchorCtr="0">
              <a:spAutoFit/>
            </a:bodyPr>
            <a:lstStyle/>
            <a:p>
              <a:pPr marL="0" marR="0" lvl="0" indent="0" algn="l" rtl="0">
                <a:spcAft>
                  <a:spcPts val="0"/>
                </a:spcAft>
                <a:buClr>
                  <a:srgbClr val="000000"/>
                </a:buClr>
                <a:buSzPts val="800"/>
                <a:buFont typeface="Arial"/>
                <a:buNone/>
              </a:pPr>
              <a:r>
                <a:rPr lang="en-US" sz="800" b="1" dirty="0">
                  <a:solidFill>
                    <a:srgbClr val="18518E"/>
                  </a:solidFill>
                  <a:latin typeface="+mj-lt"/>
                </a:rPr>
                <a:t>Salons &amp; Spas </a:t>
              </a:r>
              <a:endParaRPr lang="en-US" sz="600" b="0" i="0" u="none" strike="noStrike" cap="none" dirty="0">
                <a:solidFill>
                  <a:srgbClr val="000000"/>
                </a:solidFill>
                <a:latin typeface="+mj-lt"/>
                <a:ea typeface="Arial"/>
                <a:cs typeface="Arial"/>
                <a:sym typeface="Arial"/>
              </a:endParaRPr>
            </a:p>
          </p:txBody>
        </p:sp>
        <p:sp>
          <p:nvSpPr>
            <p:cNvPr id="13" name="Google Shape;152;g3e408c2ef1a_0_138">
              <a:extLst>
                <a:ext uri="{FF2B5EF4-FFF2-40B4-BE49-F238E27FC236}">
                  <a16:creationId xmlns:a16="http://schemas.microsoft.com/office/drawing/2014/main" id="{71695432-9BF1-5484-573F-92F2ADBA28A8}"/>
                </a:ext>
              </a:extLst>
            </p:cNvPr>
            <p:cNvSpPr txBox="1"/>
            <p:nvPr/>
          </p:nvSpPr>
          <p:spPr>
            <a:xfrm>
              <a:off x="2759738" y="2758249"/>
              <a:ext cx="1469695" cy="242859"/>
            </a:xfrm>
            <a:prstGeom prst="rect">
              <a:avLst/>
            </a:prstGeom>
            <a:noFill/>
            <a:ln>
              <a:noFill/>
            </a:ln>
          </p:spPr>
          <p:txBody>
            <a:bodyPr spcFirstLastPara="1" wrap="square" lIns="0" tIns="27150" rIns="0" bIns="0" anchor="t" anchorCtr="0">
              <a:spAutoFit/>
            </a:bodyPr>
            <a:lstStyle/>
            <a:p>
              <a:pPr marL="0" lvl="0" indent="0" algn="l" rtl="0">
                <a:spcBef>
                  <a:spcPts val="0"/>
                </a:spcBef>
                <a:spcAft>
                  <a:spcPts val="0"/>
                </a:spcAft>
                <a:buNone/>
              </a:pPr>
              <a:r>
                <a:rPr lang="en" sz="700" b="1" dirty="0">
                  <a:latin typeface="+mj-lt"/>
                  <a:sym typeface="Quicksand"/>
                </a:rPr>
                <a:t>Typical</a:t>
              </a:r>
              <a:r>
                <a:rPr lang="en" sz="700" b="1" dirty="0">
                  <a:latin typeface="+mj-lt"/>
                  <a:ea typeface="Quicksand"/>
                  <a:cs typeface="Quicksand"/>
                  <a:sym typeface="Quicksand"/>
                </a:rPr>
                <a:t> Buyers:</a:t>
              </a:r>
            </a:p>
            <a:p>
              <a:pPr marL="171450" lvl="0" indent="-171450" algn="l" rtl="0">
                <a:spcBef>
                  <a:spcPts val="0"/>
                </a:spcBef>
                <a:spcAft>
                  <a:spcPts val="0"/>
                </a:spcAft>
                <a:buFont typeface="Arial" panose="020B0604020202020204" pitchFamily="34" charset="0"/>
                <a:buChar char="•"/>
              </a:pPr>
              <a:r>
                <a:rPr lang="en-US" sz="700" dirty="0">
                  <a:latin typeface="+mj-lt"/>
                </a:rPr>
                <a:t>Owner.</a:t>
              </a:r>
              <a:endParaRPr sz="700" dirty="0">
                <a:latin typeface="+mj-lt"/>
                <a:ea typeface="Quicksand Medium"/>
                <a:cs typeface="Quicksand Medium"/>
                <a:sym typeface="Quicksand Medium"/>
              </a:endParaRPr>
            </a:p>
          </p:txBody>
        </p:sp>
        <p:sp>
          <p:nvSpPr>
            <p:cNvPr id="15" name="Google Shape;156;g3e408c2ef1a_0_138">
              <a:extLst>
                <a:ext uri="{FF2B5EF4-FFF2-40B4-BE49-F238E27FC236}">
                  <a16:creationId xmlns:a16="http://schemas.microsoft.com/office/drawing/2014/main" id="{367B7A52-A914-64BA-4DED-7E292E87B8A3}"/>
                </a:ext>
              </a:extLst>
            </p:cNvPr>
            <p:cNvSpPr txBox="1"/>
            <p:nvPr/>
          </p:nvSpPr>
          <p:spPr>
            <a:xfrm>
              <a:off x="4432951" y="2690696"/>
              <a:ext cx="3274658" cy="400079"/>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700" b="1" dirty="0">
                  <a:latin typeface="+mj-lt"/>
                  <a:sym typeface="Quicksand"/>
                </a:rPr>
                <a:t>Focus</a:t>
              </a:r>
              <a:r>
                <a:rPr lang="en" sz="700" b="1" dirty="0">
                  <a:latin typeface="+mj-lt"/>
                  <a:ea typeface="Quicksand"/>
                  <a:cs typeface="Quicksand"/>
                  <a:sym typeface="Quicksand"/>
                </a:rPr>
                <a:t> </a:t>
              </a:r>
              <a:r>
                <a:rPr lang="en" sz="700" b="1" dirty="0">
                  <a:latin typeface="+mj-lt"/>
                  <a:sym typeface="Quicksand"/>
                </a:rPr>
                <a:t>Areas</a:t>
              </a:r>
              <a:r>
                <a:rPr lang="en" sz="700" b="1" dirty="0">
                  <a:latin typeface="+mj-lt"/>
                  <a:ea typeface="Quicksand"/>
                  <a:cs typeface="Quicksand"/>
                  <a:sym typeface="Quicksand"/>
                </a:rPr>
                <a:t>:</a:t>
              </a:r>
              <a:endParaRPr lang="en" sz="700" b="1" dirty="0">
                <a:latin typeface="+mj-lt"/>
                <a:ea typeface="Quicksand"/>
                <a:cs typeface="Quicksand"/>
                <a:sym typeface="Quicksand Medium"/>
              </a:endParaRPr>
            </a:p>
            <a:p>
              <a:pPr marL="171450" lvl="0" indent="-171450">
                <a:buFont typeface="Arial" panose="020B0604020202020204" pitchFamily="34" charset="0"/>
                <a:buChar char="•"/>
              </a:pPr>
              <a:r>
                <a:rPr lang="en-US" sz="700" dirty="0">
                  <a:latin typeface="+mj-lt"/>
                </a:rPr>
                <a:t>Appointment calls, booking flexibility, customer retention</a:t>
              </a:r>
              <a:endParaRPr sz="700" b="1" dirty="0">
                <a:latin typeface="+mj-lt"/>
                <a:ea typeface="Quicksand"/>
                <a:cs typeface="Quicksand"/>
                <a:sym typeface="Quicksand"/>
              </a:endParaRPr>
            </a:p>
          </p:txBody>
        </p:sp>
        <p:sp>
          <p:nvSpPr>
            <p:cNvPr id="16" name="Google Shape;165;g3e408c2ef1a_0_138">
              <a:extLst>
                <a:ext uri="{FF2B5EF4-FFF2-40B4-BE49-F238E27FC236}">
                  <a16:creationId xmlns:a16="http://schemas.microsoft.com/office/drawing/2014/main" id="{3D33FD66-D938-0C1B-F9AA-178B2D1D66EF}"/>
                </a:ext>
              </a:extLst>
            </p:cNvPr>
            <p:cNvSpPr txBox="1"/>
            <p:nvPr/>
          </p:nvSpPr>
          <p:spPr>
            <a:xfrm>
              <a:off x="7524387" y="2693133"/>
              <a:ext cx="1385096" cy="400079"/>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700" b="1" dirty="0">
                  <a:latin typeface="+mj-lt"/>
                  <a:sym typeface="Quicksand"/>
                </a:rPr>
                <a:t>Cost of a lost sales</a:t>
              </a:r>
              <a:r>
                <a:rPr lang="en" sz="700" b="1" dirty="0">
                  <a:latin typeface="+mj-lt"/>
                  <a:ea typeface="Quicksand"/>
                  <a:cs typeface="Quicksand"/>
                  <a:sym typeface="Quicksand"/>
                </a:rPr>
                <a:t>:</a:t>
              </a:r>
            </a:p>
            <a:p>
              <a:pPr marL="171450" lvl="0" indent="-171450" algn="l" rtl="0">
                <a:spcBef>
                  <a:spcPts val="0"/>
                </a:spcBef>
                <a:spcAft>
                  <a:spcPts val="0"/>
                </a:spcAft>
                <a:buFont typeface="Arial" panose="020B0604020202020204" pitchFamily="34" charset="0"/>
                <a:buChar char="•"/>
              </a:pPr>
              <a:r>
                <a:rPr lang="en" sz="700" dirty="0">
                  <a:latin typeface="+mj-lt"/>
                  <a:sym typeface="Quicksand"/>
                </a:rPr>
                <a:t>$50 - $300</a:t>
              </a:r>
              <a:endParaRPr sz="700" dirty="0">
                <a:latin typeface="+mj-lt"/>
                <a:sym typeface="Quicksand"/>
              </a:endParaRPr>
            </a:p>
          </p:txBody>
        </p:sp>
        <p:grpSp>
          <p:nvGrpSpPr>
            <p:cNvPr id="30" name="Google Shape;141;g3e408c2ef1a_0_138">
              <a:extLst>
                <a:ext uri="{FF2B5EF4-FFF2-40B4-BE49-F238E27FC236}">
                  <a16:creationId xmlns:a16="http://schemas.microsoft.com/office/drawing/2014/main" id="{3AEF54EE-2AB6-3A32-66C1-67C02F9214DA}"/>
                </a:ext>
              </a:extLst>
            </p:cNvPr>
            <p:cNvGrpSpPr/>
            <p:nvPr/>
          </p:nvGrpSpPr>
          <p:grpSpPr>
            <a:xfrm>
              <a:off x="2334648" y="2642700"/>
              <a:ext cx="253585" cy="248035"/>
              <a:chOff x="5227082" y="759436"/>
              <a:chExt cx="503638" cy="523398"/>
            </a:xfrm>
          </p:grpSpPr>
          <p:pic>
            <p:nvPicPr>
              <p:cNvPr id="31" name="Google Shape;142;g3e408c2ef1a_0_138">
                <a:extLst>
                  <a:ext uri="{FF2B5EF4-FFF2-40B4-BE49-F238E27FC236}">
                    <a16:creationId xmlns:a16="http://schemas.microsoft.com/office/drawing/2014/main" id="{87EC31FB-D384-3608-E4B9-07431CD81B27}"/>
                  </a:ext>
                </a:extLst>
              </p:cNvPr>
              <p:cNvPicPr preferRelativeResize="0"/>
              <p:nvPr/>
            </p:nvPicPr>
            <p:blipFill rotWithShape="1">
              <a:blip r:embed="rId4">
                <a:alphaModFix/>
              </a:blip>
              <a:srcRect/>
              <a:stretch/>
            </p:blipFill>
            <p:spPr>
              <a:xfrm>
                <a:off x="5374728" y="759436"/>
                <a:ext cx="210082" cy="234535"/>
              </a:xfrm>
              <a:prstGeom prst="rect">
                <a:avLst/>
              </a:prstGeom>
              <a:noFill/>
              <a:ln>
                <a:noFill/>
              </a:ln>
            </p:spPr>
          </p:pic>
          <p:pic>
            <p:nvPicPr>
              <p:cNvPr id="32" name="Google Shape;143;g3e408c2ef1a_0_138">
                <a:extLst>
                  <a:ext uri="{FF2B5EF4-FFF2-40B4-BE49-F238E27FC236}">
                    <a16:creationId xmlns:a16="http://schemas.microsoft.com/office/drawing/2014/main" id="{11DC99E5-B1D6-FB84-E95B-5DDF09D4A349}"/>
                  </a:ext>
                </a:extLst>
              </p:cNvPr>
              <p:cNvPicPr preferRelativeResize="0"/>
              <p:nvPr/>
            </p:nvPicPr>
            <p:blipFill rotWithShape="1">
              <a:blip r:embed="rId5">
                <a:alphaModFix/>
              </a:blip>
              <a:srcRect/>
              <a:stretch/>
            </p:blipFill>
            <p:spPr>
              <a:xfrm>
                <a:off x="5227082" y="1102524"/>
                <a:ext cx="503638" cy="180310"/>
              </a:xfrm>
              <a:prstGeom prst="rect">
                <a:avLst/>
              </a:prstGeom>
              <a:noFill/>
              <a:ln>
                <a:noFill/>
              </a:ln>
            </p:spPr>
          </p:pic>
          <p:sp>
            <p:nvSpPr>
              <p:cNvPr id="33" name="Google Shape;144;g3e408c2ef1a_0_138">
                <a:extLst>
                  <a:ext uri="{FF2B5EF4-FFF2-40B4-BE49-F238E27FC236}">
                    <a16:creationId xmlns:a16="http://schemas.microsoft.com/office/drawing/2014/main" id="{F6D147FA-7A71-8125-5A5E-A40F593083D8}"/>
                  </a:ext>
                </a:extLst>
              </p:cNvPr>
              <p:cNvSpPr/>
              <p:nvPr/>
            </p:nvSpPr>
            <p:spPr>
              <a:xfrm>
                <a:off x="5313154" y="987616"/>
                <a:ext cx="333375" cy="66675"/>
              </a:xfrm>
              <a:custGeom>
                <a:avLst/>
                <a:gdLst/>
                <a:ahLst/>
                <a:cxnLst/>
                <a:rect l="l" t="t" r="r" b="b"/>
                <a:pathLst>
                  <a:path w="333375" h="66675" extrusionOk="0">
                    <a:moveTo>
                      <a:pt x="0" y="66172"/>
                    </a:moveTo>
                    <a:lnTo>
                      <a:pt x="0" y="44441"/>
                    </a:lnTo>
                    <a:lnTo>
                      <a:pt x="333338" y="44441"/>
                    </a:lnTo>
                    <a:lnTo>
                      <a:pt x="333338" y="66172"/>
                    </a:lnTo>
                  </a:path>
                  <a:path w="333375" h="66675" extrusionOk="0">
                    <a:moveTo>
                      <a:pt x="166669" y="0"/>
                    </a:moveTo>
                    <a:lnTo>
                      <a:pt x="166669" y="66172"/>
                    </a:lnTo>
                  </a:path>
                </a:pathLst>
              </a:custGeom>
              <a:noFill/>
              <a:ln w="8175" cap="flat" cmpd="sng">
                <a:solidFill>
                  <a:srgbClr val="E10074"/>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944"/>
                  <a:buFont typeface="Arial"/>
                  <a:buNone/>
                </a:pPr>
                <a:endParaRPr sz="944" b="0" i="0" u="none" strike="noStrike" cap="none">
                  <a:solidFill>
                    <a:srgbClr val="000000"/>
                  </a:solidFill>
                  <a:latin typeface="+mj-lt"/>
                  <a:ea typeface="Arial"/>
                  <a:cs typeface="Arial"/>
                  <a:sym typeface="Arial"/>
                </a:endParaRPr>
              </a:p>
            </p:txBody>
          </p:sp>
        </p:grpSp>
      </p:grpSp>
      <p:cxnSp>
        <p:nvCxnSpPr>
          <p:cNvPr id="39" name="Google Shape;154;g3e408c2ef1a_0_138">
            <a:extLst>
              <a:ext uri="{FF2B5EF4-FFF2-40B4-BE49-F238E27FC236}">
                <a16:creationId xmlns:a16="http://schemas.microsoft.com/office/drawing/2014/main" id="{5B7A9D18-7927-93A6-64F7-00105024B2CE}"/>
              </a:ext>
            </a:extLst>
          </p:cNvPr>
          <p:cNvCxnSpPr>
            <a:cxnSpLocks/>
          </p:cNvCxnSpPr>
          <p:nvPr/>
        </p:nvCxnSpPr>
        <p:spPr>
          <a:xfrm>
            <a:off x="290775" y="4207973"/>
            <a:ext cx="1707600" cy="0"/>
          </a:xfrm>
          <a:prstGeom prst="straightConnector1">
            <a:avLst/>
          </a:prstGeom>
          <a:noFill/>
          <a:ln w="9525" cap="flat" cmpd="sng">
            <a:solidFill>
              <a:srgbClr val="E22C91"/>
            </a:solidFill>
            <a:prstDash val="solid"/>
            <a:round/>
            <a:headEnd type="none" w="sm" len="sm"/>
            <a:tailEnd type="none" w="sm" len="sm"/>
          </a:ln>
        </p:spPr>
      </p:cxnSp>
      <p:sp>
        <p:nvSpPr>
          <p:cNvPr id="43" name="Google Shape;138;g3e408c2ef1a_0_138">
            <a:extLst>
              <a:ext uri="{FF2B5EF4-FFF2-40B4-BE49-F238E27FC236}">
                <a16:creationId xmlns:a16="http://schemas.microsoft.com/office/drawing/2014/main" id="{4DF0AF70-8AB1-FFA5-2098-147E602A7E5B}"/>
              </a:ext>
            </a:extLst>
          </p:cNvPr>
          <p:cNvSpPr txBox="1"/>
          <p:nvPr/>
        </p:nvSpPr>
        <p:spPr>
          <a:xfrm>
            <a:off x="2334648" y="4164044"/>
            <a:ext cx="981196" cy="350581"/>
          </a:xfrm>
          <a:prstGeom prst="rect">
            <a:avLst/>
          </a:prstGeom>
          <a:noFill/>
          <a:ln>
            <a:noFill/>
          </a:ln>
        </p:spPr>
        <p:txBody>
          <a:bodyPr spcFirstLastPara="1" wrap="square" lIns="0" tIns="27150" rIns="0" bIns="0" anchor="t" anchorCtr="0">
            <a:spAutoFit/>
          </a:bodyPr>
          <a:lstStyle/>
          <a:p>
            <a:pPr lvl="0" algn="ctr">
              <a:buSzPts val="800"/>
            </a:pPr>
            <a:r>
              <a:rPr lang="en-GB" sz="700" b="1" dirty="0">
                <a:solidFill>
                  <a:srgbClr val="18518E"/>
                </a:solidFill>
              </a:rPr>
              <a:t>Increases number of smartphone activations </a:t>
            </a:r>
            <a:endParaRPr sz="700" b="0" i="0" u="none" strike="noStrike" cap="none" dirty="0">
              <a:solidFill>
                <a:srgbClr val="000000"/>
              </a:solidFill>
              <a:latin typeface="Arial"/>
              <a:ea typeface="Arial"/>
              <a:cs typeface="Arial"/>
              <a:sym typeface="Arial"/>
            </a:endParaRPr>
          </a:p>
        </p:txBody>
      </p:sp>
      <p:pic>
        <p:nvPicPr>
          <p:cNvPr id="50" name="Google Shape;173;g3e408c2ef1a_0_138">
            <a:extLst>
              <a:ext uri="{FF2B5EF4-FFF2-40B4-BE49-F238E27FC236}">
                <a16:creationId xmlns:a16="http://schemas.microsoft.com/office/drawing/2014/main" id="{D8ADE138-4681-F0AA-7E67-ABA8DF40B7B7}"/>
              </a:ext>
            </a:extLst>
          </p:cNvPr>
          <p:cNvPicPr preferRelativeResize="0"/>
          <p:nvPr/>
        </p:nvPicPr>
        <p:blipFill rotWithShape="1">
          <a:blip r:embed="rId6">
            <a:alphaModFix/>
          </a:blip>
          <a:srcRect/>
          <a:stretch/>
        </p:blipFill>
        <p:spPr>
          <a:xfrm>
            <a:off x="3904976" y="3827091"/>
            <a:ext cx="275825" cy="266261"/>
          </a:xfrm>
          <a:prstGeom prst="rect">
            <a:avLst/>
          </a:prstGeom>
          <a:noFill/>
          <a:ln>
            <a:noFill/>
          </a:ln>
        </p:spPr>
      </p:pic>
      <p:sp>
        <p:nvSpPr>
          <p:cNvPr id="51" name="Google Shape;138;g3e408c2ef1a_0_138">
            <a:extLst>
              <a:ext uri="{FF2B5EF4-FFF2-40B4-BE49-F238E27FC236}">
                <a16:creationId xmlns:a16="http://schemas.microsoft.com/office/drawing/2014/main" id="{3BB186A1-36F6-8EEC-8008-E7481ECA72F2}"/>
              </a:ext>
            </a:extLst>
          </p:cNvPr>
          <p:cNvSpPr txBox="1"/>
          <p:nvPr/>
        </p:nvSpPr>
        <p:spPr>
          <a:xfrm>
            <a:off x="3602558" y="4164044"/>
            <a:ext cx="880660" cy="350581"/>
          </a:xfrm>
          <a:prstGeom prst="rect">
            <a:avLst/>
          </a:prstGeom>
          <a:noFill/>
          <a:ln>
            <a:noFill/>
          </a:ln>
        </p:spPr>
        <p:txBody>
          <a:bodyPr spcFirstLastPara="1" wrap="square" lIns="0" tIns="27150" rIns="0" bIns="0" anchor="t" anchorCtr="0">
            <a:spAutoFit/>
          </a:bodyPr>
          <a:lstStyle/>
          <a:p>
            <a:pPr lvl="0" algn="ctr">
              <a:buSzPts val="800"/>
            </a:pPr>
            <a:r>
              <a:rPr lang="en-GB" sz="700" b="1" dirty="0">
                <a:solidFill>
                  <a:srgbClr val="18518E"/>
                </a:solidFill>
              </a:rPr>
              <a:t>Creates communication hub opportunities</a:t>
            </a:r>
            <a:endParaRPr sz="700" b="0" i="0" u="none" strike="noStrike" cap="none" dirty="0">
              <a:solidFill>
                <a:srgbClr val="000000"/>
              </a:solidFill>
              <a:latin typeface="Arial"/>
              <a:ea typeface="Arial"/>
              <a:cs typeface="Arial"/>
              <a:sym typeface="Arial"/>
            </a:endParaRPr>
          </a:p>
        </p:txBody>
      </p:sp>
      <p:pic>
        <p:nvPicPr>
          <p:cNvPr id="52" name="Google Shape;173;g3e408c2ef1a_0_138">
            <a:extLst>
              <a:ext uri="{FF2B5EF4-FFF2-40B4-BE49-F238E27FC236}">
                <a16:creationId xmlns:a16="http://schemas.microsoft.com/office/drawing/2014/main" id="{FC8F5DD8-56DE-E2F5-885A-3660C8277403}"/>
              </a:ext>
            </a:extLst>
          </p:cNvPr>
          <p:cNvPicPr preferRelativeResize="0"/>
          <p:nvPr/>
        </p:nvPicPr>
        <p:blipFill rotWithShape="1">
          <a:blip r:embed="rId6">
            <a:alphaModFix/>
          </a:blip>
          <a:srcRect/>
          <a:stretch/>
        </p:blipFill>
        <p:spPr>
          <a:xfrm>
            <a:off x="5188323" y="3827091"/>
            <a:ext cx="275825" cy="266261"/>
          </a:xfrm>
          <a:prstGeom prst="rect">
            <a:avLst/>
          </a:prstGeom>
          <a:noFill/>
          <a:ln>
            <a:noFill/>
          </a:ln>
        </p:spPr>
      </p:pic>
      <p:sp>
        <p:nvSpPr>
          <p:cNvPr id="53" name="Google Shape;138;g3e408c2ef1a_0_138">
            <a:extLst>
              <a:ext uri="{FF2B5EF4-FFF2-40B4-BE49-F238E27FC236}">
                <a16:creationId xmlns:a16="http://schemas.microsoft.com/office/drawing/2014/main" id="{CC79E3CF-1024-9B65-ED1B-9C5E254922CA}"/>
              </a:ext>
            </a:extLst>
          </p:cNvPr>
          <p:cNvSpPr txBox="1"/>
          <p:nvPr/>
        </p:nvSpPr>
        <p:spPr>
          <a:xfrm>
            <a:off x="4835638" y="4164044"/>
            <a:ext cx="981196" cy="350581"/>
          </a:xfrm>
          <a:prstGeom prst="rect">
            <a:avLst/>
          </a:prstGeom>
          <a:noFill/>
          <a:ln>
            <a:noFill/>
          </a:ln>
        </p:spPr>
        <p:txBody>
          <a:bodyPr spcFirstLastPara="1" wrap="square" lIns="0" tIns="27150" rIns="0" bIns="0" anchor="t" anchorCtr="0">
            <a:spAutoFit/>
          </a:bodyPr>
          <a:lstStyle/>
          <a:p>
            <a:pPr lvl="0" algn="ctr">
              <a:buSzPts val="800"/>
            </a:pPr>
            <a:r>
              <a:rPr lang="en-GB" sz="700" b="1" dirty="0">
                <a:solidFill>
                  <a:srgbClr val="18518E"/>
                </a:solidFill>
              </a:rPr>
              <a:t>Opens-up more business internet opportunities</a:t>
            </a:r>
            <a:endParaRPr sz="700" b="0" i="0" u="none" strike="noStrike" cap="none" dirty="0">
              <a:solidFill>
                <a:srgbClr val="000000"/>
              </a:solidFill>
              <a:latin typeface="Arial"/>
              <a:ea typeface="Arial"/>
              <a:cs typeface="Arial"/>
              <a:sym typeface="Arial"/>
            </a:endParaRPr>
          </a:p>
        </p:txBody>
      </p:sp>
      <p:pic>
        <p:nvPicPr>
          <p:cNvPr id="54" name="Google Shape;173;g3e408c2ef1a_0_138">
            <a:extLst>
              <a:ext uri="{FF2B5EF4-FFF2-40B4-BE49-F238E27FC236}">
                <a16:creationId xmlns:a16="http://schemas.microsoft.com/office/drawing/2014/main" id="{C02D9FFE-A742-6182-CB1C-F22C3FB28BA5}"/>
              </a:ext>
            </a:extLst>
          </p:cNvPr>
          <p:cNvPicPr preferRelativeResize="0"/>
          <p:nvPr/>
        </p:nvPicPr>
        <p:blipFill rotWithShape="1">
          <a:blip r:embed="rId6">
            <a:alphaModFix/>
          </a:blip>
          <a:srcRect/>
          <a:stretch/>
        </p:blipFill>
        <p:spPr>
          <a:xfrm>
            <a:off x="6533855" y="3827091"/>
            <a:ext cx="275825" cy="266261"/>
          </a:xfrm>
          <a:prstGeom prst="rect">
            <a:avLst/>
          </a:prstGeom>
          <a:noFill/>
          <a:ln>
            <a:noFill/>
          </a:ln>
        </p:spPr>
      </p:pic>
      <p:sp>
        <p:nvSpPr>
          <p:cNvPr id="55" name="Google Shape;138;g3e408c2ef1a_0_138">
            <a:extLst>
              <a:ext uri="{FF2B5EF4-FFF2-40B4-BE49-F238E27FC236}">
                <a16:creationId xmlns:a16="http://schemas.microsoft.com/office/drawing/2014/main" id="{E931CA96-C46C-8E77-11C2-09C4E734F3AF}"/>
              </a:ext>
            </a:extLst>
          </p:cNvPr>
          <p:cNvSpPr txBox="1"/>
          <p:nvPr/>
        </p:nvSpPr>
        <p:spPr>
          <a:xfrm>
            <a:off x="6181170" y="4164044"/>
            <a:ext cx="981196" cy="350581"/>
          </a:xfrm>
          <a:prstGeom prst="rect">
            <a:avLst/>
          </a:prstGeom>
          <a:noFill/>
          <a:ln>
            <a:noFill/>
          </a:ln>
        </p:spPr>
        <p:txBody>
          <a:bodyPr spcFirstLastPara="1" wrap="square" lIns="0" tIns="27150" rIns="0" bIns="0" anchor="t" anchorCtr="0">
            <a:spAutoFit/>
          </a:bodyPr>
          <a:lstStyle/>
          <a:p>
            <a:pPr lvl="0" algn="ctr">
              <a:buSzPts val="800"/>
            </a:pPr>
            <a:r>
              <a:rPr lang="en-GB" sz="700" b="1" dirty="0">
                <a:solidFill>
                  <a:srgbClr val="18518E"/>
                </a:solidFill>
              </a:rPr>
              <a:t>Increases total number of T-Mobile activations per account </a:t>
            </a:r>
            <a:endParaRPr sz="700" b="0" i="0" u="none" strike="noStrike" cap="none" dirty="0">
              <a:solidFill>
                <a:srgbClr val="000000"/>
              </a:solidFill>
              <a:latin typeface="Arial"/>
              <a:ea typeface="Arial"/>
              <a:cs typeface="Arial"/>
              <a:sym typeface="Arial"/>
            </a:endParaRPr>
          </a:p>
        </p:txBody>
      </p:sp>
      <p:pic>
        <p:nvPicPr>
          <p:cNvPr id="56" name="Google Shape;173;g3e408c2ef1a_0_138">
            <a:extLst>
              <a:ext uri="{FF2B5EF4-FFF2-40B4-BE49-F238E27FC236}">
                <a16:creationId xmlns:a16="http://schemas.microsoft.com/office/drawing/2014/main" id="{2F7F48E4-BD98-62BD-37B2-01CCB838941E}"/>
              </a:ext>
            </a:extLst>
          </p:cNvPr>
          <p:cNvPicPr preferRelativeResize="0"/>
          <p:nvPr/>
        </p:nvPicPr>
        <p:blipFill rotWithShape="1">
          <a:blip r:embed="rId6">
            <a:alphaModFix/>
          </a:blip>
          <a:srcRect/>
          <a:stretch/>
        </p:blipFill>
        <p:spPr>
          <a:xfrm>
            <a:off x="7956248" y="3827091"/>
            <a:ext cx="275825" cy="266261"/>
          </a:xfrm>
          <a:prstGeom prst="rect">
            <a:avLst/>
          </a:prstGeom>
          <a:noFill/>
          <a:ln>
            <a:noFill/>
          </a:ln>
        </p:spPr>
      </p:pic>
      <p:sp>
        <p:nvSpPr>
          <p:cNvPr id="57" name="Google Shape;138;g3e408c2ef1a_0_138">
            <a:extLst>
              <a:ext uri="{FF2B5EF4-FFF2-40B4-BE49-F238E27FC236}">
                <a16:creationId xmlns:a16="http://schemas.microsoft.com/office/drawing/2014/main" id="{AC4350F3-A3D9-230B-A4CB-5373C29C8756}"/>
              </a:ext>
            </a:extLst>
          </p:cNvPr>
          <p:cNvSpPr txBox="1"/>
          <p:nvPr/>
        </p:nvSpPr>
        <p:spPr>
          <a:xfrm>
            <a:off x="7603563" y="4164044"/>
            <a:ext cx="981196" cy="350581"/>
          </a:xfrm>
          <a:prstGeom prst="rect">
            <a:avLst/>
          </a:prstGeom>
          <a:noFill/>
          <a:ln>
            <a:noFill/>
          </a:ln>
        </p:spPr>
        <p:txBody>
          <a:bodyPr spcFirstLastPara="1" wrap="square" lIns="0" tIns="27150" rIns="0" bIns="0" anchor="t" anchorCtr="0">
            <a:spAutoFit/>
          </a:bodyPr>
          <a:lstStyle/>
          <a:p>
            <a:pPr lvl="0" algn="ctr">
              <a:buSzPts val="800"/>
            </a:pPr>
            <a:r>
              <a:rPr lang="en-GB" sz="700" b="1">
                <a:solidFill>
                  <a:srgbClr val="18518E"/>
                </a:solidFill>
              </a:rPr>
              <a:t>Provides you with bigger T-Mobile commission checks</a:t>
            </a:r>
            <a:endParaRPr sz="700" b="0" i="0" u="none" strike="noStrike" cap="none" dirty="0">
              <a:solidFill>
                <a:srgbClr val="000000"/>
              </a:solidFill>
              <a:latin typeface="Arial"/>
              <a:ea typeface="Arial"/>
              <a:cs typeface="Arial"/>
              <a:sym typeface="Arial"/>
            </a:endParaRPr>
          </a:p>
        </p:txBody>
      </p:sp>
      <p:sp>
        <p:nvSpPr>
          <p:cNvPr id="60" name="Google Shape;195;g3e408c2ef1a_0_370">
            <a:extLst>
              <a:ext uri="{FF2B5EF4-FFF2-40B4-BE49-F238E27FC236}">
                <a16:creationId xmlns:a16="http://schemas.microsoft.com/office/drawing/2014/main" id="{FA69BCAE-C872-E4CF-7FF2-0A72002C5C05}"/>
              </a:ext>
            </a:extLst>
          </p:cNvPr>
          <p:cNvSpPr txBox="1">
            <a:spLocks noGrp="1"/>
          </p:cNvSpPr>
          <p:nvPr>
            <p:ph type="sldNum" idx="12"/>
          </p:nvPr>
        </p:nvSpPr>
        <p:spPr>
          <a:xfrm>
            <a:off x="8564569" y="4873005"/>
            <a:ext cx="297300" cy="138600"/>
          </a:xfrm>
          <a:prstGeom prst="rect">
            <a:avLst/>
          </a:prstGeom>
          <a:noFill/>
          <a:ln>
            <a:noFill/>
          </a:ln>
        </p:spPr>
        <p:txBody>
          <a:bodyPr spcFirstLastPara="1" wrap="square" lIns="0" tIns="0" rIns="0" bIns="0" anchor="ctr" anchorCtr="0">
            <a:spAutoFit/>
          </a:bodyPr>
          <a:lstStyle/>
          <a:p>
            <a:pPr marL="25400" lvl="0" indent="0" algn="r" rtl="0">
              <a:lnSpc>
                <a:spcPct val="103777"/>
              </a:lnSpc>
              <a:spcBef>
                <a:spcPts val="0"/>
              </a:spcBef>
              <a:spcAft>
                <a:spcPts val="0"/>
              </a:spcAft>
              <a:buSzPts val="600"/>
              <a:buNone/>
            </a:pPr>
            <a:fld id="{00000000-1234-1234-1234-123412341234}" type="slidenum">
              <a:rPr lang="en"/>
              <a:t>3</a:t>
            </a:fld>
            <a:endParaRP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7">
          <a:extLst>
            <a:ext uri="{FF2B5EF4-FFF2-40B4-BE49-F238E27FC236}">
              <a16:creationId xmlns:a16="http://schemas.microsoft.com/office/drawing/2014/main" id="{3804D9D3-715D-F000-596D-1E78AF06C3E1}"/>
            </a:ext>
          </a:extLst>
        </p:cNvPr>
        <p:cNvGrpSpPr/>
        <p:nvPr/>
      </p:nvGrpSpPr>
      <p:grpSpPr>
        <a:xfrm>
          <a:off x="0" y="0"/>
          <a:ext cx="0" cy="0"/>
          <a:chOff x="0" y="0"/>
          <a:chExt cx="0" cy="0"/>
        </a:xfrm>
      </p:grpSpPr>
      <p:sp>
        <p:nvSpPr>
          <p:cNvPr id="139" name="Google Shape;139;g3e408c2ef1a_0_138">
            <a:extLst>
              <a:ext uri="{FF2B5EF4-FFF2-40B4-BE49-F238E27FC236}">
                <a16:creationId xmlns:a16="http://schemas.microsoft.com/office/drawing/2014/main" id="{3FDFDAA3-90C0-175E-86ED-211ED532F7A1}"/>
              </a:ext>
            </a:extLst>
          </p:cNvPr>
          <p:cNvSpPr txBox="1"/>
          <p:nvPr/>
        </p:nvSpPr>
        <p:spPr>
          <a:xfrm>
            <a:off x="2334648" y="198225"/>
            <a:ext cx="2259000" cy="196200"/>
          </a:xfrm>
          <a:prstGeom prst="rect">
            <a:avLst/>
          </a:prstGeom>
          <a:noFill/>
          <a:ln>
            <a:noFill/>
          </a:ln>
        </p:spPr>
        <p:txBody>
          <a:bodyPr spcFirstLastPara="1" wrap="square" lIns="0" tIns="11425" rIns="0" bIns="0" anchor="t" anchorCtr="0">
            <a:spAutoFit/>
          </a:bodyPr>
          <a:lstStyle/>
          <a:p>
            <a:pPr marL="12700" marR="0" lvl="0" indent="0" algn="l" rtl="0">
              <a:lnSpc>
                <a:spcPct val="100000"/>
              </a:lnSpc>
              <a:spcBef>
                <a:spcPts val="0"/>
              </a:spcBef>
              <a:spcAft>
                <a:spcPts val="0"/>
              </a:spcAft>
              <a:buClr>
                <a:schemeClr val="dk1"/>
              </a:buClr>
              <a:buSzPts val="1100"/>
              <a:buFont typeface="Arial"/>
              <a:buNone/>
            </a:pPr>
            <a:r>
              <a:rPr lang="en" sz="1200" b="1" i="0" u="none" strike="noStrike" cap="none" dirty="0">
                <a:solidFill>
                  <a:srgbClr val="E22C91"/>
                </a:solidFill>
                <a:latin typeface="Arial"/>
                <a:ea typeface="Arial"/>
                <a:cs typeface="Arial"/>
                <a:sym typeface="Arial"/>
              </a:rPr>
              <a:t>Buyer Personas</a:t>
            </a:r>
            <a:endParaRPr sz="1200" b="1" i="0" u="none" strike="noStrike" cap="none" dirty="0">
              <a:solidFill>
                <a:srgbClr val="E22C91"/>
              </a:solidFill>
              <a:latin typeface="Arial"/>
              <a:ea typeface="Arial"/>
              <a:cs typeface="Arial"/>
              <a:sym typeface="Arial"/>
            </a:endParaRPr>
          </a:p>
        </p:txBody>
      </p:sp>
      <p:sp>
        <p:nvSpPr>
          <p:cNvPr id="140" name="Google Shape;140;g3e408c2ef1a_0_138">
            <a:extLst>
              <a:ext uri="{FF2B5EF4-FFF2-40B4-BE49-F238E27FC236}">
                <a16:creationId xmlns:a16="http://schemas.microsoft.com/office/drawing/2014/main" id="{D7593877-14E0-CD63-132E-6D14CFEE091A}"/>
              </a:ext>
            </a:extLst>
          </p:cNvPr>
          <p:cNvSpPr txBox="1"/>
          <p:nvPr/>
        </p:nvSpPr>
        <p:spPr>
          <a:xfrm>
            <a:off x="290775" y="170175"/>
            <a:ext cx="1449300" cy="381000"/>
          </a:xfrm>
          <a:prstGeom prst="rect">
            <a:avLst/>
          </a:prstGeom>
          <a:noFill/>
          <a:ln>
            <a:noFill/>
          </a:ln>
        </p:spPr>
        <p:txBody>
          <a:bodyPr spcFirstLastPara="1" wrap="square" lIns="0" tIns="11425" rIns="0" bIns="0" anchor="t" anchorCtr="0">
            <a:spAutoFit/>
          </a:bodyPr>
          <a:lstStyle/>
          <a:p>
            <a:pPr marL="12700" lvl="0">
              <a:buSzPts val="1200"/>
            </a:pPr>
            <a:r>
              <a:rPr lang="en-GB" sz="1200" b="1" dirty="0">
                <a:solidFill>
                  <a:srgbClr val="E22C91"/>
                </a:solidFill>
              </a:rPr>
              <a:t>Why Businesses Buy </a:t>
            </a:r>
            <a:r>
              <a:rPr lang="en-GB" sz="1200" b="1" dirty="0" err="1">
                <a:solidFill>
                  <a:srgbClr val="E22C91"/>
                </a:solidFill>
              </a:rPr>
              <a:t>Crexendo</a:t>
            </a:r>
            <a:endParaRPr lang="en-GB" sz="1200" b="1" dirty="0"/>
          </a:p>
        </p:txBody>
      </p:sp>
      <p:sp>
        <p:nvSpPr>
          <p:cNvPr id="146" name="Google Shape;146;g3e408c2ef1a_0_138">
            <a:extLst>
              <a:ext uri="{FF2B5EF4-FFF2-40B4-BE49-F238E27FC236}">
                <a16:creationId xmlns:a16="http://schemas.microsoft.com/office/drawing/2014/main" id="{6E2CBEF9-6914-9939-A21A-CF2C7D6C036C}"/>
              </a:ext>
            </a:extLst>
          </p:cNvPr>
          <p:cNvSpPr txBox="1">
            <a:spLocks noGrp="1"/>
          </p:cNvSpPr>
          <p:nvPr>
            <p:ph type="ftr" idx="11"/>
          </p:nvPr>
        </p:nvSpPr>
        <p:spPr>
          <a:xfrm>
            <a:off x="7355423" y="4849480"/>
            <a:ext cx="1428300" cy="107700"/>
          </a:xfrm>
          <a:prstGeom prst="rect">
            <a:avLst/>
          </a:prstGeom>
          <a:noFill/>
          <a:ln>
            <a:noFill/>
          </a:ln>
        </p:spPr>
        <p:txBody>
          <a:bodyPr spcFirstLastPara="1" wrap="square" lIns="0" tIns="0" rIns="0" bIns="0" anchor="ctr" anchorCtr="0">
            <a:spAutoFit/>
          </a:bodyPr>
          <a:lstStyle/>
          <a:p>
            <a:pPr marL="12700" lvl="0" indent="0" algn="ctr" rtl="0">
              <a:lnSpc>
                <a:spcPct val="133428"/>
              </a:lnSpc>
              <a:spcBef>
                <a:spcPts val="0"/>
              </a:spcBef>
              <a:spcAft>
                <a:spcPts val="0"/>
              </a:spcAft>
              <a:buSzPts val="700"/>
              <a:buNone/>
            </a:pPr>
            <a:r>
              <a:rPr lang="en" sz="700" dirty="0">
                <a:latin typeface="Quicksand"/>
                <a:ea typeface="Quicksand"/>
                <a:cs typeface="Quicksand"/>
                <a:sym typeface="Quicksand"/>
              </a:rPr>
              <a:t>FOR INTERNAL USE ONLY</a:t>
            </a:r>
            <a:endParaRPr dirty="0"/>
          </a:p>
        </p:txBody>
      </p:sp>
      <p:pic>
        <p:nvPicPr>
          <p:cNvPr id="147" name="Google Shape;147;g3e408c2ef1a_0_138" title="TFB_Registered-Partner_Logo_PRI_RGB_on-W_2022-03-25 (1) (002).png">
            <a:extLst>
              <a:ext uri="{FF2B5EF4-FFF2-40B4-BE49-F238E27FC236}">
                <a16:creationId xmlns:a16="http://schemas.microsoft.com/office/drawing/2014/main" id="{E5CA327C-D8EF-B807-3AA3-D84F849C79E4}"/>
              </a:ext>
            </a:extLst>
          </p:cNvPr>
          <p:cNvPicPr preferRelativeResize="0"/>
          <p:nvPr/>
        </p:nvPicPr>
        <p:blipFill rotWithShape="1">
          <a:blip r:embed="rId3">
            <a:alphaModFix/>
          </a:blip>
          <a:srcRect/>
          <a:stretch/>
        </p:blipFill>
        <p:spPr>
          <a:xfrm>
            <a:off x="264200" y="4734700"/>
            <a:ext cx="1091282" cy="276900"/>
          </a:xfrm>
          <a:prstGeom prst="rect">
            <a:avLst/>
          </a:prstGeom>
          <a:noFill/>
          <a:ln>
            <a:noFill/>
          </a:ln>
        </p:spPr>
      </p:pic>
      <p:sp>
        <p:nvSpPr>
          <p:cNvPr id="148" name="Google Shape;148;g3e408c2ef1a_0_138">
            <a:extLst>
              <a:ext uri="{FF2B5EF4-FFF2-40B4-BE49-F238E27FC236}">
                <a16:creationId xmlns:a16="http://schemas.microsoft.com/office/drawing/2014/main" id="{7ACB7215-CA20-CEA9-61F5-B37BB6E88CAA}"/>
              </a:ext>
            </a:extLst>
          </p:cNvPr>
          <p:cNvSpPr txBox="1"/>
          <p:nvPr/>
        </p:nvSpPr>
        <p:spPr>
          <a:xfrm>
            <a:off x="315999" y="617863"/>
            <a:ext cx="1504500" cy="382810"/>
          </a:xfrm>
          <a:prstGeom prst="rect">
            <a:avLst/>
          </a:prstGeom>
          <a:noFill/>
          <a:ln>
            <a:noFill/>
          </a:ln>
        </p:spPr>
        <p:txBody>
          <a:bodyPr spcFirstLastPara="1" wrap="square" lIns="0" tIns="10300" rIns="0" bIns="0" anchor="t" anchorCtr="0">
            <a:spAutoFit/>
          </a:bodyPr>
          <a:lstStyle/>
          <a:p>
            <a:pPr lvl="0">
              <a:lnSpc>
                <a:spcPct val="115000"/>
              </a:lnSpc>
              <a:spcBef>
                <a:spcPts val="1400"/>
              </a:spcBef>
              <a:spcAft>
                <a:spcPts val="400"/>
              </a:spcAft>
              <a:buClr>
                <a:schemeClr val="dk1"/>
              </a:buClr>
              <a:buSzPts val="1100"/>
            </a:pPr>
            <a:r>
              <a:rPr lang="en-GB" sz="800" b="1" dirty="0">
                <a:solidFill>
                  <a:srgbClr val="18518E"/>
                </a:solidFill>
              </a:rPr>
              <a:t>Across All Industries</a:t>
            </a:r>
          </a:p>
        </p:txBody>
      </p:sp>
      <p:sp>
        <p:nvSpPr>
          <p:cNvPr id="149" name="Google Shape;149;g3e408c2ef1a_0_138">
            <a:extLst>
              <a:ext uri="{FF2B5EF4-FFF2-40B4-BE49-F238E27FC236}">
                <a16:creationId xmlns:a16="http://schemas.microsoft.com/office/drawing/2014/main" id="{DC676053-95D0-09FA-BD3D-E4BA035B4EB7}"/>
              </a:ext>
            </a:extLst>
          </p:cNvPr>
          <p:cNvSpPr txBox="1"/>
          <p:nvPr/>
        </p:nvSpPr>
        <p:spPr>
          <a:xfrm>
            <a:off x="290775" y="976875"/>
            <a:ext cx="1707600" cy="871392"/>
          </a:xfrm>
          <a:prstGeom prst="rect">
            <a:avLst/>
          </a:prstGeom>
          <a:noFill/>
          <a:ln>
            <a:noFill/>
          </a:ln>
        </p:spPr>
        <p:txBody>
          <a:bodyPr spcFirstLastPara="1" wrap="square" lIns="0" tIns="9525" rIns="0" bIns="0" anchor="t" anchorCtr="0">
            <a:spAutoFit/>
          </a:bodyPr>
          <a:lstStyle/>
          <a:p>
            <a:pPr marL="457200" lvl="0" indent="-266700">
              <a:buClr>
                <a:schemeClr val="dk1"/>
              </a:buClr>
              <a:buSzPts val="600"/>
              <a:buChar char="●"/>
            </a:pPr>
            <a:r>
              <a:rPr lang="en-GB" sz="700" dirty="0"/>
              <a:t>Reduces Missed Calls</a:t>
            </a:r>
          </a:p>
          <a:p>
            <a:pPr marL="457200" lvl="0" indent="-266700">
              <a:buClr>
                <a:schemeClr val="dk1"/>
              </a:buClr>
              <a:buSzPts val="600"/>
              <a:buChar char="●"/>
            </a:pPr>
            <a:r>
              <a:rPr lang="en-GB" sz="700" dirty="0"/>
              <a:t>Improves Response Times</a:t>
            </a:r>
          </a:p>
          <a:p>
            <a:pPr marL="457200" lvl="0" indent="-266700">
              <a:buClr>
                <a:schemeClr val="dk1"/>
              </a:buClr>
              <a:buSzPts val="600"/>
              <a:buChar char="●"/>
            </a:pPr>
            <a:r>
              <a:rPr lang="en-GB" sz="700" dirty="0"/>
              <a:t>Supports Customer Retention</a:t>
            </a:r>
          </a:p>
          <a:p>
            <a:pPr marL="457200" lvl="0" indent="-266700">
              <a:buClr>
                <a:schemeClr val="dk1"/>
              </a:buClr>
              <a:buSzPts val="600"/>
              <a:buChar char="●"/>
            </a:pPr>
            <a:r>
              <a:rPr lang="en-GB" sz="700" dirty="0"/>
              <a:t>Mobile Call Transfer</a:t>
            </a:r>
          </a:p>
          <a:p>
            <a:pPr marL="457200" lvl="0" indent="-266700">
              <a:buClr>
                <a:schemeClr val="dk1"/>
              </a:buClr>
              <a:buSzPts val="600"/>
              <a:buChar char="●"/>
            </a:pPr>
            <a:r>
              <a:rPr lang="en-GB" sz="700" dirty="0"/>
              <a:t>Enables Office Texting</a:t>
            </a:r>
          </a:p>
          <a:p>
            <a:pPr marL="457200" lvl="0" indent="-266700">
              <a:buClr>
                <a:schemeClr val="dk1"/>
              </a:buClr>
              <a:buSzPts val="600"/>
              <a:buChar char="●"/>
            </a:pPr>
            <a:r>
              <a:rPr lang="en-GB" sz="700" dirty="0"/>
              <a:t>Creates Professional Image</a:t>
            </a:r>
          </a:p>
          <a:p>
            <a:pPr marL="457200" lvl="0" indent="-266700">
              <a:buClr>
                <a:schemeClr val="dk1"/>
              </a:buClr>
              <a:buSzPts val="600"/>
              <a:buChar char="●"/>
            </a:pPr>
            <a:r>
              <a:rPr lang="en-GB" sz="700" dirty="0"/>
              <a:t>Captures more opportunities</a:t>
            </a:r>
          </a:p>
          <a:p>
            <a:pPr marL="457200" lvl="0" indent="-266700">
              <a:buClr>
                <a:schemeClr val="dk1"/>
              </a:buClr>
              <a:buSzPts val="600"/>
              <a:buChar char="●"/>
            </a:pPr>
            <a:r>
              <a:rPr lang="en-GB" sz="700" dirty="0"/>
              <a:t>Enables Growth</a:t>
            </a:r>
            <a:endParaRPr sz="700" b="0" i="0" u="none" strike="noStrike" cap="none" dirty="0">
              <a:solidFill>
                <a:schemeClr val="dk1"/>
              </a:solidFill>
              <a:latin typeface="Arial"/>
              <a:ea typeface="Arial"/>
              <a:cs typeface="Arial"/>
              <a:sym typeface="Arial"/>
            </a:endParaRPr>
          </a:p>
        </p:txBody>
      </p:sp>
      <p:cxnSp>
        <p:nvCxnSpPr>
          <p:cNvPr id="153" name="Google Shape;153;g3e408c2ef1a_0_138">
            <a:extLst>
              <a:ext uri="{FF2B5EF4-FFF2-40B4-BE49-F238E27FC236}">
                <a16:creationId xmlns:a16="http://schemas.microsoft.com/office/drawing/2014/main" id="{04513237-AACC-77F8-36D3-13DFCBC5DD5D}"/>
              </a:ext>
            </a:extLst>
          </p:cNvPr>
          <p:cNvCxnSpPr/>
          <p:nvPr/>
        </p:nvCxnSpPr>
        <p:spPr>
          <a:xfrm flipH="1">
            <a:off x="2098750" y="226000"/>
            <a:ext cx="5700" cy="3367500"/>
          </a:xfrm>
          <a:prstGeom prst="straightConnector1">
            <a:avLst/>
          </a:prstGeom>
          <a:noFill/>
          <a:ln w="9525" cap="flat" cmpd="sng">
            <a:solidFill>
              <a:srgbClr val="E22C91"/>
            </a:solidFill>
            <a:prstDash val="solid"/>
            <a:round/>
            <a:headEnd type="none" w="sm" len="sm"/>
            <a:tailEnd type="none" w="sm" len="sm"/>
          </a:ln>
        </p:spPr>
      </p:cxnSp>
      <p:cxnSp>
        <p:nvCxnSpPr>
          <p:cNvPr id="154" name="Google Shape;154;g3e408c2ef1a_0_138">
            <a:extLst>
              <a:ext uri="{FF2B5EF4-FFF2-40B4-BE49-F238E27FC236}">
                <a16:creationId xmlns:a16="http://schemas.microsoft.com/office/drawing/2014/main" id="{70C55274-9741-3E06-62AA-EBB6A26352AB}"/>
              </a:ext>
            </a:extLst>
          </p:cNvPr>
          <p:cNvCxnSpPr/>
          <p:nvPr/>
        </p:nvCxnSpPr>
        <p:spPr>
          <a:xfrm>
            <a:off x="290775" y="627375"/>
            <a:ext cx="1343400" cy="0"/>
          </a:xfrm>
          <a:prstGeom prst="straightConnector1">
            <a:avLst/>
          </a:prstGeom>
          <a:noFill/>
          <a:ln w="9525" cap="flat" cmpd="sng">
            <a:solidFill>
              <a:srgbClr val="E22C91"/>
            </a:solidFill>
            <a:prstDash val="solid"/>
            <a:round/>
            <a:headEnd type="none" w="sm" len="sm"/>
            <a:tailEnd type="none" w="sm" len="sm"/>
          </a:ln>
        </p:spPr>
      </p:cxnSp>
      <p:cxnSp>
        <p:nvCxnSpPr>
          <p:cNvPr id="155" name="Google Shape;155;g3e408c2ef1a_0_138">
            <a:extLst>
              <a:ext uri="{FF2B5EF4-FFF2-40B4-BE49-F238E27FC236}">
                <a16:creationId xmlns:a16="http://schemas.microsoft.com/office/drawing/2014/main" id="{ABCFD179-8D87-A2B4-9757-95A5C50BDA12}"/>
              </a:ext>
            </a:extLst>
          </p:cNvPr>
          <p:cNvCxnSpPr/>
          <p:nvPr/>
        </p:nvCxnSpPr>
        <p:spPr>
          <a:xfrm>
            <a:off x="2334648" y="470625"/>
            <a:ext cx="1177500" cy="0"/>
          </a:xfrm>
          <a:prstGeom prst="straightConnector1">
            <a:avLst/>
          </a:prstGeom>
          <a:noFill/>
          <a:ln w="9525" cap="flat" cmpd="sng">
            <a:solidFill>
              <a:srgbClr val="E22C91"/>
            </a:solidFill>
            <a:prstDash val="solid"/>
            <a:round/>
            <a:headEnd type="none" w="sm" len="sm"/>
            <a:tailEnd type="none" w="sm" len="sm"/>
          </a:ln>
        </p:spPr>
      </p:cxnSp>
      <p:sp>
        <p:nvSpPr>
          <p:cNvPr id="138" name="Google Shape;138;g3e408c2ef1a_0_138">
            <a:extLst>
              <a:ext uri="{FF2B5EF4-FFF2-40B4-BE49-F238E27FC236}">
                <a16:creationId xmlns:a16="http://schemas.microsoft.com/office/drawing/2014/main" id="{8B41C077-1420-2CC0-7C9E-26327729B6A8}"/>
              </a:ext>
            </a:extLst>
          </p:cNvPr>
          <p:cNvSpPr txBox="1"/>
          <p:nvPr/>
        </p:nvSpPr>
        <p:spPr>
          <a:xfrm>
            <a:off x="2725039" y="650666"/>
            <a:ext cx="2149304" cy="150526"/>
          </a:xfrm>
          <a:prstGeom prst="rect">
            <a:avLst/>
          </a:prstGeom>
          <a:noFill/>
          <a:ln>
            <a:noFill/>
          </a:ln>
        </p:spPr>
        <p:txBody>
          <a:bodyPr spcFirstLastPara="1" wrap="square" lIns="0" tIns="27150" rIns="0" bIns="0" anchor="t" anchorCtr="0">
            <a:spAutoFit/>
          </a:bodyPr>
          <a:lstStyle/>
          <a:p>
            <a:pPr lvl="0">
              <a:buSzPts val="800"/>
            </a:pPr>
            <a:r>
              <a:rPr lang="en-US" sz="800" b="1" dirty="0">
                <a:solidFill>
                  <a:srgbClr val="18518E"/>
                </a:solidFill>
              </a:rPr>
              <a:t>Medical, Dental and Veterinary Offices</a:t>
            </a:r>
            <a:endParaRPr lang="en-US" sz="600" dirty="0"/>
          </a:p>
        </p:txBody>
      </p:sp>
      <p:grpSp>
        <p:nvGrpSpPr>
          <p:cNvPr id="141" name="Google Shape;141;g3e408c2ef1a_0_138">
            <a:extLst>
              <a:ext uri="{FF2B5EF4-FFF2-40B4-BE49-F238E27FC236}">
                <a16:creationId xmlns:a16="http://schemas.microsoft.com/office/drawing/2014/main" id="{81438368-6ACC-2620-9FCC-E8A66936C745}"/>
              </a:ext>
            </a:extLst>
          </p:cNvPr>
          <p:cNvGrpSpPr/>
          <p:nvPr/>
        </p:nvGrpSpPr>
        <p:grpSpPr>
          <a:xfrm>
            <a:off x="2334648" y="710294"/>
            <a:ext cx="253585" cy="248035"/>
            <a:chOff x="5227082" y="759436"/>
            <a:chExt cx="503638" cy="523398"/>
          </a:xfrm>
        </p:grpSpPr>
        <p:pic>
          <p:nvPicPr>
            <p:cNvPr id="142" name="Google Shape;142;g3e408c2ef1a_0_138">
              <a:extLst>
                <a:ext uri="{FF2B5EF4-FFF2-40B4-BE49-F238E27FC236}">
                  <a16:creationId xmlns:a16="http://schemas.microsoft.com/office/drawing/2014/main" id="{BDC6C60C-46BA-C07F-00E1-FCA3BFF2C60A}"/>
                </a:ext>
              </a:extLst>
            </p:cNvPr>
            <p:cNvPicPr preferRelativeResize="0"/>
            <p:nvPr/>
          </p:nvPicPr>
          <p:blipFill rotWithShape="1">
            <a:blip r:embed="rId4">
              <a:alphaModFix/>
            </a:blip>
            <a:srcRect/>
            <a:stretch/>
          </p:blipFill>
          <p:spPr>
            <a:xfrm>
              <a:off x="5374728" y="759436"/>
              <a:ext cx="210082" cy="234535"/>
            </a:xfrm>
            <a:prstGeom prst="rect">
              <a:avLst/>
            </a:prstGeom>
            <a:noFill/>
            <a:ln>
              <a:noFill/>
            </a:ln>
          </p:spPr>
        </p:pic>
        <p:pic>
          <p:nvPicPr>
            <p:cNvPr id="143" name="Google Shape;143;g3e408c2ef1a_0_138">
              <a:extLst>
                <a:ext uri="{FF2B5EF4-FFF2-40B4-BE49-F238E27FC236}">
                  <a16:creationId xmlns:a16="http://schemas.microsoft.com/office/drawing/2014/main" id="{16547934-C7A6-733E-EA10-9E7BF398B3A4}"/>
                </a:ext>
              </a:extLst>
            </p:cNvPr>
            <p:cNvPicPr preferRelativeResize="0"/>
            <p:nvPr/>
          </p:nvPicPr>
          <p:blipFill rotWithShape="1">
            <a:blip r:embed="rId5">
              <a:alphaModFix/>
            </a:blip>
            <a:srcRect/>
            <a:stretch/>
          </p:blipFill>
          <p:spPr>
            <a:xfrm>
              <a:off x="5227082" y="1102524"/>
              <a:ext cx="503638" cy="180310"/>
            </a:xfrm>
            <a:prstGeom prst="rect">
              <a:avLst/>
            </a:prstGeom>
            <a:noFill/>
            <a:ln>
              <a:noFill/>
            </a:ln>
          </p:spPr>
        </p:pic>
        <p:sp>
          <p:nvSpPr>
            <p:cNvPr id="144" name="Google Shape;144;g3e408c2ef1a_0_138">
              <a:extLst>
                <a:ext uri="{FF2B5EF4-FFF2-40B4-BE49-F238E27FC236}">
                  <a16:creationId xmlns:a16="http://schemas.microsoft.com/office/drawing/2014/main" id="{1DE0CF94-8CD1-4777-2130-AB275C095BBC}"/>
                </a:ext>
              </a:extLst>
            </p:cNvPr>
            <p:cNvSpPr/>
            <p:nvPr/>
          </p:nvSpPr>
          <p:spPr>
            <a:xfrm>
              <a:off x="5313154" y="987616"/>
              <a:ext cx="333375" cy="66675"/>
            </a:xfrm>
            <a:custGeom>
              <a:avLst/>
              <a:gdLst/>
              <a:ahLst/>
              <a:cxnLst/>
              <a:rect l="l" t="t" r="r" b="b"/>
              <a:pathLst>
                <a:path w="333375" h="66675" extrusionOk="0">
                  <a:moveTo>
                    <a:pt x="0" y="66172"/>
                  </a:moveTo>
                  <a:lnTo>
                    <a:pt x="0" y="44441"/>
                  </a:lnTo>
                  <a:lnTo>
                    <a:pt x="333338" y="44441"/>
                  </a:lnTo>
                  <a:lnTo>
                    <a:pt x="333338" y="66172"/>
                  </a:lnTo>
                </a:path>
                <a:path w="333375" h="66675" extrusionOk="0">
                  <a:moveTo>
                    <a:pt x="166669" y="0"/>
                  </a:moveTo>
                  <a:lnTo>
                    <a:pt x="166669" y="66172"/>
                  </a:lnTo>
                </a:path>
              </a:pathLst>
            </a:custGeom>
            <a:noFill/>
            <a:ln w="8175" cap="flat" cmpd="sng">
              <a:solidFill>
                <a:srgbClr val="E10074"/>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944"/>
                <a:buFont typeface="Arial"/>
                <a:buNone/>
              </a:pPr>
              <a:endParaRPr sz="944" b="0" i="0" u="none" strike="noStrike" cap="none">
                <a:solidFill>
                  <a:srgbClr val="000000"/>
                </a:solidFill>
                <a:latin typeface="Arial"/>
                <a:ea typeface="Arial"/>
                <a:cs typeface="Arial"/>
                <a:sym typeface="Arial"/>
              </a:endParaRPr>
            </a:p>
          </p:txBody>
        </p:sp>
      </p:grpSp>
      <p:sp>
        <p:nvSpPr>
          <p:cNvPr id="152" name="Google Shape;152;g3e408c2ef1a_0_138">
            <a:extLst>
              <a:ext uri="{FF2B5EF4-FFF2-40B4-BE49-F238E27FC236}">
                <a16:creationId xmlns:a16="http://schemas.microsoft.com/office/drawing/2014/main" id="{F87260F5-4D5C-16E9-EE01-7D782DA69B0B}"/>
              </a:ext>
            </a:extLst>
          </p:cNvPr>
          <p:cNvSpPr txBox="1"/>
          <p:nvPr/>
        </p:nvSpPr>
        <p:spPr>
          <a:xfrm>
            <a:off x="2759738" y="822012"/>
            <a:ext cx="1469695" cy="242859"/>
          </a:xfrm>
          <a:prstGeom prst="rect">
            <a:avLst/>
          </a:prstGeom>
          <a:noFill/>
          <a:ln>
            <a:noFill/>
          </a:ln>
        </p:spPr>
        <p:txBody>
          <a:bodyPr spcFirstLastPara="1" wrap="square" lIns="0" tIns="27150" rIns="0" bIns="0" anchor="t" anchorCtr="0">
            <a:spAutoFit/>
          </a:bodyPr>
          <a:lstStyle/>
          <a:p>
            <a:pPr lvl="0"/>
            <a:r>
              <a:rPr lang="en" sz="700" b="1" dirty="0">
                <a:latin typeface="+mj-lt"/>
                <a:sym typeface="Quicksand"/>
              </a:rPr>
              <a:t>Typical</a:t>
            </a:r>
            <a:r>
              <a:rPr lang="en" sz="700" b="1" dirty="0">
                <a:latin typeface="+mj-lt"/>
                <a:ea typeface="Quicksand"/>
                <a:cs typeface="Quicksand"/>
                <a:sym typeface="Quicksand"/>
              </a:rPr>
              <a:t> Buyers:</a:t>
            </a:r>
          </a:p>
          <a:p>
            <a:pPr marL="171450" lvl="0" indent="-171450">
              <a:buFont typeface="Arial" panose="020B0604020202020204" pitchFamily="34" charset="0"/>
              <a:buChar char="•"/>
            </a:pPr>
            <a:r>
              <a:rPr lang="en-US" sz="700" dirty="0">
                <a:latin typeface="+mj-lt"/>
              </a:rPr>
              <a:t>Practice Manager</a:t>
            </a:r>
            <a:endParaRPr sz="700" dirty="0">
              <a:latin typeface="+mj-lt"/>
              <a:ea typeface="Quicksand Medium"/>
              <a:cs typeface="Quicksand Medium"/>
              <a:sym typeface="Quicksand Medium"/>
            </a:endParaRPr>
          </a:p>
        </p:txBody>
      </p:sp>
      <p:sp>
        <p:nvSpPr>
          <p:cNvPr id="156" name="Google Shape;156;g3e408c2ef1a_0_138">
            <a:extLst>
              <a:ext uri="{FF2B5EF4-FFF2-40B4-BE49-F238E27FC236}">
                <a16:creationId xmlns:a16="http://schemas.microsoft.com/office/drawing/2014/main" id="{987B27FB-0551-2AC2-1CA1-8D34676DE948}"/>
              </a:ext>
            </a:extLst>
          </p:cNvPr>
          <p:cNvSpPr txBox="1"/>
          <p:nvPr/>
        </p:nvSpPr>
        <p:spPr>
          <a:xfrm>
            <a:off x="4432951" y="754459"/>
            <a:ext cx="3274658" cy="400079"/>
          </a:xfrm>
          <a:prstGeom prst="rect">
            <a:avLst/>
          </a:prstGeom>
          <a:noFill/>
          <a:ln>
            <a:noFill/>
          </a:ln>
        </p:spPr>
        <p:txBody>
          <a:bodyPr spcFirstLastPara="1" wrap="square" lIns="91425" tIns="91425" rIns="91425" bIns="91425" anchor="t" anchorCtr="0">
            <a:spAutoFit/>
          </a:bodyPr>
          <a:lstStyle/>
          <a:p>
            <a:pPr lvl="0"/>
            <a:r>
              <a:rPr lang="en-GB" sz="700" b="1" dirty="0">
                <a:latin typeface="+mj-lt"/>
                <a:sym typeface="Quicksand"/>
              </a:rPr>
              <a:t>Focus</a:t>
            </a:r>
            <a:r>
              <a:rPr lang="en-GB" sz="500" b="1" dirty="0">
                <a:latin typeface="+mj-lt"/>
                <a:ea typeface="Quicksand"/>
                <a:cs typeface="Quicksand"/>
                <a:sym typeface="Quicksand"/>
              </a:rPr>
              <a:t> </a:t>
            </a:r>
            <a:r>
              <a:rPr lang="en-GB" sz="700" b="1" dirty="0">
                <a:latin typeface="+mj-lt"/>
                <a:sym typeface="Quicksand"/>
              </a:rPr>
              <a:t>Areas</a:t>
            </a:r>
            <a:r>
              <a:rPr lang="en-GB" sz="500" b="1" dirty="0">
                <a:latin typeface="+mj-lt"/>
                <a:ea typeface="Quicksand"/>
                <a:cs typeface="Quicksand"/>
                <a:sym typeface="Quicksand"/>
              </a:rPr>
              <a:t>:</a:t>
            </a:r>
            <a:endParaRPr lang="en-GB" sz="500" b="1" dirty="0">
              <a:latin typeface="+mj-lt"/>
              <a:ea typeface="Quicksand"/>
              <a:cs typeface="Quicksand"/>
              <a:sym typeface="Quicksand Medium"/>
            </a:endParaRPr>
          </a:p>
          <a:p>
            <a:pPr marL="171450" lvl="0" indent="-171450">
              <a:buFont typeface="Arial" panose="020B0604020202020204" pitchFamily="34" charset="0"/>
              <a:buChar char="•"/>
            </a:pPr>
            <a:r>
              <a:rPr lang="en-GB" sz="700" dirty="0">
                <a:latin typeface="+mj-lt"/>
              </a:rPr>
              <a:t>Appointment scheduling, patient follow-up, professional image</a:t>
            </a:r>
            <a:endParaRPr lang="en-GB" sz="500" b="1" dirty="0">
              <a:latin typeface="+mj-lt"/>
              <a:ea typeface="Quicksand"/>
              <a:cs typeface="Quicksand"/>
              <a:sym typeface="Quicksand"/>
            </a:endParaRPr>
          </a:p>
        </p:txBody>
      </p:sp>
      <p:sp>
        <p:nvSpPr>
          <p:cNvPr id="165" name="Google Shape;165;g3e408c2ef1a_0_138">
            <a:extLst>
              <a:ext uri="{FF2B5EF4-FFF2-40B4-BE49-F238E27FC236}">
                <a16:creationId xmlns:a16="http://schemas.microsoft.com/office/drawing/2014/main" id="{DD657234-B599-9D92-5DB9-C31F3A276A2E}"/>
              </a:ext>
            </a:extLst>
          </p:cNvPr>
          <p:cNvSpPr txBox="1"/>
          <p:nvPr/>
        </p:nvSpPr>
        <p:spPr>
          <a:xfrm>
            <a:off x="7524387" y="756896"/>
            <a:ext cx="1385096" cy="400079"/>
          </a:xfrm>
          <a:prstGeom prst="rect">
            <a:avLst/>
          </a:prstGeom>
          <a:noFill/>
          <a:ln>
            <a:noFill/>
          </a:ln>
        </p:spPr>
        <p:txBody>
          <a:bodyPr spcFirstLastPara="1" wrap="square" lIns="91425" tIns="91425" rIns="91425" bIns="91425" anchor="t" anchorCtr="0">
            <a:spAutoFit/>
          </a:bodyPr>
          <a:lstStyle/>
          <a:p>
            <a:pPr lvl="0"/>
            <a:r>
              <a:rPr lang="en-GB" sz="700" b="1" dirty="0">
                <a:latin typeface="+mj-lt"/>
                <a:sym typeface="Quicksand"/>
              </a:rPr>
              <a:t>Cost of a lost sales</a:t>
            </a:r>
            <a:r>
              <a:rPr lang="en-GB" sz="500" b="1" dirty="0">
                <a:latin typeface="+mj-lt"/>
                <a:ea typeface="Quicksand"/>
                <a:cs typeface="Quicksand"/>
                <a:sym typeface="Quicksand"/>
              </a:rPr>
              <a:t>:</a:t>
            </a:r>
          </a:p>
          <a:p>
            <a:pPr marL="171450" lvl="0" indent="-171450">
              <a:buFont typeface="Arial" panose="020B0604020202020204" pitchFamily="34" charset="0"/>
              <a:buChar char="•"/>
            </a:pPr>
            <a:r>
              <a:rPr lang="en-GB" sz="700" dirty="0">
                <a:latin typeface="+mj-lt"/>
                <a:sym typeface="Quicksand"/>
              </a:rPr>
              <a:t>$100 - $1000</a:t>
            </a:r>
          </a:p>
        </p:txBody>
      </p:sp>
      <p:sp>
        <p:nvSpPr>
          <p:cNvPr id="172" name="Google Shape;172;g3e408c2ef1a_0_138">
            <a:extLst>
              <a:ext uri="{FF2B5EF4-FFF2-40B4-BE49-F238E27FC236}">
                <a16:creationId xmlns:a16="http://schemas.microsoft.com/office/drawing/2014/main" id="{0A51939E-C9A6-2250-7117-5C827333FCF5}"/>
              </a:ext>
            </a:extLst>
          </p:cNvPr>
          <p:cNvSpPr txBox="1"/>
          <p:nvPr/>
        </p:nvSpPr>
        <p:spPr>
          <a:xfrm>
            <a:off x="264200" y="3745394"/>
            <a:ext cx="980667" cy="382509"/>
          </a:xfrm>
          <a:prstGeom prst="rect">
            <a:avLst/>
          </a:prstGeom>
          <a:noFill/>
          <a:ln>
            <a:noFill/>
          </a:ln>
        </p:spPr>
        <p:txBody>
          <a:bodyPr spcFirstLastPara="1" wrap="square" lIns="0" tIns="13050" rIns="0" bIns="0" anchor="t" anchorCtr="0">
            <a:spAutoFit/>
          </a:bodyPr>
          <a:lstStyle/>
          <a:p>
            <a:pPr marL="14502" lvl="0">
              <a:buSzPts val="1370"/>
            </a:pPr>
            <a:r>
              <a:rPr lang="en-GB" sz="1200" b="1" dirty="0">
                <a:solidFill>
                  <a:srgbClr val="E22C91"/>
                </a:solidFill>
              </a:rPr>
              <a:t>Core Value Pillars</a:t>
            </a:r>
            <a:endParaRPr lang="en-GB" sz="1200" b="1" dirty="0"/>
          </a:p>
        </p:txBody>
      </p:sp>
      <p:pic>
        <p:nvPicPr>
          <p:cNvPr id="173" name="Google Shape;173;g3e408c2ef1a_0_138">
            <a:extLst>
              <a:ext uri="{FF2B5EF4-FFF2-40B4-BE49-F238E27FC236}">
                <a16:creationId xmlns:a16="http://schemas.microsoft.com/office/drawing/2014/main" id="{4BA105F8-70C3-9C51-F89E-A8365885A1DD}"/>
              </a:ext>
            </a:extLst>
          </p:cNvPr>
          <p:cNvPicPr preferRelativeResize="0"/>
          <p:nvPr/>
        </p:nvPicPr>
        <p:blipFill rotWithShape="1">
          <a:blip r:embed="rId6">
            <a:alphaModFix/>
          </a:blip>
          <a:srcRect/>
          <a:stretch/>
        </p:blipFill>
        <p:spPr>
          <a:xfrm>
            <a:off x="2770252" y="3827091"/>
            <a:ext cx="275825" cy="266261"/>
          </a:xfrm>
          <a:prstGeom prst="rect">
            <a:avLst/>
          </a:prstGeom>
          <a:noFill/>
          <a:ln>
            <a:noFill/>
          </a:ln>
        </p:spPr>
      </p:pic>
      <p:cxnSp>
        <p:nvCxnSpPr>
          <p:cNvPr id="180" name="Google Shape;180;g3e408c2ef1a_0_138">
            <a:extLst>
              <a:ext uri="{FF2B5EF4-FFF2-40B4-BE49-F238E27FC236}">
                <a16:creationId xmlns:a16="http://schemas.microsoft.com/office/drawing/2014/main" id="{51C67E49-0368-82A2-7439-9A05A2F9726F}"/>
              </a:ext>
            </a:extLst>
          </p:cNvPr>
          <p:cNvCxnSpPr/>
          <p:nvPr/>
        </p:nvCxnSpPr>
        <p:spPr>
          <a:xfrm>
            <a:off x="251975" y="3612725"/>
            <a:ext cx="8692500" cy="24600"/>
          </a:xfrm>
          <a:prstGeom prst="straightConnector1">
            <a:avLst/>
          </a:prstGeom>
          <a:noFill/>
          <a:ln w="9525" cap="flat" cmpd="sng">
            <a:solidFill>
              <a:srgbClr val="E22C91"/>
            </a:solidFill>
            <a:prstDash val="solid"/>
            <a:round/>
            <a:headEnd type="none" w="sm" len="sm"/>
            <a:tailEnd type="none" w="sm" len="sm"/>
          </a:ln>
        </p:spPr>
      </p:cxnSp>
      <p:cxnSp>
        <p:nvCxnSpPr>
          <p:cNvPr id="4" name="Google Shape;155;g3e408c2ef1a_0_138">
            <a:extLst>
              <a:ext uri="{FF2B5EF4-FFF2-40B4-BE49-F238E27FC236}">
                <a16:creationId xmlns:a16="http://schemas.microsoft.com/office/drawing/2014/main" id="{A6E507D8-9C8E-4A8E-7F35-CAADB6F6C387}"/>
              </a:ext>
            </a:extLst>
          </p:cNvPr>
          <p:cNvCxnSpPr>
            <a:cxnSpLocks/>
          </p:cNvCxnSpPr>
          <p:nvPr/>
        </p:nvCxnSpPr>
        <p:spPr>
          <a:xfrm>
            <a:off x="2275068" y="1246116"/>
            <a:ext cx="6474296" cy="0"/>
          </a:xfrm>
          <a:prstGeom prst="straightConnector1">
            <a:avLst/>
          </a:prstGeom>
          <a:noFill/>
          <a:ln w="3175" cap="flat" cmpd="sng">
            <a:solidFill>
              <a:srgbClr val="18518E"/>
            </a:solidFill>
            <a:prstDash val="solid"/>
            <a:round/>
            <a:headEnd type="none" w="sm" len="sm"/>
            <a:tailEnd type="none" w="sm" len="sm"/>
          </a:ln>
        </p:spPr>
      </p:cxnSp>
      <p:cxnSp>
        <p:nvCxnSpPr>
          <p:cNvPr id="20" name="Google Shape;155;g3e408c2ef1a_0_138">
            <a:extLst>
              <a:ext uri="{FF2B5EF4-FFF2-40B4-BE49-F238E27FC236}">
                <a16:creationId xmlns:a16="http://schemas.microsoft.com/office/drawing/2014/main" id="{FEAF7593-714F-E740-FE46-4974694969BF}"/>
              </a:ext>
            </a:extLst>
          </p:cNvPr>
          <p:cNvCxnSpPr>
            <a:cxnSpLocks/>
          </p:cNvCxnSpPr>
          <p:nvPr/>
        </p:nvCxnSpPr>
        <p:spPr>
          <a:xfrm>
            <a:off x="2275068" y="1975410"/>
            <a:ext cx="6474296" cy="0"/>
          </a:xfrm>
          <a:prstGeom prst="straightConnector1">
            <a:avLst/>
          </a:prstGeom>
          <a:noFill/>
          <a:ln w="3175" cap="flat" cmpd="sng">
            <a:solidFill>
              <a:srgbClr val="18518E"/>
            </a:solidFill>
            <a:prstDash val="solid"/>
            <a:round/>
            <a:headEnd type="none" w="sm" len="sm"/>
            <a:tailEnd type="none" w="sm" len="sm"/>
          </a:ln>
        </p:spPr>
      </p:cxnSp>
      <p:cxnSp>
        <p:nvCxnSpPr>
          <p:cNvPr id="21" name="Google Shape;155;g3e408c2ef1a_0_138">
            <a:extLst>
              <a:ext uri="{FF2B5EF4-FFF2-40B4-BE49-F238E27FC236}">
                <a16:creationId xmlns:a16="http://schemas.microsoft.com/office/drawing/2014/main" id="{E500898D-B717-AB13-EB76-9B9EA2DA094F}"/>
              </a:ext>
            </a:extLst>
          </p:cNvPr>
          <p:cNvCxnSpPr>
            <a:cxnSpLocks/>
          </p:cNvCxnSpPr>
          <p:nvPr/>
        </p:nvCxnSpPr>
        <p:spPr>
          <a:xfrm>
            <a:off x="2275068" y="2713278"/>
            <a:ext cx="6474296" cy="0"/>
          </a:xfrm>
          <a:prstGeom prst="straightConnector1">
            <a:avLst/>
          </a:prstGeom>
          <a:noFill/>
          <a:ln w="3175" cap="flat" cmpd="sng">
            <a:solidFill>
              <a:srgbClr val="18518E"/>
            </a:solidFill>
            <a:prstDash val="solid"/>
            <a:round/>
            <a:headEnd type="none" w="sm" len="sm"/>
            <a:tailEnd type="none" w="sm" len="sm"/>
          </a:ln>
        </p:spPr>
      </p:cxnSp>
      <p:grpSp>
        <p:nvGrpSpPr>
          <p:cNvPr id="36" name="Group 35">
            <a:extLst>
              <a:ext uri="{FF2B5EF4-FFF2-40B4-BE49-F238E27FC236}">
                <a16:creationId xmlns:a16="http://schemas.microsoft.com/office/drawing/2014/main" id="{8F635EF9-6492-03A4-F5FD-9C9E246A6672}"/>
              </a:ext>
            </a:extLst>
          </p:cNvPr>
          <p:cNvGrpSpPr/>
          <p:nvPr/>
        </p:nvGrpSpPr>
        <p:grpSpPr>
          <a:xfrm>
            <a:off x="2334648" y="1384765"/>
            <a:ext cx="6574835" cy="506309"/>
            <a:chOff x="2334648" y="1288525"/>
            <a:chExt cx="6574835" cy="506309"/>
          </a:xfrm>
        </p:grpSpPr>
        <p:sp>
          <p:nvSpPr>
            <p:cNvPr id="2" name="Google Shape;138;g3e408c2ef1a_0_138">
              <a:extLst>
                <a:ext uri="{FF2B5EF4-FFF2-40B4-BE49-F238E27FC236}">
                  <a16:creationId xmlns:a16="http://schemas.microsoft.com/office/drawing/2014/main" id="{7449CB67-FA2D-C9F6-45A9-BF6F6E3B3B9D}"/>
                </a:ext>
              </a:extLst>
            </p:cNvPr>
            <p:cNvSpPr txBox="1"/>
            <p:nvPr/>
          </p:nvSpPr>
          <p:spPr>
            <a:xfrm>
              <a:off x="2725039" y="1288525"/>
              <a:ext cx="2759760" cy="150526"/>
            </a:xfrm>
            <a:prstGeom prst="rect">
              <a:avLst/>
            </a:prstGeom>
            <a:noFill/>
            <a:ln>
              <a:noFill/>
            </a:ln>
          </p:spPr>
          <p:txBody>
            <a:bodyPr spcFirstLastPara="1" wrap="square" lIns="0" tIns="27150" rIns="0" bIns="0" anchor="t" anchorCtr="0">
              <a:spAutoFit/>
            </a:bodyPr>
            <a:lstStyle/>
            <a:p>
              <a:pPr lvl="0">
                <a:buSzPts val="800"/>
              </a:pPr>
              <a:r>
                <a:rPr lang="en-GB" sz="800" b="1" dirty="0">
                  <a:solidFill>
                    <a:srgbClr val="18518E"/>
                  </a:solidFill>
                  <a:latin typeface="+mj-lt"/>
                </a:rPr>
                <a:t>Law Firms, Accountants &amp; Other Professional Services</a:t>
              </a:r>
            </a:p>
          </p:txBody>
        </p:sp>
        <p:sp>
          <p:nvSpPr>
            <p:cNvPr id="3" name="Google Shape;152;g3e408c2ef1a_0_138">
              <a:extLst>
                <a:ext uri="{FF2B5EF4-FFF2-40B4-BE49-F238E27FC236}">
                  <a16:creationId xmlns:a16="http://schemas.microsoft.com/office/drawing/2014/main" id="{5BCFE27C-7193-3FEB-3478-2CDAD6BC245E}"/>
                </a:ext>
              </a:extLst>
            </p:cNvPr>
            <p:cNvSpPr txBox="1"/>
            <p:nvPr/>
          </p:nvSpPr>
          <p:spPr>
            <a:xfrm>
              <a:off x="2759738" y="1459871"/>
              <a:ext cx="1469695" cy="242859"/>
            </a:xfrm>
            <a:prstGeom prst="rect">
              <a:avLst/>
            </a:prstGeom>
            <a:noFill/>
            <a:ln>
              <a:noFill/>
            </a:ln>
          </p:spPr>
          <p:txBody>
            <a:bodyPr spcFirstLastPara="1" wrap="square" lIns="0" tIns="27150" rIns="0" bIns="0" anchor="t" anchorCtr="0">
              <a:spAutoFit/>
            </a:bodyPr>
            <a:lstStyle/>
            <a:p>
              <a:pPr lvl="0"/>
              <a:r>
                <a:rPr lang="en-GB" sz="700" b="1" dirty="0">
                  <a:latin typeface="+mj-lt"/>
                  <a:sym typeface="Quicksand"/>
                </a:rPr>
                <a:t>Typical</a:t>
              </a:r>
              <a:r>
                <a:rPr lang="en-GB" sz="700" b="1" dirty="0">
                  <a:latin typeface="+mj-lt"/>
                  <a:ea typeface="Quicksand"/>
                  <a:cs typeface="Quicksand"/>
                  <a:sym typeface="Quicksand"/>
                </a:rPr>
                <a:t> Buyers:</a:t>
              </a:r>
            </a:p>
            <a:p>
              <a:pPr marL="171450" lvl="0" indent="-171450">
                <a:buFont typeface="Arial" panose="020B0604020202020204" pitchFamily="34" charset="0"/>
                <a:buChar char="•"/>
              </a:pPr>
              <a:r>
                <a:rPr lang="en-GB" sz="700" dirty="0">
                  <a:latin typeface="+mj-lt"/>
                </a:rPr>
                <a:t>Owners/Office Managers</a:t>
              </a:r>
              <a:endParaRPr lang="en-GB" sz="500" dirty="0">
                <a:latin typeface="+mj-lt"/>
                <a:ea typeface="Quicksand Medium"/>
                <a:cs typeface="Quicksand Medium"/>
                <a:sym typeface="Quicksand Medium"/>
              </a:endParaRPr>
            </a:p>
          </p:txBody>
        </p:sp>
        <p:sp>
          <p:nvSpPr>
            <p:cNvPr id="5" name="Google Shape;156;g3e408c2ef1a_0_138">
              <a:extLst>
                <a:ext uri="{FF2B5EF4-FFF2-40B4-BE49-F238E27FC236}">
                  <a16:creationId xmlns:a16="http://schemas.microsoft.com/office/drawing/2014/main" id="{5B27CC6D-6B1E-AA23-B362-3B68DC438D71}"/>
                </a:ext>
              </a:extLst>
            </p:cNvPr>
            <p:cNvSpPr txBox="1"/>
            <p:nvPr/>
          </p:nvSpPr>
          <p:spPr>
            <a:xfrm>
              <a:off x="4432951" y="1392318"/>
              <a:ext cx="3274658" cy="400079"/>
            </a:xfrm>
            <a:prstGeom prst="rect">
              <a:avLst/>
            </a:prstGeom>
            <a:noFill/>
            <a:ln>
              <a:noFill/>
            </a:ln>
          </p:spPr>
          <p:txBody>
            <a:bodyPr spcFirstLastPara="1" wrap="square" lIns="91425" tIns="91425" rIns="91425" bIns="91425" anchor="t" anchorCtr="0">
              <a:spAutoFit/>
            </a:bodyPr>
            <a:lstStyle/>
            <a:p>
              <a:pPr lvl="0"/>
              <a:r>
                <a:rPr lang="en-GB" sz="700" b="1" dirty="0">
                  <a:latin typeface="+mj-lt"/>
                  <a:sym typeface="Quicksand"/>
                </a:rPr>
                <a:t>Focus</a:t>
              </a:r>
              <a:r>
                <a:rPr lang="en-GB" sz="500" b="1" dirty="0">
                  <a:latin typeface="+mj-lt"/>
                  <a:ea typeface="Quicksand"/>
                  <a:cs typeface="Quicksand"/>
                  <a:sym typeface="Quicksand"/>
                </a:rPr>
                <a:t> </a:t>
              </a:r>
              <a:r>
                <a:rPr lang="en-GB" sz="700" b="1" dirty="0">
                  <a:latin typeface="+mj-lt"/>
                  <a:sym typeface="Quicksand"/>
                </a:rPr>
                <a:t>Areas</a:t>
              </a:r>
              <a:r>
                <a:rPr lang="en-GB" sz="500" b="1" dirty="0">
                  <a:latin typeface="+mj-lt"/>
                  <a:ea typeface="Quicksand"/>
                  <a:cs typeface="Quicksand"/>
                  <a:sym typeface="Quicksand"/>
                </a:rPr>
                <a:t>:</a:t>
              </a:r>
              <a:endParaRPr lang="en-GB" sz="500" b="1" dirty="0">
                <a:latin typeface="+mj-lt"/>
                <a:ea typeface="Quicksand"/>
                <a:cs typeface="Quicksand"/>
                <a:sym typeface="Quicksand Medium"/>
              </a:endParaRPr>
            </a:p>
            <a:p>
              <a:pPr marL="171450" lvl="0" indent="-171450">
                <a:buFont typeface="Arial" panose="020B0604020202020204" pitchFamily="34" charset="0"/>
                <a:buChar char="•"/>
              </a:pPr>
              <a:r>
                <a:rPr lang="en-GB" sz="700" dirty="0">
                  <a:latin typeface="+mj-lt"/>
                </a:rPr>
                <a:t>Client calls, professional presence, missed deadlines, image</a:t>
              </a:r>
              <a:endParaRPr lang="en-GB" sz="500" b="1" dirty="0">
                <a:latin typeface="+mj-lt"/>
                <a:ea typeface="Quicksand"/>
                <a:cs typeface="Quicksand"/>
                <a:sym typeface="Quicksand"/>
              </a:endParaRPr>
            </a:p>
          </p:txBody>
        </p:sp>
        <p:sp>
          <p:nvSpPr>
            <p:cNvPr id="6" name="Google Shape;165;g3e408c2ef1a_0_138">
              <a:extLst>
                <a:ext uri="{FF2B5EF4-FFF2-40B4-BE49-F238E27FC236}">
                  <a16:creationId xmlns:a16="http://schemas.microsoft.com/office/drawing/2014/main" id="{14B5EF56-10F6-B298-6469-C7E38E1BA054}"/>
                </a:ext>
              </a:extLst>
            </p:cNvPr>
            <p:cNvSpPr txBox="1"/>
            <p:nvPr/>
          </p:nvSpPr>
          <p:spPr>
            <a:xfrm>
              <a:off x="7524387" y="1394755"/>
              <a:ext cx="1385096" cy="400079"/>
            </a:xfrm>
            <a:prstGeom prst="rect">
              <a:avLst/>
            </a:prstGeom>
            <a:noFill/>
            <a:ln>
              <a:noFill/>
            </a:ln>
          </p:spPr>
          <p:txBody>
            <a:bodyPr spcFirstLastPara="1" wrap="square" lIns="91425" tIns="91425" rIns="91425" bIns="91425" anchor="t" anchorCtr="0">
              <a:spAutoFit/>
            </a:bodyPr>
            <a:lstStyle/>
            <a:p>
              <a:pPr lvl="0"/>
              <a:r>
                <a:rPr lang="en-GB" sz="700" b="1" dirty="0">
                  <a:latin typeface="+mj-lt"/>
                  <a:sym typeface="Quicksand"/>
                </a:rPr>
                <a:t>Cost of a lost sales</a:t>
              </a:r>
              <a:r>
                <a:rPr lang="en-GB" sz="500" b="1" dirty="0">
                  <a:latin typeface="+mj-lt"/>
                  <a:ea typeface="Quicksand"/>
                  <a:cs typeface="Quicksand"/>
                  <a:sym typeface="Quicksand"/>
                </a:rPr>
                <a:t>:</a:t>
              </a:r>
            </a:p>
            <a:p>
              <a:pPr marL="171450" lvl="0" indent="-171450">
                <a:buFont typeface="Arial" panose="020B0604020202020204" pitchFamily="34" charset="0"/>
                <a:buChar char="•"/>
              </a:pPr>
              <a:r>
                <a:rPr lang="en-GB" sz="700" dirty="0">
                  <a:latin typeface="+mj-lt"/>
                  <a:sym typeface="Quicksand"/>
                </a:rPr>
                <a:t>$500 - $5000+</a:t>
              </a:r>
            </a:p>
          </p:txBody>
        </p:sp>
        <p:grpSp>
          <p:nvGrpSpPr>
            <p:cNvPr id="22" name="Google Shape;141;g3e408c2ef1a_0_138">
              <a:extLst>
                <a:ext uri="{FF2B5EF4-FFF2-40B4-BE49-F238E27FC236}">
                  <a16:creationId xmlns:a16="http://schemas.microsoft.com/office/drawing/2014/main" id="{8B0D02E5-1095-58F4-44FE-1728B18E8921}"/>
                </a:ext>
              </a:extLst>
            </p:cNvPr>
            <p:cNvGrpSpPr/>
            <p:nvPr/>
          </p:nvGrpSpPr>
          <p:grpSpPr>
            <a:xfrm>
              <a:off x="2334648" y="1322040"/>
              <a:ext cx="253585" cy="248035"/>
              <a:chOff x="5227082" y="759436"/>
              <a:chExt cx="503638" cy="523398"/>
            </a:xfrm>
          </p:grpSpPr>
          <p:pic>
            <p:nvPicPr>
              <p:cNvPr id="23" name="Google Shape;142;g3e408c2ef1a_0_138">
                <a:extLst>
                  <a:ext uri="{FF2B5EF4-FFF2-40B4-BE49-F238E27FC236}">
                    <a16:creationId xmlns:a16="http://schemas.microsoft.com/office/drawing/2014/main" id="{72228660-2FAD-D83B-A923-B51B5A88BCF2}"/>
                  </a:ext>
                </a:extLst>
              </p:cNvPr>
              <p:cNvPicPr preferRelativeResize="0"/>
              <p:nvPr/>
            </p:nvPicPr>
            <p:blipFill rotWithShape="1">
              <a:blip r:embed="rId4">
                <a:alphaModFix/>
              </a:blip>
              <a:srcRect/>
              <a:stretch/>
            </p:blipFill>
            <p:spPr>
              <a:xfrm>
                <a:off x="5374728" y="759436"/>
                <a:ext cx="210082" cy="234535"/>
              </a:xfrm>
              <a:prstGeom prst="rect">
                <a:avLst/>
              </a:prstGeom>
              <a:noFill/>
              <a:ln>
                <a:noFill/>
              </a:ln>
            </p:spPr>
          </p:pic>
          <p:pic>
            <p:nvPicPr>
              <p:cNvPr id="24" name="Google Shape;143;g3e408c2ef1a_0_138">
                <a:extLst>
                  <a:ext uri="{FF2B5EF4-FFF2-40B4-BE49-F238E27FC236}">
                    <a16:creationId xmlns:a16="http://schemas.microsoft.com/office/drawing/2014/main" id="{23F49A44-C9F4-E069-D88E-8BF5AAFD366A}"/>
                  </a:ext>
                </a:extLst>
              </p:cNvPr>
              <p:cNvPicPr preferRelativeResize="0"/>
              <p:nvPr/>
            </p:nvPicPr>
            <p:blipFill rotWithShape="1">
              <a:blip r:embed="rId5">
                <a:alphaModFix/>
              </a:blip>
              <a:srcRect/>
              <a:stretch/>
            </p:blipFill>
            <p:spPr>
              <a:xfrm>
                <a:off x="5227082" y="1102524"/>
                <a:ext cx="503638" cy="180310"/>
              </a:xfrm>
              <a:prstGeom prst="rect">
                <a:avLst/>
              </a:prstGeom>
              <a:noFill/>
              <a:ln>
                <a:noFill/>
              </a:ln>
            </p:spPr>
          </p:pic>
          <p:sp>
            <p:nvSpPr>
              <p:cNvPr id="25" name="Google Shape;144;g3e408c2ef1a_0_138">
                <a:extLst>
                  <a:ext uri="{FF2B5EF4-FFF2-40B4-BE49-F238E27FC236}">
                    <a16:creationId xmlns:a16="http://schemas.microsoft.com/office/drawing/2014/main" id="{91A3647A-040A-AEE5-978E-01E44F66C9A1}"/>
                  </a:ext>
                </a:extLst>
              </p:cNvPr>
              <p:cNvSpPr/>
              <p:nvPr/>
            </p:nvSpPr>
            <p:spPr>
              <a:xfrm>
                <a:off x="5313154" y="987616"/>
                <a:ext cx="333375" cy="66675"/>
              </a:xfrm>
              <a:custGeom>
                <a:avLst/>
                <a:gdLst/>
                <a:ahLst/>
                <a:cxnLst/>
                <a:rect l="l" t="t" r="r" b="b"/>
                <a:pathLst>
                  <a:path w="333375" h="66675" extrusionOk="0">
                    <a:moveTo>
                      <a:pt x="0" y="66172"/>
                    </a:moveTo>
                    <a:lnTo>
                      <a:pt x="0" y="44441"/>
                    </a:lnTo>
                    <a:lnTo>
                      <a:pt x="333338" y="44441"/>
                    </a:lnTo>
                    <a:lnTo>
                      <a:pt x="333338" y="66172"/>
                    </a:lnTo>
                  </a:path>
                  <a:path w="333375" h="66675" extrusionOk="0">
                    <a:moveTo>
                      <a:pt x="166669" y="0"/>
                    </a:moveTo>
                    <a:lnTo>
                      <a:pt x="166669" y="66172"/>
                    </a:lnTo>
                  </a:path>
                </a:pathLst>
              </a:custGeom>
              <a:noFill/>
              <a:ln w="8175" cap="flat" cmpd="sng">
                <a:solidFill>
                  <a:srgbClr val="E10074"/>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944"/>
                  <a:buFont typeface="Arial"/>
                  <a:buNone/>
                </a:pPr>
                <a:endParaRPr sz="944" b="0" i="0" u="none" strike="noStrike" cap="none">
                  <a:solidFill>
                    <a:srgbClr val="000000"/>
                  </a:solidFill>
                  <a:latin typeface="+mj-lt"/>
                  <a:ea typeface="Arial"/>
                  <a:cs typeface="Arial"/>
                  <a:sym typeface="Arial"/>
                </a:endParaRPr>
              </a:p>
            </p:txBody>
          </p:sp>
        </p:grpSp>
      </p:grpSp>
      <p:grpSp>
        <p:nvGrpSpPr>
          <p:cNvPr id="35" name="Group 34">
            <a:extLst>
              <a:ext uri="{FF2B5EF4-FFF2-40B4-BE49-F238E27FC236}">
                <a16:creationId xmlns:a16="http://schemas.microsoft.com/office/drawing/2014/main" id="{54D8D84D-ADA1-FD2B-275F-ACD27B5D458D}"/>
              </a:ext>
            </a:extLst>
          </p:cNvPr>
          <p:cNvGrpSpPr/>
          <p:nvPr/>
        </p:nvGrpSpPr>
        <p:grpSpPr>
          <a:xfrm>
            <a:off x="2334648" y="2121036"/>
            <a:ext cx="6557265" cy="506309"/>
            <a:chOff x="2334648" y="1928556"/>
            <a:chExt cx="6557265" cy="506309"/>
          </a:xfrm>
        </p:grpSpPr>
        <p:sp>
          <p:nvSpPr>
            <p:cNvPr id="7" name="Google Shape;138;g3e408c2ef1a_0_138">
              <a:extLst>
                <a:ext uri="{FF2B5EF4-FFF2-40B4-BE49-F238E27FC236}">
                  <a16:creationId xmlns:a16="http://schemas.microsoft.com/office/drawing/2014/main" id="{44EA2BFD-B63B-1EF4-4E6A-AC64AEA56BEE}"/>
                </a:ext>
              </a:extLst>
            </p:cNvPr>
            <p:cNvSpPr txBox="1"/>
            <p:nvPr/>
          </p:nvSpPr>
          <p:spPr>
            <a:xfrm>
              <a:off x="2725039" y="1928556"/>
              <a:ext cx="1434300" cy="150526"/>
            </a:xfrm>
            <a:prstGeom prst="rect">
              <a:avLst/>
            </a:prstGeom>
            <a:noFill/>
            <a:ln>
              <a:noFill/>
            </a:ln>
          </p:spPr>
          <p:txBody>
            <a:bodyPr spcFirstLastPara="1" wrap="square" lIns="0" tIns="27150" rIns="0" bIns="0" anchor="t" anchorCtr="0">
              <a:spAutoFit/>
            </a:bodyPr>
            <a:lstStyle/>
            <a:p>
              <a:pPr lvl="0">
                <a:buSzPts val="800"/>
              </a:pPr>
              <a:r>
                <a:rPr lang="en-US" sz="800" b="1" dirty="0">
                  <a:solidFill>
                    <a:srgbClr val="18518E"/>
                  </a:solidFill>
                  <a:latin typeface="+mj-lt"/>
                </a:rPr>
                <a:t>Retail Stores &amp; Restaurants</a:t>
              </a:r>
              <a:endParaRPr lang="en-US" sz="600" dirty="0">
                <a:latin typeface="+mj-lt"/>
              </a:endParaRPr>
            </a:p>
          </p:txBody>
        </p:sp>
        <p:sp>
          <p:nvSpPr>
            <p:cNvPr id="8" name="Google Shape;152;g3e408c2ef1a_0_138">
              <a:extLst>
                <a:ext uri="{FF2B5EF4-FFF2-40B4-BE49-F238E27FC236}">
                  <a16:creationId xmlns:a16="http://schemas.microsoft.com/office/drawing/2014/main" id="{EC8ED5FA-24C7-96F6-0F72-3F98435323ED}"/>
                </a:ext>
              </a:extLst>
            </p:cNvPr>
            <p:cNvSpPr txBox="1"/>
            <p:nvPr/>
          </p:nvSpPr>
          <p:spPr>
            <a:xfrm>
              <a:off x="2759738" y="2099902"/>
              <a:ext cx="1469695" cy="242859"/>
            </a:xfrm>
            <a:prstGeom prst="rect">
              <a:avLst/>
            </a:prstGeom>
            <a:noFill/>
            <a:ln>
              <a:noFill/>
            </a:ln>
          </p:spPr>
          <p:txBody>
            <a:bodyPr spcFirstLastPara="1" wrap="square" lIns="0" tIns="27150" rIns="0" bIns="0" anchor="t" anchorCtr="0">
              <a:spAutoFit/>
            </a:bodyPr>
            <a:lstStyle/>
            <a:p>
              <a:pPr lvl="0"/>
              <a:r>
                <a:rPr lang="en-GB" sz="700" b="1" dirty="0">
                  <a:latin typeface="+mj-lt"/>
                  <a:sym typeface="Quicksand"/>
                </a:rPr>
                <a:t>Typical</a:t>
              </a:r>
              <a:r>
                <a:rPr lang="en-GB" sz="700" b="1" dirty="0">
                  <a:latin typeface="+mj-lt"/>
                  <a:ea typeface="Quicksand"/>
                  <a:cs typeface="Quicksand"/>
                  <a:sym typeface="Quicksand"/>
                </a:rPr>
                <a:t> Buyers:</a:t>
              </a:r>
            </a:p>
            <a:p>
              <a:pPr marL="171450" lvl="0" indent="-171450">
                <a:buFont typeface="Arial" panose="020B0604020202020204" pitchFamily="34" charset="0"/>
                <a:buChar char="•"/>
              </a:pPr>
              <a:r>
                <a:rPr lang="en-GB" sz="700" dirty="0">
                  <a:latin typeface="+mj-lt"/>
                </a:rPr>
                <a:t>Owner/Manager.</a:t>
              </a:r>
              <a:endParaRPr lang="en-GB" sz="500" dirty="0">
                <a:latin typeface="+mj-lt"/>
                <a:ea typeface="Quicksand Medium"/>
                <a:cs typeface="Quicksand Medium"/>
                <a:sym typeface="Quicksand Medium"/>
              </a:endParaRPr>
            </a:p>
          </p:txBody>
        </p:sp>
        <p:sp>
          <p:nvSpPr>
            <p:cNvPr id="10" name="Google Shape;156;g3e408c2ef1a_0_138">
              <a:extLst>
                <a:ext uri="{FF2B5EF4-FFF2-40B4-BE49-F238E27FC236}">
                  <a16:creationId xmlns:a16="http://schemas.microsoft.com/office/drawing/2014/main" id="{E9E36A73-DC26-9828-111C-59C3E3CE2F86}"/>
                </a:ext>
              </a:extLst>
            </p:cNvPr>
            <p:cNvSpPr txBox="1"/>
            <p:nvPr/>
          </p:nvSpPr>
          <p:spPr>
            <a:xfrm>
              <a:off x="4432951" y="2032349"/>
              <a:ext cx="3274658" cy="400079"/>
            </a:xfrm>
            <a:prstGeom prst="rect">
              <a:avLst/>
            </a:prstGeom>
            <a:noFill/>
            <a:ln>
              <a:noFill/>
            </a:ln>
          </p:spPr>
          <p:txBody>
            <a:bodyPr spcFirstLastPara="1" wrap="square" lIns="91425" tIns="91425" rIns="91425" bIns="91425" anchor="t" anchorCtr="0">
              <a:spAutoFit/>
            </a:bodyPr>
            <a:lstStyle/>
            <a:p>
              <a:pPr lvl="0"/>
              <a:r>
                <a:rPr lang="en-GB" sz="700" b="1" dirty="0">
                  <a:latin typeface="+mj-lt"/>
                  <a:sym typeface="Quicksand"/>
                </a:rPr>
                <a:t>Focus</a:t>
              </a:r>
              <a:r>
                <a:rPr lang="en-GB" sz="500" b="1" dirty="0">
                  <a:latin typeface="+mj-lt"/>
                  <a:ea typeface="Quicksand"/>
                  <a:cs typeface="Quicksand"/>
                  <a:sym typeface="Quicksand"/>
                </a:rPr>
                <a:t> </a:t>
              </a:r>
              <a:r>
                <a:rPr lang="en-GB" sz="700" b="1" dirty="0">
                  <a:latin typeface="+mj-lt"/>
                  <a:sym typeface="Quicksand"/>
                </a:rPr>
                <a:t>Areas</a:t>
              </a:r>
              <a:r>
                <a:rPr lang="en-GB" sz="500" b="1" dirty="0">
                  <a:latin typeface="+mj-lt"/>
                  <a:ea typeface="Quicksand"/>
                  <a:cs typeface="Quicksand"/>
                  <a:sym typeface="Quicksand"/>
                </a:rPr>
                <a:t>:</a:t>
              </a:r>
              <a:endParaRPr lang="en-GB" sz="500" b="1" dirty="0">
                <a:latin typeface="+mj-lt"/>
                <a:ea typeface="Quicksand"/>
                <a:cs typeface="Quicksand"/>
                <a:sym typeface="Quicksand Medium"/>
              </a:endParaRPr>
            </a:p>
            <a:p>
              <a:pPr marL="171450" lvl="0" indent="-171450">
                <a:buFont typeface="Arial" panose="020B0604020202020204" pitchFamily="34" charset="0"/>
                <a:buChar char="•"/>
              </a:pPr>
              <a:r>
                <a:rPr lang="en-GB" sz="700" dirty="0">
                  <a:latin typeface="+mj-lt"/>
                </a:rPr>
                <a:t>Order calls, customer inquiries, reservations</a:t>
              </a:r>
              <a:endParaRPr lang="en-GB" sz="500" b="1" dirty="0">
                <a:latin typeface="+mj-lt"/>
                <a:ea typeface="Quicksand"/>
                <a:cs typeface="Quicksand"/>
                <a:sym typeface="Quicksand"/>
              </a:endParaRPr>
            </a:p>
          </p:txBody>
        </p:sp>
        <p:sp>
          <p:nvSpPr>
            <p:cNvPr id="11" name="Google Shape;165;g3e408c2ef1a_0_138">
              <a:extLst>
                <a:ext uri="{FF2B5EF4-FFF2-40B4-BE49-F238E27FC236}">
                  <a16:creationId xmlns:a16="http://schemas.microsoft.com/office/drawing/2014/main" id="{706EF2CE-12D8-ECA5-1229-BFA630FABB8A}"/>
                </a:ext>
              </a:extLst>
            </p:cNvPr>
            <p:cNvSpPr txBox="1"/>
            <p:nvPr/>
          </p:nvSpPr>
          <p:spPr>
            <a:xfrm>
              <a:off x="7506817" y="2034786"/>
              <a:ext cx="1385096" cy="400079"/>
            </a:xfrm>
            <a:prstGeom prst="rect">
              <a:avLst/>
            </a:prstGeom>
            <a:noFill/>
            <a:ln>
              <a:noFill/>
            </a:ln>
          </p:spPr>
          <p:txBody>
            <a:bodyPr spcFirstLastPara="1" wrap="square" lIns="91425" tIns="91425" rIns="91425" bIns="91425" anchor="t" anchorCtr="0">
              <a:spAutoFit/>
            </a:bodyPr>
            <a:lstStyle/>
            <a:p>
              <a:pPr lvl="0"/>
              <a:r>
                <a:rPr lang="en-GB" sz="700" b="1" dirty="0">
                  <a:latin typeface="+mj-lt"/>
                  <a:sym typeface="Quicksand"/>
                </a:rPr>
                <a:t>Cost of a lost sales</a:t>
              </a:r>
              <a:r>
                <a:rPr lang="en-GB" sz="500" b="1" dirty="0">
                  <a:latin typeface="+mj-lt"/>
                  <a:ea typeface="Quicksand"/>
                  <a:cs typeface="Quicksand"/>
                  <a:sym typeface="Quicksand"/>
                </a:rPr>
                <a:t>:</a:t>
              </a:r>
            </a:p>
            <a:p>
              <a:pPr marL="171450" lvl="0" indent="-171450">
                <a:buFont typeface="Arial" panose="020B0604020202020204" pitchFamily="34" charset="0"/>
                <a:buChar char="•"/>
              </a:pPr>
              <a:r>
                <a:rPr lang="en-GB" sz="700" dirty="0">
                  <a:latin typeface="+mj-lt"/>
                  <a:sym typeface="Quicksand"/>
                </a:rPr>
                <a:t>$20 - $200</a:t>
              </a:r>
            </a:p>
          </p:txBody>
        </p:sp>
        <p:grpSp>
          <p:nvGrpSpPr>
            <p:cNvPr id="26" name="Google Shape;141;g3e408c2ef1a_0_138">
              <a:extLst>
                <a:ext uri="{FF2B5EF4-FFF2-40B4-BE49-F238E27FC236}">
                  <a16:creationId xmlns:a16="http://schemas.microsoft.com/office/drawing/2014/main" id="{7E02F5F4-F020-7C29-E0B3-A53278727508}"/>
                </a:ext>
              </a:extLst>
            </p:cNvPr>
            <p:cNvGrpSpPr/>
            <p:nvPr/>
          </p:nvGrpSpPr>
          <p:grpSpPr>
            <a:xfrm>
              <a:off x="2334648" y="1978190"/>
              <a:ext cx="253585" cy="248035"/>
              <a:chOff x="5227082" y="759436"/>
              <a:chExt cx="503638" cy="523398"/>
            </a:xfrm>
          </p:grpSpPr>
          <p:pic>
            <p:nvPicPr>
              <p:cNvPr id="27" name="Google Shape;142;g3e408c2ef1a_0_138">
                <a:extLst>
                  <a:ext uri="{FF2B5EF4-FFF2-40B4-BE49-F238E27FC236}">
                    <a16:creationId xmlns:a16="http://schemas.microsoft.com/office/drawing/2014/main" id="{611D0B22-EA71-766E-D781-CBA09FD31492}"/>
                  </a:ext>
                </a:extLst>
              </p:cNvPr>
              <p:cNvPicPr preferRelativeResize="0"/>
              <p:nvPr/>
            </p:nvPicPr>
            <p:blipFill rotWithShape="1">
              <a:blip r:embed="rId4">
                <a:alphaModFix/>
              </a:blip>
              <a:srcRect/>
              <a:stretch/>
            </p:blipFill>
            <p:spPr>
              <a:xfrm>
                <a:off x="5374728" y="759436"/>
                <a:ext cx="210082" cy="234535"/>
              </a:xfrm>
              <a:prstGeom prst="rect">
                <a:avLst/>
              </a:prstGeom>
              <a:noFill/>
              <a:ln>
                <a:noFill/>
              </a:ln>
            </p:spPr>
          </p:pic>
          <p:pic>
            <p:nvPicPr>
              <p:cNvPr id="28" name="Google Shape;143;g3e408c2ef1a_0_138">
                <a:extLst>
                  <a:ext uri="{FF2B5EF4-FFF2-40B4-BE49-F238E27FC236}">
                    <a16:creationId xmlns:a16="http://schemas.microsoft.com/office/drawing/2014/main" id="{1DDBF0F9-9FDA-8736-5784-2E73F79D4069}"/>
                  </a:ext>
                </a:extLst>
              </p:cNvPr>
              <p:cNvPicPr preferRelativeResize="0"/>
              <p:nvPr/>
            </p:nvPicPr>
            <p:blipFill rotWithShape="1">
              <a:blip r:embed="rId5">
                <a:alphaModFix/>
              </a:blip>
              <a:srcRect/>
              <a:stretch/>
            </p:blipFill>
            <p:spPr>
              <a:xfrm>
                <a:off x="5227082" y="1102524"/>
                <a:ext cx="503638" cy="180310"/>
              </a:xfrm>
              <a:prstGeom prst="rect">
                <a:avLst/>
              </a:prstGeom>
              <a:noFill/>
              <a:ln>
                <a:noFill/>
              </a:ln>
            </p:spPr>
          </p:pic>
          <p:sp>
            <p:nvSpPr>
              <p:cNvPr id="29" name="Google Shape;144;g3e408c2ef1a_0_138">
                <a:extLst>
                  <a:ext uri="{FF2B5EF4-FFF2-40B4-BE49-F238E27FC236}">
                    <a16:creationId xmlns:a16="http://schemas.microsoft.com/office/drawing/2014/main" id="{15276C64-2F9B-DD3C-B1E9-1D825E4BD658}"/>
                  </a:ext>
                </a:extLst>
              </p:cNvPr>
              <p:cNvSpPr/>
              <p:nvPr/>
            </p:nvSpPr>
            <p:spPr>
              <a:xfrm>
                <a:off x="5313154" y="987616"/>
                <a:ext cx="333375" cy="66675"/>
              </a:xfrm>
              <a:custGeom>
                <a:avLst/>
                <a:gdLst/>
                <a:ahLst/>
                <a:cxnLst/>
                <a:rect l="l" t="t" r="r" b="b"/>
                <a:pathLst>
                  <a:path w="333375" h="66675" extrusionOk="0">
                    <a:moveTo>
                      <a:pt x="0" y="66172"/>
                    </a:moveTo>
                    <a:lnTo>
                      <a:pt x="0" y="44441"/>
                    </a:lnTo>
                    <a:lnTo>
                      <a:pt x="333338" y="44441"/>
                    </a:lnTo>
                    <a:lnTo>
                      <a:pt x="333338" y="66172"/>
                    </a:lnTo>
                  </a:path>
                  <a:path w="333375" h="66675" extrusionOk="0">
                    <a:moveTo>
                      <a:pt x="166669" y="0"/>
                    </a:moveTo>
                    <a:lnTo>
                      <a:pt x="166669" y="66172"/>
                    </a:lnTo>
                  </a:path>
                </a:pathLst>
              </a:custGeom>
              <a:noFill/>
              <a:ln w="8175" cap="flat" cmpd="sng">
                <a:solidFill>
                  <a:srgbClr val="E10074"/>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944"/>
                  <a:buFont typeface="Arial"/>
                  <a:buNone/>
                </a:pPr>
                <a:endParaRPr sz="944" b="0" i="0" u="none" strike="noStrike" cap="none">
                  <a:solidFill>
                    <a:srgbClr val="000000"/>
                  </a:solidFill>
                  <a:latin typeface="+mj-lt"/>
                  <a:ea typeface="Arial"/>
                  <a:cs typeface="Arial"/>
                  <a:sym typeface="Arial"/>
                </a:endParaRPr>
              </a:p>
            </p:txBody>
          </p:sp>
        </p:grpSp>
      </p:grpSp>
      <p:grpSp>
        <p:nvGrpSpPr>
          <p:cNvPr id="34" name="Group 33">
            <a:extLst>
              <a:ext uri="{FF2B5EF4-FFF2-40B4-BE49-F238E27FC236}">
                <a16:creationId xmlns:a16="http://schemas.microsoft.com/office/drawing/2014/main" id="{1B2FB624-A75A-0C5A-0707-626730E22303}"/>
              </a:ext>
            </a:extLst>
          </p:cNvPr>
          <p:cNvGrpSpPr/>
          <p:nvPr/>
        </p:nvGrpSpPr>
        <p:grpSpPr>
          <a:xfrm>
            <a:off x="2334648" y="2875623"/>
            <a:ext cx="6574835" cy="611594"/>
            <a:chOff x="2334648" y="2586903"/>
            <a:chExt cx="6574835" cy="611594"/>
          </a:xfrm>
        </p:grpSpPr>
        <p:sp>
          <p:nvSpPr>
            <p:cNvPr id="12" name="Google Shape;138;g3e408c2ef1a_0_138">
              <a:extLst>
                <a:ext uri="{FF2B5EF4-FFF2-40B4-BE49-F238E27FC236}">
                  <a16:creationId xmlns:a16="http://schemas.microsoft.com/office/drawing/2014/main" id="{FB298901-C811-7E50-CB3D-6310B8B65AF3}"/>
                </a:ext>
              </a:extLst>
            </p:cNvPr>
            <p:cNvSpPr txBox="1"/>
            <p:nvPr/>
          </p:nvSpPr>
          <p:spPr>
            <a:xfrm>
              <a:off x="2742609" y="2586903"/>
              <a:ext cx="1434300" cy="150526"/>
            </a:xfrm>
            <a:prstGeom prst="rect">
              <a:avLst/>
            </a:prstGeom>
            <a:noFill/>
            <a:ln>
              <a:noFill/>
            </a:ln>
          </p:spPr>
          <p:txBody>
            <a:bodyPr spcFirstLastPara="1" wrap="square" lIns="0" tIns="27150" rIns="0" bIns="0" anchor="t" anchorCtr="0">
              <a:spAutoFit/>
            </a:bodyPr>
            <a:lstStyle/>
            <a:p>
              <a:pPr lvl="0">
                <a:buSzPts val="800"/>
              </a:pPr>
              <a:r>
                <a:rPr lang="en-US" sz="800" b="1" dirty="0">
                  <a:solidFill>
                    <a:srgbClr val="18518E"/>
                  </a:solidFill>
                  <a:latin typeface="+mj-lt"/>
                </a:rPr>
                <a:t>Transportation</a:t>
              </a:r>
              <a:endParaRPr lang="en-US" sz="600" dirty="0">
                <a:latin typeface="+mj-lt"/>
              </a:endParaRPr>
            </a:p>
          </p:txBody>
        </p:sp>
        <p:sp>
          <p:nvSpPr>
            <p:cNvPr id="13" name="Google Shape;152;g3e408c2ef1a_0_138">
              <a:extLst>
                <a:ext uri="{FF2B5EF4-FFF2-40B4-BE49-F238E27FC236}">
                  <a16:creationId xmlns:a16="http://schemas.microsoft.com/office/drawing/2014/main" id="{5762CA7B-6C79-E2C5-DBBB-30C268CDDCD7}"/>
                </a:ext>
              </a:extLst>
            </p:cNvPr>
            <p:cNvSpPr txBox="1"/>
            <p:nvPr/>
          </p:nvSpPr>
          <p:spPr>
            <a:xfrm>
              <a:off x="2759738" y="2758249"/>
              <a:ext cx="1469695" cy="242859"/>
            </a:xfrm>
            <a:prstGeom prst="rect">
              <a:avLst/>
            </a:prstGeom>
            <a:noFill/>
            <a:ln>
              <a:noFill/>
            </a:ln>
          </p:spPr>
          <p:txBody>
            <a:bodyPr spcFirstLastPara="1" wrap="square" lIns="0" tIns="27150" rIns="0" bIns="0" anchor="t" anchorCtr="0">
              <a:spAutoFit/>
            </a:bodyPr>
            <a:lstStyle/>
            <a:p>
              <a:pPr lvl="0"/>
              <a:r>
                <a:rPr lang="en-GB" sz="700" b="1" dirty="0">
                  <a:latin typeface="+mj-lt"/>
                  <a:sym typeface="Quicksand"/>
                </a:rPr>
                <a:t>Typical</a:t>
              </a:r>
              <a:r>
                <a:rPr lang="en-GB" sz="700" b="1" dirty="0">
                  <a:latin typeface="+mj-lt"/>
                  <a:ea typeface="Quicksand"/>
                  <a:cs typeface="Quicksand"/>
                  <a:sym typeface="Quicksand"/>
                </a:rPr>
                <a:t> Buyers:</a:t>
              </a:r>
            </a:p>
            <a:p>
              <a:pPr marL="171450" lvl="0" indent="-171450">
                <a:buFont typeface="Arial" panose="020B0604020202020204" pitchFamily="34" charset="0"/>
                <a:buChar char="•"/>
              </a:pPr>
              <a:r>
                <a:rPr lang="en-GB" sz="700" dirty="0">
                  <a:latin typeface="+mj-lt"/>
                </a:rPr>
                <a:t>Owners/Dispatcher</a:t>
              </a:r>
              <a:endParaRPr lang="en-GB" sz="500" dirty="0">
                <a:latin typeface="+mj-lt"/>
                <a:ea typeface="Quicksand Medium"/>
                <a:cs typeface="Quicksand Medium"/>
                <a:sym typeface="Quicksand Medium"/>
              </a:endParaRPr>
            </a:p>
          </p:txBody>
        </p:sp>
        <p:sp>
          <p:nvSpPr>
            <p:cNvPr id="15" name="Google Shape;156;g3e408c2ef1a_0_138">
              <a:extLst>
                <a:ext uri="{FF2B5EF4-FFF2-40B4-BE49-F238E27FC236}">
                  <a16:creationId xmlns:a16="http://schemas.microsoft.com/office/drawing/2014/main" id="{37ABD5A2-081D-9522-A6E7-6185A75EA637}"/>
                </a:ext>
              </a:extLst>
            </p:cNvPr>
            <p:cNvSpPr txBox="1"/>
            <p:nvPr/>
          </p:nvSpPr>
          <p:spPr>
            <a:xfrm>
              <a:off x="4432951" y="2690696"/>
              <a:ext cx="3274658" cy="507801"/>
            </a:xfrm>
            <a:prstGeom prst="rect">
              <a:avLst/>
            </a:prstGeom>
            <a:noFill/>
            <a:ln>
              <a:noFill/>
            </a:ln>
          </p:spPr>
          <p:txBody>
            <a:bodyPr spcFirstLastPara="1" wrap="square" lIns="91425" tIns="91425" rIns="91425" bIns="91425" anchor="t" anchorCtr="0">
              <a:spAutoFit/>
            </a:bodyPr>
            <a:lstStyle/>
            <a:p>
              <a:pPr lvl="0"/>
              <a:r>
                <a:rPr lang="en-GB" sz="700" b="1" dirty="0">
                  <a:latin typeface="+mj-lt"/>
                  <a:sym typeface="Quicksand"/>
                </a:rPr>
                <a:t>Focus</a:t>
              </a:r>
              <a:r>
                <a:rPr lang="en-GB" sz="500" b="1" dirty="0">
                  <a:latin typeface="+mj-lt"/>
                  <a:ea typeface="Quicksand"/>
                  <a:cs typeface="Quicksand"/>
                  <a:sym typeface="Quicksand"/>
                </a:rPr>
                <a:t> </a:t>
              </a:r>
              <a:r>
                <a:rPr lang="en-GB" sz="700" b="1" dirty="0">
                  <a:latin typeface="+mj-lt"/>
                  <a:sym typeface="Quicksand"/>
                </a:rPr>
                <a:t>Areas</a:t>
              </a:r>
              <a:r>
                <a:rPr lang="en-GB" sz="500" b="1" dirty="0">
                  <a:latin typeface="+mj-lt"/>
                  <a:ea typeface="Quicksand"/>
                  <a:cs typeface="Quicksand"/>
                  <a:sym typeface="Quicksand"/>
                </a:rPr>
                <a:t>:</a:t>
              </a:r>
              <a:endParaRPr lang="en-GB" sz="500" b="1" dirty="0">
                <a:latin typeface="+mj-lt"/>
                <a:ea typeface="Quicksand"/>
                <a:cs typeface="Quicksand"/>
                <a:sym typeface="Quicksand Medium"/>
              </a:endParaRPr>
            </a:p>
            <a:p>
              <a:pPr marL="171450" lvl="0" indent="-171450">
                <a:buFont typeface="Arial" panose="020B0604020202020204" pitchFamily="34" charset="0"/>
                <a:buChar char="•"/>
              </a:pPr>
              <a:r>
                <a:rPr lang="en-GB" sz="700" dirty="0">
                  <a:latin typeface="+mj-lt"/>
                </a:rPr>
                <a:t>Driver access, dispatch communications, customer responsiveness</a:t>
              </a:r>
            </a:p>
            <a:p>
              <a:pPr marL="171450" lvl="0" indent="-171450">
                <a:buFont typeface="Arial" panose="020B0604020202020204" pitchFamily="34" charset="0"/>
                <a:buChar char="•"/>
              </a:pPr>
              <a:r>
                <a:rPr lang="en-GB" sz="700" dirty="0">
                  <a:latin typeface="+mj-lt"/>
                  <a:sym typeface="Quicksand"/>
                </a:rPr>
                <a:t>Missed loads = missed revenue opportunities</a:t>
              </a:r>
            </a:p>
          </p:txBody>
        </p:sp>
        <p:sp>
          <p:nvSpPr>
            <p:cNvPr id="16" name="Google Shape;165;g3e408c2ef1a_0_138">
              <a:extLst>
                <a:ext uri="{FF2B5EF4-FFF2-40B4-BE49-F238E27FC236}">
                  <a16:creationId xmlns:a16="http://schemas.microsoft.com/office/drawing/2014/main" id="{967B74A3-FF0F-AF83-6EEB-DCCCBEAB7167}"/>
                </a:ext>
              </a:extLst>
            </p:cNvPr>
            <p:cNvSpPr txBox="1"/>
            <p:nvPr/>
          </p:nvSpPr>
          <p:spPr>
            <a:xfrm>
              <a:off x="7524387" y="2693133"/>
              <a:ext cx="1385096" cy="400079"/>
            </a:xfrm>
            <a:prstGeom prst="rect">
              <a:avLst/>
            </a:prstGeom>
            <a:noFill/>
            <a:ln>
              <a:noFill/>
            </a:ln>
          </p:spPr>
          <p:txBody>
            <a:bodyPr spcFirstLastPara="1" wrap="square" lIns="91425" tIns="91425" rIns="91425" bIns="91425" anchor="t" anchorCtr="0">
              <a:spAutoFit/>
            </a:bodyPr>
            <a:lstStyle/>
            <a:p>
              <a:pPr lvl="0"/>
              <a:r>
                <a:rPr lang="en-GB" sz="700" b="1" dirty="0">
                  <a:latin typeface="+mj-lt"/>
                  <a:sym typeface="Quicksand"/>
                </a:rPr>
                <a:t>Cost of a lost sales</a:t>
              </a:r>
              <a:r>
                <a:rPr lang="en-GB" sz="500" b="1" dirty="0">
                  <a:latin typeface="+mj-lt"/>
                  <a:ea typeface="Quicksand"/>
                  <a:cs typeface="Quicksand"/>
                  <a:sym typeface="Quicksand"/>
                </a:rPr>
                <a:t>:</a:t>
              </a:r>
            </a:p>
            <a:p>
              <a:pPr marL="171450" lvl="0" indent="-171450">
                <a:buFont typeface="Arial" panose="020B0604020202020204" pitchFamily="34" charset="0"/>
                <a:buChar char="•"/>
              </a:pPr>
              <a:r>
                <a:rPr lang="en-GB" sz="700" dirty="0">
                  <a:latin typeface="+mj-lt"/>
                  <a:sym typeface="Quicksand"/>
                </a:rPr>
                <a:t>$300 - $10,000+</a:t>
              </a:r>
            </a:p>
          </p:txBody>
        </p:sp>
        <p:grpSp>
          <p:nvGrpSpPr>
            <p:cNvPr id="30" name="Google Shape;141;g3e408c2ef1a_0_138">
              <a:extLst>
                <a:ext uri="{FF2B5EF4-FFF2-40B4-BE49-F238E27FC236}">
                  <a16:creationId xmlns:a16="http://schemas.microsoft.com/office/drawing/2014/main" id="{DBBDC424-86F7-995A-7A7C-B4D91BA448FA}"/>
                </a:ext>
              </a:extLst>
            </p:cNvPr>
            <p:cNvGrpSpPr/>
            <p:nvPr/>
          </p:nvGrpSpPr>
          <p:grpSpPr>
            <a:xfrm>
              <a:off x="2334648" y="2642700"/>
              <a:ext cx="253585" cy="248035"/>
              <a:chOff x="5227082" y="759436"/>
              <a:chExt cx="503638" cy="523398"/>
            </a:xfrm>
          </p:grpSpPr>
          <p:pic>
            <p:nvPicPr>
              <p:cNvPr id="31" name="Google Shape;142;g3e408c2ef1a_0_138">
                <a:extLst>
                  <a:ext uri="{FF2B5EF4-FFF2-40B4-BE49-F238E27FC236}">
                    <a16:creationId xmlns:a16="http://schemas.microsoft.com/office/drawing/2014/main" id="{0AC62415-209B-E63B-4866-252F6BCA8E45}"/>
                  </a:ext>
                </a:extLst>
              </p:cNvPr>
              <p:cNvPicPr preferRelativeResize="0"/>
              <p:nvPr/>
            </p:nvPicPr>
            <p:blipFill rotWithShape="1">
              <a:blip r:embed="rId4">
                <a:alphaModFix/>
              </a:blip>
              <a:srcRect/>
              <a:stretch/>
            </p:blipFill>
            <p:spPr>
              <a:xfrm>
                <a:off x="5374728" y="759436"/>
                <a:ext cx="210082" cy="234535"/>
              </a:xfrm>
              <a:prstGeom prst="rect">
                <a:avLst/>
              </a:prstGeom>
              <a:noFill/>
              <a:ln>
                <a:noFill/>
              </a:ln>
            </p:spPr>
          </p:pic>
          <p:pic>
            <p:nvPicPr>
              <p:cNvPr id="32" name="Google Shape;143;g3e408c2ef1a_0_138">
                <a:extLst>
                  <a:ext uri="{FF2B5EF4-FFF2-40B4-BE49-F238E27FC236}">
                    <a16:creationId xmlns:a16="http://schemas.microsoft.com/office/drawing/2014/main" id="{1B23B711-4D78-14BC-1027-4D1449D5F07A}"/>
                  </a:ext>
                </a:extLst>
              </p:cNvPr>
              <p:cNvPicPr preferRelativeResize="0"/>
              <p:nvPr/>
            </p:nvPicPr>
            <p:blipFill rotWithShape="1">
              <a:blip r:embed="rId5">
                <a:alphaModFix/>
              </a:blip>
              <a:srcRect/>
              <a:stretch/>
            </p:blipFill>
            <p:spPr>
              <a:xfrm>
                <a:off x="5227082" y="1102524"/>
                <a:ext cx="503638" cy="180310"/>
              </a:xfrm>
              <a:prstGeom prst="rect">
                <a:avLst/>
              </a:prstGeom>
              <a:noFill/>
              <a:ln>
                <a:noFill/>
              </a:ln>
            </p:spPr>
          </p:pic>
          <p:sp>
            <p:nvSpPr>
              <p:cNvPr id="33" name="Google Shape;144;g3e408c2ef1a_0_138">
                <a:extLst>
                  <a:ext uri="{FF2B5EF4-FFF2-40B4-BE49-F238E27FC236}">
                    <a16:creationId xmlns:a16="http://schemas.microsoft.com/office/drawing/2014/main" id="{C5359750-3A5F-8FC8-3683-ADFB3F8B731B}"/>
                  </a:ext>
                </a:extLst>
              </p:cNvPr>
              <p:cNvSpPr/>
              <p:nvPr/>
            </p:nvSpPr>
            <p:spPr>
              <a:xfrm>
                <a:off x="5313154" y="987616"/>
                <a:ext cx="333375" cy="66675"/>
              </a:xfrm>
              <a:custGeom>
                <a:avLst/>
                <a:gdLst/>
                <a:ahLst/>
                <a:cxnLst/>
                <a:rect l="l" t="t" r="r" b="b"/>
                <a:pathLst>
                  <a:path w="333375" h="66675" extrusionOk="0">
                    <a:moveTo>
                      <a:pt x="0" y="66172"/>
                    </a:moveTo>
                    <a:lnTo>
                      <a:pt x="0" y="44441"/>
                    </a:lnTo>
                    <a:lnTo>
                      <a:pt x="333338" y="44441"/>
                    </a:lnTo>
                    <a:lnTo>
                      <a:pt x="333338" y="66172"/>
                    </a:lnTo>
                  </a:path>
                  <a:path w="333375" h="66675" extrusionOk="0">
                    <a:moveTo>
                      <a:pt x="166669" y="0"/>
                    </a:moveTo>
                    <a:lnTo>
                      <a:pt x="166669" y="66172"/>
                    </a:lnTo>
                  </a:path>
                </a:pathLst>
              </a:custGeom>
              <a:noFill/>
              <a:ln w="8175" cap="flat" cmpd="sng">
                <a:solidFill>
                  <a:srgbClr val="E10074"/>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944"/>
                  <a:buFont typeface="Arial"/>
                  <a:buNone/>
                </a:pPr>
                <a:endParaRPr sz="944" b="0" i="0" u="none" strike="noStrike" cap="none">
                  <a:solidFill>
                    <a:srgbClr val="000000"/>
                  </a:solidFill>
                  <a:latin typeface="+mj-lt"/>
                  <a:ea typeface="Arial"/>
                  <a:cs typeface="Arial"/>
                  <a:sym typeface="Arial"/>
                </a:endParaRPr>
              </a:p>
            </p:txBody>
          </p:sp>
        </p:grpSp>
      </p:grpSp>
      <p:cxnSp>
        <p:nvCxnSpPr>
          <p:cNvPr id="39" name="Google Shape;154;g3e408c2ef1a_0_138">
            <a:extLst>
              <a:ext uri="{FF2B5EF4-FFF2-40B4-BE49-F238E27FC236}">
                <a16:creationId xmlns:a16="http://schemas.microsoft.com/office/drawing/2014/main" id="{907F0495-AF72-2043-8517-5A750C12C07B}"/>
              </a:ext>
            </a:extLst>
          </p:cNvPr>
          <p:cNvCxnSpPr>
            <a:cxnSpLocks/>
          </p:cNvCxnSpPr>
          <p:nvPr/>
        </p:nvCxnSpPr>
        <p:spPr>
          <a:xfrm>
            <a:off x="290775" y="4207973"/>
            <a:ext cx="774421" cy="0"/>
          </a:xfrm>
          <a:prstGeom prst="straightConnector1">
            <a:avLst/>
          </a:prstGeom>
          <a:noFill/>
          <a:ln w="9525" cap="flat" cmpd="sng">
            <a:solidFill>
              <a:srgbClr val="E22C91"/>
            </a:solidFill>
            <a:prstDash val="solid"/>
            <a:round/>
            <a:headEnd type="none" w="sm" len="sm"/>
            <a:tailEnd type="none" w="sm" len="sm"/>
          </a:ln>
        </p:spPr>
      </p:cxnSp>
      <p:sp>
        <p:nvSpPr>
          <p:cNvPr id="43" name="Google Shape;138;g3e408c2ef1a_0_138">
            <a:extLst>
              <a:ext uri="{FF2B5EF4-FFF2-40B4-BE49-F238E27FC236}">
                <a16:creationId xmlns:a16="http://schemas.microsoft.com/office/drawing/2014/main" id="{0B98A988-B1BF-3CB3-3588-ECFCB2E7A2BE}"/>
              </a:ext>
            </a:extLst>
          </p:cNvPr>
          <p:cNvSpPr txBox="1"/>
          <p:nvPr/>
        </p:nvSpPr>
        <p:spPr>
          <a:xfrm>
            <a:off x="2448837" y="4164044"/>
            <a:ext cx="918654" cy="458302"/>
          </a:xfrm>
          <a:prstGeom prst="rect">
            <a:avLst/>
          </a:prstGeom>
          <a:noFill/>
          <a:ln>
            <a:noFill/>
          </a:ln>
        </p:spPr>
        <p:txBody>
          <a:bodyPr spcFirstLastPara="1" wrap="square" lIns="0" tIns="27150" rIns="0" bIns="0" anchor="t" anchorCtr="0">
            <a:spAutoFit/>
          </a:bodyPr>
          <a:lstStyle/>
          <a:p>
            <a:pPr lvl="0" algn="ctr">
              <a:buSzPts val="800"/>
            </a:pPr>
            <a:r>
              <a:rPr lang="en-GB" sz="700" b="1" dirty="0">
                <a:solidFill>
                  <a:srgbClr val="18518E"/>
                </a:solidFill>
              </a:rPr>
              <a:t>62 percent of inbound calls to small businesses go unanswered</a:t>
            </a:r>
            <a:endParaRPr sz="700" b="0" i="0" u="none" strike="noStrike" cap="none" dirty="0">
              <a:solidFill>
                <a:srgbClr val="000000"/>
              </a:solidFill>
              <a:latin typeface="Arial"/>
              <a:ea typeface="Arial"/>
              <a:cs typeface="Arial"/>
              <a:sym typeface="Arial"/>
            </a:endParaRPr>
          </a:p>
        </p:txBody>
      </p:sp>
      <p:pic>
        <p:nvPicPr>
          <p:cNvPr id="50" name="Google Shape;173;g3e408c2ef1a_0_138">
            <a:extLst>
              <a:ext uri="{FF2B5EF4-FFF2-40B4-BE49-F238E27FC236}">
                <a16:creationId xmlns:a16="http://schemas.microsoft.com/office/drawing/2014/main" id="{1FAA0297-0B00-AAAD-34FF-0E684CD1E31F}"/>
              </a:ext>
            </a:extLst>
          </p:cNvPr>
          <p:cNvPicPr preferRelativeResize="0"/>
          <p:nvPr/>
        </p:nvPicPr>
        <p:blipFill rotWithShape="1">
          <a:blip r:embed="rId6">
            <a:alphaModFix/>
          </a:blip>
          <a:srcRect/>
          <a:stretch/>
        </p:blipFill>
        <p:spPr>
          <a:xfrm>
            <a:off x="3949153" y="3827091"/>
            <a:ext cx="275825" cy="266261"/>
          </a:xfrm>
          <a:prstGeom prst="rect">
            <a:avLst/>
          </a:prstGeom>
          <a:noFill/>
          <a:ln>
            <a:noFill/>
          </a:ln>
        </p:spPr>
      </p:pic>
      <p:sp>
        <p:nvSpPr>
          <p:cNvPr id="51" name="Google Shape;138;g3e408c2ef1a_0_138">
            <a:extLst>
              <a:ext uri="{FF2B5EF4-FFF2-40B4-BE49-F238E27FC236}">
                <a16:creationId xmlns:a16="http://schemas.microsoft.com/office/drawing/2014/main" id="{7A0F6D04-8304-9EDF-82F3-A5BB2229552B}"/>
              </a:ext>
            </a:extLst>
          </p:cNvPr>
          <p:cNvSpPr txBox="1"/>
          <p:nvPr/>
        </p:nvSpPr>
        <p:spPr>
          <a:xfrm>
            <a:off x="3646735" y="4164044"/>
            <a:ext cx="880660" cy="350581"/>
          </a:xfrm>
          <a:prstGeom prst="rect">
            <a:avLst/>
          </a:prstGeom>
          <a:noFill/>
          <a:ln>
            <a:noFill/>
          </a:ln>
        </p:spPr>
        <p:txBody>
          <a:bodyPr spcFirstLastPara="1" wrap="square" lIns="0" tIns="27150" rIns="0" bIns="0" anchor="t" anchorCtr="0">
            <a:spAutoFit/>
          </a:bodyPr>
          <a:lstStyle/>
          <a:p>
            <a:pPr lvl="0" algn="ctr">
              <a:buSzPts val="800"/>
            </a:pPr>
            <a:r>
              <a:rPr lang="en-GB" sz="700" b="1" dirty="0">
                <a:solidFill>
                  <a:srgbClr val="18518E"/>
                </a:solidFill>
              </a:rPr>
              <a:t>85 percent of callers never call back after leaving voicemail</a:t>
            </a:r>
            <a:endParaRPr sz="700" b="0" i="0" u="none" strike="noStrike" cap="none" dirty="0">
              <a:solidFill>
                <a:srgbClr val="000000"/>
              </a:solidFill>
              <a:latin typeface="Arial"/>
              <a:ea typeface="Arial"/>
              <a:cs typeface="Arial"/>
              <a:sym typeface="Arial"/>
            </a:endParaRPr>
          </a:p>
        </p:txBody>
      </p:sp>
      <p:pic>
        <p:nvPicPr>
          <p:cNvPr id="52" name="Google Shape;173;g3e408c2ef1a_0_138">
            <a:extLst>
              <a:ext uri="{FF2B5EF4-FFF2-40B4-BE49-F238E27FC236}">
                <a16:creationId xmlns:a16="http://schemas.microsoft.com/office/drawing/2014/main" id="{F91D0033-0006-3BDD-8F03-6C1D820BCC83}"/>
              </a:ext>
            </a:extLst>
          </p:cNvPr>
          <p:cNvPicPr preferRelativeResize="0"/>
          <p:nvPr/>
        </p:nvPicPr>
        <p:blipFill rotWithShape="1">
          <a:blip r:embed="rId6">
            <a:alphaModFix/>
          </a:blip>
          <a:srcRect/>
          <a:stretch/>
        </p:blipFill>
        <p:spPr>
          <a:xfrm>
            <a:off x="5188323" y="3827091"/>
            <a:ext cx="275825" cy="266261"/>
          </a:xfrm>
          <a:prstGeom prst="rect">
            <a:avLst/>
          </a:prstGeom>
          <a:noFill/>
          <a:ln>
            <a:noFill/>
          </a:ln>
        </p:spPr>
      </p:pic>
      <p:sp>
        <p:nvSpPr>
          <p:cNvPr id="53" name="Google Shape;138;g3e408c2ef1a_0_138">
            <a:extLst>
              <a:ext uri="{FF2B5EF4-FFF2-40B4-BE49-F238E27FC236}">
                <a16:creationId xmlns:a16="http://schemas.microsoft.com/office/drawing/2014/main" id="{85CD9D6A-83CC-FD76-753A-AC305711EAA6}"/>
              </a:ext>
            </a:extLst>
          </p:cNvPr>
          <p:cNvSpPr txBox="1"/>
          <p:nvPr/>
        </p:nvSpPr>
        <p:spPr>
          <a:xfrm>
            <a:off x="4835638" y="4164044"/>
            <a:ext cx="981196" cy="350581"/>
          </a:xfrm>
          <a:prstGeom prst="rect">
            <a:avLst/>
          </a:prstGeom>
          <a:noFill/>
          <a:ln>
            <a:noFill/>
          </a:ln>
        </p:spPr>
        <p:txBody>
          <a:bodyPr spcFirstLastPara="1" wrap="square" lIns="0" tIns="27150" rIns="0" bIns="0" anchor="t" anchorCtr="0">
            <a:spAutoFit/>
          </a:bodyPr>
          <a:lstStyle/>
          <a:p>
            <a:pPr lvl="0" algn="ctr">
              <a:buSzPts val="800"/>
            </a:pPr>
            <a:r>
              <a:rPr lang="en-GB" sz="700" b="1" dirty="0">
                <a:solidFill>
                  <a:srgbClr val="18518E"/>
                </a:solidFill>
              </a:rPr>
              <a:t>Each missed calls represent about $1,200 in lost revenue</a:t>
            </a:r>
            <a:endParaRPr sz="700" b="0" i="0" u="none" strike="noStrike" cap="none" dirty="0">
              <a:solidFill>
                <a:srgbClr val="000000"/>
              </a:solidFill>
              <a:latin typeface="Arial"/>
              <a:ea typeface="Arial"/>
              <a:cs typeface="Arial"/>
              <a:sym typeface="Arial"/>
            </a:endParaRPr>
          </a:p>
        </p:txBody>
      </p:sp>
      <p:pic>
        <p:nvPicPr>
          <p:cNvPr id="54" name="Google Shape;173;g3e408c2ef1a_0_138">
            <a:extLst>
              <a:ext uri="{FF2B5EF4-FFF2-40B4-BE49-F238E27FC236}">
                <a16:creationId xmlns:a16="http://schemas.microsoft.com/office/drawing/2014/main" id="{A34A913E-6EF8-37B0-2CD8-DD180532DBB7}"/>
              </a:ext>
            </a:extLst>
          </p:cNvPr>
          <p:cNvPicPr preferRelativeResize="0"/>
          <p:nvPr/>
        </p:nvPicPr>
        <p:blipFill rotWithShape="1">
          <a:blip r:embed="rId6">
            <a:alphaModFix/>
          </a:blip>
          <a:srcRect/>
          <a:stretch/>
        </p:blipFill>
        <p:spPr>
          <a:xfrm>
            <a:off x="6533855" y="3827091"/>
            <a:ext cx="275825" cy="266261"/>
          </a:xfrm>
          <a:prstGeom prst="rect">
            <a:avLst/>
          </a:prstGeom>
          <a:noFill/>
          <a:ln>
            <a:noFill/>
          </a:ln>
        </p:spPr>
      </p:pic>
      <p:sp>
        <p:nvSpPr>
          <p:cNvPr id="55" name="Google Shape;138;g3e408c2ef1a_0_138">
            <a:extLst>
              <a:ext uri="{FF2B5EF4-FFF2-40B4-BE49-F238E27FC236}">
                <a16:creationId xmlns:a16="http://schemas.microsoft.com/office/drawing/2014/main" id="{5B4B69FC-FA38-FCEB-6656-D201B21E9437}"/>
              </a:ext>
            </a:extLst>
          </p:cNvPr>
          <p:cNvSpPr txBox="1"/>
          <p:nvPr/>
        </p:nvSpPr>
        <p:spPr>
          <a:xfrm>
            <a:off x="6181170" y="4164044"/>
            <a:ext cx="981196" cy="458302"/>
          </a:xfrm>
          <a:prstGeom prst="rect">
            <a:avLst/>
          </a:prstGeom>
          <a:noFill/>
          <a:ln>
            <a:noFill/>
          </a:ln>
        </p:spPr>
        <p:txBody>
          <a:bodyPr spcFirstLastPara="1" wrap="square" lIns="0" tIns="27150" rIns="0" bIns="0" anchor="t" anchorCtr="0">
            <a:spAutoFit/>
          </a:bodyPr>
          <a:lstStyle/>
          <a:p>
            <a:pPr lvl="0" algn="ctr">
              <a:buSzPts val="800"/>
            </a:pPr>
            <a:r>
              <a:rPr lang="en-GB" sz="700" b="1" dirty="0">
                <a:solidFill>
                  <a:srgbClr val="18518E"/>
                </a:solidFill>
              </a:rPr>
              <a:t>Businesses lose up to 20% productivity due to communication inefficiencies </a:t>
            </a:r>
            <a:endParaRPr sz="700" b="0" i="0" u="none" strike="noStrike" cap="none" dirty="0">
              <a:solidFill>
                <a:srgbClr val="000000"/>
              </a:solidFill>
              <a:latin typeface="Arial"/>
              <a:ea typeface="Arial"/>
              <a:cs typeface="Arial"/>
              <a:sym typeface="Arial"/>
            </a:endParaRPr>
          </a:p>
        </p:txBody>
      </p:sp>
      <p:pic>
        <p:nvPicPr>
          <p:cNvPr id="56" name="Google Shape;173;g3e408c2ef1a_0_138">
            <a:extLst>
              <a:ext uri="{FF2B5EF4-FFF2-40B4-BE49-F238E27FC236}">
                <a16:creationId xmlns:a16="http://schemas.microsoft.com/office/drawing/2014/main" id="{CF0986A8-48EB-8F9F-1EE7-C72BB0F0E639}"/>
              </a:ext>
            </a:extLst>
          </p:cNvPr>
          <p:cNvPicPr preferRelativeResize="0"/>
          <p:nvPr/>
        </p:nvPicPr>
        <p:blipFill rotWithShape="1">
          <a:blip r:embed="rId6">
            <a:alphaModFix/>
          </a:blip>
          <a:srcRect/>
          <a:stretch/>
        </p:blipFill>
        <p:spPr>
          <a:xfrm>
            <a:off x="7956248" y="3827091"/>
            <a:ext cx="275825" cy="266261"/>
          </a:xfrm>
          <a:prstGeom prst="rect">
            <a:avLst/>
          </a:prstGeom>
          <a:noFill/>
          <a:ln>
            <a:noFill/>
          </a:ln>
        </p:spPr>
      </p:pic>
      <p:sp>
        <p:nvSpPr>
          <p:cNvPr id="57" name="Google Shape;138;g3e408c2ef1a_0_138">
            <a:extLst>
              <a:ext uri="{FF2B5EF4-FFF2-40B4-BE49-F238E27FC236}">
                <a16:creationId xmlns:a16="http://schemas.microsoft.com/office/drawing/2014/main" id="{CE233BD9-8629-2DB5-5211-B28ADB581079}"/>
              </a:ext>
            </a:extLst>
          </p:cNvPr>
          <p:cNvSpPr txBox="1"/>
          <p:nvPr/>
        </p:nvSpPr>
        <p:spPr>
          <a:xfrm>
            <a:off x="7534093" y="4164044"/>
            <a:ext cx="1120134" cy="566024"/>
          </a:xfrm>
          <a:prstGeom prst="rect">
            <a:avLst/>
          </a:prstGeom>
          <a:noFill/>
          <a:ln>
            <a:noFill/>
          </a:ln>
        </p:spPr>
        <p:txBody>
          <a:bodyPr spcFirstLastPara="1" wrap="square" lIns="0" tIns="27150" rIns="0" bIns="0" anchor="t" anchorCtr="0">
            <a:spAutoFit/>
          </a:bodyPr>
          <a:lstStyle/>
          <a:p>
            <a:pPr lvl="0" algn="ctr">
              <a:buSzPts val="800"/>
            </a:pPr>
            <a:r>
              <a:rPr lang="en-GB" sz="700" b="1" dirty="0">
                <a:solidFill>
                  <a:srgbClr val="18518E"/>
                </a:solidFill>
              </a:rPr>
              <a:t>Legacy phone systems often cost 30-50% more when maintenance, support, and upgrades are included</a:t>
            </a:r>
            <a:endParaRPr sz="700" b="0" i="0" u="none" strike="noStrike" cap="none" dirty="0">
              <a:solidFill>
                <a:srgbClr val="000000"/>
              </a:solidFill>
              <a:latin typeface="Arial"/>
              <a:ea typeface="Arial"/>
              <a:cs typeface="Arial"/>
              <a:sym typeface="Arial"/>
            </a:endParaRPr>
          </a:p>
        </p:txBody>
      </p:sp>
      <p:sp>
        <p:nvSpPr>
          <p:cNvPr id="9" name="Google Shape;150;g3e408c2ef1a_0_138">
            <a:extLst>
              <a:ext uri="{FF2B5EF4-FFF2-40B4-BE49-F238E27FC236}">
                <a16:creationId xmlns:a16="http://schemas.microsoft.com/office/drawing/2014/main" id="{735A994B-F967-3148-C8FD-381366BD8188}"/>
              </a:ext>
            </a:extLst>
          </p:cNvPr>
          <p:cNvSpPr txBox="1"/>
          <p:nvPr/>
        </p:nvSpPr>
        <p:spPr>
          <a:xfrm>
            <a:off x="321795" y="1929114"/>
            <a:ext cx="1504500" cy="1480034"/>
          </a:xfrm>
          <a:prstGeom prst="rect">
            <a:avLst/>
          </a:prstGeom>
          <a:noFill/>
          <a:ln>
            <a:noFill/>
          </a:ln>
        </p:spPr>
        <p:txBody>
          <a:bodyPr spcFirstLastPara="1" wrap="square" lIns="0" tIns="10300" rIns="0" bIns="0" anchor="t" anchorCtr="0">
            <a:spAutoFit/>
          </a:bodyPr>
          <a:lstStyle/>
          <a:p>
            <a:pPr marL="0" marR="0" lvl="0" indent="0" algn="l" rtl="0">
              <a:lnSpc>
                <a:spcPct val="115000"/>
              </a:lnSpc>
              <a:spcBef>
                <a:spcPts val="1400"/>
              </a:spcBef>
              <a:spcAft>
                <a:spcPts val="400"/>
              </a:spcAft>
              <a:buClr>
                <a:schemeClr val="dk1"/>
              </a:buClr>
              <a:buSzPts val="1100"/>
              <a:buFont typeface="Arial"/>
              <a:buNone/>
            </a:pPr>
            <a:r>
              <a:rPr lang="en-US" sz="1000" b="1" dirty="0">
                <a:solidFill>
                  <a:srgbClr val="E22C91"/>
                </a:solidFill>
              </a:rPr>
              <a:t>Small businesses don't lose customers because they aren't good at what they do—they lose customers because they aren't always easy to reach</a:t>
            </a:r>
            <a:r>
              <a:rPr lang="en-US" sz="800" b="1" i="0" u="none" strike="noStrike" cap="none" dirty="0">
                <a:solidFill>
                  <a:srgbClr val="18518E"/>
                </a:solidFill>
                <a:latin typeface="Arial"/>
                <a:ea typeface="Arial"/>
                <a:cs typeface="Arial"/>
                <a:sym typeface="Arial"/>
              </a:rPr>
              <a:t>.</a:t>
            </a:r>
            <a:endParaRPr sz="800" b="1" i="0" u="none" strike="noStrike" cap="none" dirty="0">
              <a:solidFill>
                <a:srgbClr val="18518E"/>
              </a:solidFill>
              <a:latin typeface="Arial"/>
              <a:ea typeface="Arial"/>
              <a:cs typeface="Arial"/>
              <a:sym typeface="Arial"/>
            </a:endParaRPr>
          </a:p>
        </p:txBody>
      </p:sp>
      <p:pic>
        <p:nvPicPr>
          <p:cNvPr id="17" name="Google Shape;173;g3e408c2ef1a_0_138">
            <a:extLst>
              <a:ext uri="{FF2B5EF4-FFF2-40B4-BE49-F238E27FC236}">
                <a16:creationId xmlns:a16="http://schemas.microsoft.com/office/drawing/2014/main" id="{29DA787E-6A23-8BB8-FAAD-00F19563A85F}"/>
              </a:ext>
            </a:extLst>
          </p:cNvPr>
          <p:cNvPicPr preferRelativeResize="0"/>
          <p:nvPr/>
        </p:nvPicPr>
        <p:blipFill rotWithShape="1">
          <a:blip r:embed="rId6">
            <a:alphaModFix/>
          </a:blip>
          <a:srcRect/>
          <a:stretch/>
        </p:blipFill>
        <p:spPr>
          <a:xfrm>
            <a:off x="1646557" y="3827091"/>
            <a:ext cx="275825" cy="266261"/>
          </a:xfrm>
          <a:prstGeom prst="rect">
            <a:avLst/>
          </a:prstGeom>
          <a:noFill/>
          <a:ln>
            <a:noFill/>
          </a:ln>
        </p:spPr>
      </p:pic>
      <p:sp>
        <p:nvSpPr>
          <p:cNvPr id="18" name="Google Shape;138;g3e408c2ef1a_0_138">
            <a:extLst>
              <a:ext uri="{FF2B5EF4-FFF2-40B4-BE49-F238E27FC236}">
                <a16:creationId xmlns:a16="http://schemas.microsoft.com/office/drawing/2014/main" id="{50151B6C-E9EE-9B47-260D-F97E380A8CA4}"/>
              </a:ext>
            </a:extLst>
          </p:cNvPr>
          <p:cNvSpPr txBox="1"/>
          <p:nvPr/>
        </p:nvSpPr>
        <p:spPr>
          <a:xfrm>
            <a:off x="1351395" y="4164044"/>
            <a:ext cx="846722" cy="566024"/>
          </a:xfrm>
          <a:prstGeom prst="rect">
            <a:avLst/>
          </a:prstGeom>
          <a:noFill/>
          <a:ln>
            <a:noFill/>
          </a:ln>
        </p:spPr>
        <p:txBody>
          <a:bodyPr spcFirstLastPara="1" wrap="square" lIns="0" tIns="27150" rIns="0" bIns="0" anchor="t" anchorCtr="0">
            <a:spAutoFit/>
          </a:bodyPr>
          <a:lstStyle/>
          <a:p>
            <a:pPr lvl="0" algn="ctr">
              <a:buSzPts val="800"/>
            </a:pPr>
            <a:r>
              <a:rPr lang="en-GB" sz="700" b="1" dirty="0">
                <a:solidFill>
                  <a:srgbClr val="18518E"/>
                </a:solidFill>
              </a:rPr>
              <a:t>Small service companies </a:t>
            </a:r>
            <a:r>
              <a:rPr lang="en-GB" sz="700" b="1" u="sng" dirty="0">
                <a:solidFill>
                  <a:srgbClr val="18518E"/>
                </a:solidFill>
              </a:rPr>
              <a:t>lose around $126,000 per year due to missed calls. </a:t>
            </a:r>
            <a:endParaRPr sz="700" b="0" i="0" u="sng" strike="noStrike" cap="none" dirty="0">
              <a:solidFill>
                <a:srgbClr val="000000"/>
              </a:solidFill>
              <a:latin typeface="Arial"/>
              <a:ea typeface="Arial"/>
              <a:cs typeface="Arial"/>
              <a:sym typeface="Arial"/>
            </a:endParaRPr>
          </a:p>
        </p:txBody>
      </p:sp>
      <p:sp>
        <p:nvSpPr>
          <p:cNvPr id="37" name="TextBox 36">
            <a:extLst>
              <a:ext uri="{FF2B5EF4-FFF2-40B4-BE49-F238E27FC236}">
                <a16:creationId xmlns:a16="http://schemas.microsoft.com/office/drawing/2014/main" id="{6BD33A3F-1AE3-59BD-AD98-D910EA13016D}"/>
              </a:ext>
            </a:extLst>
          </p:cNvPr>
          <p:cNvSpPr txBox="1"/>
          <p:nvPr/>
        </p:nvSpPr>
        <p:spPr>
          <a:xfrm>
            <a:off x="8454189" y="4620071"/>
            <a:ext cx="558637" cy="153888"/>
          </a:xfrm>
          <a:prstGeom prst="rect">
            <a:avLst/>
          </a:prstGeom>
          <a:noFill/>
        </p:spPr>
        <p:txBody>
          <a:bodyPr wrap="square">
            <a:spAutoFit/>
          </a:bodyPr>
          <a:lstStyle/>
          <a:p>
            <a:pPr lvl="0" algn="r">
              <a:buSzPts val="600"/>
            </a:pPr>
            <a:r>
              <a:rPr lang="en-US" sz="400" i="0" u="none" strike="noStrike" cap="none" dirty="0">
                <a:solidFill>
                  <a:srgbClr val="000000"/>
                </a:solidFill>
                <a:latin typeface="Quicksand Medium"/>
                <a:ea typeface="Quicksand Medium"/>
                <a:cs typeface="Quicksand Medium"/>
                <a:sym typeface="Quicksand Medium"/>
              </a:rPr>
              <a:t>Source </a:t>
            </a:r>
            <a:r>
              <a:rPr lang="en-US" sz="400" i="0" u="none" strike="noStrike" cap="none" dirty="0" err="1">
                <a:solidFill>
                  <a:srgbClr val="000000"/>
                </a:solidFill>
                <a:latin typeface="Quicksand Medium"/>
                <a:ea typeface="Quicksand Medium"/>
                <a:cs typeface="Quicksand Medium"/>
                <a:sym typeface="Quicksand Medium"/>
              </a:rPr>
              <a:t>CallRail</a:t>
            </a:r>
            <a:endParaRPr lang="en-US" sz="400" i="0" u="none" strike="noStrike" cap="none" dirty="0">
              <a:solidFill>
                <a:srgbClr val="000000"/>
              </a:solidFill>
              <a:latin typeface="Quicksand Medium"/>
              <a:ea typeface="Quicksand Medium"/>
              <a:cs typeface="Quicksand Medium"/>
              <a:sym typeface="Quicksand Medium"/>
            </a:endParaRPr>
          </a:p>
        </p:txBody>
      </p:sp>
      <p:sp>
        <p:nvSpPr>
          <p:cNvPr id="40" name="Google Shape;195;g3e408c2ef1a_0_370">
            <a:extLst>
              <a:ext uri="{FF2B5EF4-FFF2-40B4-BE49-F238E27FC236}">
                <a16:creationId xmlns:a16="http://schemas.microsoft.com/office/drawing/2014/main" id="{53A93342-413A-A069-9AB8-FBE137290913}"/>
              </a:ext>
            </a:extLst>
          </p:cNvPr>
          <p:cNvSpPr txBox="1">
            <a:spLocks noGrp="1"/>
          </p:cNvSpPr>
          <p:nvPr>
            <p:ph type="sldNum" idx="12"/>
          </p:nvPr>
        </p:nvSpPr>
        <p:spPr>
          <a:xfrm>
            <a:off x="8564569" y="4873005"/>
            <a:ext cx="297300" cy="138600"/>
          </a:xfrm>
          <a:prstGeom prst="rect">
            <a:avLst/>
          </a:prstGeom>
          <a:noFill/>
          <a:ln>
            <a:noFill/>
          </a:ln>
        </p:spPr>
        <p:txBody>
          <a:bodyPr spcFirstLastPara="1" wrap="square" lIns="0" tIns="0" rIns="0" bIns="0" anchor="ctr" anchorCtr="0">
            <a:spAutoFit/>
          </a:bodyPr>
          <a:lstStyle/>
          <a:p>
            <a:pPr marL="25400" lvl="0" indent="0" algn="r" rtl="0">
              <a:lnSpc>
                <a:spcPct val="103777"/>
              </a:lnSpc>
              <a:spcBef>
                <a:spcPts val="0"/>
              </a:spcBef>
              <a:spcAft>
                <a:spcPts val="0"/>
              </a:spcAft>
              <a:buSzPts val="600"/>
              <a:buNone/>
            </a:pPr>
            <a:fld id="{00000000-1234-1234-1234-123412341234}" type="slidenum">
              <a:rPr lang="en"/>
              <a:t>4</a:t>
            </a:fld>
            <a:endParaRPr dirty="0"/>
          </a:p>
        </p:txBody>
      </p:sp>
    </p:spTree>
    <p:extLst>
      <p:ext uri="{BB962C8B-B14F-4D97-AF65-F5344CB8AC3E}">
        <p14:creationId xmlns:p14="http://schemas.microsoft.com/office/powerpoint/2010/main" val="19659185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grpSp>
        <p:nvGrpSpPr>
          <p:cNvPr id="2" name="Group 1">
            <a:extLst>
              <a:ext uri="{FF2B5EF4-FFF2-40B4-BE49-F238E27FC236}">
                <a16:creationId xmlns:a16="http://schemas.microsoft.com/office/drawing/2014/main" id="{760A7DE0-486E-0EE0-FD18-21034B412FF2}"/>
              </a:ext>
            </a:extLst>
          </p:cNvPr>
          <p:cNvGrpSpPr/>
          <p:nvPr/>
        </p:nvGrpSpPr>
        <p:grpSpPr>
          <a:xfrm>
            <a:off x="327259" y="625467"/>
            <a:ext cx="8258341" cy="3792530"/>
            <a:chOff x="795200" y="509260"/>
            <a:chExt cx="7790400" cy="4055441"/>
          </a:xfrm>
        </p:grpSpPr>
        <p:sp>
          <p:nvSpPr>
            <p:cNvPr id="191" name="Google Shape;191;g3e408c2ef1a_0_370"/>
            <p:cNvSpPr/>
            <p:nvPr/>
          </p:nvSpPr>
          <p:spPr>
            <a:xfrm>
              <a:off x="6728900" y="509261"/>
              <a:ext cx="1856700" cy="4055440"/>
            </a:xfrm>
            <a:prstGeom prst="roundRect">
              <a:avLst>
                <a:gd name="adj" fmla="val 4177"/>
              </a:avLst>
            </a:prstGeom>
            <a:noFill/>
            <a:ln w="12700" cap="flat" cmpd="sng">
              <a:solidFill>
                <a:srgbClr val="FDD704"/>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highlight>
                  <a:srgbClr val="FFFF00"/>
                </a:highlight>
                <a:latin typeface="Calibri"/>
                <a:ea typeface="Calibri"/>
                <a:cs typeface="Calibri"/>
                <a:sym typeface="Calibri"/>
              </a:endParaRPr>
            </a:p>
          </p:txBody>
        </p:sp>
        <p:sp>
          <p:nvSpPr>
            <p:cNvPr id="192" name="Google Shape;192;g3e408c2ef1a_0_370"/>
            <p:cNvSpPr/>
            <p:nvPr/>
          </p:nvSpPr>
          <p:spPr>
            <a:xfrm>
              <a:off x="4755089" y="509261"/>
              <a:ext cx="1856700" cy="4045390"/>
            </a:xfrm>
            <a:prstGeom prst="roundRect">
              <a:avLst>
                <a:gd name="adj" fmla="val 4177"/>
              </a:avLst>
            </a:prstGeom>
            <a:noFill/>
            <a:ln w="12700" cap="flat" cmpd="sng">
              <a:solidFill>
                <a:srgbClr val="FDD704"/>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highlight>
                  <a:srgbClr val="FFFF00"/>
                </a:highlight>
                <a:latin typeface="Calibri"/>
                <a:ea typeface="Calibri"/>
                <a:cs typeface="Calibri"/>
                <a:sym typeface="Calibri"/>
              </a:endParaRPr>
            </a:p>
          </p:txBody>
        </p:sp>
        <p:sp>
          <p:nvSpPr>
            <p:cNvPr id="193" name="Google Shape;193;g3e408c2ef1a_0_370"/>
            <p:cNvSpPr/>
            <p:nvPr/>
          </p:nvSpPr>
          <p:spPr>
            <a:xfrm>
              <a:off x="2781300" y="509260"/>
              <a:ext cx="1856700" cy="4035415"/>
            </a:xfrm>
            <a:prstGeom prst="roundRect">
              <a:avLst>
                <a:gd name="adj" fmla="val 4177"/>
              </a:avLst>
            </a:prstGeom>
            <a:noFill/>
            <a:ln w="12700" cap="flat" cmpd="sng">
              <a:solidFill>
                <a:srgbClr val="FDD704"/>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highlight>
                  <a:srgbClr val="FFFF00"/>
                </a:highlight>
                <a:latin typeface="Calibri"/>
                <a:ea typeface="Calibri"/>
                <a:cs typeface="Calibri"/>
                <a:sym typeface="Calibri"/>
              </a:endParaRPr>
            </a:p>
          </p:txBody>
        </p:sp>
        <p:sp>
          <p:nvSpPr>
            <p:cNvPr id="194" name="Google Shape;194;g3e408c2ef1a_0_370"/>
            <p:cNvSpPr/>
            <p:nvPr/>
          </p:nvSpPr>
          <p:spPr>
            <a:xfrm>
              <a:off x="795200" y="509261"/>
              <a:ext cx="1856700" cy="4035340"/>
            </a:xfrm>
            <a:prstGeom prst="roundRect">
              <a:avLst>
                <a:gd name="adj" fmla="val 4177"/>
              </a:avLst>
            </a:prstGeom>
            <a:noFill/>
            <a:ln w="12700" cap="flat" cmpd="sng">
              <a:solidFill>
                <a:srgbClr val="FDD704"/>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highlight>
                  <a:srgbClr val="FFFF00"/>
                </a:highlight>
                <a:latin typeface="Calibri"/>
                <a:ea typeface="Calibri"/>
                <a:cs typeface="Calibri"/>
                <a:sym typeface="Calibri"/>
              </a:endParaRPr>
            </a:p>
          </p:txBody>
        </p:sp>
      </p:grpSp>
      <p:sp>
        <p:nvSpPr>
          <p:cNvPr id="195" name="Google Shape;195;g3e408c2ef1a_0_370"/>
          <p:cNvSpPr txBox="1">
            <a:spLocks noGrp="1"/>
          </p:cNvSpPr>
          <p:nvPr>
            <p:ph type="sldNum" idx="12"/>
          </p:nvPr>
        </p:nvSpPr>
        <p:spPr>
          <a:xfrm>
            <a:off x="8564569" y="4873005"/>
            <a:ext cx="297300" cy="138600"/>
          </a:xfrm>
          <a:prstGeom prst="rect">
            <a:avLst/>
          </a:prstGeom>
          <a:noFill/>
          <a:ln>
            <a:noFill/>
          </a:ln>
        </p:spPr>
        <p:txBody>
          <a:bodyPr spcFirstLastPara="1" wrap="square" lIns="0" tIns="0" rIns="0" bIns="0" anchor="ctr" anchorCtr="0">
            <a:spAutoFit/>
          </a:bodyPr>
          <a:lstStyle/>
          <a:p>
            <a:pPr marL="25400" lvl="0" indent="0" algn="r" rtl="0">
              <a:lnSpc>
                <a:spcPct val="103777"/>
              </a:lnSpc>
              <a:spcBef>
                <a:spcPts val="0"/>
              </a:spcBef>
              <a:spcAft>
                <a:spcPts val="0"/>
              </a:spcAft>
              <a:buSzPts val="600"/>
              <a:buNone/>
            </a:pPr>
            <a:fld id="{00000000-1234-1234-1234-123412341234}" type="slidenum">
              <a:rPr lang="en"/>
              <a:t>5</a:t>
            </a:fld>
            <a:endParaRPr dirty="0"/>
          </a:p>
        </p:txBody>
      </p:sp>
      <p:sp>
        <p:nvSpPr>
          <p:cNvPr id="196" name="Google Shape;196;g3e408c2ef1a_0_370"/>
          <p:cNvSpPr txBox="1">
            <a:spLocks noGrp="1"/>
          </p:cNvSpPr>
          <p:nvPr>
            <p:ph type="ftr" idx="11"/>
          </p:nvPr>
        </p:nvSpPr>
        <p:spPr>
          <a:xfrm>
            <a:off x="7255096" y="4873005"/>
            <a:ext cx="1428300" cy="107700"/>
          </a:xfrm>
          <a:prstGeom prst="rect">
            <a:avLst/>
          </a:prstGeom>
          <a:noFill/>
          <a:ln>
            <a:noFill/>
          </a:ln>
        </p:spPr>
        <p:txBody>
          <a:bodyPr spcFirstLastPara="1" wrap="square" lIns="0" tIns="0" rIns="0" bIns="0" anchor="ctr" anchorCtr="0">
            <a:spAutoFit/>
          </a:bodyPr>
          <a:lstStyle/>
          <a:p>
            <a:pPr marL="12700" lvl="0" indent="0" algn="ctr" rtl="0">
              <a:lnSpc>
                <a:spcPct val="133428"/>
              </a:lnSpc>
              <a:spcBef>
                <a:spcPts val="0"/>
              </a:spcBef>
              <a:spcAft>
                <a:spcPts val="0"/>
              </a:spcAft>
              <a:buSzPts val="700"/>
              <a:buNone/>
            </a:pPr>
            <a:r>
              <a:rPr lang="en" sz="700">
                <a:latin typeface="Quicksand"/>
                <a:ea typeface="Quicksand"/>
                <a:cs typeface="Quicksand"/>
                <a:sym typeface="Quicksand"/>
              </a:rPr>
              <a:t>FOR INTERNAL USE ONLY</a:t>
            </a:r>
            <a:endParaRPr/>
          </a:p>
        </p:txBody>
      </p:sp>
      <p:pic>
        <p:nvPicPr>
          <p:cNvPr id="198" name="Google Shape;198;g3e408c2ef1a_0_370" title="TFB_Registered-Partner_Logo_PRI_RGB_on-W_2022-03-25 (1) (002).png"/>
          <p:cNvPicPr preferRelativeResize="0"/>
          <p:nvPr/>
        </p:nvPicPr>
        <p:blipFill rotWithShape="1">
          <a:blip r:embed="rId3">
            <a:alphaModFix/>
          </a:blip>
          <a:srcRect/>
          <a:stretch/>
        </p:blipFill>
        <p:spPr>
          <a:xfrm>
            <a:off x="239775" y="4672650"/>
            <a:ext cx="1091282" cy="276900"/>
          </a:xfrm>
          <a:prstGeom prst="rect">
            <a:avLst/>
          </a:prstGeom>
          <a:noFill/>
          <a:ln>
            <a:noFill/>
          </a:ln>
        </p:spPr>
      </p:pic>
      <p:sp>
        <p:nvSpPr>
          <p:cNvPr id="203" name="Google Shape;203;g3e408c2ef1a_0_370"/>
          <p:cNvSpPr txBox="1"/>
          <p:nvPr/>
        </p:nvSpPr>
        <p:spPr>
          <a:xfrm>
            <a:off x="327259" y="164734"/>
            <a:ext cx="2259000" cy="380868"/>
          </a:xfrm>
          <a:prstGeom prst="rect">
            <a:avLst/>
          </a:prstGeom>
          <a:noFill/>
          <a:ln>
            <a:noFill/>
          </a:ln>
        </p:spPr>
        <p:txBody>
          <a:bodyPr spcFirstLastPara="1" wrap="square" lIns="0" tIns="11425" rIns="0" bIns="0" anchor="t" anchorCtr="0">
            <a:spAutoFit/>
          </a:bodyPr>
          <a:lstStyle/>
          <a:p>
            <a:pPr marL="12700" marR="0" lvl="0" indent="0" algn="l" rtl="0">
              <a:lnSpc>
                <a:spcPct val="100000"/>
              </a:lnSpc>
              <a:spcBef>
                <a:spcPts val="0"/>
              </a:spcBef>
              <a:spcAft>
                <a:spcPts val="0"/>
              </a:spcAft>
              <a:buClr>
                <a:schemeClr val="dk1"/>
              </a:buClr>
              <a:buSzPts val="1100"/>
              <a:buFont typeface="Arial"/>
              <a:buNone/>
            </a:pPr>
            <a:r>
              <a:rPr lang="en" sz="1200" b="1" dirty="0">
                <a:solidFill>
                  <a:srgbClr val="E22C91"/>
                </a:solidFill>
              </a:rPr>
              <a:t>The Crexendo Platform</a:t>
            </a:r>
          </a:p>
          <a:p>
            <a:pPr marL="12700" marR="0" lvl="0" indent="0" algn="l" rtl="0">
              <a:lnSpc>
                <a:spcPct val="100000"/>
              </a:lnSpc>
              <a:spcBef>
                <a:spcPts val="0"/>
              </a:spcBef>
              <a:spcAft>
                <a:spcPts val="0"/>
              </a:spcAft>
              <a:buClr>
                <a:schemeClr val="dk1"/>
              </a:buClr>
              <a:buSzPts val="1100"/>
              <a:buFont typeface="Arial"/>
              <a:buNone/>
            </a:pPr>
            <a:endParaRPr lang="en" sz="1200" b="1" dirty="0">
              <a:solidFill>
                <a:srgbClr val="E22C91"/>
              </a:solidFill>
            </a:endParaRPr>
          </a:p>
        </p:txBody>
      </p:sp>
      <p:sp>
        <p:nvSpPr>
          <p:cNvPr id="205" name="Google Shape;205;g3e408c2ef1a_0_370"/>
          <p:cNvSpPr txBox="1"/>
          <p:nvPr/>
        </p:nvSpPr>
        <p:spPr>
          <a:xfrm>
            <a:off x="516498" y="631370"/>
            <a:ext cx="1589746" cy="595075"/>
          </a:xfrm>
          <a:prstGeom prst="rect">
            <a:avLst/>
          </a:prstGeom>
          <a:noFill/>
          <a:ln>
            <a:noFill/>
          </a:ln>
        </p:spPr>
        <p:txBody>
          <a:bodyPr spcFirstLastPara="1" wrap="square" lIns="0" tIns="10200" rIns="0" bIns="0" anchor="t" anchorCtr="0">
            <a:spAutoFit/>
          </a:bodyPr>
          <a:lstStyle/>
          <a:p>
            <a:pPr marL="0" marR="0" lvl="0" indent="0" rtl="0">
              <a:lnSpc>
                <a:spcPct val="115000"/>
              </a:lnSpc>
              <a:spcBef>
                <a:spcPts val="1387"/>
              </a:spcBef>
              <a:spcAft>
                <a:spcPts val="396"/>
              </a:spcAft>
              <a:buClr>
                <a:schemeClr val="dk1"/>
              </a:buClr>
              <a:buSzPts val="1090"/>
              <a:buFont typeface="Arial"/>
              <a:buNone/>
            </a:pPr>
            <a:r>
              <a:rPr lang="en" sz="1000" b="1" i="0" u="none" strike="noStrike" cap="none" dirty="0">
                <a:solidFill>
                  <a:srgbClr val="E22C91"/>
                </a:solidFill>
                <a:latin typeface="Arial"/>
                <a:ea typeface="Arial"/>
                <a:cs typeface="Arial"/>
                <a:sym typeface="Arial"/>
              </a:rPr>
              <a:t>Profession</a:t>
            </a:r>
            <a:r>
              <a:rPr lang="en" sz="1000" b="1" dirty="0">
                <a:solidFill>
                  <a:srgbClr val="E22C91"/>
                </a:solidFill>
              </a:rPr>
              <a:t>al User              $11.85/Mo. 2 Yr.Term</a:t>
            </a:r>
            <a:endParaRPr sz="1000" b="1" i="0" u="none" strike="noStrike" cap="none" dirty="0">
              <a:solidFill>
                <a:srgbClr val="E22C91"/>
              </a:solidFill>
              <a:latin typeface="Arial"/>
              <a:ea typeface="Arial"/>
              <a:cs typeface="Arial"/>
              <a:sym typeface="Arial"/>
            </a:endParaRPr>
          </a:p>
        </p:txBody>
      </p:sp>
      <p:sp>
        <p:nvSpPr>
          <p:cNvPr id="206" name="Google Shape;206;g3e408c2ef1a_0_370"/>
          <p:cNvSpPr txBox="1"/>
          <p:nvPr/>
        </p:nvSpPr>
        <p:spPr>
          <a:xfrm>
            <a:off x="531899" y="1266952"/>
            <a:ext cx="1574345" cy="2594840"/>
          </a:xfrm>
          <a:prstGeom prst="rect">
            <a:avLst/>
          </a:prstGeom>
          <a:noFill/>
          <a:ln>
            <a:noFill/>
          </a:ln>
        </p:spPr>
        <p:txBody>
          <a:bodyPr spcFirstLastPara="1" wrap="square" lIns="0" tIns="9425" rIns="0" bIns="0" anchor="t" anchorCtr="0">
            <a:spAutoFit/>
          </a:bodyPr>
          <a:lstStyle/>
          <a:p>
            <a:pPr marL="0" lvl="0" indent="0" algn="l" rtl="0">
              <a:spcBef>
                <a:spcPts val="0"/>
              </a:spcBef>
              <a:spcAft>
                <a:spcPts val="0"/>
              </a:spcAft>
              <a:buNone/>
            </a:pPr>
            <a:r>
              <a:rPr lang="en" sz="700" dirty="0">
                <a:latin typeface="+mj-lt"/>
                <a:ea typeface="Quicksand Medium"/>
                <a:cs typeface="Quicksand Medium"/>
                <a:sym typeface="Quicksand Medium"/>
              </a:rPr>
              <a:t>Best for users who need a business phone system with mobility and collabortion tools.</a:t>
            </a:r>
          </a:p>
          <a:p>
            <a:pPr marL="0" lvl="0" indent="0" algn="l" rtl="0">
              <a:spcBef>
                <a:spcPts val="0"/>
              </a:spcBef>
              <a:spcAft>
                <a:spcPts val="0"/>
              </a:spcAft>
              <a:buNone/>
            </a:pPr>
            <a:endParaRPr lang="en" sz="700" dirty="0">
              <a:latin typeface="+mj-lt"/>
              <a:ea typeface="Quicksand Medium"/>
              <a:cs typeface="Quicksand Medium"/>
              <a:sym typeface="Quicksand Medium"/>
            </a:endParaRPr>
          </a:p>
          <a:p>
            <a:pPr marL="0" lvl="0" indent="0" algn="l" rtl="0">
              <a:spcBef>
                <a:spcPts val="0"/>
              </a:spcBef>
              <a:spcAft>
                <a:spcPts val="0"/>
              </a:spcAft>
              <a:buNone/>
            </a:pPr>
            <a:r>
              <a:rPr lang="en" sz="700" b="1" u="sng" dirty="0">
                <a:solidFill>
                  <a:srgbClr val="18518E"/>
                </a:solidFill>
                <a:latin typeface="+mj-lt"/>
                <a:ea typeface="Quicksand Medium"/>
                <a:cs typeface="Quicksand Medium"/>
                <a:sym typeface="Quicksand Medium"/>
              </a:rPr>
              <a:t>Includes:</a:t>
            </a:r>
          </a:p>
          <a:p>
            <a:pPr lvl="0" algn="l" rtl="0">
              <a:spcBef>
                <a:spcPts val="0"/>
              </a:spcBef>
              <a:spcAft>
                <a:spcPts val="0"/>
              </a:spcAft>
            </a:pPr>
            <a:endParaRPr lang="en-US" sz="700" dirty="0">
              <a:latin typeface="+mj-lt"/>
              <a:ea typeface="Quicksand Medium"/>
              <a:cs typeface="Quicksand Medium"/>
              <a:sym typeface="Quicksand Medium"/>
            </a:endParaRPr>
          </a:p>
          <a:p>
            <a:pPr marL="269875" indent="-179388">
              <a:buClr>
                <a:schemeClr val="dk1"/>
              </a:buClr>
              <a:buSzPts val="600"/>
              <a:buFont typeface="Arial"/>
              <a:buChar char="●"/>
            </a:pPr>
            <a:r>
              <a:rPr lang="en-US" sz="700" dirty="0">
                <a:sym typeface="Quicksand Medium"/>
              </a:rPr>
              <a:t>Direct Inward Dial (DID) Number</a:t>
            </a:r>
          </a:p>
          <a:p>
            <a:pPr marL="269875" indent="-179388">
              <a:buClr>
                <a:schemeClr val="dk1"/>
              </a:buClr>
              <a:buSzPts val="600"/>
              <a:buFont typeface="Arial"/>
              <a:buChar char="●"/>
            </a:pPr>
            <a:r>
              <a:rPr lang="en-US" sz="700" dirty="0">
                <a:sym typeface="Quicksand Medium"/>
              </a:rPr>
              <a:t>1,000 outbound minutes/month</a:t>
            </a:r>
          </a:p>
          <a:p>
            <a:pPr marL="269875" indent="-179388">
              <a:buClr>
                <a:schemeClr val="dk1"/>
              </a:buClr>
              <a:buSzPts val="600"/>
              <a:buFont typeface="Arial"/>
              <a:buChar char="●"/>
            </a:pPr>
            <a:r>
              <a:rPr lang="en-US" sz="700" dirty="0">
                <a:sym typeface="Quicksand Medium"/>
              </a:rPr>
              <a:t>Voicemail-to-email &amp; transcription</a:t>
            </a:r>
          </a:p>
          <a:p>
            <a:pPr marL="269875" indent="-179388">
              <a:buClr>
                <a:schemeClr val="dk1"/>
              </a:buClr>
              <a:buSzPts val="600"/>
              <a:buFont typeface="Arial"/>
              <a:buChar char="●"/>
            </a:pPr>
            <a:r>
              <a:rPr lang="en-US" sz="700" dirty="0">
                <a:sym typeface="Quicksand Medium"/>
              </a:rPr>
              <a:t>Call forwarding, transfer, park, and pickup</a:t>
            </a:r>
          </a:p>
          <a:p>
            <a:pPr marL="269875" indent="-179388">
              <a:buClr>
                <a:schemeClr val="dk1"/>
              </a:buClr>
              <a:buSzPts val="600"/>
              <a:buFont typeface="Arial"/>
              <a:buChar char="●"/>
            </a:pPr>
            <a:r>
              <a:rPr lang="en-US" sz="700" dirty="0">
                <a:sym typeface="Quicksand Medium"/>
              </a:rPr>
              <a:t>Audio conferencing</a:t>
            </a:r>
          </a:p>
          <a:p>
            <a:pPr marL="269875" indent="-179388">
              <a:buClr>
                <a:schemeClr val="dk1"/>
              </a:buClr>
              <a:buSzPts val="600"/>
              <a:buFont typeface="Arial"/>
              <a:buChar char="●"/>
            </a:pPr>
            <a:r>
              <a:rPr lang="en-US" sz="700" dirty="0">
                <a:sym typeface="Quicksand Medium"/>
              </a:rPr>
              <a:t>Find Me / Follow Me</a:t>
            </a:r>
          </a:p>
          <a:p>
            <a:pPr marL="269875" indent="-179388">
              <a:buClr>
                <a:schemeClr val="dk1"/>
              </a:buClr>
              <a:buSzPts val="600"/>
              <a:buFont typeface="Arial"/>
              <a:buChar char="●"/>
            </a:pPr>
            <a:r>
              <a:rPr lang="en-US" sz="700" dirty="0">
                <a:sym typeface="Quicksand Medium"/>
              </a:rPr>
              <a:t>Automatic call recording</a:t>
            </a:r>
          </a:p>
          <a:p>
            <a:pPr marL="269875" indent="-179388">
              <a:buClr>
                <a:schemeClr val="dk1"/>
              </a:buClr>
              <a:buSzPts val="600"/>
              <a:buFont typeface="Arial"/>
              <a:buChar char="●"/>
            </a:pPr>
            <a:r>
              <a:rPr lang="en-US" sz="700" dirty="0">
                <a:sym typeface="Quicksand Medium"/>
              </a:rPr>
              <a:t>AI Call Summaries (optional)</a:t>
            </a:r>
          </a:p>
          <a:p>
            <a:pPr marL="269875" indent="-179388">
              <a:buClr>
                <a:schemeClr val="dk1"/>
              </a:buClr>
              <a:buSzPts val="600"/>
              <a:buFont typeface="Arial"/>
              <a:buChar char="●"/>
            </a:pPr>
            <a:r>
              <a:rPr lang="en-US" sz="700" dirty="0">
                <a:sym typeface="Quicksand Medium"/>
              </a:rPr>
              <a:t>E911 Support</a:t>
            </a:r>
            <a:endParaRPr sz="700" dirty="0">
              <a:sym typeface="Quicksand Medium"/>
            </a:endParaRPr>
          </a:p>
          <a:p>
            <a:pPr marL="0" lvl="0" indent="0" algn="l" rtl="0">
              <a:spcBef>
                <a:spcPts val="0"/>
              </a:spcBef>
              <a:spcAft>
                <a:spcPts val="0"/>
              </a:spcAft>
              <a:buNone/>
            </a:pPr>
            <a:endParaRPr sz="700" dirty="0">
              <a:latin typeface="+mj-lt"/>
              <a:ea typeface="Quicksand Medium"/>
              <a:cs typeface="Quicksand Medium"/>
              <a:sym typeface="Quicksand Medium"/>
            </a:endParaRPr>
          </a:p>
          <a:p>
            <a:r>
              <a:rPr lang="en" sz="700" b="1" u="sng" dirty="0">
                <a:solidFill>
                  <a:srgbClr val="18518E"/>
                </a:solidFill>
                <a:latin typeface="+mj-lt"/>
                <a:sym typeface="Quicksand Medium"/>
              </a:rPr>
              <a:t>Ideal For:</a:t>
            </a:r>
          </a:p>
          <a:p>
            <a:pPr marL="0" lvl="0" indent="0" algn="l" rtl="0">
              <a:spcBef>
                <a:spcPts val="0"/>
              </a:spcBef>
              <a:spcAft>
                <a:spcPts val="0"/>
              </a:spcAft>
              <a:buNone/>
            </a:pPr>
            <a:endParaRPr lang="en" sz="700" u="sng" dirty="0">
              <a:latin typeface="+mj-lt"/>
              <a:ea typeface="Quicksand Medium"/>
              <a:cs typeface="Quicksand Medium"/>
              <a:sym typeface="Quicksand Medium"/>
            </a:endParaRPr>
          </a:p>
          <a:p>
            <a:pPr marL="0" lvl="0" indent="0" algn="l" rtl="0">
              <a:spcBef>
                <a:spcPts val="0"/>
              </a:spcBef>
              <a:spcAft>
                <a:spcPts val="0"/>
              </a:spcAft>
              <a:buNone/>
            </a:pPr>
            <a:r>
              <a:rPr lang="en" sz="700" dirty="0">
                <a:latin typeface="+mj-lt"/>
                <a:ea typeface="Quicksand Medium"/>
                <a:cs typeface="Quicksand Medium"/>
                <a:sym typeface="Quicksand Medium"/>
              </a:rPr>
              <a:t>Office staff, administrative users, and employees who need basic UCaaS functionality. </a:t>
            </a:r>
            <a:endParaRPr sz="700" dirty="0">
              <a:latin typeface="+mj-lt"/>
              <a:ea typeface="Quicksand Medium"/>
              <a:cs typeface="Quicksand Medium"/>
              <a:sym typeface="Quicksand Medium"/>
            </a:endParaRPr>
          </a:p>
          <a:p>
            <a:pPr marL="452892" lvl="0" indent="0" algn="l" rtl="0">
              <a:spcBef>
                <a:spcPts val="0"/>
              </a:spcBef>
              <a:spcAft>
                <a:spcPts val="0"/>
              </a:spcAft>
              <a:buNone/>
            </a:pPr>
            <a:endParaRPr sz="700" dirty="0">
              <a:latin typeface="+mj-lt"/>
              <a:ea typeface="Quicksand Medium"/>
              <a:cs typeface="Quicksand Medium"/>
              <a:sym typeface="Quicksand Medium"/>
            </a:endParaRPr>
          </a:p>
        </p:txBody>
      </p:sp>
      <p:sp>
        <p:nvSpPr>
          <p:cNvPr id="207" name="Google Shape;207;g3e408c2ef1a_0_370"/>
          <p:cNvSpPr txBox="1"/>
          <p:nvPr/>
        </p:nvSpPr>
        <p:spPr>
          <a:xfrm>
            <a:off x="2644942" y="640392"/>
            <a:ext cx="1490400" cy="595075"/>
          </a:xfrm>
          <a:prstGeom prst="rect">
            <a:avLst/>
          </a:prstGeom>
          <a:noFill/>
          <a:ln>
            <a:noFill/>
          </a:ln>
        </p:spPr>
        <p:txBody>
          <a:bodyPr spcFirstLastPara="1" wrap="square" lIns="0" tIns="10200" rIns="0" bIns="0" anchor="t" anchorCtr="0">
            <a:spAutoFit/>
          </a:bodyPr>
          <a:lstStyle/>
          <a:p>
            <a:pPr marL="0" marR="0" lvl="0" indent="0" rtl="0">
              <a:lnSpc>
                <a:spcPct val="115000"/>
              </a:lnSpc>
              <a:spcBef>
                <a:spcPts val="1387"/>
              </a:spcBef>
              <a:spcAft>
                <a:spcPts val="396"/>
              </a:spcAft>
              <a:buClr>
                <a:schemeClr val="dk1"/>
              </a:buClr>
              <a:buSzPts val="1090"/>
              <a:buFont typeface="Arial"/>
              <a:buNone/>
            </a:pPr>
            <a:r>
              <a:rPr lang="en" sz="1000" b="1" i="0" u="none" strike="noStrike" cap="none" dirty="0">
                <a:solidFill>
                  <a:srgbClr val="E22C91"/>
                </a:solidFill>
                <a:latin typeface="Arial"/>
                <a:ea typeface="Arial"/>
                <a:cs typeface="Arial"/>
                <a:sym typeface="Arial"/>
              </a:rPr>
              <a:t>Advanced </a:t>
            </a:r>
            <a:r>
              <a:rPr lang="nb-NO" sz="1000" b="1" i="0" u="none" strike="noStrike" cap="none" dirty="0">
                <a:solidFill>
                  <a:srgbClr val="E22C91"/>
                </a:solidFill>
                <a:latin typeface="Arial"/>
                <a:ea typeface="Arial"/>
                <a:cs typeface="Arial"/>
                <a:sym typeface="Arial"/>
              </a:rPr>
              <a:t>User              $23.85/Mo. 2 Yr.Term</a:t>
            </a:r>
            <a:endParaRPr sz="1000" b="1" i="0" u="none" strike="noStrike" cap="none" dirty="0">
              <a:solidFill>
                <a:srgbClr val="E22C91"/>
              </a:solidFill>
              <a:latin typeface="Arial"/>
              <a:ea typeface="Arial"/>
              <a:cs typeface="Arial"/>
              <a:sym typeface="Arial"/>
            </a:endParaRPr>
          </a:p>
        </p:txBody>
      </p:sp>
      <p:sp>
        <p:nvSpPr>
          <p:cNvPr id="208" name="Google Shape;208;g3e408c2ef1a_0_370"/>
          <p:cNvSpPr txBox="1"/>
          <p:nvPr/>
        </p:nvSpPr>
        <p:spPr>
          <a:xfrm>
            <a:off x="2644942" y="1266952"/>
            <a:ext cx="1554881" cy="2918006"/>
          </a:xfrm>
          <a:prstGeom prst="rect">
            <a:avLst/>
          </a:prstGeom>
          <a:noFill/>
          <a:ln>
            <a:noFill/>
          </a:ln>
        </p:spPr>
        <p:txBody>
          <a:bodyPr spcFirstLastPara="1" wrap="square" lIns="0" tIns="9425" rIns="0" bIns="0" anchor="t" anchorCtr="0">
            <a:spAutoFit/>
          </a:bodyPr>
          <a:lstStyle/>
          <a:p>
            <a:pPr marL="0" lvl="0" indent="0" algn="l" rtl="0">
              <a:spcBef>
                <a:spcPts val="0"/>
              </a:spcBef>
              <a:spcAft>
                <a:spcPts val="0"/>
              </a:spcAft>
              <a:buClr>
                <a:schemeClr val="dk1"/>
              </a:buClr>
              <a:buSzPts val="1100"/>
              <a:buFont typeface="Arial"/>
              <a:buNone/>
            </a:pPr>
            <a:r>
              <a:rPr lang="en-US" sz="700" dirty="0">
                <a:latin typeface="+mj-lt"/>
                <a:ea typeface="Quicksand Medium"/>
                <a:cs typeface="Quicksand Medium"/>
                <a:sym typeface="Quicksand Medium"/>
              </a:rPr>
              <a:t>Best for power users, managers, and customer-facing employees.</a:t>
            </a:r>
          </a:p>
          <a:p>
            <a:pPr marL="0" lvl="0" indent="0" algn="l" rtl="0">
              <a:spcBef>
                <a:spcPts val="0"/>
              </a:spcBef>
              <a:spcAft>
                <a:spcPts val="0"/>
              </a:spcAft>
              <a:buClr>
                <a:schemeClr val="dk1"/>
              </a:buClr>
              <a:buSzPts val="1100"/>
              <a:buFont typeface="Arial"/>
              <a:buNone/>
            </a:pPr>
            <a:endParaRPr lang="en-US" sz="700" dirty="0">
              <a:latin typeface="+mj-lt"/>
              <a:ea typeface="Quicksand Medium"/>
              <a:cs typeface="Quicksand Medium"/>
              <a:sym typeface="Quicksand Medium"/>
            </a:endParaRPr>
          </a:p>
          <a:p>
            <a:pPr marL="0" lvl="0" indent="0">
              <a:buSzPts val="1100"/>
              <a:buFont typeface="Arial"/>
              <a:buNone/>
            </a:pPr>
            <a:r>
              <a:rPr lang="en-US" sz="700" b="1" u="sng" dirty="0">
                <a:solidFill>
                  <a:srgbClr val="18518E"/>
                </a:solidFill>
                <a:latin typeface="+mj-lt"/>
                <a:sym typeface="Quicksand Medium"/>
              </a:rPr>
              <a:t>Includes Everything in Professional, Plus:</a:t>
            </a:r>
          </a:p>
          <a:p>
            <a:pPr marL="0" lvl="0" indent="0" algn="l" rtl="0">
              <a:spcBef>
                <a:spcPts val="0"/>
              </a:spcBef>
              <a:spcAft>
                <a:spcPts val="0"/>
              </a:spcAft>
              <a:buClr>
                <a:schemeClr val="dk1"/>
              </a:buClr>
              <a:buSzPts val="1100"/>
              <a:buFont typeface="Arial"/>
              <a:buNone/>
            </a:pPr>
            <a:endParaRPr lang="en-US" sz="700" dirty="0">
              <a:latin typeface="+mj-lt"/>
              <a:ea typeface="Quicksand Medium"/>
              <a:cs typeface="Quicksand Medium"/>
              <a:sym typeface="Quicksand Medium"/>
            </a:endParaRPr>
          </a:p>
          <a:p>
            <a:pPr marL="269875" lvl="0" indent="-179388">
              <a:buClr>
                <a:schemeClr val="dk1"/>
              </a:buClr>
              <a:buSzPts val="600"/>
              <a:buFont typeface="Arial"/>
              <a:buChar char="●"/>
            </a:pPr>
            <a:r>
              <a:rPr lang="en-US" sz="700" dirty="0">
                <a:sym typeface="Quicksand Medium"/>
              </a:rPr>
              <a:t>Unlimited outbound calling (US &amp; Canada)</a:t>
            </a:r>
          </a:p>
          <a:p>
            <a:pPr marL="269875" lvl="0" indent="-179388">
              <a:buClr>
                <a:schemeClr val="dk1"/>
              </a:buClr>
              <a:buSzPts val="600"/>
              <a:buFont typeface="Arial"/>
              <a:buChar char="●"/>
            </a:pPr>
            <a:r>
              <a:rPr lang="en-US" sz="700" dirty="0">
                <a:sym typeface="Quicksand Medium"/>
              </a:rPr>
              <a:t>Up to 5 devices per user</a:t>
            </a:r>
          </a:p>
          <a:p>
            <a:pPr marL="269875" lvl="0" indent="-179388">
              <a:buClr>
                <a:schemeClr val="dk1"/>
              </a:buClr>
              <a:buSzPts val="600"/>
              <a:buFont typeface="Arial"/>
              <a:buChar char="●"/>
            </a:pPr>
            <a:r>
              <a:rPr lang="en-US" sz="700" dirty="0">
                <a:sym typeface="Quicksand Medium"/>
              </a:rPr>
              <a:t>Mobile app for iOS &amp; Android</a:t>
            </a:r>
          </a:p>
          <a:p>
            <a:pPr marL="269875" lvl="0" indent="-179388">
              <a:buClr>
                <a:schemeClr val="dk1"/>
              </a:buClr>
              <a:buSzPts val="600"/>
              <a:buFont typeface="Arial"/>
              <a:buChar char="●"/>
            </a:pPr>
            <a:r>
              <a:rPr lang="en-US" sz="700" dirty="0">
                <a:sym typeface="Quicksand Medium"/>
              </a:rPr>
              <a:t>Soft Phone for computers</a:t>
            </a:r>
          </a:p>
          <a:p>
            <a:pPr marL="269875" lvl="0" indent="-179388">
              <a:buClr>
                <a:schemeClr val="dk1"/>
              </a:buClr>
              <a:buSzPts val="600"/>
              <a:buFont typeface="Arial"/>
              <a:buChar char="●"/>
            </a:pPr>
            <a:r>
              <a:rPr lang="en-US" sz="700" dirty="0">
                <a:sym typeface="Quicksand Medium"/>
              </a:rPr>
              <a:t>Audio Conference Bridge</a:t>
            </a:r>
          </a:p>
          <a:p>
            <a:pPr marL="269875" lvl="0" indent="-179388">
              <a:buClr>
                <a:schemeClr val="dk1"/>
              </a:buClr>
              <a:buSzPts val="600"/>
              <a:buFont typeface="Arial"/>
              <a:buChar char="●"/>
            </a:pPr>
            <a:r>
              <a:rPr lang="en-US" sz="700" dirty="0">
                <a:sym typeface="Quicksand Medium"/>
              </a:rPr>
              <a:t>Auto Attendant w/scheduling</a:t>
            </a:r>
          </a:p>
          <a:p>
            <a:pPr marL="269875" indent="-179388">
              <a:buClr>
                <a:schemeClr val="dk1"/>
              </a:buClr>
              <a:buSzPts val="600"/>
              <a:buFont typeface="Arial"/>
              <a:buChar char="●"/>
            </a:pPr>
            <a:r>
              <a:rPr lang="en-US" sz="700" dirty="0">
                <a:sym typeface="Quicksand Medium"/>
              </a:rPr>
              <a:t>Microsoft Teams integration</a:t>
            </a:r>
          </a:p>
          <a:p>
            <a:pPr marL="269875" lvl="0" indent="-179388">
              <a:buClr>
                <a:schemeClr val="dk1"/>
              </a:buClr>
              <a:buSzPts val="600"/>
              <a:buFont typeface="Arial"/>
              <a:buChar char="●"/>
            </a:pPr>
            <a:r>
              <a:rPr lang="en-US" sz="700" dirty="0">
                <a:sym typeface="Quicksand Medium"/>
              </a:rPr>
              <a:t>CRM/SaaS Integration</a:t>
            </a:r>
          </a:p>
          <a:p>
            <a:pPr marL="269875" lvl="0" indent="-179388">
              <a:buClr>
                <a:schemeClr val="dk1"/>
              </a:buClr>
              <a:buSzPts val="600"/>
              <a:buFont typeface="Arial"/>
              <a:buChar char="●"/>
            </a:pPr>
            <a:r>
              <a:rPr lang="en-US" sz="700" dirty="0">
                <a:sym typeface="Quicksand Medium"/>
              </a:rPr>
              <a:t>Hot Desking &amp; Presence</a:t>
            </a:r>
          </a:p>
          <a:p>
            <a:pPr marL="269875" lvl="0" indent="-179388">
              <a:buClr>
                <a:schemeClr val="dk1"/>
              </a:buClr>
              <a:buSzPts val="600"/>
              <a:buFont typeface="Arial"/>
              <a:buChar char="●"/>
            </a:pPr>
            <a:r>
              <a:rPr lang="en-US" sz="700" dirty="0">
                <a:sym typeface="Quicksand Medium"/>
              </a:rPr>
              <a:t>Hunt Groups</a:t>
            </a:r>
          </a:p>
          <a:p>
            <a:pPr marL="269875" lvl="0" indent="-179388">
              <a:buClr>
                <a:schemeClr val="dk1"/>
              </a:buClr>
              <a:buSzPts val="600"/>
              <a:buFont typeface="Arial"/>
              <a:buChar char="●"/>
            </a:pPr>
            <a:r>
              <a:rPr lang="en-US" sz="700" dirty="0">
                <a:sym typeface="Quicksand Medium"/>
              </a:rPr>
              <a:t>VIP Meetings </a:t>
            </a:r>
          </a:p>
          <a:p>
            <a:pPr marL="269875" indent="-179388">
              <a:buClr>
                <a:schemeClr val="dk1"/>
              </a:buClr>
              <a:buSzPts val="600"/>
              <a:buFont typeface="Arial"/>
              <a:buChar char="●"/>
            </a:pPr>
            <a:r>
              <a:rPr lang="en-US" sz="700" dirty="0">
                <a:sym typeface="Quicksand Medium"/>
              </a:rPr>
              <a:t>AI Meeting Summaries</a:t>
            </a:r>
          </a:p>
          <a:p>
            <a:pPr marL="269875" indent="-179388">
              <a:buClr>
                <a:schemeClr val="dk1"/>
              </a:buClr>
              <a:buSzPts val="600"/>
              <a:buFont typeface="Arial"/>
              <a:buChar char="●"/>
            </a:pPr>
            <a:r>
              <a:rPr lang="en-US" sz="700" dirty="0">
                <a:sym typeface="Quicksand Medium"/>
              </a:rPr>
              <a:t>Instant &amp; Group Messaging</a:t>
            </a:r>
          </a:p>
          <a:p>
            <a:pPr lvl="0" algn="l" rtl="0">
              <a:spcBef>
                <a:spcPts val="0"/>
              </a:spcBef>
              <a:spcAft>
                <a:spcPts val="0"/>
              </a:spcAft>
              <a:buClr>
                <a:schemeClr val="dk1"/>
              </a:buClr>
              <a:buSzPts val="1100"/>
            </a:pPr>
            <a:endParaRPr lang="en-US" sz="700" dirty="0">
              <a:latin typeface="+mj-lt"/>
              <a:ea typeface="Quicksand Medium"/>
              <a:cs typeface="Quicksand Medium"/>
              <a:sym typeface="Quicksand Medium"/>
            </a:endParaRPr>
          </a:p>
          <a:p>
            <a:pPr>
              <a:buSzPts val="1100"/>
            </a:pPr>
            <a:r>
              <a:rPr lang="en-US" sz="700" b="1" u="sng" dirty="0">
                <a:solidFill>
                  <a:srgbClr val="18518E"/>
                </a:solidFill>
                <a:latin typeface="+mj-lt"/>
                <a:sym typeface="Quicksand Medium"/>
              </a:rPr>
              <a:t>Ideal For:</a:t>
            </a:r>
          </a:p>
          <a:p>
            <a:pPr lvl="0" algn="l" rtl="0">
              <a:spcBef>
                <a:spcPts val="0"/>
              </a:spcBef>
              <a:spcAft>
                <a:spcPts val="0"/>
              </a:spcAft>
              <a:buClr>
                <a:schemeClr val="dk1"/>
              </a:buClr>
              <a:buSzPts val="1100"/>
            </a:pPr>
            <a:endParaRPr lang="en-US" sz="700" dirty="0">
              <a:latin typeface="+mj-lt"/>
              <a:ea typeface="Quicksand Medium"/>
              <a:cs typeface="Quicksand Medium"/>
              <a:sym typeface="Quicksand Medium"/>
            </a:endParaRPr>
          </a:p>
          <a:p>
            <a:pPr lvl="0" algn="l" rtl="0">
              <a:spcBef>
                <a:spcPts val="0"/>
              </a:spcBef>
              <a:spcAft>
                <a:spcPts val="0"/>
              </a:spcAft>
              <a:buClr>
                <a:schemeClr val="dk1"/>
              </a:buClr>
              <a:buSzPts val="1100"/>
            </a:pPr>
            <a:r>
              <a:rPr lang="en-US" sz="700" dirty="0">
                <a:latin typeface="+mj-lt"/>
                <a:ea typeface="Quicksand Medium"/>
                <a:cs typeface="Quicksand Medium"/>
                <a:sym typeface="Quicksand Medium"/>
              </a:rPr>
              <a:t>Managers, supervisors, sales teams, and hybrid workers requiring advanced collaboration tools.</a:t>
            </a:r>
            <a:endParaRPr sz="700" dirty="0">
              <a:latin typeface="+mj-lt"/>
              <a:ea typeface="Quicksand Medium"/>
              <a:cs typeface="Quicksand Medium"/>
              <a:sym typeface="Quicksand Medium"/>
            </a:endParaRPr>
          </a:p>
          <a:p>
            <a:pPr marL="452892" lvl="0" indent="0" algn="l" rtl="0">
              <a:spcBef>
                <a:spcPts val="0"/>
              </a:spcBef>
              <a:spcAft>
                <a:spcPts val="0"/>
              </a:spcAft>
              <a:buNone/>
            </a:pPr>
            <a:endParaRPr sz="700" dirty="0">
              <a:latin typeface="+mj-lt"/>
              <a:ea typeface="Quicksand Medium"/>
              <a:cs typeface="Quicksand Medium"/>
              <a:sym typeface="Quicksand Medium"/>
            </a:endParaRPr>
          </a:p>
        </p:txBody>
      </p:sp>
      <p:sp>
        <p:nvSpPr>
          <p:cNvPr id="209" name="Google Shape;209;g3e408c2ef1a_0_370"/>
          <p:cNvSpPr txBox="1"/>
          <p:nvPr/>
        </p:nvSpPr>
        <p:spPr>
          <a:xfrm>
            <a:off x="4715975" y="625467"/>
            <a:ext cx="1490400" cy="595075"/>
          </a:xfrm>
          <a:prstGeom prst="rect">
            <a:avLst/>
          </a:prstGeom>
          <a:noFill/>
          <a:ln>
            <a:noFill/>
          </a:ln>
        </p:spPr>
        <p:txBody>
          <a:bodyPr spcFirstLastPara="1" wrap="square" lIns="0" tIns="10200" rIns="0" bIns="0" anchor="t" anchorCtr="0">
            <a:spAutoFit/>
          </a:bodyPr>
          <a:lstStyle/>
          <a:p>
            <a:pPr lvl="0">
              <a:lnSpc>
                <a:spcPct val="115000"/>
              </a:lnSpc>
              <a:spcBef>
                <a:spcPts val="1387"/>
              </a:spcBef>
              <a:spcAft>
                <a:spcPts val="396"/>
              </a:spcAft>
              <a:buClr>
                <a:schemeClr val="dk1"/>
              </a:buClr>
              <a:buSzPts val="1090"/>
            </a:pPr>
            <a:r>
              <a:rPr lang="en" sz="1000" b="1" dirty="0">
                <a:solidFill>
                  <a:srgbClr val="E22C91"/>
                </a:solidFill>
              </a:rPr>
              <a:t>Elite User              $26.95/Mo. 2 Yr.Term</a:t>
            </a:r>
            <a:endParaRPr sz="1000" b="1" i="0" u="none" strike="noStrike" cap="none" dirty="0">
              <a:solidFill>
                <a:srgbClr val="E22C91"/>
              </a:solidFill>
              <a:latin typeface="Arial"/>
              <a:ea typeface="Arial"/>
              <a:cs typeface="Arial"/>
              <a:sym typeface="Arial"/>
            </a:endParaRPr>
          </a:p>
        </p:txBody>
      </p:sp>
      <p:sp>
        <p:nvSpPr>
          <p:cNvPr id="210" name="Google Shape;210;g3e408c2ef1a_0_370"/>
          <p:cNvSpPr txBox="1"/>
          <p:nvPr/>
        </p:nvSpPr>
        <p:spPr>
          <a:xfrm>
            <a:off x="4727295" y="1266952"/>
            <a:ext cx="1567627" cy="2810284"/>
          </a:xfrm>
          <a:prstGeom prst="rect">
            <a:avLst/>
          </a:prstGeom>
          <a:noFill/>
          <a:ln>
            <a:noFill/>
          </a:ln>
        </p:spPr>
        <p:txBody>
          <a:bodyPr spcFirstLastPara="1" wrap="square" lIns="0" tIns="9425" rIns="0" bIns="0" anchor="t" anchorCtr="0">
            <a:spAutoFit/>
          </a:bodyPr>
          <a:lstStyle/>
          <a:p>
            <a:pPr marL="0" lvl="0" indent="0" algn="l" rtl="0">
              <a:spcBef>
                <a:spcPts val="0"/>
              </a:spcBef>
              <a:spcAft>
                <a:spcPts val="0"/>
              </a:spcAft>
              <a:buNone/>
            </a:pPr>
            <a:r>
              <a:rPr lang="en-US" sz="700" dirty="0">
                <a:latin typeface="+mj-lt"/>
                <a:ea typeface="Quicksand Medium"/>
                <a:cs typeface="Quicksand Medium"/>
                <a:sym typeface="Quicksand Medium"/>
              </a:rPr>
              <a:t>Best for executives, operators, and organizations needing the full collaboration suite.</a:t>
            </a:r>
          </a:p>
          <a:p>
            <a:pPr marL="0" lvl="0" indent="0" algn="l" rtl="0">
              <a:spcBef>
                <a:spcPts val="0"/>
              </a:spcBef>
              <a:spcAft>
                <a:spcPts val="0"/>
              </a:spcAft>
              <a:buNone/>
            </a:pPr>
            <a:endParaRPr lang="en-US" sz="700" dirty="0">
              <a:latin typeface="+mj-lt"/>
              <a:ea typeface="Quicksand Medium"/>
              <a:cs typeface="Quicksand Medium"/>
              <a:sym typeface="Quicksand Medium"/>
            </a:endParaRPr>
          </a:p>
          <a:p>
            <a:pPr>
              <a:buSzPts val="1100"/>
            </a:pPr>
            <a:r>
              <a:rPr lang="en-US" sz="700" b="1" u="sng" dirty="0">
                <a:solidFill>
                  <a:srgbClr val="18518E"/>
                </a:solidFill>
                <a:latin typeface="+mj-lt"/>
                <a:sym typeface="Quicksand Medium"/>
              </a:rPr>
              <a:t>Includes Everything in Advanced, Plus:</a:t>
            </a:r>
          </a:p>
          <a:p>
            <a:pPr marL="0" lvl="0" indent="0" algn="l" rtl="0">
              <a:spcBef>
                <a:spcPts val="0"/>
              </a:spcBef>
              <a:spcAft>
                <a:spcPts val="0"/>
              </a:spcAft>
              <a:buNone/>
            </a:pPr>
            <a:endParaRPr lang="en-US" sz="700" dirty="0">
              <a:latin typeface="+mj-lt"/>
              <a:ea typeface="Quicksand Medium"/>
              <a:cs typeface="Quicksand Medium"/>
              <a:sym typeface="Quicksand Medium"/>
            </a:endParaRPr>
          </a:p>
          <a:p>
            <a:pPr marL="269875" lvl="0" indent="-179388">
              <a:buClr>
                <a:schemeClr val="dk1"/>
              </a:buClr>
              <a:buSzPts val="600"/>
              <a:buFont typeface="Arial"/>
              <a:buChar char="●"/>
            </a:pPr>
            <a:r>
              <a:rPr lang="en-US" sz="700" dirty="0">
                <a:sym typeface="Quicksand Medium"/>
              </a:rPr>
              <a:t>Up to 8 devices per user</a:t>
            </a:r>
          </a:p>
          <a:p>
            <a:pPr marL="269875" lvl="0" indent="-179388">
              <a:buClr>
                <a:schemeClr val="dk1"/>
              </a:buClr>
              <a:buSzPts val="600"/>
              <a:buFont typeface="Arial"/>
              <a:buChar char="●"/>
            </a:pPr>
            <a:r>
              <a:rPr lang="en-US" sz="700" dirty="0">
                <a:sym typeface="Quicksand Medium"/>
              </a:rPr>
              <a:t>Enterprise Messaging &amp; Meetings</a:t>
            </a:r>
          </a:p>
          <a:p>
            <a:pPr marL="269875" lvl="0" indent="-179388">
              <a:buClr>
                <a:schemeClr val="dk1"/>
              </a:buClr>
              <a:buSzPts val="600"/>
              <a:buFont typeface="Arial"/>
              <a:buChar char="●"/>
            </a:pPr>
            <a:r>
              <a:rPr lang="en-US" sz="700" dirty="0">
                <a:sym typeface="Quicksand Medium"/>
              </a:rPr>
              <a:t>Enhanced AI capabilities</a:t>
            </a:r>
          </a:p>
          <a:p>
            <a:pPr marL="269875" lvl="0" indent="-179388">
              <a:buClr>
                <a:schemeClr val="dk1"/>
              </a:buClr>
              <a:buSzPts val="600"/>
              <a:buFont typeface="Arial"/>
              <a:buChar char="●"/>
            </a:pPr>
            <a:r>
              <a:rPr lang="en-US" sz="700" dirty="0">
                <a:sym typeface="Quicksand Medium"/>
              </a:rPr>
              <a:t>Advanced collaboration features</a:t>
            </a:r>
          </a:p>
          <a:p>
            <a:pPr marL="269875" lvl="0" indent="-179388">
              <a:buClr>
                <a:schemeClr val="dk1"/>
              </a:buClr>
              <a:buSzPts val="600"/>
              <a:buFont typeface="Arial"/>
              <a:buChar char="●"/>
            </a:pPr>
            <a:r>
              <a:rPr lang="en-US" sz="700" dirty="0">
                <a:sym typeface="Quicksand Medium"/>
              </a:rPr>
              <a:t>Expanded webinar options</a:t>
            </a:r>
          </a:p>
          <a:p>
            <a:pPr marL="269875" lvl="0" indent="-179388">
              <a:buClr>
                <a:schemeClr val="dk1"/>
              </a:buClr>
              <a:buSzPts val="600"/>
              <a:buFont typeface="Arial"/>
              <a:buChar char="●"/>
            </a:pPr>
            <a:r>
              <a:rPr lang="en-US" sz="700" dirty="0">
                <a:sym typeface="Quicksand Medium"/>
              </a:rPr>
              <a:t>Highest level of administrative capabilities</a:t>
            </a:r>
          </a:p>
          <a:p>
            <a:pPr marL="269875" lvl="0" indent="-179388">
              <a:buClr>
                <a:schemeClr val="dk1"/>
              </a:buClr>
              <a:buSzPts val="600"/>
              <a:buFont typeface="Arial"/>
              <a:buChar char="●"/>
            </a:pPr>
            <a:r>
              <a:rPr lang="en-US" sz="700" dirty="0">
                <a:sym typeface="Quicksand Medium"/>
              </a:rPr>
              <a:t>Full UCaaS feature set available within the Crexendo VIP platform</a:t>
            </a:r>
          </a:p>
          <a:p>
            <a:pPr marL="171450" lvl="0" indent="-171450" algn="l" rtl="0">
              <a:spcBef>
                <a:spcPts val="0"/>
              </a:spcBef>
              <a:spcAft>
                <a:spcPts val="0"/>
              </a:spcAft>
              <a:buFont typeface="Arial" panose="020B0604020202020204" pitchFamily="34" charset="0"/>
              <a:buChar char="•"/>
            </a:pPr>
            <a:endParaRPr lang="en-US" sz="700" dirty="0">
              <a:latin typeface="+mj-lt"/>
              <a:ea typeface="Quicksand Medium"/>
              <a:cs typeface="Quicksand Medium"/>
              <a:sym typeface="Quicksand Medium"/>
            </a:endParaRPr>
          </a:p>
          <a:p>
            <a:pPr lvl="0">
              <a:buSzPts val="1100"/>
            </a:pPr>
            <a:r>
              <a:rPr lang="en-US" sz="700" b="1" u="sng" dirty="0">
                <a:solidFill>
                  <a:srgbClr val="18518E"/>
                </a:solidFill>
                <a:latin typeface="+mj-lt"/>
                <a:sym typeface="Quicksand Medium"/>
              </a:rPr>
              <a:t>Ideal For:</a:t>
            </a:r>
          </a:p>
          <a:p>
            <a:pPr lvl="0" algn="l" rtl="0">
              <a:spcBef>
                <a:spcPts val="0"/>
              </a:spcBef>
              <a:spcAft>
                <a:spcPts val="0"/>
              </a:spcAft>
            </a:pPr>
            <a:endParaRPr lang="en-US" sz="700" dirty="0">
              <a:latin typeface="+mj-lt"/>
              <a:ea typeface="Quicksand Medium"/>
              <a:cs typeface="Quicksand Medium"/>
              <a:sym typeface="Quicksand Medium"/>
            </a:endParaRPr>
          </a:p>
          <a:p>
            <a:pPr lvl="0" algn="l" rtl="0">
              <a:spcBef>
                <a:spcPts val="0"/>
              </a:spcBef>
              <a:spcAft>
                <a:spcPts val="0"/>
              </a:spcAft>
            </a:pPr>
            <a:r>
              <a:rPr lang="en-US" sz="700" dirty="0">
                <a:latin typeface="+mj-lt"/>
                <a:ea typeface="Quicksand Medium"/>
                <a:cs typeface="Quicksand Medium"/>
                <a:sym typeface="Quicksand Medium"/>
              </a:rPr>
              <a:t>Executives, receptionists, contact center supervisors, and users who require the most robust communications experience.</a:t>
            </a:r>
            <a:endParaRPr sz="700" dirty="0">
              <a:latin typeface="+mj-lt"/>
              <a:ea typeface="Quicksand Medium"/>
              <a:cs typeface="Quicksand Medium"/>
              <a:sym typeface="Quicksand Medium"/>
            </a:endParaRPr>
          </a:p>
          <a:p>
            <a:pPr marL="0" lvl="0" indent="0" algn="l" rtl="0">
              <a:spcBef>
                <a:spcPts val="0"/>
              </a:spcBef>
              <a:spcAft>
                <a:spcPts val="0"/>
              </a:spcAft>
              <a:buNone/>
            </a:pPr>
            <a:endParaRPr sz="700" dirty="0">
              <a:latin typeface="+mj-lt"/>
              <a:ea typeface="Quicksand Medium"/>
              <a:cs typeface="Quicksand Medium"/>
              <a:sym typeface="Quicksand Medium"/>
            </a:endParaRPr>
          </a:p>
        </p:txBody>
      </p:sp>
      <p:sp>
        <p:nvSpPr>
          <p:cNvPr id="211" name="Google Shape;211;g3e408c2ef1a_0_370"/>
          <p:cNvSpPr txBox="1"/>
          <p:nvPr/>
        </p:nvSpPr>
        <p:spPr>
          <a:xfrm>
            <a:off x="6808322" y="640392"/>
            <a:ext cx="1490400" cy="418104"/>
          </a:xfrm>
          <a:prstGeom prst="rect">
            <a:avLst/>
          </a:prstGeom>
          <a:noFill/>
          <a:ln>
            <a:noFill/>
          </a:ln>
        </p:spPr>
        <p:txBody>
          <a:bodyPr spcFirstLastPara="1" wrap="square" lIns="0" tIns="10200" rIns="0" bIns="0" anchor="t" anchorCtr="0">
            <a:spAutoFit/>
          </a:bodyPr>
          <a:lstStyle/>
          <a:p>
            <a:pPr marL="0" marR="0" lvl="0" indent="0" rtl="0">
              <a:lnSpc>
                <a:spcPct val="115000"/>
              </a:lnSpc>
              <a:spcBef>
                <a:spcPts val="1387"/>
              </a:spcBef>
              <a:spcAft>
                <a:spcPts val="396"/>
              </a:spcAft>
              <a:buClr>
                <a:schemeClr val="dk1"/>
              </a:buClr>
              <a:buSzPts val="1090"/>
              <a:buFont typeface="Arial"/>
              <a:buNone/>
            </a:pPr>
            <a:r>
              <a:rPr lang="en" sz="1000" b="1" dirty="0">
                <a:solidFill>
                  <a:srgbClr val="E22C91"/>
                </a:solidFill>
              </a:rPr>
              <a:t>Included with All Plans</a:t>
            </a:r>
            <a:endParaRPr sz="1000" b="1" i="0" u="none" strike="noStrike" cap="none" dirty="0">
              <a:solidFill>
                <a:srgbClr val="E22C91"/>
              </a:solidFill>
              <a:latin typeface="Arial"/>
              <a:ea typeface="Arial"/>
              <a:cs typeface="Arial"/>
              <a:sym typeface="Arial"/>
            </a:endParaRPr>
          </a:p>
        </p:txBody>
      </p:sp>
      <p:sp>
        <p:nvSpPr>
          <p:cNvPr id="212" name="Google Shape;212;g3e408c2ef1a_0_370"/>
          <p:cNvSpPr txBox="1"/>
          <p:nvPr/>
        </p:nvSpPr>
        <p:spPr>
          <a:xfrm>
            <a:off x="6762087" y="1073420"/>
            <a:ext cx="1678800" cy="1086735"/>
          </a:xfrm>
          <a:prstGeom prst="rect">
            <a:avLst/>
          </a:prstGeom>
          <a:noFill/>
          <a:ln>
            <a:noFill/>
          </a:ln>
        </p:spPr>
        <p:txBody>
          <a:bodyPr spcFirstLastPara="1" wrap="square" lIns="0" tIns="9425" rIns="0" bIns="0" anchor="t" anchorCtr="0">
            <a:spAutoFit/>
          </a:bodyPr>
          <a:lstStyle/>
          <a:p>
            <a:pPr marL="269875" indent="-179388">
              <a:buClr>
                <a:schemeClr val="dk1"/>
              </a:buClr>
              <a:buSzPts val="600"/>
              <a:buFont typeface="Arial"/>
              <a:buChar char="●"/>
            </a:pPr>
            <a:r>
              <a:rPr lang="en-US" sz="700" b="1" dirty="0">
                <a:sym typeface="Quicksand Medium"/>
              </a:rPr>
              <a:t>100% uptime guarantee</a:t>
            </a:r>
          </a:p>
          <a:p>
            <a:pPr marL="269875" indent="-179388">
              <a:buClr>
                <a:schemeClr val="dk1"/>
              </a:buClr>
              <a:buSzPts val="600"/>
              <a:buFont typeface="Arial"/>
              <a:buChar char="●"/>
            </a:pPr>
            <a:r>
              <a:rPr lang="en-US" sz="700" dirty="0">
                <a:sym typeface="Quicksand Medium"/>
              </a:rPr>
              <a:t>Geo-redundant U.S. data center</a:t>
            </a:r>
          </a:p>
          <a:p>
            <a:pPr marL="269875" indent="-179388">
              <a:buClr>
                <a:schemeClr val="dk1"/>
              </a:buClr>
              <a:buSzPts val="600"/>
              <a:buFont typeface="Arial"/>
              <a:buChar char="●"/>
            </a:pPr>
            <a:r>
              <a:rPr lang="en-US" sz="700" dirty="0">
                <a:sym typeface="Quicksand Medium"/>
              </a:rPr>
              <a:t>24/7 customer support</a:t>
            </a:r>
          </a:p>
          <a:p>
            <a:pPr marL="269875" indent="-179388">
              <a:buClr>
                <a:schemeClr val="dk1"/>
              </a:buClr>
              <a:buSzPts val="600"/>
              <a:buFont typeface="Arial"/>
              <a:buChar char="●"/>
            </a:pPr>
            <a:r>
              <a:rPr lang="en-US" sz="700" dirty="0">
                <a:sym typeface="Quicksand Medium"/>
              </a:rPr>
              <a:t>Unlimited inbound calling</a:t>
            </a:r>
          </a:p>
          <a:p>
            <a:pPr marL="269875" indent="-179388">
              <a:buClr>
                <a:schemeClr val="dk1"/>
              </a:buClr>
              <a:buSzPts val="600"/>
              <a:buFont typeface="Arial"/>
              <a:buChar char="●"/>
            </a:pPr>
            <a:r>
              <a:rPr lang="en-US" sz="700" dirty="0">
                <a:sym typeface="Quicksand Medium"/>
              </a:rPr>
              <a:t>Auto Attendant with scheduling</a:t>
            </a:r>
          </a:p>
          <a:p>
            <a:pPr marL="269875" indent="-179388">
              <a:buClr>
                <a:schemeClr val="dk1"/>
              </a:buClr>
              <a:buSzPts val="600"/>
              <a:buFont typeface="Arial"/>
              <a:buChar char="●"/>
            </a:pPr>
            <a:r>
              <a:rPr lang="en-US" sz="700" dirty="0">
                <a:sym typeface="Quicksand Medium"/>
              </a:rPr>
              <a:t>HD voice quality</a:t>
            </a:r>
          </a:p>
          <a:p>
            <a:pPr marL="269875" indent="-179388">
              <a:buClr>
                <a:schemeClr val="dk1"/>
              </a:buClr>
              <a:buSzPts val="600"/>
              <a:buFont typeface="Arial"/>
              <a:buChar char="●"/>
            </a:pPr>
            <a:r>
              <a:rPr lang="en-US" sz="700" dirty="0">
                <a:sym typeface="Quicksand Medium"/>
              </a:rPr>
              <a:t>Work from anywhere capability</a:t>
            </a:r>
          </a:p>
          <a:p>
            <a:pPr marL="269875" indent="-179388">
              <a:buClr>
                <a:schemeClr val="dk1"/>
              </a:buClr>
              <a:buSzPts val="600"/>
              <a:buFont typeface="Arial"/>
              <a:buChar char="●"/>
            </a:pPr>
            <a:r>
              <a:rPr lang="en-US" sz="700" dirty="0">
                <a:sym typeface="Quicksand Medium"/>
              </a:rPr>
              <a:t>UC media storage (90 days)</a:t>
            </a:r>
          </a:p>
          <a:p>
            <a:pPr marL="269875" indent="-179388">
              <a:buClr>
                <a:schemeClr val="dk1"/>
              </a:buClr>
              <a:buSzPts val="600"/>
              <a:buFont typeface="Arial"/>
              <a:buChar char="●"/>
            </a:pPr>
            <a:r>
              <a:rPr lang="en-US" sz="700" dirty="0">
                <a:sym typeface="Quicksand Medium"/>
              </a:rPr>
              <a:t>QoS reporting and call analytics</a:t>
            </a:r>
          </a:p>
          <a:p>
            <a:pPr marL="269875" indent="-179388">
              <a:buClr>
                <a:schemeClr val="dk1"/>
              </a:buClr>
              <a:buSzPts val="600"/>
              <a:buFont typeface="Arial"/>
              <a:buChar char="●"/>
            </a:pPr>
            <a:r>
              <a:rPr lang="en-US" sz="700" dirty="0">
                <a:sym typeface="Quicksand Medium"/>
              </a:rPr>
              <a:t>Robust PBX telephony  features</a:t>
            </a:r>
            <a:endParaRPr sz="700" dirty="0">
              <a:sym typeface="Quicksand Medium"/>
            </a:endParaRPr>
          </a:p>
        </p:txBody>
      </p:sp>
      <p:cxnSp>
        <p:nvCxnSpPr>
          <p:cNvPr id="214" name="Google Shape;214;g3e408c2ef1a_0_370"/>
          <p:cNvCxnSpPr/>
          <p:nvPr/>
        </p:nvCxnSpPr>
        <p:spPr>
          <a:xfrm rot="10800000" flipH="1">
            <a:off x="349534" y="412972"/>
            <a:ext cx="1678800" cy="600"/>
          </a:xfrm>
          <a:prstGeom prst="straightConnector1">
            <a:avLst/>
          </a:prstGeom>
          <a:noFill/>
          <a:ln w="9525" cap="flat" cmpd="sng">
            <a:solidFill>
              <a:srgbClr val="E22C91"/>
            </a:solidFill>
            <a:prstDash val="solid"/>
            <a:round/>
            <a:headEnd type="none" w="sm" len="sm"/>
            <a:tailEnd type="none" w="sm" len="sm"/>
          </a:ln>
        </p:spPr>
      </p:cxnSp>
      <p:sp>
        <p:nvSpPr>
          <p:cNvPr id="3" name="Google Shape;211;g3e408c2ef1a_0_370">
            <a:extLst>
              <a:ext uri="{FF2B5EF4-FFF2-40B4-BE49-F238E27FC236}">
                <a16:creationId xmlns:a16="http://schemas.microsoft.com/office/drawing/2014/main" id="{373B321A-0BC6-C061-F15A-EDFAAD4C7ED0}"/>
              </a:ext>
            </a:extLst>
          </p:cNvPr>
          <p:cNvSpPr txBox="1"/>
          <p:nvPr/>
        </p:nvSpPr>
        <p:spPr>
          <a:xfrm>
            <a:off x="6817850" y="2478337"/>
            <a:ext cx="1490400" cy="398996"/>
          </a:xfrm>
          <a:prstGeom prst="rect">
            <a:avLst/>
          </a:prstGeom>
          <a:noFill/>
          <a:ln>
            <a:noFill/>
          </a:ln>
        </p:spPr>
        <p:txBody>
          <a:bodyPr spcFirstLastPara="1" wrap="square" lIns="0" tIns="10200" rIns="0" bIns="0" anchor="t" anchorCtr="0">
            <a:spAutoFit/>
          </a:bodyPr>
          <a:lstStyle/>
          <a:p>
            <a:pPr marL="0" marR="0" lvl="0" indent="0" rtl="0">
              <a:lnSpc>
                <a:spcPct val="115000"/>
              </a:lnSpc>
              <a:spcBef>
                <a:spcPts val="1387"/>
              </a:spcBef>
              <a:spcAft>
                <a:spcPts val="396"/>
              </a:spcAft>
              <a:buClr>
                <a:schemeClr val="dk1"/>
              </a:buClr>
              <a:buSzPts val="1090"/>
              <a:buFont typeface="Arial"/>
              <a:buNone/>
            </a:pPr>
            <a:r>
              <a:rPr lang="en" sz="892" b="1" dirty="0">
                <a:solidFill>
                  <a:srgbClr val="18518E"/>
                </a:solidFill>
              </a:rPr>
              <a:t>Additional Features</a:t>
            </a:r>
            <a:endParaRPr sz="892" b="1" i="0" u="none" strike="noStrike" cap="none" dirty="0">
              <a:solidFill>
                <a:srgbClr val="18518E"/>
              </a:solidFill>
              <a:latin typeface="Arial"/>
              <a:ea typeface="Arial"/>
              <a:cs typeface="Arial"/>
              <a:sym typeface="Arial"/>
            </a:endParaRPr>
          </a:p>
        </p:txBody>
      </p:sp>
      <p:sp>
        <p:nvSpPr>
          <p:cNvPr id="5" name="Google Shape;212;g3e408c2ef1a_0_370">
            <a:extLst>
              <a:ext uri="{FF2B5EF4-FFF2-40B4-BE49-F238E27FC236}">
                <a16:creationId xmlns:a16="http://schemas.microsoft.com/office/drawing/2014/main" id="{D75DD166-0598-1B44-7535-589C829B95C2}"/>
              </a:ext>
            </a:extLst>
          </p:cNvPr>
          <p:cNvSpPr txBox="1"/>
          <p:nvPr/>
        </p:nvSpPr>
        <p:spPr>
          <a:xfrm>
            <a:off x="6762087" y="2896695"/>
            <a:ext cx="1599058" cy="871291"/>
          </a:xfrm>
          <a:prstGeom prst="rect">
            <a:avLst/>
          </a:prstGeom>
          <a:noFill/>
          <a:ln>
            <a:noFill/>
          </a:ln>
        </p:spPr>
        <p:txBody>
          <a:bodyPr spcFirstLastPara="1" wrap="square" lIns="0" tIns="9425" rIns="0" bIns="0" anchor="t" anchorCtr="0">
            <a:spAutoFit/>
          </a:bodyPr>
          <a:lstStyle/>
          <a:p>
            <a:pPr marL="269875" lvl="0" indent="-179388">
              <a:buClr>
                <a:schemeClr val="dk1"/>
              </a:buClr>
              <a:buSzPts val="600"/>
              <a:buFont typeface="Arial"/>
              <a:buChar char="●"/>
            </a:pPr>
            <a:r>
              <a:rPr lang="en-US" sz="700" dirty="0">
                <a:sym typeface="Quicksand Medium"/>
              </a:rPr>
              <a:t>Discounts available for longer term agreements (3 year and 5 year discounts available)</a:t>
            </a:r>
          </a:p>
          <a:p>
            <a:pPr marL="269875" lvl="0" indent="-179388">
              <a:buClr>
                <a:schemeClr val="dk1"/>
              </a:buClr>
              <a:buSzPts val="600"/>
              <a:buFont typeface="Arial"/>
              <a:buChar char="●"/>
            </a:pPr>
            <a:endParaRPr lang="en-US" sz="700" dirty="0">
              <a:sym typeface="Quicksand Medium"/>
            </a:endParaRPr>
          </a:p>
          <a:p>
            <a:pPr marL="269875" lvl="0" indent="-179388">
              <a:buClr>
                <a:schemeClr val="dk1"/>
              </a:buClr>
              <a:buSzPts val="600"/>
              <a:buFont typeface="Arial"/>
              <a:buChar char="●"/>
            </a:pPr>
            <a:r>
              <a:rPr lang="en-US" sz="700" dirty="0">
                <a:sym typeface="Quicksand Medium"/>
              </a:rPr>
              <a:t>Extension only lines are $6.95 per month</a:t>
            </a:r>
          </a:p>
          <a:p>
            <a:pPr marL="269875" lvl="0" indent="-179388">
              <a:buClr>
                <a:schemeClr val="dk1"/>
              </a:buClr>
              <a:buSzPts val="600"/>
              <a:buFont typeface="Arial"/>
              <a:buChar char="●"/>
            </a:pPr>
            <a:endParaRPr lang="en-US" sz="700" dirty="0">
              <a:sym typeface="Quicksand Medium"/>
            </a:endParaRPr>
          </a:p>
          <a:p>
            <a:pPr marL="269875" lvl="0" indent="-179388">
              <a:buClr>
                <a:schemeClr val="dk1"/>
              </a:buClr>
              <a:buSzPts val="600"/>
              <a:buFont typeface="Arial"/>
              <a:buChar char="●"/>
            </a:pPr>
            <a:r>
              <a:rPr lang="en-US" sz="700" dirty="0">
                <a:sym typeface="Quicksand Medium"/>
              </a:rPr>
              <a:t>Additional DID numbers $1.00</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sp>
        <p:nvSpPr>
          <p:cNvPr id="219" name="Google Shape;219;g3e408c2ef1a_0_398"/>
          <p:cNvSpPr/>
          <p:nvPr/>
        </p:nvSpPr>
        <p:spPr>
          <a:xfrm>
            <a:off x="247125" y="543126"/>
            <a:ext cx="4178100" cy="1749356"/>
          </a:xfrm>
          <a:prstGeom prst="roundRect">
            <a:avLst>
              <a:gd name="adj" fmla="val 5193"/>
            </a:avLst>
          </a:prstGeom>
          <a:noFill/>
          <a:ln w="12700" cap="flat" cmpd="sng">
            <a:solidFill>
              <a:srgbClr val="FDD704"/>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20" name="Google Shape;220;g3e408c2ef1a_0_398"/>
          <p:cNvSpPr txBox="1">
            <a:spLocks noGrp="1"/>
          </p:cNvSpPr>
          <p:nvPr>
            <p:ph type="sldNum" idx="12"/>
          </p:nvPr>
        </p:nvSpPr>
        <p:spPr>
          <a:xfrm>
            <a:off x="8564569" y="4873005"/>
            <a:ext cx="297300" cy="138600"/>
          </a:xfrm>
          <a:prstGeom prst="rect">
            <a:avLst/>
          </a:prstGeom>
          <a:noFill/>
          <a:ln>
            <a:noFill/>
          </a:ln>
        </p:spPr>
        <p:txBody>
          <a:bodyPr spcFirstLastPara="1" wrap="square" lIns="0" tIns="0" rIns="0" bIns="0" anchor="ctr" anchorCtr="0">
            <a:spAutoFit/>
          </a:bodyPr>
          <a:lstStyle/>
          <a:p>
            <a:pPr marL="25400" lvl="0" indent="0" algn="r" rtl="0">
              <a:lnSpc>
                <a:spcPct val="103777"/>
              </a:lnSpc>
              <a:spcBef>
                <a:spcPts val="0"/>
              </a:spcBef>
              <a:spcAft>
                <a:spcPts val="0"/>
              </a:spcAft>
              <a:buSzPts val="600"/>
              <a:buNone/>
            </a:pPr>
            <a:fld id="{00000000-1234-1234-1234-123412341234}" type="slidenum">
              <a:rPr lang="en"/>
              <a:t>6</a:t>
            </a:fld>
            <a:endParaRPr/>
          </a:p>
        </p:txBody>
      </p:sp>
      <p:sp>
        <p:nvSpPr>
          <p:cNvPr id="221" name="Google Shape;221;g3e408c2ef1a_0_398"/>
          <p:cNvSpPr txBox="1">
            <a:spLocks noGrp="1"/>
          </p:cNvSpPr>
          <p:nvPr>
            <p:ph type="ftr" idx="11"/>
          </p:nvPr>
        </p:nvSpPr>
        <p:spPr>
          <a:xfrm>
            <a:off x="7255096" y="4873005"/>
            <a:ext cx="1428300" cy="107700"/>
          </a:xfrm>
          <a:prstGeom prst="rect">
            <a:avLst/>
          </a:prstGeom>
          <a:noFill/>
          <a:ln>
            <a:noFill/>
          </a:ln>
        </p:spPr>
        <p:txBody>
          <a:bodyPr spcFirstLastPara="1" wrap="square" lIns="0" tIns="0" rIns="0" bIns="0" anchor="ctr" anchorCtr="0">
            <a:spAutoFit/>
          </a:bodyPr>
          <a:lstStyle/>
          <a:p>
            <a:pPr marL="12700" lvl="0" indent="0" algn="ctr" rtl="0">
              <a:lnSpc>
                <a:spcPct val="133428"/>
              </a:lnSpc>
              <a:spcBef>
                <a:spcPts val="0"/>
              </a:spcBef>
              <a:spcAft>
                <a:spcPts val="0"/>
              </a:spcAft>
              <a:buSzPts val="700"/>
              <a:buNone/>
            </a:pPr>
            <a:r>
              <a:rPr lang="en" sz="700"/>
              <a:t>FOR INTERNAL USE ONLY</a:t>
            </a:r>
            <a:endParaRPr/>
          </a:p>
        </p:txBody>
      </p:sp>
      <p:sp>
        <p:nvSpPr>
          <p:cNvPr id="222" name="Google Shape;222;g3e408c2ef1a_0_398"/>
          <p:cNvSpPr txBox="1"/>
          <p:nvPr/>
        </p:nvSpPr>
        <p:spPr>
          <a:xfrm>
            <a:off x="280200" y="147837"/>
            <a:ext cx="4623408" cy="196203"/>
          </a:xfrm>
          <a:prstGeom prst="rect">
            <a:avLst/>
          </a:prstGeom>
          <a:noFill/>
          <a:ln>
            <a:noFill/>
          </a:ln>
        </p:spPr>
        <p:txBody>
          <a:bodyPr spcFirstLastPara="1" wrap="square" lIns="0" tIns="11425" rIns="0" bIns="0" anchor="t" anchorCtr="0">
            <a:spAutoFit/>
          </a:bodyPr>
          <a:lstStyle/>
          <a:p>
            <a:pPr marL="12700" marR="0" lvl="0" indent="0" algn="l" rtl="0">
              <a:lnSpc>
                <a:spcPct val="100000"/>
              </a:lnSpc>
              <a:spcBef>
                <a:spcPts val="0"/>
              </a:spcBef>
              <a:spcAft>
                <a:spcPts val="0"/>
              </a:spcAft>
              <a:buClr>
                <a:srgbClr val="000000"/>
              </a:buClr>
              <a:buSzPts val="1200"/>
              <a:buFont typeface="Arial"/>
              <a:buNone/>
            </a:pPr>
            <a:r>
              <a:rPr lang="en" sz="1200" b="1" dirty="0">
                <a:solidFill>
                  <a:srgbClr val="E22C91"/>
                </a:solidFill>
              </a:rPr>
              <a:t>New Phone Options</a:t>
            </a:r>
            <a:endParaRPr sz="1200" b="1" i="0" u="none" strike="noStrike" cap="none" dirty="0">
              <a:solidFill>
                <a:srgbClr val="E22C91"/>
              </a:solidFill>
              <a:latin typeface="Arial"/>
              <a:ea typeface="Arial"/>
              <a:cs typeface="Arial"/>
              <a:sym typeface="Arial"/>
            </a:endParaRPr>
          </a:p>
        </p:txBody>
      </p:sp>
      <p:pic>
        <p:nvPicPr>
          <p:cNvPr id="223" name="Google Shape;223;g3e408c2ef1a_0_398" title="TFB_Registered-Partner_Logo_PRI_RGB_on-W_2022-03-25 (1) (002).png"/>
          <p:cNvPicPr preferRelativeResize="0"/>
          <p:nvPr/>
        </p:nvPicPr>
        <p:blipFill rotWithShape="1">
          <a:blip r:embed="rId3">
            <a:alphaModFix/>
          </a:blip>
          <a:srcRect/>
          <a:stretch/>
        </p:blipFill>
        <p:spPr>
          <a:xfrm>
            <a:off x="239775" y="4723200"/>
            <a:ext cx="1091282" cy="276900"/>
          </a:xfrm>
          <a:prstGeom prst="rect">
            <a:avLst/>
          </a:prstGeom>
          <a:noFill/>
          <a:ln>
            <a:noFill/>
          </a:ln>
        </p:spPr>
      </p:pic>
      <p:sp>
        <p:nvSpPr>
          <p:cNvPr id="224" name="Google Shape;224;g3e408c2ef1a_0_398"/>
          <p:cNvSpPr txBox="1"/>
          <p:nvPr/>
        </p:nvSpPr>
        <p:spPr>
          <a:xfrm>
            <a:off x="394083" y="625538"/>
            <a:ext cx="3711600" cy="21540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 sz="800" b="1" dirty="0">
                <a:solidFill>
                  <a:srgbClr val="18518E"/>
                </a:solidFill>
              </a:rPr>
              <a:t>When To Position the Communication Hub </a:t>
            </a:r>
            <a:endParaRPr sz="800" b="0" i="0" u="none" strike="noStrike" cap="none" dirty="0">
              <a:solidFill>
                <a:srgbClr val="18518E"/>
              </a:solidFill>
              <a:latin typeface="Arial"/>
              <a:ea typeface="Arial"/>
              <a:cs typeface="Arial"/>
              <a:sym typeface="Arial"/>
            </a:endParaRPr>
          </a:p>
        </p:txBody>
      </p:sp>
      <p:sp>
        <p:nvSpPr>
          <p:cNvPr id="225" name="Google Shape;225;g3e408c2ef1a_0_398"/>
          <p:cNvSpPr txBox="1"/>
          <p:nvPr/>
        </p:nvSpPr>
        <p:spPr>
          <a:xfrm>
            <a:off x="297682" y="2414100"/>
            <a:ext cx="2926800" cy="134647"/>
          </a:xfrm>
          <a:prstGeom prst="rect">
            <a:avLst/>
          </a:prstGeom>
          <a:noFill/>
          <a:ln>
            <a:noFill/>
          </a:ln>
        </p:spPr>
        <p:txBody>
          <a:bodyPr spcFirstLastPara="1" wrap="square" lIns="0" tIns="11425" rIns="0" bIns="0" anchor="t" anchorCtr="0">
            <a:spAutoFit/>
          </a:bodyPr>
          <a:lstStyle/>
          <a:p>
            <a:pPr marL="12700" marR="0" lvl="0" indent="0" algn="l" rtl="0">
              <a:lnSpc>
                <a:spcPct val="100000"/>
              </a:lnSpc>
              <a:spcBef>
                <a:spcPts val="0"/>
              </a:spcBef>
              <a:spcAft>
                <a:spcPts val="0"/>
              </a:spcAft>
              <a:buClr>
                <a:srgbClr val="000000"/>
              </a:buClr>
              <a:buSzPts val="1200"/>
              <a:buFont typeface="Arial"/>
              <a:buNone/>
            </a:pPr>
            <a:r>
              <a:rPr lang="en" sz="800" b="1" dirty="0">
                <a:solidFill>
                  <a:srgbClr val="18518E"/>
                </a:solidFill>
              </a:rPr>
              <a:t>Why Customers Choose It </a:t>
            </a:r>
            <a:endParaRPr sz="800" b="1" i="0" u="none" strike="noStrike" cap="none" dirty="0">
              <a:solidFill>
                <a:srgbClr val="18518E"/>
              </a:solidFill>
              <a:latin typeface="Arial"/>
              <a:ea typeface="Arial"/>
              <a:cs typeface="Arial"/>
              <a:sym typeface="Arial"/>
            </a:endParaRPr>
          </a:p>
        </p:txBody>
      </p:sp>
      <p:cxnSp>
        <p:nvCxnSpPr>
          <p:cNvPr id="226" name="Google Shape;226;g3e408c2ef1a_0_398"/>
          <p:cNvCxnSpPr>
            <a:cxnSpLocks/>
          </p:cNvCxnSpPr>
          <p:nvPr/>
        </p:nvCxnSpPr>
        <p:spPr>
          <a:xfrm>
            <a:off x="4547650" y="2632875"/>
            <a:ext cx="0" cy="1734543"/>
          </a:xfrm>
          <a:prstGeom prst="straightConnector1">
            <a:avLst/>
          </a:prstGeom>
          <a:noFill/>
          <a:ln w="9525" cap="flat" cmpd="sng">
            <a:solidFill>
              <a:srgbClr val="E22C91"/>
            </a:solidFill>
            <a:prstDash val="solid"/>
            <a:round/>
            <a:headEnd type="none" w="sm" len="sm"/>
            <a:tailEnd type="none" w="sm" len="sm"/>
          </a:ln>
        </p:spPr>
      </p:cxnSp>
      <p:sp>
        <p:nvSpPr>
          <p:cNvPr id="227" name="Google Shape;227;g3e408c2ef1a_0_398"/>
          <p:cNvSpPr txBox="1"/>
          <p:nvPr/>
        </p:nvSpPr>
        <p:spPr>
          <a:xfrm>
            <a:off x="297675" y="2655661"/>
            <a:ext cx="3978900" cy="1212355"/>
          </a:xfrm>
          <a:prstGeom prst="rect">
            <a:avLst/>
          </a:prstGeom>
          <a:noFill/>
          <a:ln>
            <a:noFill/>
          </a:ln>
        </p:spPr>
        <p:txBody>
          <a:bodyPr spcFirstLastPara="1" wrap="square" lIns="0" tIns="27150" rIns="0" bIns="0" anchor="t" anchorCtr="0">
            <a:spAutoFit/>
          </a:bodyPr>
          <a:lstStyle/>
          <a:p>
            <a:pPr lvl="0">
              <a:buClr>
                <a:schemeClr val="dk1"/>
              </a:buClr>
              <a:buSzPts val="1100"/>
            </a:pPr>
            <a:r>
              <a:rPr lang="en-US" sz="700" dirty="0">
                <a:latin typeface="+mj-lt"/>
              </a:rPr>
              <a:t>The Communication Hub provides a professional business phone experience without requiring traditional desk phones.</a:t>
            </a:r>
          </a:p>
          <a:p>
            <a:pPr lvl="0">
              <a:buClr>
                <a:schemeClr val="dk1"/>
              </a:buClr>
              <a:buSzPts val="1100"/>
            </a:pPr>
            <a:endParaRPr sz="700" dirty="0">
              <a:latin typeface="+mj-lt"/>
              <a:ea typeface="Quicksand Medium"/>
              <a:cs typeface="Quicksand Medium"/>
              <a:sym typeface="Quicksand Medium"/>
            </a:endParaRPr>
          </a:p>
          <a:p>
            <a:pPr marL="0" lvl="0" indent="0" algn="l" rtl="0">
              <a:spcBef>
                <a:spcPts val="0"/>
              </a:spcBef>
              <a:spcAft>
                <a:spcPts val="0"/>
              </a:spcAft>
              <a:buClr>
                <a:schemeClr val="dk1"/>
              </a:buClr>
              <a:buSzPts val="1100"/>
              <a:buFont typeface="Arial"/>
              <a:buNone/>
            </a:pPr>
            <a:r>
              <a:rPr lang="en" sz="700" b="1" dirty="0">
                <a:latin typeface="+mj-lt"/>
                <a:ea typeface="Quicksand"/>
                <a:cs typeface="Quicksand"/>
                <a:sym typeface="Quicksand"/>
              </a:rPr>
              <a:t>Key advantages:</a:t>
            </a:r>
            <a:endParaRPr sz="700" b="1" dirty="0">
              <a:latin typeface="+mj-lt"/>
              <a:ea typeface="Quicksand"/>
              <a:cs typeface="Quicksand"/>
              <a:sym typeface="Quicksand"/>
            </a:endParaRPr>
          </a:p>
          <a:p>
            <a:pPr marL="0" lvl="0" indent="0" algn="l" rtl="0">
              <a:spcBef>
                <a:spcPts val="0"/>
              </a:spcBef>
              <a:spcAft>
                <a:spcPts val="0"/>
              </a:spcAft>
              <a:buClr>
                <a:schemeClr val="dk1"/>
              </a:buClr>
              <a:buSzPts val="1100"/>
              <a:buFont typeface="Arial"/>
              <a:buNone/>
            </a:pPr>
            <a:endParaRPr sz="700" dirty="0">
              <a:latin typeface="+mj-lt"/>
              <a:ea typeface="Quicksand Medium"/>
              <a:cs typeface="Quicksand Medium"/>
              <a:sym typeface="Quicksand Medium"/>
            </a:endParaRPr>
          </a:p>
          <a:p>
            <a:pPr marL="269875" indent="-179388">
              <a:buClr>
                <a:schemeClr val="dk1"/>
              </a:buClr>
              <a:buSzPts val="600"/>
              <a:buFont typeface="Arial"/>
              <a:buChar char="●"/>
            </a:pPr>
            <a:r>
              <a:rPr lang="en-US" sz="700" dirty="0"/>
              <a:t>Professional business phone system in one application </a:t>
            </a:r>
          </a:p>
          <a:p>
            <a:pPr marL="269875" indent="-179388">
              <a:buClr>
                <a:schemeClr val="dk1"/>
              </a:buClr>
              <a:buSzPts val="600"/>
              <a:buFont typeface="Arial"/>
              <a:buChar char="●"/>
            </a:pPr>
            <a:r>
              <a:rPr lang="en-US" sz="700" dirty="0"/>
              <a:t>Auto Attendant and call routing</a:t>
            </a:r>
          </a:p>
          <a:p>
            <a:pPr marL="269875" indent="-179388">
              <a:buClr>
                <a:schemeClr val="dk1"/>
              </a:buClr>
              <a:buSzPts val="600"/>
              <a:buFont typeface="Arial"/>
              <a:buChar char="●"/>
            </a:pPr>
            <a:r>
              <a:rPr lang="en-US" sz="700" dirty="0"/>
              <a:t>Business texting and team messaging</a:t>
            </a:r>
          </a:p>
          <a:p>
            <a:pPr marL="269875" indent="-179388">
              <a:buClr>
                <a:schemeClr val="dk1"/>
              </a:buClr>
              <a:buSzPts val="600"/>
              <a:buFont typeface="Arial"/>
              <a:buChar char="●"/>
            </a:pPr>
            <a:r>
              <a:rPr lang="en-US" sz="700" dirty="0"/>
              <a:t>Shared company phone number management </a:t>
            </a:r>
          </a:p>
          <a:p>
            <a:pPr marL="269875" indent="-179388">
              <a:buClr>
                <a:schemeClr val="dk1"/>
              </a:buClr>
              <a:buSzPts val="600"/>
              <a:buFont typeface="Arial"/>
              <a:buChar char="●"/>
            </a:pPr>
            <a:r>
              <a:rPr lang="en-US" sz="700" dirty="0"/>
              <a:t>Transfer calls between employees Improve customer responsiveness </a:t>
            </a:r>
          </a:p>
          <a:p>
            <a:pPr marL="269875" indent="-179388">
              <a:buClr>
                <a:schemeClr val="dk1"/>
              </a:buClr>
              <a:buSzPts val="600"/>
              <a:buFont typeface="Arial"/>
              <a:buChar char="●"/>
            </a:pPr>
            <a:r>
              <a:rPr lang="en-US" sz="700" dirty="0"/>
              <a:t>Works across desktop, mobile, and web</a:t>
            </a:r>
            <a:endParaRPr sz="700" dirty="0">
              <a:sym typeface="Quicksand Medium"/>
            </a:endParaRPr>
          </a:p>
        </p:txBody>
      </p:sp>
      <p:sp>
        <p:nvSpPr>
          <p:cNvPr id="228" name="Google Shape;228;g3e408c2ef1a_0_398"/>
          <p:cNvSpPr txBox="1"/>
          <p:nvPr/>
        </p:nvSpPr>
        <p:spPr>
          <a:xfrm>
            <a:off x="275673" y="3770816"/>
            <a:ext cx="2264400" cy="330832"/>
          </a:xfrm>
          <a:prstGeom prst="rect">
            <a:avLst/>
          </a:prstGeom>
          <a:noFill/>
          <a:ln>
            <a:noFill/>
          </a:ln>
        </p:spPr>
        <p:txBody>
          <a:bodyPr spcFirstLastPara="1" wrap="square" lIns="0" tIns="27150" rIns="0" bIns="0" anchor="t" anchorCtr="0">
            <a:spAutoFit/>
          </a:bodyPr>
          <a:lstStyle/>
          <a:p>
            <a:pPr marL="0" marR="0" lvl="0" indent="0" algn="l" rtl="0">
              <a:lnSpc>
                <a:spcPct val="115000"/>
              </a:lnSpc>
              <a:spcBef>
                <a:spcPts val="1400"/>
              </a:spcBef>
              <a:spcAft>
                <a:spcPts val="0"/>
              </a:spcAft>
              <a:buClr>
                <a:srgbClr val="000000"/>
              </a:buClr>
              <a:buSzPts val="800"/>
              <a:buFont typeface="Arial"/>
              <a:buNone/>
            </a:pPr>
            <a:r>
              <a:rPr lang="en" sz="700" b="1" dirty="0">
                <a:solidFill>
                  <a:srgbClr val="18518E"/>
                </a:solidFill>
                <a:latin typeface="+mj-lt"/>
              </a:rPr>
              <a:t>Positioning Statement </a:t>
            </a:r>
            <a:endParaRPr sz="700" b="0" i="0" u="none" strike="noStrike" cap="none" dirty="0">
              <a:solidFill>
                <a:srgbClr val="000000"/>
              </a:solidFill>
              <a:latin typeface="+mj-lt"/>
              <a:ea typeface="Arial"/>
              <a:cs typeface="Arial"/>
              <a:sym typeface="Arial"/>
            </a:endParaRPr>
          </a:p>
        </p:txBody>
      </p:sp>
      <p:sp>
        <p:nvSpPr>
          <p:cNvPr id="229" name="Google Shape;229;g3e408c2ef1a_0_398"/>
          <p:cNvSpPr txBox="1"/>
          <p:nvPr/>
        </p:nvSpPr>
        <p:spPr>
          <a:xfrm>
            <a:off x="275673" y="4124559"/>
            <a:ext cx="3978900" cy="242859"/>
          </a:xfrm>
          <a:prstGeom prst="rect">
            <a:avLst/>
          </a:prstGeom>
          <a:noFill/>
          <a:ln>
            <a:noFill/>
          </a:ln>
        </p:spPr>
        <p:txBody>
          <a:bodyPr spcFirstLastPara="1" wrap="square" lIns="0" tIns="27150" rIns="0" bIns="0" anchor="t" anchorCtr="0">
            <a:spAutoFit/>
          </a:bodyPr>
          <a:lstStyle/>
          <a:p>
            <a:pPr lvl="0">
              <a:buSzPts val="600"/>
            </a:pPr>
            <a:r>
              <a:rPr lang="en-US" sz="700" dirty="0">
                <a:latin typeface="+mj-lt"/>
              </a:rPr>
              <a:t>"The Communication Hub is designed for businesses that need a professional phone system experience with call routing, team collaboration, and centralized communications."</a:t>
            </a:r>
            <a:endParaRPr sz="700" dirty="0">
              <a:latin typeface="+mj-lt"/>
              <a:sym typeface="Quicksand Medium"/>
            </a:endParaRPr>
          </a:p>
        </p:txBody>
      </p:sp>
      <p:cxnSp>
        <p:nvCxnSpPr>
          <p:cNvPr id="230" name="Google Shape;230;g3e408c2ef1a_0_398"/>
          <p:cNvCxnSpPr/>
          <p:nvPr/>
        </p:nvCxnSpPr>
        <p:spPr>
          <a:xfrm rot="10800000" flipH="1">
            <a:off x="290775" y="416462"/>
            <a:ext cx="2897400" cy="3600"/>
          </a:xfrm>
          <a:prstGeom prst="straightConnector1">
            <a:avLst/>
          </a:prstGeom>
          <a:noFill/>
          <a:ln w="9525" cap="flat" cmpd="sng">
            <a:solidFill>
              <a:srgbClr val="E22C91"/>
            </a:solidFill>
            <a:prstDash val="solid"/>
            <a:round/>
            <a:headEnd type="none" w="sm" len="sm"/>
            <a:tailEnd type="none" w="sm" len="sm"/>
          </a:ln>
        </p:spPr>
      </p:cxnSp>
      <p:sp>
        <p:nvSpPr>
          <p:cNvPr id="232" name="Google Shape;232;g3e408c2ef1a_0_398"/>
          <p:cNvSpPr txBox="1"/>
          <p:nvPr/>
        </p:nvSpPr>
        <p:spPr>
          <a:xfrm>
            <a:off x="415850" y="798449"/>
            <a:ext cx="1860525" cy="1384964"/>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600" b="1" dirty="0">
                <a:solidFill>
                  <a:srgbClr val="18518E"/>
                </a:solidFill>
                <a:latin typeface="+mj-lt"/>
                <a:ea typeface="Quicksand"/>
                <a:cs typeface="Quicksand"/>
                <a:sym typeface="Quicksand"/>
              </a:rPr>
              <a:t>Best Fit Industries</a:t>
            </a:r>
            <a:endParaRPr sz="600" b="1" dirty="0">
              <a:solidFill>
                <a:srgbClr val="18518E"/>
              </a:solidFill>
              <a:latin typeface="+mj-lt"/>
              <a:ea typeface="Quicksand"/>
              <a:cs typeface="Quicksand"/>
              <a:sym typeface="Quicksand"/>
            </a:endParaRPr>
          </a:p>
          <a:p>
            <a:pPr marL="0" lvl="0" indent="0" algn="l" rtl="0">
              <a:spcBef>
                <a:spcPts val="0"/>
              </a:spcBef>
              <a:spcAft>
                <a:spcPts val="0"/>
              </a:spcAft>
              <a:buNone/>
            </a:pPr>
            <a:endParaRPr sz="600" dirty="0">
              <a:solidFill>
                <a:schemeClr val="dk1"/>
              </a:solidFill>
              <a:latin typeface="+mj-lt"/>
              <a:ea typeface="Quicksand Medium"/>
              <a:cs typeface="Quicksand Medium"/>
              <a:sym typeface="Quicksand Medium"/>
            </a:endParaRPr>
          </a:p>
          <a:p>
            <a:pPr marL="0" lvl="0" indent="0" algn="l" rtl="0">
              <a:spcBef>
                <a:spcPts val="0"/>
              </a:spcBef>
              <a:spcAft>
                <a:spcPts val="0"/>
              </a:spcAft>
              <a:buNone/>
            </a:pPr>
            <a:r>
              <a:rPr lang="en" sz="600" b="1" dirty="0">
                <a:solidFill>
                  <a:srgbClr val="E22C91"/>
                </a:solidFill>
                <a:latin typeface="+mj-lt"/>
                <a:ea typeface="Quicksand"/>
                <a:cs typeface="Quicksand"/>
                <a:sym typeface="Quicksand"/>
              </a:rPr>
              <a:t>Office-Based Businesses</a:t>
            </a:r>
            <a:endParaRPr sz="600" b="1" dirty="0">
              <a:solidFill>
                <a:srgbClr val="E22C91"/>
              </a:solidFill>
              <a:latin typeface="+mj-lt"/>
              <a:ea typeface="Quicksand"/>
              <a:cs typeface="Quicksand"/>
              <a:sym typeface="Quicksand"/>
            </a:endParaRPr>
          </a:p>
          <a:p>
            <a:pPr marL="269875" lvl="0" indent="-179388">
              <a:buClr>
                <a:schemeClr val="dk1"/>
              </a:buClr>
              <a:buSzPts val="600"/>
              <a:buFont typeface="Arial"/>
              <a:buChar char="●"/>
            </a:pPr>
            <a:r>
              <a:rPr lang="en" sz="600" dirty="0">
                <a:sym typeface="Quicksand Medium"/>
              </a:rPr>
              <a:t>Medical Offices</a:t>
            </a:r>
          </a:p>
          <a:p>
            <a:pPr marL="269875" lvl="0" indent="-179388">
              <a:buClr>
                <a:schemeClr val="dk1"/>
              </a:buClr>
              <a:buSzPts val="600"/>
              <a:buFont typeface="Arial"/>
              <a:buChar char="●"/>
            </a:pPr>
            <a:r>
              <a:rPr lang="en" sz="600" dirty="0">
                <a:sym typeface="Quicksand Medium"/>
              </a:rPr>
              <a:t>Dental Practices</a:t>
            </a:r>
          </a:p>
          <a:p>
            <a:pPr marL="269875" lvl="0" indent="-179388">
              <a:buClr>
                <a:schemeClr val="dk1"/>
              </a:buClr>
              <a:buSzPts val="600"/>
              <a:buFont typeface="Arial"/>
              <a:buChar char="●"/>
            </a:pPr>
            <a:r>
              <a:rPr lang="en" sz="600" dirty="0">
                <a:sym typeface="Quicksand Medium"/>
              </a:rPr>
              <a:t>Law Firms</a:t>
            </a:r>
          </a:p>
          <a:p>
            <a:pPr marL="269875" lvl="0" indent="-179388">
              <a:buClr>
                <a:schemeClr val="dk1"/>
              </a:buClr>
              <a:buSzPts val="600"/>
              <a:buFont typeface="Arial"/>
              <a:buChar char="●"/>
            </a:pPr>
            <a:r>
              <a:rPr lang="en" sz="600" dirty="0">
                <a:sym typeface="Quicksand Medium"/>
              </a:rPr>
              <a:t>Accounting Firms</a:t>
            </a:r>
          </a:p>
          <a:p>
            <a:pPr marL="184150" lvl="0" algn="l" rtl="0">
              <a:spcBef>
                <a:spcPts val="0"/>
              </a:spcBef>
              <a:spcAft>
                <a:spcPts val="0"/>
              </a:spcAft>
              <a:buClr>
                <a:schemeClr val="dk1"/>
              </a:buClr>
              <a:buSzPts val="700"/>
            </a:pPr>
            <a:endParaRPr sz="600" dirty="0">
              <a:solidFill>
                <a:schemeClr val="dk1"/>
              </a:solidFill>
              <a:latin typeface="+mj-lt"/>
              <a:ea typeface="Quicksand Medium"/>
              <a:cs typeface="Quicksand Medium"/>
              <a:sym typeface="Quicksand Medium"/>
            </a:endParaRPr>
          </a:p>
          <a:p>
            <a:pPr marL="0" lvl="0" indent="0" algn="l" rtl="0">
              <a:spcBef>
                <a:spcPts val="0"/>
              </a:spcBef>
              <a:spcAft>
                <a:spcPts val="0"/>
              </a:spcAft>
              <a:buNone/>
            </a:pPr>
            <a:r>
              <a:rPr lang="en" sz="600" b="1" dirty="0">
                <a:solidFill>
                  <a:srgbClr val="E22C91"/>
                </a:solidFill>
                <a:latin typeface="+mj-lt"/>
                <a:ea typeface="Quicksand"/>
                <a:cs typeface="Quicksand"/>
                <a:sym typeface="Quicksand"/>
              </a:rPr>
              <a:t>Customer Service Focused Businesses</a:t>
            </a:r>
            <a:endParaRPr sz="600" b="1" dirty="0">
              <a:solidFill>
                <a:srgbClr val="E22C91"/>
              </a:solidFill>
              <a:latin typeface="+mj-lt"/>
              <a:ea typeface="Quicksand"/>
              <a:cs typeface="Quicksand"/>
              <a:sym typeface="Quicksand"/>
            </a:endParaRPr>
          </a:p>
          <a:p>
            <a:pPr marL="269875" indent="-179388">
              <a:buClr>
                <a:schemeClr val="dk1"/>
              </a:buClr>
              <a:buSzPts val="600"/>
              <a:buFont typeface="Arial"/>
              <a:buChar char="●"/>
            </a:pPr>
            <a:r>
              <a:rPr lang="en" sz="600" dirty="0">
                <a:sym typeface="Quicksand Medium"/>
              </a:rPr>
              <a:t>Property Management</a:t>
            </a:r>
          </a:p>
          <a:p>
            <a:pPr marL="269875" indent="-179388">
              <a:buClr>
                <a:schemeClr val="dk1"/>
              </a:buClr>
              <a:buSzPts val="600"/>
              <a:buFont typeface="Arial"/>
              <a:buChar char="●"/>
            </a:pPr>
            <a:r>
              <a:rPr lang="en" sz="600" dirty="0">
                <a:sym typeface="Quicksand Medium"/>
              </a:rPr>
              <a:t>Insurance Agencies</a:t>
            </a:r>
          </a:p>
          <a:p>
            <a:pPr marL="269875" indent="-179388">
              <a:buClr>
                <a:schemeClr val="dk1"/>
              </a:buClr>
              <a:buSzPts val="600"/>
              <a:buFont typeface="Arial"/>
              <a:buChar char="●"/>
            </a:pPr>
            <a:r>
              <a:rPr lang="en" sz="600" dirty="0">
                <a:sym typeface="Quicksand Medium"/>
              </a:rPr>
              <a:t>Finanical Services</a:t>
            </a:r>
          </a:p>
          <a:p>
            <a:pPr marL="269875" indent="-179388">
              <a:buClr>
                <a:schemeClr val="dk1"/>
              </a:buClr>
              <a:buSzPts val="600"/>
              <a:buFont typeface="Arial"/>
              <a:buChar char="●"/>
            </a:pPr>
            <a:r>
              <a:rPr lang="en" sz="600" dirty="0">
                <a:sym typeface="Quicksand Medium"/>
              </a:rPr>
              <a:t>Call Centers</a:t>
            </a:r>
            <a:endParaRPr sz="600" dirty="0">
              <a:sym typeface="Quicksand Medium"/>
            </a:endParaRPr>
          </a:p>
        </p:txBody>
      </p:sp>
      <p:sp>
        <p:nvSpPr>
          <p:cNvPr id="233" name="Google Shape;233;g3e408c2ef1a_0_398"/>
          <p:cNvSpPr txBox="1"/>
          <p:nvPr/>
        </p:nvSpPr>
        <p:spPr>
          <a:xfrm>
            <a:off x="2385425" y="786674"/>
            <a:ext cx="1722600" cy="1384964"/>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600" b="1" dirty="0">
                <a:solidFill>
                  <a:srgbClr val="18518E"/>
                </a:solidFill>
                <a:latin typeface="+mj-lt"/>
                <a:ea typeface="Quicksand"/>
                <a:cs typeface="Quicksand"/>
                <a:sym typeface="Quicksand"/>
              </a:rPr>
              <a:t>Best Fit Industries</a:t>
            </a:r>
            <a:endParaRPr sz="600" b="1" dirty="0">
              <a:solidFill>
                <a:srgbClr val="18518E"/>
              </a:solidFill>
              <a:latin typeface="+mj-lt"/>
              <a:ea typeface="Quicksand"/>
              <a:cs typeface="Quicksand"/>
              <a:sym typeface="Quicksand"/>
            </a:endParaRPr>
          </a:p>
          <a:p>
            <a:pPr marL="0" lvl="0" indent="0" algn="l" rtl="0">
              <a:spcBef>
                <a:spcPts val="0"/>
              </a:spcBef>
              <a:spcAft>
                <a:spcPts val="0"/>
              </a:spcAft>
              <a:buNone/>
            </a:pPr>
            <a:endParaRPr sz="600" dirty="0">
              <a:solidFill>
                <a:schemeClr val="dk1"/>
              </a:solidFill>
              <a:latin typeface="+mj-lt"/>
              <a:ea typeface="Quicksand Medium"/>
              <a:cs typeface="Quicksand Medium"/>
              <a:sym typeface="Quicksand Medium"/>
            </a:endParaRPr>
          </a:p>
          <a:p>
            <a:pPr marL="0" lvl="0" indent="0" algn="l" rtl="0">
              <a:spcBef>
                <a:spcPts val="0"/>
              </a:spcBef>
              <a:spcAft>
                <a:spcPts val="0"/>
              </a:spcAft>
              <a:buNone/>
            </a:pPr>
            <a:r>
              <a:rPr lang="en" sz="600" b="1" dirty="0">
                <a:solidFill>
                  <a:srgbClr val="E22C91"/>
                </a:solidFill>
                <a:latin typeface="+mj-lt"/>
                <a:ea typeface="Quicksand"/>
                <a:cs typeface="Quicksand"/>
                <a:sym typeface="Quicksand"/>
              </a:rPr>
              <a:t>Front Desk Envirnoments</a:t>
            </a:r>
            <a:endParaRPr sz="600" b="1" dirty="0">
              <a:solidFill>
                <a:srgbClr val="E22C91"/>
              </a:solidFill>
              <a:latin typeface="+mj-lt"/>
              <a:ea typeface="Quicksand"/>
              <a:cs typeface="Quicksand"/>
              <a:sym typeface="Quicksand"/>
            </a:endParaRPr>
          </a:p>
          <a:p>
            <a:pPr marL="269875" lvl="0" indent="-179388">
              <a:buClr>
                <a:schemeClr val="dk1"/>
              </a:buClr>
              <a:buSzPts val="600"/>
              <a:buFont typeface="Arial"/>
              <a:buChar char="●"/>
            </a:pPr>
            <a:r>
              <a:rPr lang="en" sz="600" dirty="0">
                <a:sym typeface="Quicksand Medium"/>
              </a:rPr>
              <a:t>Auto Dealers</a:t>
            </a:r>
          </a:p>
          <a:p>
            <a:pPr marL="269875" lvl="0" indent="-179388">
              <a:buClr>
                <a:schemeClr val="dk1"/>
              </a:buClr>
              <a:buSzPts val="600"/>
              <a:buFont typeface="Arial"/>
              <a:buChar char="●"/>
            </a:pPr>
            <a:r>
              <a:rPr lang="en" sz="600" dirty="0">
                <a:sym typeface="Quicksand Medium"/>
              </a:rPr>
              <a:t>Veterinary Clinics</a:t>
            </a:r>
          </a:p>
          <a:p>
            <a:pPr marL="269875" lvl="0" indent="-179388">
              <a:buClr>
                <a:schemeClr val="dk1"/>
              </a:buClr>
              <a:buSzPts val="600"/>
              <a:buFont typeface="Arial"/>
              <a:buChar char="●"/>
            </a:pPr>
            <a:r>
              <a:rPr lang="en" sz="600" dirty="0">
                <a:sym typeface="Quicksand Medium"/>
              </a:rPr>
              <a:t>Professional Offices</a:t>
            </a:r>
          </a:p>
          <a:p>
            <a:pPr marL="269875" lvl="0" indent="-179388">
              <a:buClr>
                <a:schemeClr val="dk1"/>
              </a:buClr>
              <a:buSzPts val="600"/>
              <a:buFont typeface="Arial"/>
              <a:buChar char="●"/>
            </a:pPr>
            <a:r>
              <a:rPr lang="en" sz="600" dirty="0">
                <a:sym typeface="Quicksand Medium"/>
              </a:rPr>
              <a:t>Nonprofits</a:t>
            </a:r>
          </a:p>
          <a:p>
            <a:pPr marL="184150" lvl="0" algn="l" rtl="0">
              <a:spcBef>
                <a:spcPts val="0"/>
              </a:spcBef>
              <a:spcAft>
                <a:spcPts val="0"/>
              </a:spcAft>
              <a:buSzPts val="700"/>
            </a:pPr>
            <a:endParaRPr sz="600" dirty="0">
              <a:latin typeface="+mj-lt"/>
              <a:ea typeface="Quicksand Medium"/>
              <a:cs typeface="Quicksand Medium"/>
              <a:sym typeface="Quicksand Medium"/>
            </a:endParaRPr>
          </a:p>
          <a:p>
            <a:pPr marL="0" lvl="0" indent="0" algn="l" rtl="0">
              <a:spcBef>
                <a:spcPts val="0"/>
              </a:spcBef>
              <a:spcAft>
                <a:spcPts val="0"/>
              </a:spcAft>
              <a:buNone/>
            </a:pPr>
            <a:r>
              <a:rPr lang="en" sz="600" b="1" dirty="0">
                <a:solidFill>
                  <a:srgbClr val="E22C91"/>
                </a:solidFill>
                <a:latin typeface="+mj-lt"/>
                <a:ea typeface="Quicksand"/>
                <a:cs typeface="Quicksand"/>
                <a:sym typeface="Quicksand"/>
              </a:rPr>
              <a:t>Businesses</a:t>
            </a:r>
            <a:endParaRPr sz="600" b="1" dirty="0">
              <a:solidFill>
                <a:srgbClr val="E22C91"/>
              </a:solidFill>
              <a:latin typeface="+mj-lt"/>
              <a:ea typeface="Quicksand"/>
              <a:cs typeface="Quicksand"/>
              <a:sym typeface="Quicksand"/>
            </a:endParaRPr>
          </a:p>
          <a:p>
            <a:pPr marL="269875" indent="-179388">
              <a:buClr>
                <a:schemeClr val="dk1"/>
              </a:buClr>
              <a:buSzPts val="600"/>
              <a:buFont typeface="Arial"/>
              <a:buChar char="●"/>
            </a:pPr>
            <a:r>
              <a:rPr lang="en" sz="600" dirty="0">
                <a:sym typeface="Quicksand Medium"/>
              </a:rPr>
              <a:t>Multi-Employee Offices</a:t>
            </a:r>
          </a:p>
          <a:p>
            <a:pPr marL="269875" indent="-179388">
              <a:buClr>
                <a:schemeClr val="dk1"/>
              </a:buClr>
              <a:buSzPts val="600"/>
              <a:buFont typeface="Arial"/>
              <a:buChar char="●"/>
            </a:pPr>
            <a:r>
              <a:rPr lang="en" sz="600" dirty="0">
                <a:sym typeface="Quicksand Medium"/>
              </a:rPr>
              <a:t>Multi-Location Businesses</a:t>
            </a:r>
          </a:p>
          <a:p>
            <a:pPr marL="269875" indent="-179388">
              <a:buClr>
                <a:schemeClr val="dk1"/>
              </a:buClr>
              <a:buSzPts val="600"/>
              <a:buFont typeface="Arial"/>
              <a:buChar char="●"/>
            </a:pPr>
            <a:r>
              <a:rPr lang="en" sz="600" dirty="0">
                <a:sym typeface="Quicksand Medium"/>
              </a:rPr>
              <a:t>Teams Requiring Shared Call Handling</a:t>
            </a:r>
            <a:endParaRPr sz="600" dirty="0">
              <a:sym typeface="Quicksand Medium"/>
            </a:endParaRPr>
          </a:p>
        </p:txBody>
      </p:sp>
      <p:sp>
        <p:nvSpPr>
          <p:cNvPr id="234" name="Google Shape;234;g3e408c2ef1a_0_398"/>
          <p:cNvSpPr/>
          <p:nvPr/>
        </p:nvSpPr>
        <p:spPr>
          <a:xfrm>
            <a:off x="4683775" y="543126"/>
            <a:ext cx="4178100" cy="1749356"/>
          </a:xfrm>
          <a:prstGeom prst="roundRect">
            <a:avLst>
              <a:gd name="adj" fmla="val 5028"/>
            </a:avLst>
          </a:prstGeom>
          <a:noFill/>
          <a:ln w="12700" cap="flat" cmpd="sng">
            <a:solidFill>
              <a:srgbClr val="FDD704"/>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35" name="Google Shape;235;g3e408c2ef1a_0_398"/>
          <p:cNvSpPr txBox="1"/>
          <p:nvPr/>
        </p:nvSpPr>
        <p:spPr>
          <a:xfrm>
            <a:off x="4853300" y="619306"/>
            <a:ext cx="3954600" cy="21540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 sz="800" b="1" dirty="0">
                <a:solidFill>
                  <a:srgbClr val="18518E"/>
                </a:solidFill>
              </a:rPr>
              <a:t>When To Position a Smartphone </a:t>
            </a:r>
            <a:endParaRPr sz="800" b="0" i="0" u="none" strike="noStrike" cap="none" dirty="0">
              <a:solidFill>
                <a:srgbClr val="18518E"/>
              </a:solidFill>
              <a:latin typeface="Arial"/>
              <a:ea typeface="Arial"/>
              <a:cs typeface="Arial"/>
              <a:sym typeface="Arial"/>
            </a:endParaRPr>
          </a:p>
        </p:txBody>
      </p:sp>
      <p:sp>
        <p:nvSpPr>
          <p:cNvPr id="236" name="Google Shape;236;g3e408c2ef1a_0_398"/>
          <p:cNvSpPr txBox="1"/>
          <p:nvPr/>
        </p:nvSpPr>
        <p:spPr>
          <a:xfrm>
            <a:off x="4759999" y="2426737"/>
            <a:ext cx="2926800" cy="134647"/>
          </a:xfrm>
          <a:prstGeom prst="rect">
            <a:avLst/>
          </a:prstGeom>
          <a:noFill/>
          <a:ln>
            <a:noFill/>
          </a:ln>
        </p:spPr>
        <p:txBody>
          <a:bodyPr spcFirstLastPara="1" wrap="square" lIns="0" tIns="11425" rIns="0" bIns="0" anchor="t" anchorCtr="0">
            <a:spAutoFit/>
          </a:bodyPr>
          <a:lstStyle/>
          <a:p>
            <a:pPr marL="12700" marR="0" lvl="0" indent="0" algn="l" rtl="0">
              <a:lnSpc>
                <a:spcPct val="100000"/>
              </a:lnSpc>
              <a:spcBef>
                <a:spcPts val="0"/>
              </a:spcBef>
              <a:spcAft>
                <a:spcPts val="0"/>
              </a:spcAft>
              <a:buClr>
                <a:srgbClr val="000000"/>
              </a:buClr>
              <a:buSzPts val="1200"/>
              <a:buFont typeface="Arial"/>
              <a:buNone/>
            </a:pPr>
            <a:r>
              <a:rPr lang="en" sz="800" b="1" dirty="0">
                <a:solidFill>
                  <a:srgbClr val="18518E"/>
                </a:solidFill>
              </a:rPr>
              <a:t>Why Customers Choose It </a:t>
            </a:r>
            <a:endParaRPr sz="800" b="1" i="0" u="none" strike="noStrike" cap="none" dirty="0">
              <a:solidFill>
                <a:srgbClr val="18518E"/>
              </a:solidFill>
              <a:latin typeface="Arial"/>
              <a:ea typeface="Arial"/>
              <a:cs typeface="Arial"/>
              <a:sym typeface="Arial"/>
            </a:endParaRPr>
          </a:p>
        </p:txBody>
      </p:sp>
      <p:sp>
        <p:nvSpPr>
          <p:cNvPr id="237" name="Google Shape;237;g3e408c2ef1a_0_398"/>
          <p:cNvSpPr txBox="1"/>
          <p:nvPr/>
        </p:nvSpPr>
        <p:spPr>
          <a:xfrm>
            <a:off x="4734325" y="2655661"/>
            <a:ext cx="3978900" cy="1320077"/>
          </a:xfrm>
          <a:prstGeom prst="rect">
            <a:avLst/>
          </a:prstGeom>
          <a:noFill/>
          <a:ln>
            <a:noFill/>
          </a:ln>
        </p:spPr>
        <p:txBody>
          <a:bodyPr spcFirstLastPara="1" wrap="square" lIns="0" tIns="27150" rIns="0" bIns="0" anchor="t" anchorCtr="0">
            <a:spAutoFit/>
          </a:bodyPr>
          <a:lstStyle/>
          <a:p>
            <a:pPr lvl="0"/>
            <a:r>
              <a:rPr lang="en-US" sz="700" dirty="0">
                <a:latin typeface="+mj-lt"/>
              </a:rPr>
              <a:t>The Smartphone is designed for business owners and employees who need to stay connected while working from multiple locations.</a:t>
            </a:r>
          </a:p>
          <a:p>
            <a:pPr lvl="0"/>
            <a:endParaRPr sz="700" dirty="0">
              <a:latin typeface="+mj-lt"/>
              <a:sym typeface="Quicksand Medium"/>
            </a:endParaRPr>
          </a:p>
          <a:p>
            <a:pPr marL="0" lvl="0" indent="0" algn="l" rtl="0">
              <a:spcBef>
                <a:spcPts val="0"/>
              </a:spcBef>
              <a:spcAft>
                <a:spcPts val="0"/>
              </a:spcAft>
              <a:buNone/>
            </a:pPr>
            <a:r>
              <a:rPr lang="en" sz="700" b="1" dirty="0">
                <a:latin typeface="+mj-lt"/>
                <a:ea typeface="Quicksand"/>
                <a:cs typeface="Quicksand"/>
                <a:sym typeface="Quicksand"/>
              </a:rPr>
              <a:t>Key advantages:</a:t>
            </a:r>
            <a:endParaRPr sz="700" b="1" dirty="0">
              <a:latin typeface="+mj-lt"/>
              <a:ea typeface="Quicksand"/>
              <a:cs typeface="Quicksand"/>
              <a:sym typeface="Quicksand"/>
            </a:endParaRPr>
          </a:p>
          <a:p>
            <a:pPr marL="0" lvl="0" indent="0" algn="l" rtl="0">
              <a:spcBef>
                <a:spcPts val="0"/>
              </a:spcBef>
              <a:spcAft>
                <a:spcPts val="0"/>
              </a:spcAft>
              <a:buNone/>
            </a:pPr>
            <a:endParaRPr sz="700" dirty="0">
              <a:latin typeface="+mj-lt"/>
              <a:ea typeface="Quicksand Medium"/>
              <a:cs typeface="Quicksand Medium"/>
              <a:sym typeface="Quicksand Medium"/>
            </a:endParaRPr>
          </a:p>
          <a:p>
            <a:pPr marL="269875" lvl="0" indent="-179388">
              <a:buClr>
                <a:schemeClr val="dk1"/>
              </a:buClr>
              <a:buSzPts val="600"/>
              <a:buFont typeface="Arial"/>
              <a:buChar char="●"/>
            </a:pPr>
            <a:r>
              <a:rPr lang="en-US" sz="700" dirty="0"/>
              <a:t>One device for business calls, messaging, and apps </a:t>
            </a:r>
          </a:p>
          <a:p>
            <a:pPr marL="269875" lvl="0" indent="-179388">
              <a:buClr>
                <a:schemeClr val="dk1"/>
              </a:buClr>
              <a:buSzPts val="600"/>
              <a:buFont typeface="Arial"/>
              <a:buChar char="●"/>
            </a:pPr>
            <a:r>
              <a:rPr lang="en-US" sz="700" dirty="0"/>
              <a:t>Mobile access anywhere on the T-Mobile network </a:t>
            </a:r>
          </a:p>
          <a:p>
            <a:pPr marL="269875" lvl="0" indent="-179388">
              <a:buClr>
                <a:schemeClr val="dk1"/>
              </a:buClr>
              <a:buSzPts val="600"/>
              <a:buFont typeface="Arial"/>
              <a:buChar char="●"/>
            </a:pPr>
            <a:r>
              <a:rPr lang="en-US" sz="700" dirty="0"/>
              <a:t>Business phone number on a mobile device </a:t>
            </a:r>
          </a:p>
          <a:p>
            <a:pPr marL="269875" lvl="0" indent="-179388">
              <a:buClr>
                <a:schemeClr val="dk1"/>
              </a:buClr>
              <a:buSzPts val="600"/>
              <a:buFont typeface="Arial"/>
              <a:buChar char="●"/>
            </a:pPr>
            <a:r>
              <a:rPr lang="en-US" sz="700" dirty="0"/>
              <a:t>Supports remote and hybrid work </a:t>
            </a:r>
          </a:p>
          <a:p>
            <a:pPr marL="269875" lvl="0" indent="-179388">
              <a:buClr>
                <a:schemeClr val="dk1"/>
              </a:buClr>
              <a:buSzPts val="600"/>
              <a:buFont typeface="Arial"/>
              <a:buChar char="●"/>
            </a:pPr>
            <a:r>
              <a:rPr lang="en-US" sz="700" dirty="0"/>
              <a:t>Familiar user experience with minimal training </a:t>
            </a:r>
          </a:p>
          <a:p>
            <a:pPr marL="269875" lvl="0" indent="-179388">
              <a:buClr>
                <a:schemeClr val="dk1"/>
              </a:buClr>
              <a:buSzPts val="600"/>
              <a:buFont typeface="Arial"/>
              <a:buChar char="●"/>
            </a:pPr>
            <a:r>
              <a:rPr lang="en-US" sz="700" dirty="0"/>
              <a:t>Easy activation and deployment</a:t>
            </a:r>
            <a:endParaRPr sz="700" dirty="0">
              <a:sym typeface="Quicksand Medium"/>
            </a:endParaRPr>
          </a:p>
          <a:p>
            <a:pPr marL="0" lvl="0" indent="0" algn="l" rtl="0">
              <a:spcBef>
                <a:spcPts val="0"/>
              </a:spcBef>
              <a:spcAft>
                <a:spcPts val="0"/>
              </a:spcAft>
              <a:buClr>
                <a:srgbClr val="000000"/>
              </a:buClr>
              <a:buSzPts val="700"/>
              <a:buFont typeface="Arial"/>
              <a:buNone/>
            </a:pPr>
            <a:endParaRPr sz="700" dirty="0">
              <a:latin typeface="+mj-lt"/>
              <a:ea typeface="Quicksand Medium"/>
              <a:cs typeface="Quicksand Medium"/>
              <a:sym typeface="Quicksand Medium"/>
            </a:endParaRPr>
          </a:p>
        </p:txBody>
      </p:sp>
      <p:sp>
        <p:nvSpPr>
          <p:cNvPr id="238" name="Google Shape;238;g3e408c2ef1a_0_398"/>
          <p:cNvSpPr txBox="1"/>
          <p:nvPr/>
        </p:nvSpPr>
        <p:spPr>
          <a:xfrm>
            <a:off x="4700123" y="3771044"/>
            <a:ext cx="2264400" cy="330832"/>
          </a:xfrm>
          <a:prstGeom prst="rect">
            <a:avLst/>
          </a:prstGeom>
          <a:noFill/>
          <a:ln>
            <a:noFill/>
          </a:ln>
        </p:spPr>
        <p:txBody>
          <a:bodyPr spcFirstLastPara="1" wrap="square" lIns="0" tIns="27150" rIns="0" bIns="0" anchor="t" anchorCtr="0">
            <a:spAutoFit/>
          </a:bodyPr>
          <a:lstStyle/>
          <a:p>
            <a:pPr marL="0" marR="0" lvl="0" indent="0" algn="l" rtl="0">
              <a:lnSpc>
                <a:spcPct val="115000"/>
              </a:lnSpc>
              <a:spcBef>
                <a:spcPts val="1400"/>
              </a:spcBef>
              <a:spcAft>
                <a:spcPts val="0"/>
              </a:spcAft>
              <a:buClr>
                <a:srgbClr val="000000"/>
              </a:buClr>
              <a:buSzPts val="800"/>
              <a:buFont typeface="Arial"/>
              <a:buNone/>
            </a:pPr>
            <a:r>
              <a:rPr lang="en" sz="700" b="1" dirty="0">
                <a:solidFill>
                  <a:srgbClr val="18518E"/>
                </a:solidFill>
                <a:latin typeface="+mj-lt"/>
              </a:rPr>
              <a:t>Positioning Statement </a:t>
            </a:r>
            <a:endParaRPr sz="700" b="0" i="0" u="none" strike="noStrike" cap="none" dirty="0">
              <a:solidFill>
                <a:srgbClr val="000000"/>
              </a:solidFill>
              <a:latin typeface="+mj-lt"/>
              <a:ea typeface="Arial"/>
              <a:cs typeface="Arial"/>
              <a:sym typeface="Arial"/>
            </a:endParaRPr>
          </a:p>
        </p:txBody>
      </p:sp>
      <p:sp>
        <p:nvSpPr>
          <p:cNvPr id="239" name="Google Shape;239;g3e408c2ef1a_0_398"/>
          <p:cNvSpPr txBox="1"/>
          <p:nvPr/>
        </p:nvSpPr>
        <p:spPr>
          <a:xfrm>
            <a:off x="4700123" y="4142684"/>
            <a:ext cx="3978900" cy="242859"/>
          </a:xfrm>
          <a:prstGeom prst="rect">
            <a:avLst/>
          </a:prstGeom>
          <a:noFill/>
          <a:ln>
            <a:noFill/>
          </a:ln>
        </p:spPr>
        <p:txBody>
          <a:bodyPr spcFirstLastPara="1" wrap="square" lIns="0" tIns="27150" rIns="0" bIns="0" anchor="t" anchorCtr="0">
            <a:spAutoFit/>
          </a:bodyPr>
          <a:lstStyle/>
          <a:p>
            <a:pPr lvl="0">
              <a:buSzPts val="600"/>
            </a:pPr>
            <a:r>
              <a:rPr lang="en-US" sz="700" dirty="0">
                <a:latin typeface="+mj-lt"/>
              </a:rPr>
              <a:t>"The Smartphone is ideal for businesses whose employees spend most of their time away from a desk and need full business communications wherever they work."</a:t>
            </a:r>
            <a:endParaRPr sz="700" dirty="0">
              <a:latin typeface="+mj-lt"/>
              <a:sym typeface="Quicksand Medium"/>
            </a:endParaRPr>
          </a:p>
        </p:txBody>
      </p:sp>
      <p:sp>
        <p:nvSpPr>
          <p:cNvPr id="3" name="Google Shape;232;g3e408c2ef1a_0_398">
            <a:extLst>
              <a:ext uri="{FF2B5EF4-FFF2-40B4-BE49-F238E27FC236}">
                <a16:creationId xmlns:a16="http://schemas.microsoft.com/office/drawing/2014/main" id="{C05F3ED4-7748-1DE3-871C-953F44D462E5}"/>
              </a:ext>
            </a:extLst>
          </p:cNvPr>
          <p:cNvSpPr txBox="1"/>
          <p:nvPr/>
        </p:nvSpPr>
        <p:spPr>
          <a:xfrm>
            <a:off x="4860819" y="779748"/>
            <a:ext cx="1722600" cy="1477297"/>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600" b="1" dirty="0">
                <a:solidFill>
                  <a:srgbClr val="18518E"/>
                </a:solidFill>
                <a:latin typeface="+mj-lt"/>
                <a:ea typeface="Quicksand"/>
                <a:cs typeface="Quicksand"/>
                <a:sym typeface="Quicksand"/>
              </a:rPr>
              <a:t>Best Fit Industries</a:t>
            </a:r>
            <a:endParaRPr sz="600" b="1" dirty="0">
              <a:solidFill>
                <a:srgbClr val="18518E"/>
              </a:solidFill>
              <a:latin typeface="+mj-lt"/>
              <a:ea typeface="Quicksand"/>
              <a:cs typeface="Quicksand"/>
              <a:sym typeface="Quicksand"/>
            </a:endParaRPr>
          </a:p>
          <a:p>
            <a:pPr marL="0" lvl="0" indent="0" algn="l" rtl="0">
              <a:spcBef>
                <a:spcPts val="0"/>
              </a:spcBef>
              <a:spcAft>
                <a:spcPts val="0"/>
              </a:spcAft>
              <a:buNone/>
            </a:pPr>
            <a:endParaRPr sz="600" dirty="0">
              <a:solidFill>
                <a:schemeClr val="dk1"/>
              </a:solidFill>
              <a:latin typeface="+mj-lt"/>
              <a:ea typeface="Quicksand Medium"/>
              <a:cs typeface="Quicksand Medium"/>
              <a:sym typeface="Quicksand Medium"/>
            </a:endParaRPr>
          </a:p>
          <a:p>
            <a:pPr marL="0" lvl="0" indent="0" algn="l" rtl="0">
              <a:spcBef>
                <a:spcPts val="0"/>
              </a:spcBef>
              <a:spcAft>
                <a:spcPts val="0"/>
              </a:spcAft>
              <a:buNone/>
            </a:pPr>
            <a:r>
              <a:rPr lang="en" sz="600" b="1" dirty="0">
                <a:solidFill>
                  <a:srgbClr val="E22C91"/>
                </a:solidFill>
                <a:latin typeface="+mj-lt"/>
                <a:ea typeface="Quicksand"/>
                <a:cs typeface="Quicksand"/>
                <a:sym typeface="Quicksand"/>
              </a:rPr>
              <a:t>Mobile Service Businesses</a:t>
            </a:r>
            <a:endParaRPr sz="600" b="1" dirty="0">
              <a:solidFill>
                <a:srgbClr val="E22C91"/>
              </a:solidFill>
              <a:latin typeface="+mj-lt"/>
              <a:ea typeface="Quicksand"/>
              <a:cs typeface="Quicksand"/>
              <a:sym typeface="Quicksand"/>
            </a:endParaRPr>
          </a:p>
          <a:p>
            <a:pPr marL="269875" indent="-179388">
              <a:buClr>
                <a:schemeClr val="dk1"/>
              </a:buClr>
              <a:buSzPts val="600"/>
              <a:buFont typeface="Arial"/>
              <a:buChar char="●"/>
            </a:pPr>
            <a:r>
              <a:rPr lang="en" sz="600" dirty="0">
                <a:sym typeface="Quicksand Medium"/>
              </a:rPr>
              <a:t>HVAC</a:t>
            </a:r>
          </a:p>
          <a:p>
            <a:pPr marL="269875" indent="-179388">
              <a:buClr>
                <a:schemeClr val="dk1"/>
              </a:buClr>
              <a:buSzPts val="600"/>
              <a:buFont typeface="Arial"/>
              <a:buChar char="●"/>
            </a:pPr>
            <a:r>
              <a:rPr lang="en" sz="600" dirty="0">
                <a:sym typeface="Quicksand Medium"/>
              </a:rPr>
              <a:t>Plumbing</a:t>
            </a:r>
          </a:p>
          <a:p>
            <a:pPr marL="269875" indent="-179388">
              <a:buClr>
                <a:schemeClr val="dk1"/>
              </a:buClr>
              <a:buSzPts val="600"/>
              <a:buFont typeface="Arial"/>
              <a:buChar char="●"/>
            </a:pPr>
            <a:r>
              <a:rPr lang="en" sz="600" dirty="0">
                <a:sym typeface="Quicksand Medium"/>
              </a:rPr>
              <a:t>Electrical</a:t>
            </a:r>
          </a:p>
          <a:p>
            <a:pPr marL="269875" indent="-179388">
              <a:buClr>
                <a:schemeClr val="dk1"/>
              </a:buClr>
              <a:buSzPts val="600"/>
              <a:buFont typeface="Arial"/>
              <a:buChar char="●"/>
            </a:pPr>
            <a:r>
              <a:rPr lang="en" sz="600" dirty="0">
                <a:sym typeface="Quicksand Medium"/>
              </a:rPr>
              <a:t>Landscaping</a:t>
            </a:r>
          </a:p>
          <a:p>
            <a:pPr marL="269875" indent="-179388">
              <a:buClr>
                <a:schemeClr val="dk1"/>
              </a:buClr>
              <a:buSzPts val="600"/>
              <a:buFont typeface="Arial"/>
              <a:buChar char="●"/>
            </a:pPr>
            <a:r>
              <a:rPr lang="en" sz="600" dirty="0">
                <a:sym typeface="Quicksand Medium"/>
              </a:rPr>
              <a:t>Cleaning Services</a:t>
            </a:r>
            <a:endParaRPr lang="en-US" sz="600" dirty="0">
              <a:sym typeface="Quicksand Medium"/>
            </a:endParaRPr>
          </a:p>
          <a:p>
            <a:pPr marL="0" lvl="0" indent="0" algn="l" rtl="0">
              <a:spcBef>
                <a:spcPts val="0"/>
              </a:spcBef>
              <a:spcAft>
                <a:spcPts val="0"/>
              </a:spcAft>
              <a:buNone/>
            </a:pPr>
            <a:endParaRPr lang="en-US" sz="600" dirty="0">
              <a:solidFill>
                <a:schemeClr val="dk1"/>
              </a:solidFill>
              <a:latin typeface="+mj-lt"/>
              <a:ea typeface="Quicksand Medium"/>
              <a:cs typeface="Quicksand Medium"/>
              <a:sym typeface="Quicksand Medium"/>
            </a:endParaRPr>
          </a:p>
          <a:p>
            <a:pPr marL="0" lvl="0" indent="0" algn="l" rtl="0">
              <a:spcBef>
                <a:spcPts val="0"/>
              </a:spcBef>
              <a:spcAft>
                <a:spcPts val="0"/>
              </a:spcAft>
              <a:buNone/>
            </a:pPr>
            <a:r>
              <a:rPr lang="en" sz="600" b="1" dirty="0">
                <a:solidFill>
                  <a:srgbClr val="E22C91"/>
                </a:solidFill>
                <a:latin typeface="+mj-lt"/>
                <a:ea typeface="Quicksand"/>
                <a:cs typeface="Quicksand"/>
                <a:sym typeface="Quicksand"/>
              </a:rPr>
              <a:t>Retail &amp; Hospitality</a:t>
            </a:r>
          </a:p>
          <a:p>
            <a:pPr marL="269875" lvl="0" indent="-179388">
              <a:buClr>
                <a:schemeClr val="dk1"/>
              </a:buClr>
              <a:buSzPts val="600"/>
              <a:buFont typeface="Arial"/>
              <a:buChar char="●"/>
            </a:pPr>
            <a:r>
              <a:rPr lang="en-US" sz="600" dirty="0">
                <a:sym typeface="Quicksand Medium"/>
              </a:rPr>
              <a:t>Restaurants</a:t>
            </a:r>
          </a:p>
          <a:p>
            <a:pPr marL="269875" lvl="0" indent="-179388">
              <a:buClr>
                <a:schemeClr val="dk1"/>
              </a:buClr>
              <a:buSzPts val="600"/>
              <a:buFont typeface="Arial"/>
              <a:buChar char="●"/>
            </a:pPr>
            <a:r>
              <a:rPr lang="en-US" sz="600" dirty="0">
                <a:sym typeface="Quicksand Medium"/>
              </a:rPr>
              <a:t>Retail Stores</a:t>
            </a:r>
          </a:p>
          <a:p>
            <a:pPr marL="269875" lvl="0" indent="-179388">
              <a:buClr>
                <a:schemeClr val="dk1"/>
              </a:buClr>
              <a:buSzPts val="600"/>
              <a:buFont typeface="Arial"/>
              <a:buChar char="●"/>
            </a:pPr>
            <a:r>
              <a:rPr lang="en-US" sz="600" dirty="0">
                <a:sym typeface="Quicksand Medium"/>
              </a:rPr>
              <a:t>Salons</a:t>
            </a:r>
          </a:p>
          <a:p>
            <a:pPr marL="269875" lvl="0" indent="-179388">
              <a:buClr>
                <a:schemeClr val="dk1"/>
              </a:buClr>
              <a:buSzPts val="600"/>
              <a:buFont typeface="Arial"/>
              <a:buChar char="●"/>
            </a:pPr>
            <a:r>
              <a:rPr lang="en-US" sz="600" dirty="0">
                <a:sym typeface="Quicksand Medium"/>
              </a:rPr>
              <a:t>Hotels</a:t>
            </a:r>
          </a:p>
        </p:txBody>
      </p:sp>
      <p:sp>
        <p:nvSpPr>
          <p:cNvPr id="5" name="Google Shape;232;g3e408c2ef1a_0_398">
            <a:extLst>
              <a:ext uri="{FF2B5EF4-FFF2-40B4-BE49-F238E27FC236}">
                <a16:creationId xmlns:a16="http://schemas.microsoft.com/office/drawing/2014/main" id="{65F1292C-A224-768F-CD76-003DE2963401}"/>
              </a:ext>
            </a:extLst>
          </p:cNvPr>
          <p:cNvSpPr txBox="1"/>
          <p:nvPr/>
        </p:nvSpPr>
        <p:spPr>
          <a:xfrm>
            <a:off x="6841969" y="779748"/>
            <a:ext cx="1722600" cy="1477297"/>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600" b="1" dirty="0">
                <a:solidFill>
                  <a:srgbClr val="18518E"/>
                </a:solidFill>
                <a:latin typeface="+mj-lt"/>
                <a:ea typeface="Quicksand"/>
                <a:cs typeface="Quicksand"/>
                <a:sym typeface="Quicksand"/>
              </a:rPr>
              <a:t>Best Fit Industries</a:t>
            </a:r>
            <a:endParaRPr sz="600" b="1" dirty="0">
              <a:solidFill>
                <a:srgbClr val="18518E"/>
              </a:solidFill>
              <a:latin typeface="+mj-lt"/>
              <a:ea typeface="Quicksand"/>
              <a:cs typeface="Quicksand"/>
              <a:sym typeface="Quicksand"/>
            </a:endParaRPr>
          </a:p>
          <a:p>
            <a:pPr marL="0" lvl="0" indent="0" algn="l" rtl="0">
              <a:spcBef>
                <a:spcPts val="0"/>
              </a:spcBef>
              <a:spcAft>
                <a:spcPts val="0"/>
              </a:spcAft>
              <a:buNone/>
            </a:pPr>
            <a:endParaRPr sz="600" dirty="0">
              <a:solidFill>
                <a:schemeClr val="dk1"/>
              </a:solidFill>
              <a:latin typeface="+mj-lt"/>
              <a:ea typeface="Quicksand Medium"/>
              <a:cs typeface="Quicksand Medium"/>
              <a:sym typeface="Quicksand Medium"/>
            </a:endParaRPr>
          </a:p>
          <a:p>
            <a:pPr marL="0" lvl="0" indent="0" algn="l" rtl="0">
              <a:spcBef>
                <a:spcPts val="0"/>
              </a:spcBef>
              <a:spcAft>
                <a:spcPts val="0"/>
              </a:spcAft>
              <a:buNone/>
            </a:pPr>
            <a:r>
              <a:rPr lang="en" sz="600" b="1" dirty="0">
                <a:solidFill>
                  <a:srgbClr val="E22C91"/>
                </a:solidFill>
                <a:latin typeface="+mj-lt"/>
                <a:ea typeface="Quicksand"/>
                <a:cs typeface="Quicksand"/>
                <a:sym typeface="Quicksand"/>
              </a:rPr>
              <a:t>Professional Services</a:t>
            </a:r>
            <a:endParaRPr sz="600" b="1" dirty="0">
              <a:solidFill>
                <a:srgbClr val="E22C91"/>
              </a:solidFill>
              <a:latin typeface="+mj-lt"/>
              <a:ea typeface="Quicksand"/>
              <a:cs typeface="Quicksand"/>
              <a:sym typeface="Quicksand"/>
            </a:endParaRPr>
          </a:p>
          <a:p>
            <a:pPr marL="269875" indent="-179388">
              <a:buClr>
                <a:schemeClr val="dk1"/>
              </a:buClr>
              <a:buSzPts val="600"/>
              <a:buFont typeface="Arial"/>
              <a:buChar char="●"/>
            </a:pPr>
            <a:r>
              <a:rPr lang="en-US" sz="600" dirty="0">
                <a:sym typeface="Quicksand Medium"/>
              </a:rPr>
              <a:t>Real Estate</a:t>
            </a:r>
          </a:p>
          <a:p>
            <a:pPr marL="269875" indent="-179388">
              <a:buClr>
                <a:schemeClr val="dk1"/>
              </a:buClr>
              <a:buSzPts val="600"/>
              <a:buFont typeface="Arial"/>
              <a:buChar char="●"/>
            </a:pPr>
            <a:r>
              <a:rPr lang="en-US" sz="600" dirty="0">
                <a:sym typeface="Quicksand Medium"/>
              </a:rPr>
              <a:t>Insurance</a:t>
            </a:r>
          </a:p>
          <a:p>
            <a:pPr marL="269875" indent="-179388">
              <a:buClr>
                <a:schemeClr val="dk1"/>
              </a:buClr>
              <a:buSzPts val="600"/>
              <a:buFont typeface="Arial"/>
              <a:buChar char="●"/>
            </a:pPr>
            <a:r>
              <a:rPr lang="en-US" sz="600" dirty="0">
                <a:sym typeface="Quicksand Medium"/>
              </a:rPr>
              <a:t>Consulting</a:t>
            </a:r>
          </a:p>
          <a:p>
            <a:pPr marL="269875" indent="-179388">
              <a:buClr>
                <a:schemeClr val="dk1"/>
              </a:buClr>
              <a:buSzPts val="600"/>
              <a:buFont typeface="Arial"/>
              <a:buChar char="●"/>
            </a:pPr>
            <a:r>
              <a:rPr lang="en-US" sz="600" dirty="0">
                <a:sym typeface="Quicksand Medium"/>
              </a:rPr>
              <a:t>Accounting</a:t>
            </a:r>
          </a:p>
          <a:p>
            <a:pPr marL="269875" indent="-179388">
              <a:buClr>
                <a:schemeClr val="dk1"/>
              </a:buClr>
              <a:buSzPts val="600"/>
              <a:buFont typeface="Arial"/>
              <a:buChar char="●"/>
            </a:pPr>
            <a:r>
              <a:rPr lang="en-US" sz="600" dirty="0">
                <a:sym typeface="Quicksand Medium"/>
              </a:rPr>
              <a:t>Legal</a:t>
            </a:r>
          </a:p>
          <a:p>
            <a:pPr marL="0" lvl="0" indent="0" algn="l" rtl="0">
              <a:spcBef>
                <a:spcPts val="0"/>
              </a:spcBef>
              <a:spcAft>
                <a:spcPts val="0"/>
              </a:spcAft>
              <a:buNone/>
            </a:pPr>
            <a:endParaRPr lang="en-US" sz="600" dirty="0">
              <a:solidFill>
                <a:schemeClr val="dk1"/>
              </a:solidFill>
              <a:latin typeface="+mj-lt"/>
              <a:ea typeface="Quicksand Medium"/>
              <a:cs typeface="Quicksand Medium"/>
              <a:sym typeface="Quicksand Medium"/>
            </a:endParaRPr>
          </a:p>
          <a:p>
            <a:pPr marL="0" lvl="0" indent="0" algn="l" rtl="0">
              <a:spcBef>
                <a:spcPts val="0"/>
              </a:spcBef>
              <a:spcAft>
                <a:spcPts val="0"/>
              </a:spcAft>
              <a:buNone/>
            </a:pPr>
            <a:r>
              <a:rPr lang="en" sz="600" b="1" dirty="0">
                <a:solidFill>
                  <a:srgbClr val="E22C91"/>
                </a:solidFill>
                <a:latin typeface="+mj-lt"/>
                <a:ea typeface="Quicksand"/>
                <a:cs typeface="Quicksand"/>
                <a:sym typeface="Quicksand"/>
              </a:rPr>
              <a:t>Field-Based Businesses</a:t>
            </a:r>
            <a:endParaRPr lang="en-US" sz="600" b="1" dirty="0">
              <a:solidFill>
                <a:srgbClr val="E22C91"/>
              </a:solidFill>
              <a:latin typeface="+mj-lt"/>
              <a:ea typeface="Quicksand"/>
              <a:cs typeface="Quicksand"/>
              <a:sym typeface="Quicksand"/>
            </a:endParaRPr>
          </a:p>
          <a:p>
            <a:pPr marL="269875" lvl="0" indent="-179388">
              <a:buClr>
                <a:schemeClr val="dk1"/>
              </a:buClr>
              <a:buSzPts val="600"/>
              <a:buFont typeface="Arial"/>
              <a:buChar char="●"/>
            </a:pPr>
            <a:r>
              <a:rPr lang="en" sz="600" dirty="0">
                <a:sym typeface="Quicksand Medium"/>
              </a:rPr>
              <a:t>Construction</a:t>
            </a:r>
          </a:p>
          <a:p>
            <a:pPr marL="269875" lvl="0" indent="-179388">
              <a:buClr>
                <a:schemeClr val="dk1"/>
              </a:buClr>
              <a:buSzPts val="600"/>
              <a:buFont typeface="Arial"/>
              <a:buChar char="●"/>
            </a:pPr>
            <a:r>
              <a:rPr lang="en" sz="600" dirty="0">
                <a:sym typeface="Quicksand Medium"/>
              </a:rPr>
              <a:t>Delivery Services</a:t>
            </a:r>
          </a:p>
          <a:p>
            <a:pPr marL="269875" lvl="0" indent="-179388">
              <a:buClr>
                <a:schemeClr val="dk1"/>
              </a:buClr>
              <a:buSzPts val="600"/>
              <a:buFont typeface="Arial"/>
              <a:buChar char="●"/>
            </a:pPr>
            <a:r>
              <a:rPr lang="en" sz="600" dirty="0">
                <a:sym typeface="Quicksand Medium"/>
              </a:rPr>
              <a:t>Transportation</a:t>
            </a:r>
          </a:p>
          <a:p>
            <a:pPr marL="269875" lvl="0" indent="-179388">
              <a:buClr>
                <a:schemeClr val="dk1"/>
              </a:buClr>
              <a:buSzPts val="600"/>
              <a:buFont typeface="Arial"/>
              <a:buChar char="●"/>
            </a:pPr>
            <a:r>
              <a:rPr lang="en" sz="600" dirty="0">
                <a:sym typeface="Quicksand Medium"/>
              </a:rPr>
              <a:t>Home Services</a:t>
            </a:r>
            <a:endParaRPr sz="600" dirty="0">
              <a:sym typeface="Quicksand Medium"/>
            </a:endParaRPr>
          </a:p>
        </p:txBody>
      </p:sp>
      <p:sp>
        <p:nvSpPr>
          <p:cNvPr id="8" name="Google Shape;227;g3e408c2ef1a_0_398">
            <a:extLst>
              <a:ext uri="{FF2B5EF4-FFF2-40B4-BE49-F238E27FC236}">
                <a16:creationId xmlns:a16="http://schemas.microsoft.com/office/drawing/2014/main" id="{9C41F4A0-6445-00DF-73BB-F4CC04475901}"/>
              </a:ext>
            </a:extLst>
          </p:cNvPr>
          <p:cNvSpPr txBox="1"/>
          <p:nvPr/>
        </p:nvSpPr>
        <p:spPr>
          <a:xfrm>
            <a:off x="2558200" y="4635833"/>
            <a:ext cx="3978900" cy="458302"/>
          </a:xfrm>
          <a:prstGeom prst="rect">
            <a:avLst/>
          </a:prstGeom>
          <a:noFill/>
          <a:ln>
            <a:noFill/>
          </a:ln>
        </p:spPr>
        <p:txBody>
          <a:bodyPr spcFirstLastPara="1" wrap="square" lIns="0" tIns="27150" rIns="0" bIns="0" anchor="t" anchorCtr="0">
            <a:spAutoFit/>
          </a:bodyPr>
          <a:lstStyle/>
          <a:p>
            <a:pPr marL="0" lvl="0" indent="0" algn="ctr" rtl="0">
              <a:spcBef>
                <a:spcPts val="0"/>
              </a:spcBef>
              <a:spcAft>
                <a:spcPts val="0"/>
              </a:spcAft>
              <a:buClr>
                <a:schemeClr val="dk1"/>
              </a:buClr>
              <a:buSzPts val="1100"/>
              <a:buFont typeface="Arial"/>
              <a:buNone/>
            </a:pPr>
            <a:r>
              <a:rPr lang="en" sz="700" b="1" u="sng" dirty="0">
                <a:latin typeface="+mj-lt"/>
                <a:ea typeface="Quicksand"/>
                <a:cs typeface="Quicksand"/>
                <a:sym typeface="Quicksand"/>
              </a:rPr>
              <a:t>Activation Opportunity</a:t>
            </a:r>
            <a:r>
              <a:rPr lang="en" sz="700" b="1" dirty="0">
                <a:latin typeface="+mj-lt"/>
                <a:ea typeface="Quicksand"/>
                <a:cs typeface="Quicksand"/>
                <a:sym typeface="Quicksand"/>
              </a:rPr>
              <a:t>: </a:t>
            </a:r>
            <a:r>
              <a:rPr lang="en-US" sz="700" dirty="0">
                <a:latin typeface="+mj-lt"/>
              </a:rPr>
              <a:t>To generate a new T-Mobile activation, you must position a SIM-enabled Communication Hub or Smartphone Solution with T-Mobile service.</a:t>
            </a:r>
          </a:p>
          <a:p>
            <a:pPr marL="0" lvl="0" indent="0" algn="l" rtl="0">
              <a:spcBef>
                <a:spcPts val="0"/>
              </a:spcBef>
              <a:spcAft>
                <a:spcPts val="0"/>
              </a:spcAft>
              <a:buClr>
                <a:schemeClr val="dk1"/>
              </a:buClr>
              <a:buSzPts val="1100"/>
              <a:buFont typeface="Arial"/>
              <a:buNone/>
            </a:pPr>
            <a:endParaRPr sz="700" b="1" dirty="0">
              <a:latin typeface="+mj-lt"/>
              <a:ea typeface="Quicksand"/>
              <a:cs typeface="Quicksand"/>
              <a:sym typeface="Quicksand"/>
            </a:endParaRPr>
          </a:p>
          <a:p>
            <a:pPr marL="0" lvl="0" indent="0" algn="l" rtl="0">
              <a:spcBef>
                <a:spcPts val="0"/>
              </a:spcBef>
              <a:spcAft>
                <a:spcPts val="0"/>
              </a:spcAft>
              <a:buClr>
                <a:schemeClr val="dk1"/>
              </a:buClr>
              <a:buSzPts val="1100"/>
              <a:buFont typeface="Arial"/>
              <a:buNone/>
            </a:pPr>
            <a:endParaRPr sz="700" dirty="0">
              <a:latin typeface="+mj-lt"/>
              <a:ea typeface="Quicksand Medium"/>
              <a:cs typeface="Quicksand Medium"/>
              <a:sym typeface="Quicksand Medium"/>
            </a:endParaRPr>
          </a:p>
        </p:txBody>
      </p:sp>
      <p:sp>
        <p:nvSpPr>
          <p:cNvPr id="2" name="Google Shape;132;p2">
            <a:extLst>
              <a:ext uri="{FF2B5EF4-FFF2-40B4-BE49-F238E27FC236}">
                <a16:creationId xmlns:a16="http://schemas.microsoft.com/office/drawing/2014/main" id="{F090719B-4127-C583-5259-D6D9749EA2CC}"/>
              </a:ext>
            </a:extLst>
          </p:cNvPr>
          <p:cNvSpPr/>
          <p:nvPr/>
        </p:nvSpPr>
        <p:spPr>
          <a:xfrm>
            <a:off x="1899293" y="4581317"/>
            <a:ext cx="5296714" cy="399544"/>
          </a:xfrm>
          <a:prstGeom prst="roundRect">
            <a:avLst>
              <a:gd name="adj" fmla="val 8364"/>
            </a:avLst>
          </a:prstGeom>
          <a:noFill/>
          <a:ln w="12700" cap="flat" cmpd="sng">
            <a:solidFill>
              <a:srgbClr val="FDD704"/>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highlight>
                <a:srgbClr val="FFFF00"/>
              </a:highlight>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sp>
        <p:nvSpPr>
          <p:cNvPr id="247" name="Google Shape;247;g3e408c2ef1a_0_451"/>
          <p:cNvSpPr txBox="1"/>
          <p:nvPr/>
        </p:nvSpPr>
        <p:spPr>
          <a:xfrm>
            <a:off x="290775" y="171167"/>
            <a:ext cx="1449300" cy="196200"/>
          </a:xfrm>
          <a:prstGeom prst="rect">
            <a:avLst/>
          </a:prstGeom>
          <a:noFill/>
          <a:ln>
            <a:noFill/>
          </a:ln>
        </p:spPr>
        <p:txBody>
          <a:bodyPr spcFirstLastPara="1" wrap="square" lIns="0" tIns="11425" rIns="0" bIns="0" anchor="t" anchorCtr="0">
            <a:spAutoFit/>
          </a:bodyPr>
          <a:lstStyle/>
          <a:p>
            <a:pPr marL="12700" marR="0" lvl="0" indent="0" algn="l" rtl="0">
              <a:lnSpc>
                <a:spcPct val="100000"/>
              </a:lnSpc>
              <a:spcBef>
                <a:spcPts val="0"/>
              </a:spcBef>
              <a:spcAft>
                <a:spcPts val="0"/>
              </a:spcAft>
              <a:buClr>
                <a:srgbClr val="000000"/>
              </a:buClr>
              <a:buSzPts val="1200"/>
              <a:buFont typeface="Arial"/>
              <a:buNone/>
            </a:pPr>
            <a:r>
              <a:rPr lang="en" sz="1200" b="1" i="0" u="none" strike="noStrike" cap="none" dirty="0">
                <a:solidFill>
                  <a:srgbClr val="E22C91"/>
                </a:solidFill>
                <a:latin typeface="Arial"/>
                <a:ea typeface="Arial"/>
                <a:cs typeface="Arial"/>
                <a:sym typeface="Arial"/>
              </a:rPr>
              <a:t>Buyer Concerns</a:t>
            </a:r>
            <a:endParaRPr sz="1200" b="1" i="0" u="none" strike="noStrike" cap="none" dirty="0">
              <a:solidFill>
                <a:srgbClr val="000000"/>
              </a:solidFill>
              <a:latin typeface="Arial"/>
              <a:ea typeface="Arial"/>
              <a:cs typeface="Arial"/>
              <a:sym typeface="Arial"/>
            </a:endParaRPr>
          </a:p>
        </p:txBody>
      </p:sp>
      <p:sp>
        <p:nvSpPr>
          <p:cNvPr id="248" name="Google Shape;248;g3e408c2ef1a_0_451"/>
          <p:cNvSpPr txBox="1">
            <a:spLocks noGrp="1"/>
          </p:cNvSpPr>
          <p:nvPr>
            <p:ph type="sldNum" idx="12"/>
          </p:nvPr>
        </p:nvSpPr>
        <p:spPr>
          <a:xfrm>
            <a:off x="8564569" y="4873005"/>
            <a:ext cx="297300" cy="138600"/>
          </a:xfrm>
          <a:prstGeom prst="rect">
            <a:avLst/>
          </a:prstGeom>
          <a:noFill/>
          <a:ln>
            <a:noFill/>
          </a:ln>
        </p:spPr>
        <p:txBody>
          <a:bodyPr spcFirstLastPara="1" wrap="square" lIns="0" tIns="0" rIns="0" bIns="0" anchor="ctr" anchorCtr="0">
            <a:spAutoFit/>
          </a:bodyPr>
          <a:lstStyle/>
          <a:p>
            <a:pPr marL="25400" lvl="0" indent="0" algn="r" rtl="0">
              <a:lnSpc>
                <a:spcPct val="103777"/>
              </a:lnSpc>
              <a:spcBef>
                <a:spcPts val="0"/>
              </a:spcBef>
              <a:spcAft>
                <a:spcPts val="0"/>
              </a:spcAft>
              <a:buSzPts val="600"/>
              <a:buNone/>
            </a:pPr>
            <a:fld id="{00000000-1234-1234-1234-123412341234}" type="slidenum">
              <a:rPr lang="en"/>
              <a:t>7</a:t>
            </a:fld>
            <a:endParaRPr/>
          </a:p>
        </p:txBody>
      </p:sp>
      <p:sp>
        <p:nvSpPr>
          <p:cNvPr id="249" name="Google Shape;249;g3e408c2ef1a_0_451"/>
          <p:cNvSpPr txBox="1">
            <a:spLocks noGrp="1"/>
          </p:cNvSpPr>
          <p:nvPr>
            <p:ph type="ftr" idx="11"/>
          </p:nvPr>
        </p:nvSpPr>
        <p:spPr>
          <a:xfrm>
            <a:off x="7255096" y="4873005"/>
            <a:ext cx="1428300" cy="215400"/>
          </a:xfrm>
          <a:prstGeom prst="rect">
            <a:avLst/>
          </a:prstGeom>
          <a:noFill/>
          <a:ln>
            <a:noFill/>
          </a:ln>
        </p:spPr>
        <p:txBody>
          <a:bodyPr spcFirstLastPara="1" wrap="square" lIns="0" tIns="0" rIns="0" bIns="0" anchor="ctr" anchorCtr="0">
            <a:spAutoFit/>
          </a:bodyPr>
          <a:lstStyle/>
          <a:p>
            <a:pPr marL="457200" marR="0" lvl="0" indent="0" algn="l" rtl="0">
              <a:lnSpc>
                <a:spcPct val="100000"/>
              </a:lnSpc>
              <a:spcBef>
                <a:spcPts val="0"/>
              </a:spcBef>
              <a:spcAft>
                <a:spcPts val="0"/>
              </a:spcAft>
              <a:buNone/>
            </a:pPr>
            <a:r>
              <a:rPr lang="en" sz="700" b="0">
                <a:solidFill>
                  <a:srgbClr val="000000"/>
                </a:solidFill>
                <a:latin typeface="Quicksand Medium"/>
                <a:ea typeface="Quicksand Medium"/>
                <a:cs typeface="Quicksand Medium"/>
                <a:sym typeface="Quicksand Medium"/>
              </a:rPr>
              <a:t>FOR INTERNAL USE ONLY</a:t>
            </a:r>
            <a:endParaRPr sz="700" b="0">
              <a:solidFill>
                <a:srgbClr val="000000"/>
              </a:solidFill>
              <a:latin typeface="Quicksand Medium"/>
              <a:ea typeface="Quicksand Medium"/>
              <a:cs typeface="Quicksand Medium"/>
              <a:sym typeface="Quicksand Medium"/>
            </a:endParaRPr>
          </a:p>
        </p:txBody>
      </p:sp>
      <p:pic>
        <p:nvPicPr>
          <p:cNvPr id="250" name="Google Shape;250;g3e408c2ef1a_0_451" title="TFB_Registered-Partner_Logo_PRI_RGB_on-W_2022-03-25 (1) (002).png"/>
          <p:cNvPicPr preferRelativeResize="0"/>
          <p:nvPr/>
        </p:nvPicPr>
        <p:blipFill rotWithShape="1">
          <a:blip r:embed="rId3">
            <a:alphaModFix/>
          </a:blip>
          <a:srcRect/>
          <a:stretch/>
        </p:blipFill>
        <p:spPr>
          <a:xfrm>
            <a:off x="239775" y="4672650"/>
            <a:ext cx="1091282" cy="276900"/>
          </a:xfrm>
          <a:prstGeom prst="rect">
            <a:avLst/>
          </a:prstGeom>
          <a:noFill/>
          <a:ln>
            <a:noFill/>
          </a:ln>
        </p:spPr>
      </p:pic>
      <p:sp>
        <p:nvSpPr>
          <p:cNvPr id="251" name="Google Shape;251;g3e408c2ef1a_0_451"/>
          <p:cNvSpPr txBox="1"/>
          <p:nvPr/>
        </p:nvSpPr>
        <p:spPr>
          <a:xfrm>
            <a:off x="306226" y="555318"/>
            <a:ext cx="1701300" cy="133500"/>
          </a:xfrm>
          <a:prstGeom prst="rect">
            <a:avLst/>
          </a:prstGeom>
          <a:noFill/>
          <a:ln>
            <a:noFill/>
          </a:ln>
        </p:spPr>
        <p:txBody>
          <a:bodyPr spcFirstLastPara="1" wrap="square" lIns="0" tIns="10300" rIns="0" bIns="0" anchor="t" anchorCtr="0">
            <a:spAutoFit/>
          </a:bodyPr>
          <a:lstStyle/>
          <a:p>
            <a:pPr marL="0" lvl="0" indent="0">
              <a:buSzPts val="1100"/>
              <a:buFont typeface="Arial"/>
              <a:buNone/>
            </a:pPr>
            <a:r>
              <a:rPr lang="en" sz="800" b="1" dirty="0">
                <a:solidFill>
                  <a:srgbClr val="18518E"/>
                </a:solidFill>
                <a:latin typeface="+mj-lt"/>
              </a:rPr>
              <a:t>Common Questions:</a:t>
            </a:r>
            <a:endParaRPr sz="800" b="1" dirty="0">
              <a:solidFill>
                <a:srgbClr val="18518E"/>
              </a:solidFill>
              <a:latin typeface="+mj-lt"/>
            </a:endParaRPr>
          </a:p>
        </p:txBody>
      </p:sp>
      <p:sp>
        <p:nvSpPr>
          <p:cNvPr id="252" name="Google Shape;252;g3e408c2ef1a_0_451"/>
          <p:cNvSpPr txBox="1"/>
          <p:nvPr/>
        </p:nvSpPr>
        <p:spPr>
          <a:xfrm>
            <a:off x="223225" y="770459"/>
            <a:ext cx="2382000" cy="2502608"/>
          </a:xfrm>
          <a:prstGeom prst="rect">
            <a:avLst/>
          </a:prstGeom>
          <a:noFill/>
          <a:ln>
            <a:noFill/>
          </a:ln>
        </p:spPr>
        <p:txBody>
          <a:bodyPr spcFirstLastPara="1" wrap="square" lIns="0" tIns="9525" rIns="0" bIns="0" anchor="t" anchorCtr="0">
            <a:spAutoFit/>
          </a:bodyPr>
          <a:lstStyle/>
          <a:p>
            <a:pPr marL="90487" lvl="0">
              <a:buClr>
                <a:schemeClr val="dk1"/>
              </a:buClr>
              <a:buSzPts val="600"/>
            </a:pPr>
            <a:r>
              <a:rPr lang="en-US" sz="600" b="1" i="1" dirty="0">
                <a:solidFill>
                  <a:schemeClr val="tx1"/>
                </a:solidFill>
              </a:rPr>
              <a:t>"Can I keep my existing phone numbers?“</a:t>
            </a:r>
          </a:p>
          <a:p>
            <a:pPr marL="90487" lvl="0">
              <a:buClr>
                <a:schemeClr val="dk1"/>
              </a:buClr>
              <a:buSzPts val="600"/>
            </a:pPr>
            <a:r>
              <a:rPr lang="en-US" sz="600" dirty="0">
                <a:solidFill>
                  <a:schemeClr val="tx1"/>
                </a:solidFill>
              </a:rPr>
              <a:t>Yes, your clients can port over their number to Crexendo.  We handle everything!</a:t>
            </a:r>
          </a:p>
          <a:p>
            <a:pPr marL="90487" lvl="0">
              <a:buClr>
                <a:schemeClr val="dk1"/>
              </a:buClr>
              <a:buSzPts val="600"/>
            </a:pPr>
            <a:endParaRPr lang="en-US" sz="600" dirty="0">
              <a:solidFill>
                <a:schemeClr val="tx1"/>
              </a:solidFill>
            </a:endParaRPr>
          </a:p>
          <a:p>
            <a:pPr marL="90487">
              <a:buClr>
                <a:schemeClr val="dk1"/>
              </a:buClr>
              <a:buSzPts val="600"/>
            </a:pPr>
            <a:r>
              <a:rPr lang="en-US" sz="600" b="1" i="1" dirty="0">
                <a:solidFill>
                  <a:schemeClr val="tx1"/>
                </a:solidFill>
              </a:rPr>
              <a:t>"How difficult is the transition?" </a:t>
            </a:r>
          </a:p>
          <a:p>
            <a:pPr marL="90487" lvl="0">
              <a:buClr>
                <a:schemeClr val="dk1"/>
              </a:buClr>
              <a:buSzPts val="600"/>
            </a:pPr>
            <a:r>
              <a:rPr lang="en-US" sz="600" dirty="0">
                <a:solidFill>
                  <a:schemeClr val="tx1"/>
                </a:solidFill>
              </a:rPr>
              <a:t>It’s not difficult at all.  Our team works directly with your client and schedules the port and switching their service</a:t>
            </a:r>
          </a:p>
          <a:p>
            <a:pPr marL="90487" lvl="0">
              <a:buClr>
                <a:schemeClr val="dk1"/>
              </a:buClr>
              <a:buSzPts val="600"/>
            </a:pPr>
            <a:endParaRPr lang="en-US" sz="600" b="1" i="1" dirty="0">
              <a:solidFill>
                <a:schemeClr val="tx1"/>
              </a:solidFill>
            </a:endParaRPr>
          </a:p>
          <a:p>
            <a:pPr marL="90487" lvl="0">
              <a:buClr>
                <a:schemeClr val="dk1"/>
              </a:buClr>
              <a:buSzPts val="600"/>
            </a:pPr>
            <a:r>
              <a:rPr lang="en-US" sz="600" b="1" i="1" dirty="0">
                <a:solidFill>
                  <a:schemeClr val="tx1"/>
                </a:solidFill>
              </a:rPr>
              <a:t>"Will this work for remote employees?" </a:t>
            </a:r>
          </a:p>
          <a:p>
            <a:pPr marL="90487" lvl="1">
              <a:buClr>
                <a:schemeClr val="dk1"/>
              </a:buClr>
              <a:buSzPts val="600"/>
            </a:pPr>
            <a:r>
              <a:rPr lang="en-US" sz="600" dirty="0">
                <a:solidFill>
                  <a:schemeClr val="tx1"/>
                </a:solidFill>
              </a:rPr>
              <a:t>Yes – employees can have a communication hub at home, or use the app on a smartphone</a:t>
            </a:r>
          </a:p>
          <a:p>
            <a:pPr marL="90487" lvl="1">
              <a:buClr>
                <a:schemeClr val="dk1"/>
              </a:buClr>
              <a:buSzPts val="600"/>
            </a:pPr>
            <a:endParaRPr lang="en-US" sz="600" dirty="0">
              <a:solidFill>
                <a:schemeClr val="tx1"/>
              </a:solidFill>
            </a:endParaRPr>
          </a:p>
          <a:p>
            <a:pPr marL="90487">
              <a:buClr>
                <a:schemeClr val="dk1"/>
              </a:buClr>
              <a:buSzPts val="600"/>
            </a:pPr>
            <a:r>
              <a:rPr lang="en-US" sz="600" b="1" i="1" dirty="0">
                <a:solidFill>
                  <a:schemeClr val="tx1"/>
                </a:solidFill>
              </a:rPr>
              <a:t>"Can I use my mobile phone as my business phone?“</a:t>
            </a:r>
          </a:p>
          <a:p>
            <a:pPr marL="90487" lvl="0">
              <a:buClr>
                <a:schemeClr val="dk1"/>
              </a:buClr>
              <a:buSzPts val="600"/>
            </a:pPr>
            <a:r>
              <a:rPr lang="en-US" sz="600" dirty="0">
                <a:solidFill>
                  <a:schemeClr val="tx1"/>
                </a:solidFill>
              </a:rPr>
              <a:t>Yes, using the Crexendo app, the client can add the app to their smartphone and answer their business line anywhere and everywhere.</a:t>
            </a:r>
          </a:p>
          <a:p>
            <a:pPr marL="90487" lvl="0">
              <a:buClr>
                <a:schemeClr val="dk1"/>
              </a:buClr>
              <a:buSzPts val="600"/>
            </a:pPr>
            <a:endParaRPr lang="en-US" sz="600" dirty="0">
              <a:solidFill>
                <a:schemeClr val="tx1"/>
              </a:solidFill>
            </a:endParaRPr>
          </a:p>
          <a:p>
            <a:pPr marL="90487" lvl="0">
              <a:buClr>
                <a:schemeClr val="dk1"/>
              </a:buClr>
              <a:buSzPts val="600"/>
            </a:pPr>
            <a:r>
              <a:rPr lang="en-US" sz="600" b="1" i="1" dirty="0">
                <a:solidFill>
                  <a:schemeClr val="tx1"/>
                </a:solidFill>
              </a:rPr>
              <a:t>"How reliable is cloud phone service?“</a:t>
            </a:r>
          </a:p>
          <a:p>
            <a:pPr marL="90487" lvl="1">
              <a:buClr>
                <a:schemeClr val="dk1"/>
              </a:buClr>
              <a:buSzPts val="600"/>
            </a:pPr>
            <a:r>
              <a:rPr lang="en-US" sz="600" dirty="0">
                <a:solidFill>
                  <a:schemeClr val="tx1"/>
                </a:solidFill>
              </a:rPr>
              <a:t>Crexendo has a 100% guaranteed up time</a:t>
            </a:r>
          </a:p>
          <a:p>
            <a:pPr marL="90487" lvl="1">
              <a:buClr>
                <a:schemeClr val="dk1"/>
              </a:buClr>
              <a:buSzPts val="600"/>
            </a:pPr>
            <a:endParaRPr lang="en-US" sz="600" dirty="0">
              <a:solidFill>
                <a:schemeClr val="tx1"/>
              </a:solidFill>
            </a:endParaRPr>
          </a:p>
          <a:p>
            <a:pPr marL="90487">
              <a:buClr>
                <a:schemeClr val="dk1"/>
              </a:buClr>
              <a:buSzPts val="600"/>
            </a:pPr>
            <a:r>
              <a:rPr lang="en-US" sz="600" b="1" i="1" dirty="0">
                <a:solidFill>
                  <a:schemeClr val="tx1"/>
                </a:solidFill>
              </a:rPr>
              <a:t>"How much training will my staff need?“</a:t>
            </a:r>
          </a:p>
          <a:p>
            <a:pPr marL="90487" lvl="0">
              <a:buClr>
                <a:schemeClr val="dk1"/>
              </a:buClr>
              <a:buSzPts val="600"/>
            </a:pPr>
            <a:r>
              <a:rPr lang="en-US" sz="600" dirty="0">
                <a:solidFill>
                  <a:schemeClr val="tx1"/>
                </a:solidFill>
              </a:rPr>
              <a:t>We provide training via Teams and we provide a library of how to videos</a:t>
            </a:r>
          </a:p>
          <a:p>
            <a:pPr marL="90487" lvl="0">
              <a:buClr>
                <a:schemeClr val="dk1"/>
              </a:buClr>
              <a:buSzPts val="600"/>
            </a:pPr>
            <a:endParaRPr lang="en-US" sz="600" dirty="0">
              <a:solidFill>
                <a:schemeClr val="tx1"/>
              </a:solidFill>
            </a:endParaRPr>
          </a:p>
          <a:p>
            <a:pPr marL="90487" lvl="0">
              <a:buClr>
                <a:schemeClr val="dk1"/>
              </a:buClr>
              <a:buSzPts val="600"/>
            </a:pPr>
            <a:r>
              <a:rPr lang="en-US" sz="600" b="1" i="1" dirty="0">
                <a:solidFill>
                  <a:schemeClr val="tx1"/>
                </a:solidFill>
              </a:rPr>
              <a:t>"Can it integrate with our CRM or business applications?“</a:t>
            </a:r>
          </a:p>
          <a:p>
            <a:pPr marL="90487" lvl="0">
              <a:buClr>
                <a:schemeClr val="dk1"/>
              </a:buClr>
              <a:buSzPts val="600"/>
            </a:pPr>
            <a:r>
              <a:rPr lang="en-US" sz="600" dirty="0">
                <a:solidFill>
                  <a:schemeClr val="tx1"/>
                </a:solidFill>
                <a:sym typeface="Quicksand Medium"/>
              </a:rPr>
              <a:t>Yes, generally speaking you can.  Crexendo supports over 400 integrations today</a:t>
            </a:r>
            <a:endParaRPr sz="600" dirty="0">
              <a:solidFill>
                <a:schemeClr val="tx1"/>
              </a:solidFill>
              <a:sym typeface="Quicksand Medium"/>
            </a:endParaRPr>
          </a:p>
        </p:txBody>
      </p:sp>
      <p:cxnSp>
        <p:nvCxnSpPr>
          <p:cNvPr id="253" name="Google Shape;253;g3e408c2ef1a_0_451"/>
          <p:cNvCxnSpPr/>
          <p:nvPr/>
        </p:nvCxnSpPr>
        <p:spPr>
          <a:xfrm>
            <a:off x="2940225" y="257725"/>
            <a:ext cx="0" cy="4495800"/>
          </a:xfrm>
          <a:prstGeom prst="straightConnector1">
            <a:avLst/>
          </a:prstGeom>
          <a:noFill/>
          <a:ln w="9525" cap="flat" cmpd="sng">
            <a:solidFill>
              <a:srgbClr val="E22C91"/>
            </a:solidFill>
            <a:prstDash val="solid"/>
            <a:round/>
            <a:headEnd type="none" w="sm" len="sm"/>
            <a:tailEnd type="none" w="sm" len="sm"/>
          </a:ln>
        </p:spPr>
      </p:cxnSp>
      <p:sp>
        <p:nvSpPr>
          <p:cNvPr id="256" name="Google Shape;256;g3e408c2ef1a_0_451"/>
          <p:cNvSpPr txBox="1"/>
          <p:nvPr/>
        </p:nvSpPr>
        <p:spPr>
          <a:xfrm>
            <a:off x="290774" y="3490411"/>
            <a:ext cx="2428200" cy="133511"/>
          </a:xfrm>
          <a:prstGeom prst="rect">
            <a:avLst/>
          </a:prstGeom>
          <a:noFill/>
          <a:ln>
            <a:noFill/>
          </a:ln>
        </p:spPr>
        <p:txBody>
          <a:bodyPr spcFirstLastPara="1" wrap="square" lIns="0" tIns="10300" rIns="0" bIns="0" anchor="t" anchorCtr="0">
            <a:spAutoFit/>
          </a:bodyPr>
          <a:lstStyle/>
          <a:p>
            <a:pPr marL="0" lvl="0" indent="0">
              <a:buSzPts val="1100"/>
              <a:buFont typeface="Arial"/>
              <a:buNone/>
            </a:pPr>
            <a:r>
              <a:rPr lang="en" sz="800" b="1" dirty="0">
                <a:solidFill>
                  <a:srgbClr val="18518E"/>
                </a:solidFill>
                <a:latin typeface="+mj-lt"/>
              </a:rPr>
              <a:t>Powered by the Crexendo VIP Platform</a:t>
            </a:r>
            <a:endParaRPr sz="800" b="1" dirty="0">
              <a:solidFill>
                <a:srgbClr val="18518E"/>
              </a:solidFill>
              <a:latin typeface="+mj-lt"/>
            </a:endParaRPr>
          </a:p>
        </p:txBody>
      </p:sp>
      <p:cxnSp>
        <p:nvCxnSpPr>
          <p:cNvPr id="257" name="Google Shape;257;g3e408c2ef1a_0_451"/>
          <p:cNvCxnSpPr/>
          <p:nvPr/>
        </p:nvCxnSpPr>
        <p:spPr>
          <a:xfrm>
            <a:off x="290775" y="434448"/>
            <a:ext cx="1178100" cy="0"/>
          </a:xfrm>
          <a:prstGeom prst="straightConnector1">
            <a:avLst/>
          </a:prstGeom>
          <a:noFill/>
          <a:ln w="9525" cap="flat" cmpd="sng">
            <a:solidFill>
              <a:srgbClr val="E22C91"/>
            </a:solidFill>
            <a:prstDash val="solid"/>
            <a:round/>
            <a:headEnd type="none" w="sm" len="sm"/>
            <a:tailEnd type="none" w="sm" len="sm"/>
          </a:ln>
        </p:spPr>
      </p:cxnSp>
      <p:sp>
        <p:nvSpPr>
          <p:cNvPr id="259" name="Google Shape;259;g3e408c2ef1a_0_451"/>
          <p:cNvSpPr txBox="1"/>
          <p:nvPr/>
        </p:nvSpPr>
        <p:spPr>
          <a:xfrm>
            <a:off x="3228341" y="165153"/>
            <a:ext cx="2302200" cy="196200"/>
          </a:xfrm>
          <a:prstGeom prst="rect">
            <a:avLst/>
          </a:prstGeom>
          <a:noFill/>
          <a:ln>
            <a:noFill/>
          </a:ln>
        </p:spPr>
        <p:txBody>
          <a:bodyPr spcFirstLastPara="1" wrap="square" lIns="0" tIns="11425" rIns="0" bIns="0" anchor="t" anchorCtr="0">
            <a:spAutoFit/>
          </a:bodyPr>
          <a:lstStyle/>
          <a:p>
            <a:pPr marL="12700" marR="0" lvl="0" indent="0" algn="l" rtl="0">
              <a:lnSpc>
                <a:spcPct val="100000"/>
              </a:lnSpc>
              <a:spcBef>
                <a:spcPts val="0"/>
              </a:spcBef>
              <a:spcAft>
                <a:spcPts val="0"/>
              </a:spcAft>
              <a:buClr>
                <a:srgbClr val="000000"/>
              </a:buClr>
              <a:buSzPts val="1200"/>
              <a:buFont typeface="Arial"/>
              <a:buNone/>
            </a:pPr>
            <a:r>
              <a:rPr lang="en" sz="1200" b="1" i="0" u="none" strike="noStrike" cap="none" dirty="0">
                <a:solidFill>
                  <a:srgbClr val="E22C91"/>
                </a:solidFill>
                <a:latin typeface="Arial"/>
                <a:ea typeface="Arial"/>
                <a:cs typeface="Arial"/>
                <a:sym typeface="Arial"/>
              </a:rPr>
              <a:t>How to Sell </a:t>
            </a:r>
            <a:r>
              <a:rPr lang="en" sz="1200" b="1" dirty="0">
                <a:solidFill>
                  <a:srgbClr val="E22C91"/>
                </a:solidFill>
              </a:rPr>
              <a:t>Crexendo</a:t>
            </a:r>
            <a:endParaRPr sz="1200" b="1" i="0" u="none" strike="noStrike" cap="none" dirty="0">
              <a:solidFill>
                <a:srgbClr val="000000"/>
              </a:solidFill>
              <a:latin typeface="Arial"/>
              <a:ea typeface="Arial"/>
              <a:cs typeface="Arial"/>
              <a:sym typeface="Arial"/>
            </a:endParaRPr>
          </a:p>
        </p:txBody>
      </p:sp>
      <p:sp>
        <p:nvSpPr>
          <p:cNvPr id="260" name="Google Shape;260;g3e408c2ef1a_0_451"/>
          <p:cNvSpPr txBox="1"/>
          <p:nvPr/>
        </p:nvSpPr>
        <p:spPr>
          <a:xfrm>
            <a:off x="3264224" y="551240"/>
            <a:ext cx="2428200" cy="133511"/>
          </a:xfrm>
          <a:prstGeom prst="rect">
            <a:avLst/>
          </a:prstGeom>
          <a:noFill/>
          <a:ln>
            <a:noFill/>
          </a:ln>
        </p:spPr>
        <p:txBody>
          <a:bodyPr spcFirstLastPara="1" wrap="square" lIns="0" tIns="10300" rIns="0" bIns="0" anchor="t" anchorCtr="0">
            <a:spAutoFit/>
          </a:bodyPr>
          <a:lstStyle/>
          <a:p>
            <a:pPr>
              <a:buSzPts val="1100"/>
            </a:pPr>
            <a:r>
              <a:rPr lang="en-US" sz="800" b="1" dirty="0">
                <a:solidFill>
                  <a:srgbClr val="18518E"/>
                </a:solidFill>
                <a:latin typeface="+mj-lt"/>
              </a:rPr>
              <a:t>Position Crexendo As </a:t>
            </a:r>
          </a:p>
        </p:txBody>
      </p:sp>
      <p:sp>
        <p:nvSpPr>
          <p:cNvPr id="261" name="Google Shape;261;g3e408c2ef1a_0_451"/>
          <p:cNvSpPr txBox="1"/>
          <p:nvPr/>
        </p:nvSpPr>
        <p:spPr>
          <a:xfrm>
            <a:off x="3269352" y="981987"/>
            <a:ext cx="2191500" cy="655949"/>
          </a:xfrm>
          <a:prstGeom prst="rect">
            <a:avLst/>
          </a:prstGeom>
          <a:noFill/>
          <a:ln>
            <a:noFill/>
          </a:ln>
        </p:spPr>
        <p:txBody>
          <a:bodyPr spcFirstLastPara="1" wrap="square" lIns="0" tIns="9525" rIns="0" bIns="0" anchor="t" anchorCtr="0">
            <a:spAutoFit/>
          </a:bodyPr>
          <a:lstStyle/>
          <a:p>
            <a:pPr marL="269875" lvl="0" indent="-179388">
              <a:buClr>
                <a:schemeClr val="dk1"/>
              </a:buClr>
              <a:buSzPts val="600"/>
              <a:buFont typeface="Arial"/>
              <a:buChar char="●"/>
            </a:pPr>
            <a:r>
              <a:rPr lang="en-US" sz="600" dirty="0"/>
              <a:t>Improved customer experience </a:t>
            </a:r>
          </a:p>
          <a:p>
            <a:pPr marL="269875" lvl="0" indent="-179388">
              <a:buClr>
                <a:schemeClr val="dk1"/>
              </a:buClr>
              <a:buSzPts val="600"/>
              <a:buFont typeface="Arial"/>
              <a:buChar char="●"/>
            </a:pPr>
            <a:r>
              <a:rPr lang="en-US" sz="600" dirty="0"/>
              <a:t>Increased employee productivity </a:t>
            </a:r>
          </a:p>
          <a:p>
            <a:pPr marL="269875" lvl="0" indent="-179388">
              <a:buClr>
                <a:schemeClr val="dk1"/>
              </a:buClr>
              <a:buSzPts val="600"/>
              <a:buFont typeface="Arial"/>
              <a:buChar char="●"/>
            </a:pPr>
            <a:r>
              <a:rPr lang="en-US" sz="600" dirty="0"/>
              <a:t>Support for hybrid and remote work </a:t>
            </a:r>
          </a:p>
          <a:p>
            <a:pPr marL="269875" lvl="0" indent="-179388">
              <a:buClr>
                <a:schemeClr val="dk1"/>
              </a:buClr>
              <a:buSzPts val="600"/>
              <a:buFont typeface="Arial"/>
              <a:buChar char="●"/>
            </a:pPr>
            <a:r>
              <a:rPr lang="en-US" sz="600" dirty="0"/>
              <a:t>Reduced telecom and maintenance costs</a:t>
            </a:r>
          </a:p>
          <a:p>
            <a:pPr marL="269875" lvl="0" indent="-179388">
              <a:buClr>
                <a:schemeClr val="dk1"/>
              </a:buClr>
              <a:buSzPts val="600"/>
              <a:buFont typeface="Arial"/>
              <a:buChar char="●"/>
            </a:pPr>
            <a:r>
              <a:rPr lang="en-US" sz="600" dirty="0"/>
              <a:t>Better collaboration across teams </a:t>
            </a:r>
          </a:p>
          <a:p>
            <a:pPr marL="269875" lvl="0" indent="-179388">
              <a:buClr>
                <a:schemeClr val="dk1"/>
              </a:buClr>
              <a:buSzPts val="600"/>
              <a:buFont typeface="Arial"/>
              <a:buChar char="●"/>
            </a:pPr>
            <a:r>
              <a:rPr lang="en-US" sz="600" dirty="0"/>
              <a:t>Scalability for future growth </a:t>
            </a:r>
          </a:p>
          <a:p>
            <a:pPr marL="269875" lvl="0" indent="-179388">
              <a:buClr>
                <a:schemeClr val="dk1"/>
              </a:buClr>
              <a:buSzPts val="600"/>
              <a:buFont typeface="Arial"/>
              <a:buChar char="●"/>
            </a:pPr>
            <a:r>
              <a:rPr lang="en-US" sz="600" dirty="0"/>
              <a:t>Business continuity and reliability</a:t>
            </a:r>
            <a:endParaRPr sz="600" dirty="0">
              <a:sym typeface="Quicksand Medium"/>
            </a:endParaRPr>
          </a:p>
        </p:txBody>
      </p:sp>
      <p:cxnSp>
        <p:nvCxnSpPr>
          <p:cNvPr id="262" name="Google Shape;262;g3e408c2ef1a_0_451"/>
          <p:cNvCxnSpPr/>
          <p:nvPr/>
        </p:nvCxnSpPr>
        <p:spPr>
          <a:xfrm>
            <a:off x="3240989" y="436276"/>
            <a:ext cx="1843500" cy="0"/>
          </a:xfrm>
          <a:prstGeom prst="straightConnector1">
            <a:avLst/>
          </a:prstGeom>
          <a:noFill/>
          <a:ln w="9525" cap="flat" cmpd="sng">
            <a:solidFill>
              <a:srgbClr val="E22C91"/>
            </a:solidFill>
            <a:prstDash val="solid"/>
            <a:round/>
            <a:headEnd type="none" w="sm" len="sm"/>
            <a:tailEnd type="none" w="sm" len="sm"/>
          </a:ln>
        </p:spPr>
      </p:cxnSp>
      <p:sp>
        <p:nvSpPr>
          <p:cNvPr id="267" name="Google Shape;267;g3e408c2ef1a_0_451"/>
          <p:cNvSpPr txBox="1"/>
          <p:nvPr/>
        </p:nvSpPr>
        <p:spPr>
          <a:xfrm>
            <a:off x="6265468" y="171164"/>
            <a:ext cx="2428200" cy="196203"/>
          </a:xfrm>
          <a:prstGeom prst="rect">
            <a:avLst/>
          </a:prstGeom>
          <a:noFill/>
          <a:ln>
            <a:noFill/>
          </a:ln>
        </p:spPr>
        <p:txBody>
          <a:bodyPr spcFirstLastPara="1" wrap="square" lIns="0" tIns="11425" rIns="0" bIns="0" anchor="t" anchorCtr="0">
            <a:spAutoFit/>
          </a:bodyPr>
          <a:lstStyle/>
          <a:p>
            <a:pPr marL="12700" marR="0" lvl="0" indent="0" algn="l" rtl="0">
              <a:lnSpc>
                <a:spcPct val="100000"/>
              </a:lnSpc>
              <a:spcBef>
                <a:spcPts val="0"/>
              </a:spcBef>
              <a:spcAft>
                <a:spcPts val="0"/>
              </a:spcAft>
              <a:buClr>
                <a:srgbClr val="000000"/>
              </a:buClr>
              <a:buSzPts val="1200"/>
              <a:buFont typeface="Arial"/>
              <a:buNone/>
            </a:pPr>
            <a:r>
              <a:rPr lang="en" sz="1200" b="1" i="0" u="none" strike="noStrike" cap="none" dirty="0">
                <a:solidFill>
                  <a:srgbClr val="E22C91"/>
                </a:solidFill>
                <a:latin typeface="Arial"/>
                <a:ea typeface="Arial"/>
                <a:cs typeface="Arial"/>
                <a:sym typeface="Arial"/>
              </a:rPr>
              <a:t>Discovery Questions Continued</a:t>
            </a:r>
            <a:endParaRPr sz="1200" b="1" i="0" u="none" strike="noStrike" cap="none" dirty="0">
              <a:solidFill>
                <a:srgbClr val="000000"/>
              </a:solidFill>
              <a:latin typeface="Arial"/>
              <a:ea typeface="Arial"/>
              <a:cs typeface="Arial"/>
              <a:sym typeface="Arial"/>
            </a:endParaRPr>
          </a:p>
        </p:txBody>
      </p:sp>
      <p:cxnSp>
        <p:nvCxnSpPr>
          <p:cNvPr id="268" name="Google Shape;268;g3e408c2ef1a_0_451"/>
          <p:cNvCxnSpPr/>
          <p:nvPr/>
        </p:nvCxnSpPr>
        <p:spPr>
          <a:xfrm rot="10800000" flipH="1">
            <a:off x="3264224" y="2081589"/>
            <a:ext cx="1527900" cy="300"/>
          </a:xfrm>
          <a:prstGeom prst="straightConnector1">
            <a:avLst/>
          </a:prstGeom>
          <a:noFill/>
          <a:ln w="9525" cap="flat" cmpd="sng">
            <a:solidFill>
              <a:srgbClr val="E22C91"/>
            </a:solidFill>
            <a:prstDash val="solid"/>
            <a:round/>
            <a:headEnd type="none" w="sm" len="sm"/>
            <a:tailEnd type="none" w="sm" len="sm"/>
          </a:ln>
        </p:spPr>
      </p:cxnSp>
      <p:sp>
        <p:nvSpPr>
          <p:cNvPr id="269" name="Google Shape;269;g3e408c2ef1a_0_451"/>
          <p:cNvSpPr txBox="1"/>
          <p:nvPr/>
        </p:nvSpPr>
        <p:spPr>
          <a:xfrm>
            <a:off x="180211" y="3490411"/>
            <a:ext cx="2467200" cy="1031021"/>
          </a:xfrm>
          <a:prstGeom prst="rect">
            <a:avLst/>
          </a:prstGeom>
          <a:noFill/>
          <a:ln>
            <a:noFill/>
          </a:ln>
        </p:spPr>
        <p:txBody>
          <a:bodyPr spcFirstLastPara="1" wrap="square" lIns="91425" tIns="91425" rIns="91425" bIns="91425" anchor="t" anchorCtr="0">
            <a:spAutoFit/>
          </a:bodyPr>
          <a:lstStyle/>
          <a:p>
            <a:pPr marL="457200" lvl="0" indent="-273050">
              <a:buSzPts val="700"/>
              <a:buFont typeface="Quicksand Medium"/>
              <a:buChar char="●"/>
            </a:pPr>
            <a:endParaRPr lang="en-US" sz="700" dirty="0">
              <a:latin typeface="+mj-lt"/>
            </a:endParaRPr>
          </a:p>
          <a:p>
            <a:pPr marL="269875" indent="-179388">
              <a:buClr>
                <a:schemeClr val="dk1"/>
              </a:buClr>
              <a:buSzPts val="600"/>
              <a:buFont typeface="Arial"/>
              <a:buChar char="●"/>
            </a:pPr>
            <a:r>
              <a:rPr lang="en-US" sz="600" dirty="0"/>
              <a:t>100% Uptime </a:t>
            </a:r>
          </a:p>
          <a:p>
            <a:pPr marL="269875" indent="-179388">
              <a:buClr>
                <a:schemeClr val="dk1"/>
              </a:buClr>
              <a:buSzPts val="600"/>
              <a:buFont typeface="Arial"/>
              <a:buChar char="●"/>
            </a:pPr>
            <a:r>
              <a:rPr lang="en-US" sz="600" dirty="0"/>
              <a:t>Guarantee Geo-Redundant U.S. Data Centers </a:t>
            </a:r>
          </a:p>
          <a:p>
            <a:pPr marL="269875" indent="-179388">
              <a:buClr>
                <a:schemeClr val="dk1"/>
              </a:buClr>
              <a:buSzPts val="600"/>
              <a:buFont typeface="Arial"/>
              <a:buChar char="●"/>
            </a:pPr>
            <a:r>
              <a:rPr lang="en-US" sz="600" dirty="0"/>
              <a:t>24/7 Customer Support </a:t>
            </a:r>
          </a:p>
          <a:p>
            <a:pPr marL="269875" indent="-179388">
              <a:buClr>
                <a:schemeClr val="dk1"/>
              </a:buClr>
              <a:buSzPts val="600"/>
              <a:buFont typeface="Arial"/>
              <a:buChar char="●"/>
            </a:pPr>
            <a:r>
              <a:rPr lang="en-US" sz="600" dirty="0"/>
              <a:t>Mobile, Desktop &amp; Web Access </a:t>
            </a:r>
          </a:p>
          <a:p>
            <a:pPr marL="269875" indent="-179388">
              <a:buClr>
                <a:schemeClr val="dk1"/>
              </a:buClr>
              <a:buSzPts val="600"/>
              <a:buFont typeface="Arial"/>
              <a:buChar char="●"/>
            </a:pPr>
            <a:r>
              <a:rPr lang="en-US" sz="600" dirty="0"/>
              <a:t>AI-Powered Call &amp; Meeting Features </a:t>
            </a:r>
          </a:p>
          <a:p>
            <a:pPr marL="269875" indent="-179388">
              <a:buClr>
                <a:schemeClr val="dk1"/>
              </a:buClr>
              <a:buSzPts val="600"/>
              <a:buFont typeface="Arial"/>
              <a:buChar char="●"/>
            </a:pPr>
            <a:r>
              <a:rPr lang="en-US" sz="600" dirty="0"/>
              <a:t>Microsoft Teams Integration </a:t>
            </a:r>
          </a:p>
          <a:p>
            <a:pPr marL="269875" indent="-179388">
              <a:buClr>
                <a:schemeClr val="dk1"/>
              </a:buClr>
              <a:buSzPts val="600"/>
              <a:buFont typeface="Arial"/>
              <a:buChar char="●"/>
            </a:pPr>
            <a:r>
              <a:rPr lang="en-US" sz="600" dirty="0"/>
              <a:t>CRM &amp; Business Application Integrations </a:t>
            </a:r>
          </a:p>
          <a:p>
            <a:pPr marL="269875" indent="-179388">
              <a:buClr>
                <a:schemeClr val="dk1"/>
              </a:buClr>
              <a:buSzPts val="600"/>
              <a:buFont typeface="Arial"/>
              <a:buChar char="●"/>
            </a:pPr>
            <a:r>
              <a:rPr lang="en-US" sz="600" dirty="0"/>
              <a:t>Built for organizations of any size</a:t>
            </a:r>
            <a:endParaRPr sz="600" dirty="0">
              <a:sym typeface="Quicksand Medium"/>
            </a:endParaRPr>
          </a:p>
        </p:txBody>
      </p:sp>
      <p:cxnSp>
        <p:nvCxnSpPr>
          <p:cNvPr id="270" name="Google Shape;270;g3e408c2ef1a_0_451"/>
          <p:cNvCxnSpPr/>
          <p:nvPr/>
        </p:nvCxnSpPr>
        <p:spPr>
          <a:xfrm>
            <a:off x="6008750" y="312425"/>
            <a:ext cx="0" cy="4495800"/>
          </a:xfrm>
          <a:prstGeom prst="straightConnector1">
            <a:avLst/>
          </a:prstGeom>
          <a:noFill/>
          <a:ln w="9525" cap="flat" cmpd="sng">
            <a:solidFill>
              <a:srgbClr val="E22C91"/>
            </a:solidFill>
            <a:prstDash val="solid"/>
            <a:round/>
            <a:headEnd type="none" w="sm" len="sm"/>
            <a:tailEnd type="none" w="sm" len="sm"/>
          </a:ln>
        </p:spPr>
      </p:cxnSp>
      <p:sp>
        <p:nvSpPr>
          <p:cNvPr id="271" name="Google Shape;271;g3e408c2ef1a_0_451"/>
          <p:cNvSpPr txBox="1"/>
          <p:nvPr/>
        </p:nvSpPr>
        <p:spPr>
          <a:xfrm>
            <a:off x="3172175" y="688268"/>
            <a:ext cx="2615323" cy="276900"/>
          </a:xfrm>
          <a:prstGeom prst="rect">
            <a:avLst/>
          </a:prstGeom>
          <a:noFill/>
          <a:ln>
            <a:noFill/>
          </a:ln>
        </p:spPr>
        <p:txBody>
          <a:bodyPr spcFirstLastPara="1" wrap="square" lIns="91425" tIns="91425" rIns="91425" bIns="91425" anchor="t" anchorCtr="0">
            <a:noAutofit/>
          </a:bodyPr>
          <a:lstStyle/>
          <a:p>
            <a:pPr lvl="0"/>
            <a:r>
              <a:rPr lang="en-US" sz="600" dirty="0">
                <a:latin typeface="+mj-lt"/>
              </a:rPr>
              <a:t>Focus on business outcomes, not phone system features.</a:t>
            </a:r>
            <a:endParaRPr sz="600" dirty="0">
              <a:latin typeface="+mj-lt"/>
              <a:sym typeface="Quicksand Medium"/>
            </a:endParaRPr>
          </a:p>
        </p:txBody>
      </p:sp>
      <p:sp>
        <p:nvSpPr>
          <p:cNvPr id="273" name="Google Shape;273;g3e408c2ef1a_0_451"/>
          <p:cNvSpPr txBox="1"/>
          <p:nvPr/>
        </p:nvSpPr>
        <p:spPr>
          <a:xfrm>
            <a:off x="3172175" y="2156011"/>
            <a:ext cx="2543700" cy="276900"/>
          </a:xfrm>
          <a:prstGeom prst="rect">
            <a:avLst/>
          </a:prstGeom>
          <a:noFill/>
          <a:ln>
            <a:noFill/>
          </a:ln>
        </p:spPr>
        <p:txBody>
          <a:bodyPr spcFirstLastPara="1" wrap="square" lIns="91425" tIns="91425" rIns="91425" bIns="91425" anchor="t" anchorCtr="0">
            <a:noAutofit/>
          </a:bodyPr>
          <a:lstStyle/>
          <a:p>
            <a:pPr marL="0" lvl="0" indent="0">
              <a:buSzPts val="1100"/>
              <a:buFont typeface="Arial"/>
              <a:buNone/>
            </a:pPr>
            <a:r>
              <a:rPr lang="en" sz="800" b="1" dirty="0">
                <a:solidFill>
                  <a:srgbClr val="18518E"/>
                </a:solidFill>
                <a:latin typeface="+mj-lt"/>
                <a:sym typeface="Quicksand"/>
              </a:rPr>
              <a:t>10 Questions to ask on every call! </a:t>
            </a:r>
            <a:endParaRPr sz="800" b="1" dirty="0">
              <a:solidFill>
                <a:srgbClr val="18518E"/>
              </a:solidFill>
              <a:latin typeface="+mj-lt"/>
              <a:sym typeface="Quicksand"/>
            </a:endParaRPr>
          </a:p>
        </p:txBody>
      </p:sp>
      <p:sp>
        <p:nvSpPr>
          <p:cNvPr id="274" name="Google Shape;274;g3e408c2ef1a_0_451"/>
          <p:cNvSpPr txBox="1"/>
          <p:nvPr/>
        </p:nvSpPr>
        <p:spPr>
          <a:xfrm>
            <a:off x="3166827" y="2484035"/>
            <a:ext cx="2462679" cy="1948610"/>
          </a:xfrm>
          <a:prstGeom prst="rect">
            <a:avLst/>
          </a:prstGeom>
          <a:noFill/>
          <a:ln>
            <a:noFill/>
          </a:ln>
        </p:spPr>
        <p:txBody>
          <a:bodyPr spcFirstLastPara="1" wrap="square" lIns="0" tIns="9525" rIns="0" bIns="0" anchor="t" anchorCtr="0">
            <a:spAutoFit/>
          </a:bodyPr>
          <a:lstStyle/>
          <a:p>
            <a:pPr marL="90487" lvl="0">
              <a:buClr>
                <a:schemeClr val="dk1"/>
              </a:buClr>
              <a:buSzPts val="600"/>
            </a:pPr>
            <a:r>
              <a:rPr lang="en-US" sz="600" b="1" i="1" dirty="0">
                <a:solidFill>
                  <a:schemeClr val="tx1"/>
                </a:solidFill>
                <a:sym typeface="Quicksand Medium"/>
              </a:rPr>
              <a:t>1. How are customers reaching your business today?</a:t>
            </a:r>
          </a:p>
          <a:p>
            <a:pPr marL="269875" indent="-179388">
              <a:buClr>
                <a:schemeClr val="dk1"/>
              </a:buClr>
              <a:buSzPts val="600"/>
              <a:buFont typeface="Arial"/>
              <a:buChar char="●"/>
            </a:pPr>
            <a:r>
              <a:rPr lang="en-US" sz="600" dirty="0">
                <a:solidFill>
                  <a:schemeClr val="tx1"/>
                </a:solidFill>
                <a:sym typeface="Quicksand Medium"/>
              </a:rPr>
              <a:t>Uncovers main number, cell phones, call flow</a:t>
            </a:r>
          </a:p>
          <a:p>
            <a:pPr marL="184150" lvl="0">
              <a:buSzPts val="700"/>
            </a:pPr>
            <a:endParaRPr lang="en-US" sz="600" dirty="0">
              <a:solidFill>
                <a:schemeClr val="tx1"/>
              </a:solidFill>
              <a:latin typeface="+mj-lt"/>
              <a:sym typeface="Quicksand Medium"/>
            </a:endParaRPr>
          </a:p>
          <a:p>
            <a:pPr marL="90487">
              <a:buClr>
                <a:schemeClr val="dk1"/>
              </a:buClr>
              <a:buSzPts val="600"/>
            </a:pPr>
            <a:r>
              <a:rPr lang="en-US" sz="600" b="1" i="1" dirty="0">
                <a:solidFill>
                  <a:schemeClr val="tx1"/>
                </a:solidFill>
                <a:sym typeface="Quicksand Medium"/>
              </a:rPr>
              <a:t>2. Do employees use their personal cell phones for customer calls or texts?</a:t>
            </a:r>
          </a:p>
          <a:p>
            <a:pPr marL="269875" lvl="0" indent="-179388">
              <a:buClr>
                <a:schemeClr val="dk1"/>
              </a:buClr>
              <a:buSzPts val="600"/>
              <a:buFont typeface="Arial"/>
              <a:buChar char="●"/>
            </a:pPr>
            <a:r>
              <a:rPr lang="en-US" sz="600" dirty="0">
                <a:solidFill>
                  <a:schemeClr val="tx1"/>
                </a:solidFill>
                <a:sym typeface="Quicksand Medium"/>
              </a:rPr>
              <a:t>Uncovers customer ownership risk</a:t>
            </a:r>
          </a:p>
          <a:p>
            <a:pPr marL="269875" lvl="0" indent="-179388">
              <a:buClr>
                <a:schemeClr val="dk1"/>
              </a:buClr>
              <a:buSzPts val="600"/>
              <a:buFont typeface="Arial"/>
              <a:buChar char="●"/>
            </a:pPr>
            <a:r>
              <a:rPr lang="en-US" sz="600" dirty="0">
                <a:solidFill>
                  <a:schemeClr val="tx1"/>
                </a:solidFill>
                <a:sym typeface="Quicksand Medium"/>
              </a:rPr>
              <a:t>Uncovers smartphone opportunities</a:t>
            </a:r>
          </a:p>
          <a:p>
            <a:pPr marL="184150" lvl="0">
              <a:buSzPts val="700"/>
            </a:pPr>
            <a:endParaRPr lang="en-US" sz="600" dirty="0">
              <a:solidFill>
                <a:schemeClr val="tx1"/>
              </a:solidFill>
              <a:latin typeface="+mj-lt"/>
              <a:sym typeface="Quicksand Medium"/>
            </a:endParaRPr>
          </a:p>
          <a:p>
            <a:pPr marL="90487" lvl="0">
              <a:buClr>
                <a:schemeClr val="dk1"/>
              </a:buClr>
              <a:buSzPts val="600"/>
            </a:pPr>
            <a:r>
              <a:rPr lang="en-US" sz="600" b="1" i="1" dirty="0">
                <a:solidFill>
                  <a:schemeClr val="tx1"/>
                </a:solidFill>
                <a:sym typeface="Quicksand Medium"/>
              </a:rPr>
              <a:t>3. What happens when the person a customer needs isn't in the office?</a:t>
            </a:r>
          </a:p>
          <a:p>
            <a:pPr marL="269875" indent="-179388">
              <a:buClr>
                <a:schemeClr val="dk1"/>
              </a:buClr>
              <a:buSzPts val="600"/>
              <a:buFont typeface="Arial"/>
              <a:buChar char="●"/>
            </a:pPr>
            <a:r>
              <a:rPr lang="en-US" sz="600" dirty="0">
                <a:solidFill>
                  <a:schemeClr val="tx1"/>
                </a:solidFill>
                <a:sym typeface="Quicksand Medium"/>
              </a:rPr>
              <a:t>Uncovers call transfer needs</a:t>
            </a:r>
          </a:p>
          <a:p>
            <a:pPr marL="269875" indent="-179388">
              <a:buClr>
                <a:schemeClr val="dk1"/>
              </a:buClr>
              <a:buSzPts val="600"/>
              <a:buFont typeface="Arial"/>
              <a:buChar char="●"/>
            </a:pPr>
            <a:r>
              <a:rPr lang="en-US" sz="600" dirty="0">
                <a:solidFill>
                  <a:schemeClr val="tx1"/>
                </a:solidFill>
                <a:sym typeface="Quicksand Medium"/>
              </a:rPr>
              <a:t>Uncovers mobile workforce requirements</a:t>
            </a:r>
          </a:p>
          <a:p>
            <a:pPr marL="184150" lvl="0">
              <a:buSzPts val="700"/>
            </a:pPr>
            <a:endParaRPr lang="en-US" sz="600" dirty="0">
              <a:solidFill>
                <a:schemeClr val="tx1"/>
              </a:solidFill>
              <a:latin typeface="+mj-lt"/>
              <a:sym typeface="Quicksand Medium"/>
            </a:endParaRPr>
          </a:p>
          <a:p>
            <a:pPr marL="90487">
              <a:buClr>
                <a:schemeClr val="dk1"/>
              </a:buClr>
              <a:buSzPts val="600"/>
            </a:pPr>
            <a:r>
              <a:rPr lang="en-US" sz="600" b="1" i="1" dirty="0">
                <a:solidFill>
                  <a:schemeClr val="tx1"/>
                </a:solidFill>
                <a:sym typeface="Quicksand Medium"/>
              </a:rPr>
              <a:t>4. Do customers ever ask to text your business?</a:t>
            </a:r>
          </a:p>
          <a:p>
            <a:pPr marL="269875" lvl="0" indent="-179388">
              <a:buClr>
                <a:schemeClr val="dk1"/>
              </a:buClr>
              <a:buSzPts val="600"/>
              <a:buFont typeface="Arial"/>
              <a:buChar char="●"/>
            </a:pPr>
            <a:r>
              <a:rPr lang="en-US" sz="600" dirty="0">
                <a:solidFill>
                  <a:schemeClr val="tx1"/>
                </a:solidFill>
                <a:sym typeface="Quicksand Medium"/>
              </a:rPr>
              <a:t>Uncovers business texting opportunities</a:t>
            </a:r>
          </a:p>
          <a:p>
            <a:pPr marL="269875" lvl="0" indent="-179388">
              <a:buClr>
                <a:schemeClr val="dk1"/>
              </a:buClr>
              <a:buSzPts val="600"/>
              <a:buFont typeface="Arial"/>
              <a:buChar char="●"/>
            </a:pPr>
            <a:r>
              <a:rPr lang="en-US" sz="600" dirty="0">
                <a:solidFill>
                  <a:schemeClr val="tx1"/>
                </a:solidFill>
                <a:sym typeface="Quicksand Medium"/>
              </a:rPr>
              <a:t>Very easy question for owners to answer</a:t>
            </a:r>
          </a:p>
          <a:p>
            <a:pPr marL="184150" lvl="0">
              <a:buSzPts val="700"/>
            </a:pPr>
            <a:endParaRPr lang="en-US" sz="600" dirty="0">
              <a:solidFill>
                <a:schemeClr val="tx1"/>
              </a:solidFill>
              <a:latin typeface="+mj-lt"/>
              <a:sym typeface="Quicksand Medium"/>
            </a:endParaRPr>
          </a:p>
          <a:p>
            <a:pPr marL="90487" lvl="0">
              <a:buClr>
                <a:schemeClr val="dk1"/>
              </a:buClr>
              <a:buSzPts val="600"/>
            </a:pPr>
            <a:r>
              <a:rPr lang="en-US" sz="600" b="1" i="1" dirty="0">
                <a:solidFill>
                  <a:schemeClr val="tx1"/>
                </a:solidFill>
                <a:sym typeface="Quicksand Medium"/>
              </a:rPr>
              <a:t>5. If you could improve one thing about your business communications, what would it be?</a:t>
            </a:r>
          </a:p>
          <a:p>
            <a:pPr marL="269875" indent="-179388">
              <a:buClr>
                <a:schemeClr val="dk1"/>
              </a:buClr>
              <a:buSzPts val="600"/>
              <a:buFont typeface="Arial"/>
              <a:buChar char="●"/>
            </a:pPr>
            <a:r>
              <a:rPr lang="en-US" sz="600" dirty="0">
                <a:solidFill>
                  <a:schemeClr val="tx1"/>
                </a:solidFill>
                <a:sym typeface="Quicksand Medium"/>
              </a:rPr>
              <a:t>Uncovers the true pain point</a:t>
            </a:r>
          </a:p>
          <a:p>
            <a:pPr marL="269875" indent="-179388">
              <a:buClr>
                <a:schemeClr val="dk1"/>
              </a:buClr>
              <a:buSzPts val="600"/>
              <a:buFont typeface="Arial"/>
              <a:buChar char="●"/>
            </a:pPr>
            <a:r>
              <a:rPr lang="en-US" sz="600" dirty="0">
                <a:solidFill>
                  <a:schemeClr val="tx1"/>
                </a:solidFill>
                <a:sym typeface="Quicksand Medium"/>
              </a:rPr>
              <a:t>Let's the owner tell you what matters most</a:t>
            </a:r>
            <a:endParaRPr sz="600" dirty="0">
              <a:solidFill>
                <a:schemeClr val="tx1"/>
              </a:solidFill>
              <a:sym typeface="Quicksand Medium"/>
            </a:endParaRPr>
          </a:p>
        </p:txBody>
      </p:sp>
      <p:sp>
        <p:nvSpPr>
          <p:cNvPr id="2" name="Google Shape;267;g3e408c2ef1a_0_451">
            <a:extLst>
              <a:ext uri="{FF2B5EF4-FFF2-40B4-BE49-F238E27FC236}">
                <a16:creationId xmlns:a16="http://schemas.microsoft.com/office/drawing/2014/main" id="{A0A720F6-2E4D-890D-5145-10329280F6FD}"/>
              </a:ext>
            </a:extLst>
          </p:cNvPr>
          <p:cNvSpPr txBox="1"/>
          <p:nvPr/>
        </p:nvSpPr>
        <p:spPr>
          <a:xfrm>
            <a:off x="3240416" y="1811267"/>
            <a:ext cx="2302200" cy="196200"/>
          </a:xfrm>
          <a:prstGeom prst="rect">
            <a:avLst/>
          </a:prstGeom>
          <a:noFill/>
          <a:ln>
            <a:noFill/>
          </a:ln>
        </p:spPr>
        <p:txBody>
          <a:bodyPr spcFirstLastPara="1" wrap="square" lIns="0" tIns="11425" rIns="0" bIns="0" anchor="t" anchorCtr="0">
            <a:spAutoFit/>
          </a:bodyPr>
          <a:lstStyle/>
          <a:p>
            <a:pPr marL="12700" marR="0" lvl="0" indent="0" algn="l" rtl="0">
              <a:lnSpc>
                <a:spcPct val="100000"/>
              </a:lnSpc>
              <a:spcBef>
                <a:spcPts val="0"/>
              </a:spcBef>
              <a:spcAft>
                <a:spcPts val="0"/>
              </a:spcAft>
              <a:buClr>
                <a:srgbClr val="000000"/>
              </a:buClr>
              <a:buSzPts val="1200"/>
              <a:buFont typeface="Arial"/>
              <a:buNone/>
            </a:pPr>
            <a:r>
              <a:rPr lang="en" sz="1200" b="1" i="0" u="none" strike="noStrike" cap="none" dirty="0">
                <a:solidFill>
                  <a:srgbClr val="E22C91"/>
                </a:solidFill>
                <a:latin typeface="Arial"/>
                <a:ea typeface="Arial"/>
                <a:cs typeface="Arial"/>
                <a:sym typeface="Arial"/>
              </a:rPr>
              <a:t>Discovery Questions</a:t>
            </a:r>
            <a:endParaRPr sz="1200" b="1" i="0" u="none" strike="noStrike" cap="none" dirty="0">
              <a:solidFill>
                <a:srgbClr val="000000"/>
              </a:solidFill>
              <a:latin typeface="Arial"/>
              <a:ea typeface="Arial"/>
              <a:cs typeface="Arial"/>
              <a:sym typeface="Arial"/>
            </a:endParaRPr>
          </a:p>
        </p:txBody>
      </p:sp>
      <p:cxnSp>
        <p:nvCxnSpPr>
          <p:cNvPr id="3" name="Google Shape;262;g3e408c2ef1a_0_451">
            <a:extLst>
              <a:ext uri="{FF2B5EF4-FFF2-40B4-BE49-F238E27FC236}">
                <a16:creationId xmlns:a16="http://schemas.microsoft.com/office/drawing/2014/main" id="{10CA2721-F673-E5A6-847E-9ABD68C62024}"/>
              </a:ext>
            </a:extLst>
          </p:cNvPr>
          <p:cNvCxnSpPr>
            <a:cxnSpLocks/>
          </p:cNvCxnSpPr>
          <p:nvPr/>
        </p:nvCxnSpPr>
        <p:spPr>
          <a:xfrm flipV="1">
            <a:off x="6265468" y="436276"/>
            <a:ext cx="2299101" cy="2837"/>
          </a:xfrm>
          <a:prstGeom prst="straightConnector1">
            <a:avLst/>
          </a:prstGeom>
          <a:noFill/>
          <a:ln w="9525" cap="flat" cmpd="sng">
            <a:solidFill>
              <a:srgbClr val="E22C91"/>
            </a:solidFill>
            <a:prstDash val="solid"/>
            <a:round/>
            <a:headEnd type="none" w="sm" len="sm"/>
            <a:tailEnd type="none" w="sm" len="sm"/>
          </a:ln>
        </p:spPr>
      </p:cxnSp>
      <p:sp>
        <p:nvSpPr>
          <p:cNvPr id="7" name="Google Shape;274;g3e408c2ef1a_0_451">
            <a:extLst>
              <a:ext uri="{FF2B5EF4-FFF2-40B4-BE49-F238E27FC236}">
                <a16:creationId xmlns:a16="http://schemas.microsoft.com/office/drawing/2014/main" id="{FDE3C573-0283-7B60-0CC1-C3D3F249CEDA}"/>
              </a:ext>
            </a:extLst>
          </p:cNvPr>
          <p:cNvSpPr txBox="1"/>
          <p:nvPr/>
        </p:nvSpPr>
        <p:spPr>
          <a:xfrm>
            <a:off x="6263773" y="622535"/>
            <a:ext cx="2554060" cy="2579552"/>
          </a:xfrm>
          <a:prstGeom prst="rect">
            <a:avLst/>
          </a:prstGeom>
          <a:noFill/>
          <a:ln>
            <a:noFill/>
          </a:ln>
        </p:spPr>
        <p:txBody>
          <a:bodyPr spcFirstLastPara="1" wrap="square" lIns="0" tIns="9525" rIns="0" bIns="0" anchor="t" anchorCtr="0">
            <a:spAutoFit/>
          </a:bodyPr>
          <a:lstStyle/>
          <a:p>
            <a:pPr marL="90487">
              <a:buClr>
                <a:schemeClr val="dk1"/>
              </a:buClr>
              <a:buSzPts val="600"/>
            </a:pPr>
            <a:r>
              <a:rPr lang="en-US" sz="600" b="1" i="1" dirty="0">
                <a:solidFill>
                  <a:schemeClr val="tx1"/>
                </a:solidFill>
                <a:sym typeface="Quicksand Medium"/>
              </a:rPr>
              <a:t>6. What happens when a customer reaches voicemail?</a:t>
            </a:r>
          </a:p>
          <a:p>
            <a:pPr marL="269875" lvl="0" indent="-179388">
              <a:buClr>
                <a:schemeClr val="dk1"/>
              </a:buClr>
              <a:buSzPts val="600"/>
              <a:buFont typeface="Arial"/>
              <a:buChar char="●"/>
            </a:pPr>
            <a:r>
              <a:rPr lang="en-US" sz="600" dirty="0">
                <a:solidFill>
                  <a:schemeClr val="tx1"/>
                </a:solidFill>
                <a:sym typeface="Quicksand Medium"/>
              </a:rPr>
              <a:t>Uncovers missed opportunities</a:t>
            </a:r>
          </a:p>
          <a:p>
            <a:pPr marL="269875" lvl="0" indent="-179388">
              <a:buClr>
                <a:schemeClr val="dk1"/>
              </a:buClr>
              <a:buSzPts val="600"/>
              <a:buFont typeface="Arial"/>
              <a:buChar char="●"/>
            </a:pPr>
            <a:r>
              <a:rPr lang="en-US" sz="600" dirty="0">
                <a:solidFill>
                  <a:schemeClr val="tx1"/>
                </a:solidFill>
                <a:sym typeface="Quicksand Medium"/>
              </a:rPr>
              <a:t>Uncovers responsiveness challenges</a:t>
            </a:r>
          </a:p>
          <a:p>
            <a:pPr marL="184150" lvl="0">
              <a:buSzPts val="700"/>
            </a:pPr>
            <a:endParaRPr lang="en-US" sz="700" dirty="0">
              <a:solidFill>
                <a:schemeClr val="tx1"/>
              </a:solidFill>
              <a:latin typeface="+mj-lt"/>
              <a:sym typeface="Quicksand Medium"/>
            </a:endParaRPr>
          </a:p>
          <a:p>
            <a:pPr marL="90487" lvl="0">
              <a:buClr>
                <a:schemeClr val="dk1"/>
              </a:buClr>
              <a:buSzPts val="600"/>
            </a:pPr>
            <a:r>
              <a:rPr lang="en-US" sz="600" b="1" i="1" dirty="0">
                <a:solidFill>
                  <a:schemeClr val="tx1"/>
                </a:solidFill>
                <a:sym typeface="Quicksand Medium"/>
              </a:rPr>
              <a:t>7. How are after-hours calls handled today?</a:t>
            </a:r>
          </a:p>
          <a:p>
            <a:pPr marL="269875" indent="-179388">
              <a:buClr>
                <a:schemeClr val="dk1"/>
              </a:buClr>
              <a:buSzPts val="600"/>
              <a:buFont typeface="Arial"/>
              <a:buChar char="●"/>
            </a:pPr>
            <a:r>
              <a:rPr lang="en-US" sz="600" dirty="0">
                <a:solidFill>
                  <a:schemeClr val="tx1"/>
                </a:solidFill>
                <a:sym typeface="Quicksand Medium"/>
              </a:rPr>
              <a:t>Uncovers business continuity needs</a:t>
            </a:r>
          </a:p>
          <a:p>
            <a:pPr marL="269875" indent="-179388">
              <a:buClr>
                <a:schemeClr val="dk1"/>
              </a:buClr>
              <a:buSzPts val="600"/>
              <a:buFont typeface="Arial"/>
              <a:buChar char="●"/>
            </a:pPr>
            <a:r>
              <a:rPr lang="en-US" sz="600" dirty="0">
                <a:solidFill>
                  <a:schemeClr val="tx1"/>
                </a:solidFill>
                <a:sym typeface="Quicksand Medium"/>
              </a:rPr>
              <a:t>Uncovers customer experience gaps</a:t>
            </a:r>
          </a:p>
          <a:p>
            <a:pPr marL="184150" lvl="0">
              <a:buSzPts val="700"/>
            </a:pPr>
            <a:endParaRPr lang="en-US" sz="700" dirty="0">
              <a:solidFill>
                <a:schemeClr val="tx1"/>
              </a:solidFill>
              <a:latin typeface="+mj-lt"/>
              <a:sym typeface="Quicksand Medium"/>
            </a:endParaRPr>
          </a:p>
          <a:p>
            <a:pPr marL="90487">
              <a:buClr>
                <a:schemeClr val="dk1"/>
              </a:buClr>
              <a:buSzPts val="600"/>
            </a:pPr>
            <a:r>
              <a:rPr lang="en-US" sz="600" b="1" i="1" dirty="0">
                <a:solidFill>
                  <a:schemeClr val="tx1"/>
                </a:solidFill>
                <a:sym typeface="Quicksand Medium"/>
              </a:rPr>
              <a:t>8. If an employee left tomorrow, would their customers call the business or call them?</a:t>
            </a:r>
          </a:p>
          <a:p>
            <a:pPr marL="269875" lvl="0" indent="-179388">
              <a:buClr>
                <a:schemeClr val="dk1"/>
              </a:buClr>
              <a:buSzPts val="600"/>
              <a:buFont typeface="Arial"/>
              <a:buChar char="●"/>
            </a:pPr>
            <a:r>
              <a:rPr lang="en-US" sz="600" dirty="0">
                <a:solidFill>
                  <a:schemeClr val="tx1"/>
                </a:solidFill>
                <a:sym typeface="Quicksand Medium"/>
              </a:rPr>
              <a:t>Uncovers customer ownership risk</a:t>
            </a:r>
          </a:p>
          <a:p>
            <a:pPr marL="269875" lvl="0" indent="-179388">
              <a:buClr>
                <a:schemeClr val="dk1"/>
              </a:buClr>
              <a:buSzPts val="600"/>
              <a:buFont typeface="Arial"/>
              <a:buChar char="●"/>
            </a:pPr>
            <a:r>
              <a:rPr lang="en-US" sz="600" dirty="0">
                <a:solidFill>
                  <a:schemeClr val="tx1"/>
                </a:solidFill>
                <a:sym typeface="Quicksand Medium"/>
              </a:rPr>
              <a:t>Uncovers employee turnover exposure</a:t>
            </a:r>
          </a:p>
          <a:p>
            <a:pPr marL="184150" lvl="0">
              <a:buSzPts val="700"/>
            </a:pPr>
            <a:endParaRPr lang="en-US" sz="700" dirty="0">
              <a:solidFill>
                <a:schemeClr val="tx1"/>
              </a:solidFill>
              <a:latin typeface="+mj-lt"/>
              <a:sym typeface="Quicksand Medium"/>
            </a:endParaRPr>
          </a:p>
          <a:p>
            <a:pPr marL="90487" lvl="0">
              <a:buClr>
                <a:schemeClr val="dk1"/>
              </a:buClr>
              <a:buSzPts val="600"/>
            </a:pPr>
            <a:r>
              <a:rPr lang="en-US" sz="600" b="1" i="1" dirty="0">
                <a:solidFill>
                  <a:schemeClr val="tx1"/>
                </a:solidFill>
                <a:sym typeface="Quicksand Medium"/>
              </a:rPr>
              <a:t>9. Do you have a main business number or do customers call employees directly?</a:t>
            </a:r>
          </a:p>
          <a:p>
            <a:pPr marL="269875" indent="-179388">
              <a:buClr>
                <a:schemeClr val="dk1"/>
              </a:buClr>
              <a:buSzPts val="600"/>
              <a:buFont typeface="Arial"/>
              <a:buChar char="●"/>
            </a:pPr>
            <a:r>
              <a:rPr lang="en-US" sz="600" dirty="0">
                <a:solidFill>
                  <a:schemeClr val="tx1"/>
                </a:solidFill>
                <a:sym typeface="Quicksand Medium"/>
              </a:rPr>
              <a:t>Uncovers call routing opportunities</a:t>
            </a:r>
          </a:p>
          <a:p>
            <a:pPr marL="269875" indent="-179388">
              <a:buClr>
                <a:schemeClr val="dk1"/>
              </a:buClr>
              <a:buSzPts val="600"/>
              <a:buFont typeface="Arial"/>
              <a:buChar char="●"/>
            </a:pPr>
            <a:r>
              <a:rPr lang="en-US" sz="600" dirty="0">
                <a:solidFill>
                  <a:schemeClr val="tx1"/>
                </a:solidFill>
                <a:sym typeface="Quicksand Medium"/>
              </a:rPr>
              <a:t>Uncovers professional image concerns</a:t>
            </a:r>
          </a:p>
          <a:p>
            <a:pPr marL="184150" lvl="0">
              <a:buSzPts val="700"/>
            </a:pPr>
            <a:endParaRPr lang="en-US" sz="700" dirty="0">
              <a:solidFill>
                <a:schemeClr val="tx1"/>
              </a:solidFill>
              <a:latin typeface="+mj-lt"/>
              <a:sym typeface="Quicksand Medium"/>
            </a:endParaRPr>
          </a:p>
          <a:p>
            <a:pPr marL="90487">
              <a:buClr>
                <a:schemeClr val="dk1"/>
              </a:buClr>
              <a:buSzPts val="600"/>
            </a:pPr>
            <a:r>
              <a:rPr lang="en-US" sz="600" b="1" i="1" dirty="0">
                <a:solidFill>
                  <a:schemeClr val="tx1"/>
                </a:solidFill>
                <a:sym typeface="Quicksand Medium"/>
              </a:rPr>
              <a:t>10. As your business grows, will your current communications process scale with you?</a:t>
            </a:r>
          </a:p>
          <a:p>
            <a:pPr marL="269875" lvl="0" indent="-179388">
              <a:buClr>
                <a:schemeClr val="dk1"/>
              </a:buClr>
              <a:buSzPts val="600"/>
              <a:buFont typeface="Arial"/>
              <a:buChar char="●"/>
            </a:pPr>
            <a:r>
              <a:rPr lang="en-US" sz="600" dirty="0">
                <a:solidFill>
                  <a:schemeClr val="tx1"/>
                </a:solidFill>
                <a:sym typeface="Quicksand Medium"/>
              </a:rPr>
              <a:t>Uncovers growth opportunities</a:t>
            </a:r>
          </a:p>
          <a:p>
            <a:pPr marL="269875" lvl="0" indent="-179388">
              <a:buClr>
                <a:schemeClr val="dk1"/>
              </a:buClr>
              <a:buSzPts val="600"/>
              <a:buFont typeface="Arial"/>
              <a:buChar char="●"/>
            </a:pPr>
            <a:r>
              <a:rPr lang="en-US" sz="600" dirty="0">
                <a:solidFill>
                  <a:schemeClr val="tx1"/>
                </a:solidFill>
                <a:sym typeface="Quicksand Medium"/>
              </a:rPr>
              <a:t>Uncovers future-state requirements</a:t>
            </a:r>
          </a:p>
          <a:p>
            <a:pPr marL="355600" lvl="0" indent="-171450">
              <a:buSzPts val="700"/>
              <a:buFont typeface="Wingdings" panose="05000000000000000000" pitchFamily="2" charset="2"/>
              <a:buChar char="Ø"/>
            </a:pPr>
            <a:endParaRPr lang="en-US" sz="700" dirty="0">
              <a:solidFill>
                <a:schemeClr val="tx1"/>
              </a:solidFill>
              <a:latin typeface="+mj-lt"/>
              <a:sym typeface="Quicksand Medium"/>
            </a:endParaRPr>
          </a:p>
          <a:p>
            <a:pPr marL="90487" lvl="0">
              <a:buClr>
                <a:schemeClr val="dk1"/>
              </a:buClr>
              <a:buSzPts val="600"/>
            </a:pPr>
            <a:r>
              <a:rPr lang="en-US" sz="600" b="1" i="1" dirty="0">
                <a:solidFill>
                  <a:schemeClr val="tx1"/>
                </a:solidFill>
                <a:sym typeface="Quicksand Medium"/>
              </a:rPr>
              <a:t>Bonus – How do you know when a customer couldn’t reach someone?</a:t>
            </a:r>
          </a:p>
          <a:p>
            <a:pPr marL="269875" indent="-179388">
              <a:buClr>
                <a:schemeClr val="dk1"/>
              </a:buClr>
              <a:buSzPts val="600"/>
              <a:buFont typeface="Arial"/>
              <a:buChar char="●"/>
            </a:pPr>
            <a:r>
              <a:rPr lang="en-US" sz="600" dirty="0">
                <a:solidFill>
                  <a:schemeClr val="tx1"/>
                </a:solidFill>
                <a:sym typeface="Quicksand Medium"/>
              </a:rPr>
              <a:t>Uncovers missed call visibility</a:t>
            </a:r>
          </a:p>
          <a:p>
            <a:pPr marL="269875" indent="-179388">
              <a:buClr>
                <a:schemeClr val="dk1"/>
              </a:buClr>
              <a:buSzPts val="600"/>
              <a:buFont typeface="Arial"/>
              <a:buChar char="●"/>
            </a:pPr>
            <a:r>
              <a:rPr lang="en-US" sz="600" dirty="0">
                <a:solidFill>
                  <a:schemeClr val="tx1"/>
                </a:solidFill>
                <a:sym typeface="Quicksand Medium"/>
              </a:rPr>
              <a:t>Uncovers reporting and accountability gaps</a:t>
            </a:r>
            <a:endParaRPr sz="600" dirty="0">
              <a:solidFill>
                <a:schemeClr val="tx1"/>
              </a:solidFill>
              <a:sym typeface="Quicksand Medium"/>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90"/>
        <p:cNvGrpSpPr/>
        <p:nvPr/>
      </p:nvGrpSpPr>
      <p:grpSpPr>
        <a:xfrm>
          <a:off x="0" y="0"/>
          <a:ext cx="0" cy="0"/>
          <a:chOff x="0" y="0"/>
          <a:chExt cx="0" cy="0"/>
        </a:xfrm>
      </p:grpSpPr>
      <p:sp>
        <p:nvSpPr>
          <p:cNvPr id="294" name="Google Shape;294;g3e408c2ef1a_0_841"/>
          <p:cNvSpPr txBox="1">
            <a:spLocks noGrp="1"/>
          </p:cNvSpPr>
          <p:nvPr>
            <p:ph type="sldNum" idx="12"/>
          </p:nvPr>
        </p:nvSpPr>
        <p:spPr>
          <a:xfrm>
            <a:off x="8564569" y="4873005"/>
            <a:ext cx="297300" cy="138600"/>
          </a:xfrm>
          <a:prstGeom prst="rect">
            <a:avLst/>
          </a:prstGeom>
          <a:noFill/>
          <a:ln>
            <a:noFill/>
          </a:ln>
        </p:spPr>
        <p:txBody>
          <a:bodyPr spcFirstLastPara="1" wrap="square" lIns="0" tIns="0" rIns="0" bIns="0" anchor="ctr" anchorCtr="0">
            <a:spAutoFit/>
          </a:bodyPr>
          <a:lstStyle/>
          <a:p>
            <a:pPr marL="25400" lvl="0" indent="0" algn="r" rtl="0">
              <a:lnSpc>
                <a:spcPct val="103777"/>
              </a:lnSpc>
              <a:spcBef>
                <a:spcPts val="0"/>
              </a:spcBef>
              <a:spcAft>
                <a:spcPts val="0"/>
              </a:spcAft>
              <a:buSzPts val="600"/>
              <a:buNone/>
            </a:pPr>
            <a:fld id="{00000000-1234-1234-1234-123412341234}" type="slidenum">
              <a:rPr lang="en"/>
              <a:t>8</a:t>
            </a:fld>
            <a:endParaRPr/>
          </a:p>
        </p:txBody>
      </p:sp>
      <p:sp>
        <p:nvSpPr>
          <p:cNvPr id="295" name="Google Shape;295;g3e408c2ef1a_0_841"/>
          <p:cNvSpPr txBox="1">
            <a:spLocks noGrp="1"/>
          </p:cNvSpPr>
          <p:nvPr>
            <p:ph type="ftr" idx="11"/>
          </p:nvPr>
        </p:nvSpPr>
        <p:spPr>
          <a:xfrm>
            <a:off x="7255096" y="4873005"/>
            <a:ext cx="1428300" cy="107700"/>
          </a:xfrm>
          <a:prstGeom prst="rect">
            <a:avLst/>
          </a:prstGeom>
          <a:noFill/>
          <a:ln>
            <a:noFill/>
          </a:ln>
        </p:spPr>
        <p:txBody>
          <a:bodyPr spcFirstLastPara="1" wrap="square" lIns="0" tIns="0" rIns="0" bIns="0" anchor="ctr" anchorCtr="0">
            <a:spAutoFit/>
          </a:bodyPr>
          <a:lstStyle/>
          <a:p>
            <a:pPr marL="12700" lvl="0" indent="0" algn="ctr" rtl="0">
              <a:lnSpc>
                <a:spcPct val="133428"/>
              </a:lnSpc>
              <a:spcBef>
                <a:spcPts val="0"/>
              </a:spcBef>
              <a:spcAft>
                <a:spcPts val="0"/>
              </a:spcAft>
              <a:buSzPts val="700"/>
              <a:buNone/>
            </a:pPr>
            <a:r>
              <a:rPr lang="en" sz="700"/>
              <a:t>FOR INTERNAL USE ONLY</a:t>
            </a:r>
            <a:endParaRPr/>
          </a:p>
        </p:txBody>
      </p:sp>
      <p:pic>
        <p:nvPicPr>
          <p:cNvPr id="296" name="Google Shape;296;g3e408c2ef1a_0_841" title="TFB_Registered-Partner_Logo_PRI_RGB_on-W_2022-03-25 (1) (002).png"/>
          <p:cNvPicPr preferRelativeResize="0"/>
          <p:nvPr/>
        </p:nvPicPr>
        <p:blipFill rotWithShape="1">
          <a:blip r:embed="rId3">
            <a:alphaModFix/>
          </a:blip>
          <a:srcRect/>
          <a:stretch/>
        </p:blipFill>
        <p:spPr>
          <a:xfrm>
            <a:off x="239775" y="4735838"/>
            <a:ext cx="1091282" cy="276900"/>
          </a:xfrm>
          <a:prstGeom prst="rect">
            <a:avLst/>
          </a:prstGeom>
          <a:noFill/>
          <a:ln>
            <a:noFill/>
          </a:ln>
        </p:spPr>
      </p:pic>
      <p:sp>
        <p:nvSpPr>
          <p:cNvPr id="297" name="Google Shape;297;g3e408c2ef1a_0_841"/>
          <p:cNvSpPr txBox="1"/>
          <p:nvPr/>
        </p:nvSpPr>
        <p:spPr>
          <a:xfrm>
            <a:off x="3291769" y="429206"/>
            <a:ext cx="2431800" cy="276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 sz="1200" b="1" i="0" u="none" strike="noStrike" cap="none" dirty="0">
                <a:solidFill>
                  <a:srgbClr val="E22C91"/>
                </a:solidFill>
                <a:latin typeface="Arial"/>
                <a:ea typeface="Arial"/>
                <a:cs typeface="Arial"/>
                <a:sym typeface="Arial"/>
              </a:rPr>
              <a:t>Objection Handling</a:t>
            </a:r>
            <a:endParaRPr sz="600" b="0" i="0" u="none" strike="noStrike" cap="none" dirty="0">
              <a:solidFill>
                <a:srgbClr val="000000"/>
              </a:solidFill>
              <a:latin typeface="Arial"/>
              <a:ea typeface="Arial"/>
              <a:cs typeface="Arial"/>
              <a:sym typeface="Arial"/>
            </a:endParaRPr>
          </a:p>
        </p:txBody>
      </p:sp>
      <p:sp>
        <p:nvSpPr>
          <p:cNvPr id="298" name="Google Shape;298;g3e408c2ef1a_0_841"/>
          <p:cNvSpPr txBox="1"/>
          <p:nvPr/>
        </p:nvSpPr>
        <p:spPr>
          <a:xfrm>
            <a:off x="3384756" y="772251"/>
            <a:ext cx="2431800" cy="133511"/>
          </a:xfrm>
          <a:prstGeom prst="rect">
            <a:avLst/>
          </a:prstGeom>
          <a:noFill/>
          <a:ln>
            <a:noFill/>
          </a:ln>
        </p:spPr>
        <p:txBody>
          <a:bodyPr spcFirstLastPara="1" wrap="square" lIns="0" tIns="10300" rIns="0" bIns="0" anchor="t" anchorCtr="0">
            <a:spAutoFit/>
          </a:bodyPr>
          <a:lstStyle/>
          <a:p>
            <a:pPr marL="0" marR="0" lvl="0" indent="0" algn="l" rtl="0">
              <a:buClr>
                <a:schemeClr val="dk1"/>
              </a:buClr>
              <a:buSzPts val="1100"/>
              <a:buFont typeface="Arial"/>
              <a:buNone/>
            </a:pPr>
            <a:r>
              <a:rPr lang="en" sz="800" b="1" dirty="0">
                <a:solidFill>
                  <a:srgbClr val="18518E"/>
                </a:solidFill>
                <a:latin typeface="+mj-lt"/>
              </a:rPr>
              <a:t>"We’re too small for a phone system" </a:t>
            </a:r>
            <a:endParaRPr sz="800" b="1" dirty="0">
              <a:solidFill>
                <a:srgbClr val="18518E"/>
              </a:solidFill>
              <a:latin typeface="+mj-lt"/>
            </a:endParaRPr>
          </a:p>
        </p:txBody>
      </p:sp>
      <p:sp>
        <p:nvSpPr>
          <p:cNvPr id="299" name="Google Shape;299;g3e408c2ef1a_0_841"/>
          <p:cNvSpPr txBox="1"/>
          <p:nvPr/>
        </p:nvSpPr>
        <p:spPr>
          <a:xfrm>
            <a:off x="3388735" y="1026236"/>
            <a:ext cx="2262875" cy="655949"/>
          </a:xfrm>
          <a:prstGeom prst="rect">
            <a:avLst/>
          </a:prstGeom>
          <a:noFill/>
          <a:ln>
            <a:noFill/>
          </a:ln>
        </p:spPr>
        <p:txBody>
          <a:bodyPr spcFirstLastPara="1" wrap="square" lIns="0" tIns="9525" rIns="0" bIns="0" anchor="t" anchorCtr="0">
            <a:spAutoFit/>
          </a:bodyPr>
          <a:lstStyle/>
          <a:p>
            <a:r>
              <a:rPr lang="en-US" sz="700" b="1" dirty="0">
                <a:solidFill>
                  <a:srgbClr val="E22C91"/>
                </a:solidFill>
                <a:latin typeface="+mj-lt"/>
              </a:rPr>
              <a:t>Response</a:t>
            </a:r>
            <a:r>
              <a:rPr lang="en-US" sz="700" dirty="0">
                <a:solidFill>
                  <a:srgbClr val="E22C91"/>
                </a:solidFill>
                <a:latin typeface="+mj-lt"/>
              </a:rPr>
              <a:t>: </a:t>
            </a:r>
            <a:r>
              <a:rPr lang="en-US" sz="700" dirty="0">
                <a:solidFill>
                  <a:schemeClr val="dk1"/>
                </a:solidFill>
                <a:latin typeface="+mj-lt"/>
              </a:rPr>
              <a:t>Most of our customers felt the same way. Crexendo helps small businesses make it easier for customers to reach the business and the right employee.</a:t>
            </a:r>
          </a:p>
          <a:p>
            <a:endParaRPr lang="en-US" sz="700" b="1" dirty="0">
              <a:solidFill>
                <a:srgbClr val="E22C91"/>
              </a:solidFill>
              <a:latin typeface="+mj-lt"/>
            </a:endParaRPr>
          </a:p>
          <a:p>
            <a:r>
              <a:rPr lang="en-US" sz="700" b="1" dirty="0">
                <a:solidFill>
                  <a:srgbClr val="E22C91"/>
                </a:solidFill>
                <a:latin typeface="+mj-lt"/>
              </a:rPr>
              <a:t>Ask</a:t>
            </a:r>
            <a:r>
              <a:rPr lang="en-US" sz="700" dirty="0">
                <a:solidFill>
                  <a:srgbClr val="E22C91"/>
                </a:solidFill>
                <a:latin typeface="+mj-lt"/>
              </a:rPr>
              <a:t>: </a:t>
            </a:r>
            <a:r>
              <a:rPr lang="en-US" sz="700" dirty="0">
                <a:solidFill>
                  <a:schemeClr val="dk1"/>
                </a:solidFill>
                <a:latin typeface="+mj-lt"/>
              </a:rPr>
              <a:t>What happens when a customer calls and the person they need isn't available?</a:t>
            </a:r>
          </a:p>
        </p:txBody>
      </p:sp>
      <p:sp>
        <p:nvSpPr>
          <p:cNvPr id="300" name="Google Shape;300;g3e408c2ef1a_0_841"/>
          <p:cNvSpPr txBox="1"/>
          <p:nvPr/>
        </p:nvSpPr>
        <p:spPr>
          <a:xfrm>
            <a:off x="3350636" y="1957057"/>
            <a:ext cx="2308499" cy="133511"/>
          </a:xfrm>
          <a:prstGeom prst="rect">
            <a:avLst/>
          </a:prstGeom>
          <a:noFill/>
          <a:ln>
            <a:noFill/>
          </a:ln>
        </p:spPr>
        <p:txBody>
          <a:bodyPr spcFirstLastPara="1" wrap="square" lIns="0" tIns="10300" rIns="0" bIns="0" anchor="t" anchorCtr="0">
            <a:spAutoFit/>
          </a:bodyPr>
          <a:lstStyle/>
          <a:p>
            <a:pPr marL="0" marR="0" lvl="0" indent="0" algn="l" rtl="0">
              <a:buClr>
                <a:schemeClr val="dk1"/>
              </a:buClr>
              <a:buSzPts val="1100"/>
              <a:buFont typeface="Arial"/>
              <a:buNone/>
            </a:pPr>
            <a:r>
              <a:rPr lang="en" sz="800" b="1" dirty="0">
                <a:solidFill>
                  <a:srgbClr val="18518E"/>
                </a:solidFill>
                <a:latin typeface="+mj-lt"/>
              </a:rPr>
              <a:t>“Our employees all use their cell phones." </a:t>
            </a:r>
            <a:endParaRPr sz="800" b="1" dirty="0">
              <a:solidFill>
                <a:srgbClr val="18518E"/>
              </a:solidFill>
              <a:latin typeface="+mj-lt"/>
            </a:endParaRPr>
          </a:p>
        </p:txBody>
      </p:sp>
      <p:sp>
        <p:nvSpPr>
          <p:cNvPr id="301" name="Google Shape;301;g3e408c2ef1a_0_841"/>
          <p:cNvSpPr txBox="1"/>
          <p:nvPr/>
        </p:nvSpPr>
        <p:spPr>
          <a:xfrm>
            <a:off x="3384756" y="2167136"/>
            <a:ext cx="2220356" cy="655949"/>
          </a:xfrm>
          <a:prstGeom prst="rect">
            <a:avLst/>
          </a:prstGeom>
          <a:noFill/>
          <a:ln>
            <a:noFill/>
          </a:ln>
        </p:spPr>
        <p:txBody>
          <a:bodyPr spcFirstLastPara="1" wrap="square" lIns="0" tIns="9525" rIns="0" bIns="0" anchor="t" anchorCtr="0">
            <a:spAutoFit/>
          </a:bodyPr>
          <a:lstStyle/>
          <a:p>
            <a:r>
              <a:rPr lang="en-US" sz="700" b="1" dirty="0">
                <a:solidFill>
                  <a:srgbClr val="E22C91"/>
                </a:solidFill>
                <a:latin typeface="+mj-lt"/>
              </a:rPr>
              <a:t>Response</a:t>
            </a:r>
            <a:r>
              <a:rPr lang="en-US" sz="700" dirty="0">
                <a:solidFill>
                  <a:srgbClr val="E22C91"/>
                </a:solidFill>
                <a:latin typeface="+mj-lt"/>
              </a:rPr>
              <a:t>: </a:t>
            </a:r>
            <a:r>
              <a:rPr lang="en-US" sz="700" dirty="0">
                <a:solidFill>
                  <a:schemeClr val="dk1"/>
                </a:solidFill>
                <a:latin typeface="+mj-lt"/>
              </a:rPr>
              <a:t>Crexendo keeps employees mobile while keeping customer communications tied to you, your business—not them and their phones.</a:t>
            </a:r>
          </a:p>
          <a:p>
            <a:endParaRPr lang="en-US" sz="700" dirty="0">
              <a:solidFill>
                <a:schemeClr val="dk1"/>
              </a:solidFill>
              <a:latin typeface="+mj-lt"/>
            </a:endParaRPr>
          </a:p>
          <a:p>
            <a:r>
              <a:rPr lang="en-US" sz="700" b="1" dirty="0">
                <a:solidFill>
                  <a:srgbClr val="E22C91"/>
                </a:solidFill>
                <a:latin typeface="+mj-lt"/>
              </a:rPr>
              <a:t>Ask</a:t>
            </a:r>
            <a:r>
              <a:rPr lang="en-US" sz="700" dirty="0">
                <a:solidFill>
                  <a:srgbClr val="E22C91"/>
                </a:solidFill>
                <a:latin typeface="+mj-lt"/>
              </a:rPr>
              <a:t>: </a:t>
            </a:r>
            <a:r>
              <a:rPr lang="en-US" sz="700" dirty="0">
                <a:solidFill>
                  <a:schemeClr val="dk1"/>
                </a:solidFill>
                <a:latin typeface="+mj-lt"/>
              </a:rPr>
              <a:t>What happens when an employee leaves and goes and works for your competition?</a:t>
            </a:r>
          </a:p>
        </p:txBody>
      </p:sp>
      <p:sp>
        <p:nvSpPr>
          <p:cNvPr id="302" name="Google Shape;302;g3e408c2ef1a_0_841"/>
          <p:cNvSpPr txBox="1"/>
          <p:nvPr/>
        </p:nvSpPr>
        <p:spPr>
          <a:xfrm>
            <a:off x="3384756" y="3152692"/>
            <a:ext cx="1971900" cy="133511"/>
          </a:xfrm>
          <a:prstGeom prst="rect">
            <a:avLst/>
          </a:prstGeom>
          <a:noFill/>
          <a:ln>
            <a:noFill/>
          </a:ln>
        </p:spPr>
        <p:txBody>
          <a:bodyPr spcFirstLastPara="1" wrap="square" lIns="0" tIns="10300" rIns="0" bIns="0" anchor="t" anchorCtr="0">
            <a:spAutoFit/>
          </a:bodyPr>
          <a:lstStyle/>
          <a:p>
            <a:pPr marL="0" marR="0" lvl="0" indent="0" algn="l" rtl="0">
              <a:buClr>
                <a:schemeClr val="dk1"/>
              </a:buClr>
              <a:buSzPts val="1100"/>
              <a:buFont typeface="Arial"/>
              <a:buNone/>
            </a:pPr>
            <a:r>
              <a:rPr lang="en" sz="800" b="1" dirty="0">
                <a:solidFill>
                  <a:srgbClr val="18518E"/>
                </a:solidFill>
                <a:latin typeface="+mj-lt"/>
              </a:rPr>
              <a:t>“It sounds expensive." </a:t>
            </a:r>
            <a:endParaRPr sz="800" b="1" dirty="0">
              <a:solidFill>
                <a:srgbClr val="18518E"/>
              </a:solidFill>
              <a:latin typeface="+mj-lt"/>
            </a:endParaRPr>
          </a:p>
        </p:txBody>
      </p:sp>
      <p:sp>
        <p:nvSpPr>
          <p:cNvPr id="303" name="Google Shape;303;g3e408c2ef1a_0_841"/>
          <p:cNvSpPr txBox="1"/>
          <p:nvPr/>
        </p:nvSpPr>
        <p:spPr>
          <a:xfrm>
            <a:off x="3381210" y="3382801"/>
            <a:ext cx="2270400" cy="655949"/>
          </a:xfrm>
          <a:prstGeom prst="rect">
            <a:avLst/>
          </a:prstGeom>
          <a:noFill/>
          <a:ln>
            <a:noFill/>
          </a:ln>
        </p:spPr>
        <p:txBody>
          <a:bodyPr spcFirstLastPara="1" wrap="square" lIns="0" tIns="9525" rIns="0" bIns="0" anchor="t" anchorCtr="0">
            <a:spAutoFit/>
          </a:bodyPr>
          <a:lstStyle/>
          <a:p>
            <a:r>
              <a:rPr lang="en-US" sz="700" b="1" dirty="0">
                <a:solidFill>
                  <a:srgbClr val="E22C91"/>
                </a:solidFill>
                <a:latin typeface="+mj-lt"/>
              </a:rPr>
              <a:t>Response</a:t>
            </a:r>
            <a:r>
              <a:rPr lang="en-US" sz="700" dirty="0">
                <a:solidFill>
                  <a:srgbClr val="E22C91"/>
                </a:solidFill>
                <a:latin typeface="+mj-lt"/>
              </a:rPr>
              <a:t>: </a:t>
            </a:r>
            <a:r>
              <a:rPr lang="en-US" sz="700" dirty="0">
                <a:solidFill>
                  <a:schemeClr val="dk1"/>
                </a:solidFill>
                <a:latin typeface="+mj-lt"/>
              </a:rPr>
              <a:t>Most owners are surprised how affordable it is. The bigger question is the cost of a missed customer, appointment, or sale.</a:t>
            </a:r>
          </a:p>
          <a:p>
            <a:endParaRPr lang="en-US" sz="700" dirty="0">
              <a:solidFill>
                <a:schemeClr val="dk1"/>
              </a:solidFill>
              <a:latin typeface="+mj-lt"/>
            </a:endParaRPr>
          </a:p>
          <a:p>
            <a:r>
              <a:rPr lang="en-US" sz="700" b="1" dirty="0">
                <a:solidFill>
                  <a:srgbClr val="E22C91"/>
                </a:solidFill>
                <a:latin typeface="+mj-lt"/>
              </a:rPr>
              <a:t>Ask</a:t>
            </a:r>
            <a:r>
              <a:rPr lang="en-US" sz="700" dirty="0">
                <a:solidFill>
                  <a:srgbClr val="E22C91"/>
                </a:solidFill>
                <a:latin typeface="+mj-lt"/>
              </a:rPr>
              <a:t>: </a:t>
            </a:r>
            <a:r>
              <a:rPr lang="en-US" sz="700" dirty="0">
                <a:solidFill>
                  <a:schemeClr val="dk1"/>
                </a:solidFill>
                <a:latin typeface="+mj-lt"/>
              </a:rPr>
              <a:t>What would one additional customer per month be worth to your business?  Would it cover this cost?</a:t>
            </a:r>
          </a:p>
        </p:txBody>
      </p:sp>
      <p:sp>
        <p:nvSpPr>
          <p:cNvPr id="304" name="Google Shape;304;g3e408c2ef1a_0_841"/>
          <p:cNvSpPr txBox="1"/>
          <p:nvPr/>
        </p:nvSpPr>
        <p:spPr>
          <a:xfrm>
            <a:off x="6050365" y="422184"/>
            <a:ext cx="2475301" cy="276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 sz="1200" b="1" i="0" u="none" strike="noStrike" cap="none" dirty="0">
                <a:solidFill>
                  <a:srgbClr val="E22C91"/>
                </a:solidFill>
                <a:latin typeface="Arial"/>
                <a:ea typeface="Arial"/>
                <a:cs typeface="Arial"/>
                <a:sym typeface="Arial"/>
              </a:rPr>
              <a:t>Advice From Sales Specialists</a:t>
            </a:r>
            <a:endParaRPr sz="600" b="0" i="0" u="none" strike="noStrike" cap="none" dirty="0">
              <a:solidFill>
                <a:srgbClr val="000000"/>
              </a:solidFill>
              <a:latin typeface="Arial"/>
              <a:ea typeface="Arial"/>
              <a:cs typeface="Arial"/>
              <a:sym typeface="Arial"/>
            </a:endParaRPr>
          </a:p>
        </p:txBody>
      </p:sp>
      <p:sp>
        <p:nvSpPr>
          <p:cNvPr id="305" name="Google Shape;305;g3e408c2ef1a_0_841"/>
          <p:cNvSpPr txBox="1"/>
          <p:nvPr/>
        </p:nvSpPr>
        <p:spPr>
          <a:xfrm>
            <a:off x="6149610" y="772250"/>
            <a:ext cx="1504500" cy="133511"/>
          </a:xfrm>
          <a:prstGeom prst="rect">
            <a:avLst/>
          </a:prstGeom>
          <a:noFill/>
          <a:ln>
            <a:noFill/>
          </a:ln>
        </p:spPr>
        <p:txBody>
          <a:bodyPr spcFirstLastPara="1" wrap="square" lIns="0" tIns="10300" rIns="0" bIns="0" anchor="t" anchorCtr="0">
            <a:spAutoFit/>
          </a:bodyPr>
          <a:lstStyle/>
          <a:p>
            <a:pPr>
              <a:buClr>
                <a:schemeClr val="dk1"/>
              </a:buClr>
              <a:buSzPts val="1100"/>
            </a:pPr>
            <a:r>
              <a:rPr lang="en" sz="800" b="1" dirty="0">
                <a:solidFill>
                  <a:srgbClr val="18518E"/>
                </a:solidFill>
                <a:latin typeface="+mj-lt"/>
              </a:rPr>
              <a:t>What Buyers Care About </a:t>
            </a:r>
            <a:endParaRPr sz="800" b="1" dirty="0">
              <a:solidFill>
                <a:srgbClr val="18518E"/>
              </a:solidFill>
              <a:latin typeface="+mj-lt"/>
            </a:endParaRPr>
          </a:p>
        </p:txBody>
      </p:sp>
      <p:sp>
        <p:nvSpPr>
          <p:cNvPr id="306" name="Google Shape;306;g3e408c2ef1a_0_841"/>
          <p:cNvSpPr txBox="1"/>
          <p:nvPr/>
        </p:nvSpPr>
        <p:spPr>
          <a:xfrm>
            <a:off x="6149610" y="985953"/>
            <a:ext cx="2487000" cy="655949"/>
          </a:xfrm>
          <a:prstGeom prst="rect">
            <a:avLst/>
          </a:prstGeom>
          <a:noFill/>
          <a:ln>
            <a:noFill/>
          </a:ln>
        </p:spPr>
        <p:txBody>
          <a:bodyPr spcFirstLastPara="1" wrap="square" lIns="0" tIns="9525" rIns="0" bIns="0" anchor="t" anchorCtr="0">
            <a:spAutoFit/>
          </a:bodyPr>
          <a:lstStyle/>
          <a:p>
            <a:pPr marL="457200" indent="-273050">
              <a:buClr>
                <a:schemeClr val="dk1"/>
              </a:buClr>
              <a:buSzPts val="700"/>
              <a:buFont typeface="Arial"/>
              <a:buChar char="●"/>
            </a:pPr>
            <a:r>
              <a:rPr lang="en-US" sz="700" dirty="0">
                <a:latin typeface="+mj-lt"/>
                <a:sym typeface="Quicksand"/>
              </a:rPr>
              <a:t>Capturing every customer opportunity</a:t>
            </a:r>
          </a:p>
          <a:p>
            <a:pPr marL="457200" indent="-273050">
              <a:buClr>
                <a:schemeClr val="dk1"/>
              </a:buClr>
              <a:buSzPts val="700"/>
              <a:buFont typeface="Arial"/>
              <a:buChar char="●"/>
            </a:pPr>
            <a:r>
              <a:rPr lang="en-US" sz="700" dirty="0">
                <a:latin typeface="+mj-lt"/>
                <a:sym typeface="Quicksand"/>
              </a:rPr>
              <a:t>Faster customer response times</a:t>
            </a:r>
          </a:p>
          <a:p>
            <a:pPr marL="457200" indent="-273050">
              <a:buClr>
                <a:schemeClr val="dk1"/>
              </a:buClr>
              <a:buSzPts val="700"/>
              <a:buFont typeface="Arial"/>
              <a:buChar char="●"/>
            </a:pPr>
            <a:r>
              <a:rPr lang="en-US" sz="700" dirty="0">
                <a:latin typeface="+mj-lt"/>
                <a:sym typeface="Quicksand"/>
              </a:rPr>
              <a:t>Protecting customer relationships</a:t>
            </a:r>
          </a:p>
          <a:p>
            <a:pPr marL="457200" indent="-273050">
              <a:buClr>
                <a:schemeClr val="dk1"/>
              </a:buClr>
              <a:buSzPts val="700"/>
              <a:buFont typeface="Arial"/>
              <a:buChar char="●"/>
            </a:pPr>
            <a:r>
              <a:rPr lang="en-US" sz="700" dirty="0">
                <a:latin typeface="+mj-lt"/>
                <a:sym typeface="Quicksand"/>
              </a:rPr>
              <a:t>Supporting mobile employees</a:t>
            </a:r>
          </a:p>
          <a:p>
            <a:pPr marL="457200" indent="-273050">
              <a:buClr>
                <a:schemeClr val="dk1"/>
              </a:buClr>
              <a:buSzPts val="700"/>
              <a:buFont typeface="Arial"/>
              <a:buChar char="●"/>
            </a:pPr>
            <a:r>
              <a:rPr lang="en-US" sz="700" dirty="0">
                <a:latin typeface="+mj-lt"/>
                <a:sym typeface="Quicksand"/>
              </a:rPr>
              <a:t>Growing the business efficiently</a:t>
            </a:r>
            <a:endParaRPr sz="700" dirty="0">
              <a:latin typeface="+mj-lt"/>
              <a:sym typeface="Quicksand"/>
            </a:endParaRPr>
          </a:p>
          <a:p>
            <a:pPr marL="0" marR="0" lvl="0" indent="0" algn="l" rtl="0">
              <a:lnSpc>
                <a:spcPct val="100000"/>
              </a:lnSpc>
              <a:spcBef>
                <a:spcPts val="0"/>
              </a:spcBef>
              <a:spcAft>
                <a:spcPts val="0"/>
              </a:spcAft>
              <a:buNone/>
            </a:pPr>
            <a:endParaRPr sz="700" dirty="0">
              <a:solidFill>
                <a:schemeClr val="dk1"/>
              </a:solidFill>
              <a:latin typeface="+mj-lt"/>
              <a:ea typeface="Quicksand"/>
              <a:cs typeface="Quicksand"/>
              <a:sym typeface="Quicksand"/>
            </a:endParaRPr>
          </a:p>
        </p:txBody>
      </p:sp>
      <p:sp>
        <p:nvSpPr>
          <p:cNvPr id="307" name="Google Shape;307;g3e408c2ef1a_0_841"/>
          <p:cNvSpPr txBox="1"/>
          <p:nvPr/>
        </p:nvSpPr>
        <p:spPr>
          <a:xfrm>
            <a:off x="6149610" y="1732520"/>
            <a:ext cx="1504500" cy="133511"/>
          </a:xfrm>
          <a:prstGeom prst="rect">
            <a:avLst/>
          </a:prstGeom>
          <a:noFill/>
          <a:ln>
            <a:noFill/>
          </a:ln>
        </p:spPr>
        <p:txBody>
          <a:bodyPr spcFirstLastPara="1" wrap="square" lIns="0" tIns="10300" rIns="0" bIns="0" anchor="t" anchorCtr="0">
            <a:spAutoFit/>
          </a:bodyPr>
          <a:lstStyle/>
          <a:p>
            <a:pPr marL="0" lvl="0" indent="0">
              <a:buClr>
                <a:schemeClr val="dk1"/>
              </a:buClr>
              <a:buSzPts val="1100"/>
              <a:buFont typeface="Arial"/>
              <a:buNone/>
            </a:pPr>
            <a:r>
              <a:rPr lang="en" sz="800" b="1" dirty="0">
                <a:solidFill>
                  <a:srgbClr val="18518E"/>
                </a:solidFill>
                <a:latin typeface="+mj-lt"/>
              </a:rPr>
              <a:t>Strongest Sales Angles</a:t>
            </a:r>
            <a:endParaRPr sz="800" b="1" dirty="0">
              <a:solidFill>
                <a:srgbClr val="18518E"/>
              </a:solidFill>
              <a:latin typeface="+mj-lt"/>
            </a:endParaRPr>
          </a:p>
        </p:txBody>
      </p:sp>
      <p:sp>
        <p:nvSpPr>
          <p:cNvPr id="308" name="Google Shape;308;g3e408c2ef1a_0_841"/>
          <p:cNvSpPr txBox="1"/>
          <p:nvPr/>
        </p:nvSpPr>
        <p:spPr>
          <a:xfrm>
            <a:off x="6117869" y="1956649"/>
            <a:ext cx="2475300" cy="548227"/>
          </a:xfrm>
          <a:prstGeom prst="rect">
            <a:avLst/>
          </a:prstGeom>
          <a:noFill/>
          <a:ln>
            <a:noFill/>
          </a:ln>
        </p:spPr>
        <p:txBody>
          <a:bodyPr spcFirstLastPara="1" wrap="square" lIns="0" tIns="9525" rIns="0" bIns="0" anchor="t" anchorCtr="0">
            <a:spAutoFit/>
          </a:bodyPr>
          <a:lstStyle/>
          <a:p>
            <a:pPr marL="457200" lvl="0" indent="-273050">
              <a:buClr>
                <a:schemeClr val="dk1"/>
              </a:buClr>
              <a:buSzPts val="700"/>
              <a:buFont typeface="Arial"/>
              <a:buChar char="●"/>
            </a:pPr>
            <a:r>
              <a:rPr lang="en-US" sz="700" dirty="0">
                <a:latin typeface="+mj-lt"/>
                <a:sym typeface="Quicksand"/>
              </a:rPr>
              <a:t>Reduce missed calls</a:t>
            </a:r>
          </a:p>
          <a:p>
            <a:pPr marL="457200" lvl="0" indent="-273050">
              <a:buClr>
                <a:schemeClr val="dk1"/>
              </a:buClr>
              <a:buSzPts val="700"/>
              <a:buFont typeface="Arial"/>
              <a:buChar char="●"/>
            </a:pPr>
            <a:r>
              <a:rPr lang="en-US" sz="700" dirty="0">
                <a:latin typeface="+mj-lt"/>
                <a:sym typeface="Quicksand"/>
              </a:rPr>
              <a:t>Improve customer responsiveness</a:t>
            </a:r>
          </a:p>
          <a:p>
            <a:pPr marL="457200" lvl="0" indent="-273050">
              <a:buClr>
                <a:schemeClr val="dk1"/>
              </a:buClr>
              <a:buSzPts val="700"/>
              <a:buFont typeface="Arial"/>
              <a:buChar char="●"/>
            </a:pPr>
            <a:r>
              <a:rPr lang="en-US" sz="700" dirty="0">
                <a:latin typeface="+mj-lt"/>
                <a:sym typeface="Quicksand"/>
              </a:rPr>
              <a:t>Keep customers tied to the business</a:t>
            </a:r>
          </a:p>
          <a:p>
            <a:pPr marL="457200" lvl="0" indent="-273050">
              <a:buClr>
                <a:schemeClr val="dk1"/>
              </a:buClr>
              <a:buSzPts val="700"/>
              <a:buFont typeface="Arial"/>
              <a:buChar char="●"/>
            </a:pPr>
            <a:r>
              <a:rPr lang="en-US" sz="700" dirty="0">
                <a:latin typeface="+mj-lt"/>
                <a:sym typeface="Quicksand"/>
              </a:rPr>
              <a:t>Extend the office to the field</a:t>
            </a:r>
          </a:p>
          <a:p>
            <a:pPr marL="457200" lvl="0" indent="-273050">
              <a:buClr>
                <a:schemeClr val="dk1"/>
              </a:buClr>
              <a:buSzPts val="700"/>
              <a:buFont typeface="Arial"/>
              <a:buChar char="●"/>
            </a:pPr>
            <a:r>
              <a:rPr lang="en-US" sz="700" dirty="0">
                <a:latin typeface="+mj-lt"/>
                <a:sym typeface="Quicksand"/>
              </a:rPr>
              <a:t>Support business growth</a:t>
            </a:r>
            <a:endParaRPr sz="700" dirty="0">
              <a:latin typeface="+mj-lt"/>
              <a:sym typeface="Quicksand"/>
            </a:endParaRPr>
          </a:p>
        </p:txBody>
      </p:sp>
      <p:sp>
        <p:nvSpPr>
          <p:cNvPr id="291" name="Google Shape;291;g3e408c2ef1a_0_841"/>
          <p:cNvSpPr/>
          <p:nvPr/>
        </p:nvSpPr>
        <p:spPr>
          <a:xfrm>
            <a:off x="3170681" y="273923"/>
            <a:ext cx="2649319" cy="4205318"/>
          </a:xfrm>
          <a:prstGeom prst="roundRect">
            <a:avLst>
              <a:gd name="adj" fmla="val 4268"/>
            </a:avLst>
          </a:prstGeom>
          <a:noFill/>
          <a:ln w="12700" cap="flat" cmpd="sng">
            <a:solidFill>
              <a:srgbClr val="FDD704"/>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92" name="Google Shape;292;g3e408c2ef1a_0_841"/>
          <p:cNvSpPr/>
          <p:nvPr/>
        </p:nvSpPr>
        <p:spPr>
          <a:xfrm>
            <a:off x="397141" y="273923"/>
            <a:ext cx="2649319" cy="4205318"/>
          </a:xfrm>
          <a:prstGeom prst="roundRect">
            <a:avLst>
              <a:gd name="adj" fmla="val 4268"/>
            </a:avLst>
          </a:prstGeom>
          <a:noFill/>
          <a:ln w="12700" cap="flat" cmpd="sng">
            <a:solidFill>
              <a:srgbClr val="FDD704"/>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93" name="Google Shape;293;g3e408c2ef1a_0_841"/>
          <p:cNvSpPr/>
          <p:nvPr/>
        </p:nvSpPr>
        <p:spPr>
          <a:xfrm>
            <a:off x="5944222" y="273923"/>
            <a:ext cx="2768997" cy="2585027"/>
          </a:xfrm>
          <a:prstGeom prst="roundRect">
            <a:avLst>
              <a:gd name="adj" fmla="val 4268"/>
            </a:avLst>
          </a:prstGeom>
          <a:noFill/>
          <a:ln w="12700" cap="flat" cmpd="sng">
            <a:solidFill>
              <a:srgbClr val="FDD704"/>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09" name="Google Shape;309;g3e408c2ef1a_0_841"/>
          <p:cNvSpPr/>
          <p:nvPr/>
        </p:nvSpPr>
        <p:spPr>
          <a:xfrm>
            <a:off x="5944222" y="3007389"/>
            <a:ext cx="2768997" cy="1471972"/>
          </a:xfrm>
          <a:prstGeom prst="roundRect">
            <a:avLst>
              <a:gd name="adj" fmla="val 4268"/>
            </a:avLst>
          </a:prstGeom>
          <a:noFill/>
          <a:ln w="12700" cap="flat" cmpd="sng">
            <a:solidFill>
              <a:srgbClr val="FDD704"/>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10" name="Google Shape;310;g3e408c2ef1a_0_841"/>
          <p:cNvSpPr txBox="1"/>
          <p:nvPr/>
        </p:nvSpPr>
        <p:spPr>
          <a:xfrm>
            <a:off x="6050365" y="3152692"/>
            <a:ext cx="2333239" cy="276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 sz="1200" b="1" i="0" u="none" strike="noStrike" cap="none" dirty="0">
                <a:solidFill>
                  <a:srgbClr val="E22C91"/>
                </a:solidFill>
                <a:latin typeface="Arial"/>
                <a:ea typeface="Arial"/>
                <a:cs typeface="Arial"/>
                <a:sym typeface="Arial"/>
              </a:rPr>
              <a:t>Core Messaging Reminder</a:t>
            </a:r>
            <a:endParaRPr sz="600" b="0" i="0" u="none" strike="noStrike" cap="none" dirty="0">
              <a:solidFill>
                <a:srgbClr val="000000"/>
              </a:solidFill>
              <a:latin typeface="Arial"/>
              <a:ea typeface="Arial"/>
              <a:cs typeface="Arial"/>
              <a:sym typeface="Arial"/>
            </a:endParaRPr>
          </a:p>
        </p:txBody>
      </p:sp>
      <p:sp>
        <p:nvSpPr>
          <p:cNvPr id="311" name="Google Shape;311;g3e408c2ef1a_0_841"/>
          <p:cNvSpPr txBox="1"/>
          <p:nvPr/>
        </p:nvSpPr>
        <p:spPr>
          <a:xfrm>
            <a:off x="6149610" y="3492515"/>
            <a:ext cx="2171700" cy="133511"/>
          </a:xfrm>
          <a:prstGeom prst="rect">
            <a:avLst/>
          </a:prstGeom>
          <a:noFill/>
          <a:ln>
            <a:noFill/>
          </a:ln>
        </p:spPr>
        <p:txBody>
          <a:bodyPr spcFirstLastPara="1" wrap="square" lIns="0" tIns="10300" rIns="0" bIns="0" anchor="t" anchorCtr="0">
            <a:spAutoFit/>
          </a:bodyPr>
          <a:lstStyle/>
          <a:p>
            <a:pPr marL="0" marR="0" lvl="0" indent="0" algn="l" rtl="0">
              <a:buClr>
                <a:schemeClr val="dk1"/>
              </a:buClr>
              <a:buSzPts val="1100"/>
              <a:buFont typeface="Arial"/>
              <a:buNone/>
            </a:pPr>
            <a:r>
              <a:rPr lang="en" sz="800" b="1" dirty="0">
                <a:solidFill>
                  <a:srgbClr val="18518E"/>
                </a:solidFill>
                <a:latin typeface="+mj-lt"/>
              </a:rPr>
              <a:t>Missed calls often mean lost revenue</a:t>
            </a:r>
            <a:r>
              <a:rPr lang="en" sz="800" b="1" dirty="0">
                <a:solidFill>
                  <a:srgbClr val="18518E"/>
                </a:solidFill>
              </a:rPr>
              <a:t>.</a:t>
            </a:r>
            <a:endParaRPr sz="800" b="1" i="0" u="none" strike="noStrike" cap="none" dirty="0">
              <a:solidFill>
                <a:srgbClr val="18518E"/>
              </a:solidFill>
              <a:latin typeface="Arial"/>
              <a:ea typeface="Arial"/>
              <a:cs typeface="Arial"/>
              <a:sym typeface="Arial"/>
            </a:endParaRPr>
          </a:p>
        </p:txBody>
      </p:sp>
      <p:sp>
        <p:nvSpPr>
          <p:cNvPr id="312" name="Google Shape;312;g3e408c2ef1a_0_841"/>
          <p:cNvSpPr txBox="1"/>
          <p:nvPr/>
        </p:nvSpPr>
        <p:spPr>
          <a:xfrm>
            <a:off x="6149610" y="3743387"/>
            <a:ext cx="2301372" cy="332783"/>
          </a:xfrm>
          <a:prstGeom prst="rect">
            <a:avLst/>
          </a:prstGeom>
          <a:noFill/>
          <a:ln>
            <a:noFill/>
          </a:ln>
        </p:spPr>
        <p:txBody>
          <a:bodyPr spcFirstLastPara="1" wrap="square" lIns="0" tIns="9525" rIns="0" bIns="0" anchor="t" anchorCtr="0">
            <a:spAutoFit/>
          </a:bodyPr>
          <a:lstStyle/>
          <a:p>
            <a:pPr marL="0" marR="0" lvl="0" indent="0" algn="l" rtl="0">
              <a:lnSpc>
                <a:spcPct val="100000"/>
              </a:lnSpc>
              <a:spcBef>
                <a:spcPts val="0"/>
              </a:spcBef>
              <a:spcAft>
                <a:spcPts val="0"/>
              </a:spcAft>
              <a:buClr>
                <a:srgbClr val="000000"/>
              </a:buClr>
              <a:buSzPts val="700"/>
              <a:buFont typeface="Arial"/>
              <a:buNone/>
            </a:pPr>
            <a:r>
              <a:rPr lang="en" sz="700" dirty="0">
                <a:solidFill>
                  <a:schemeClr val="dk1"/>
                </a:solidFill>
                <a:latin typeface="+mj-lt"/>
                <a:ea typeface="Quicksand Medium"/>
                <a:cs typeface="Quicksand Medium"/>
                <a:sym typeface="Quicksand Medium"/>
              </a:rPr>
              <a:t>T-Mobile and Crexendo help businesses answer, transfer, and manage calls from virtually anywhere, improving customer responsiveness and protecting opportunities.</a:t>
            </a:r>
            <a:endParaRPr sz="700" i="0" u="none" strike="noStrike" cap="none" dirty="0">
              <a:solidFill>
                <a:schemeClr val="dk1"/>
              </a:solidFill>
              <a:latin typeface="+mj-lt"/>
              <a:ea typeface="Quicksand Medium"/>
              <a:cs typeface="Quicksand Medium"/>
              <a:sym typeface="Quicksand Medium"/>
            </a:endParaRPr>
          </a:p>
        </p:txBody>
      </p:sp>
      <p:sp>
        <p:nvSpPr>
          <p:cNvPr id="313" name="Google Shape;313;g3e408c2ef1a_0_841"/>
          <p:cNvSpPr txBox="1"/>
          <p:nvPr/>
        </p:nvSpPr>
        <p:spPr>
          <a:xfrm>
            <a:off x="503285" y="442160"/>
            <a:ext cx="2431800" cy="261570"/>
          </a:xfrm>
          <a:prstGeom prst="rect">
            <a:avLst/>
          </a:prstGeom>
          <a:noFill/>
          <a:ln>
            <a:noFill/>
          </a:ln>
        </p:spPr>
        <p:txBody>
          <a:bodyPr spcFirstLastPara="1" wrap="square" lIns="91425" tIns="45700" rIns="91425" bIns="45700" anchor="t" anchorCtr="0">
            <a:spAutoFit/>
          </a:bodyPr>
          <a:lstStyle/>
          <a:p>
            <a:pPr marL="12700" lvl="0" indent="0" algn="l" rtl="0">
              <a:spcBef>
                <a:spcPts val="0"/>
              </a:spcBef>
              <a:spcAft>
                <a:spcPts val="0"/>
              </a:spcAft>
              <a:buClr>
                <a:schemeClr val="dk1"/>
              </a:buClr>
              <a:buSzPts val="1200"/>
              <a:buFont typeface="Arial"/>
              <a:buNone/>
            </a:pPr>
            <a:r>
              <a:rPr lang="en-US" sz="1100" b="1" dirty="0">
                <a:solidFill>
                  <a:srgbClr val="E10074"/>
                </a:solidFill>
              </a:rPr>
              <a:t>How Crexendo Helps</a:t>
            </a:r>
            <a:endParaRPr sz="1200" b="1" dirty="0">
              <a:solidFill>
                <a:srgbClr val="E22C91"/>
              </a:solidFill>
            </a:endParaRPr>
          </a:p>
        </p:txBody>
      </p:sp>
      <p:sp>
        <p:nvSpPr>
          <p:cNvPr id="314" name="Google Shape;314;g3e408c2ef1a_0_841"/>
          <p:cNvSpPr txBox="1"/>
          <p:nvPr/>
        </p:nvSpPr>
        <p:spPr>
          <a:xfrm>
            <a:off x="634245" y="778176"/>
            <a:ext cx="1504500" cy="133511"/>
          </a:xfrm>
          <a:prstGeom prst="rect">
            <a:avLst/>
          </a:prstGeom>
          <a:noFill/>
          <a:ln>
            <a:noFill/>
          </a:ln>
        </p:spPr>
        <p:txBody>
          <a:bodyPr spcFirstLastPara="1" wrap="square" lIns="0" tIns="10300" rIns="0" bIns="0" anchor="t" anchorCtr="0">
            <a:spAutoFit/>
          </a:bodyPr>
          <a:lstStyle/>
          <a:p>
            <a:pPr>
              <a:buSzPts val="1100"/>
            </a:pPr>
            <a:r>
              <a:rPr lang="en" sz="800" b="1" dirty="0">
                <a:solidFill>
                  <a:srgbClr val="18518E"/>
                </a:solidFill>
                <a:latin typeface="+mj-lt"/>
              </a:rPr>
              <a:t>Customer Experience </a:t>
            </a:r>
            <a:endParaRPr sz="800" b="1" dirty="0">
              <a:solidFill>
                <a:srgbClr val="18518E"/>
              </a:solidFill>
              <a:latin typeface="+mj-lt"/>
            </a:endParaRPr>
          </a:p>
        </p:txBody>
      </p:sp>
      <p:sp>
        <p:nvSpPr>
          <p:cNvPr id="315" name="Google Shape;315;g3e408c2ef1a_0_841"/>
          <p:cNvSpPr txBox="1"/>
          <p:nvPr/>
        </p:nvSpPr>
        <p:spPr>
          <a:xfrm>
            <a:off x="620501" y="977864"/>
            <a:ext cx="2235600" cy="655949"/>
          </a:xfrm>
          <a:prstGeom prst="rect">
            <a:avLst/>
          </a:prstGeom>
          <a:noFill/>
          <a:ln>
            <a:noFill/>
          </a:ln>
        </p:spPr>
        <p:txBody>
          <a:bodyPr spcFirstLastPara="1" wrap="square" lIns="0" tIns="9525" rIns="0" bIns="0" anchor="t" anchorCtr="0">
            <a:spAutoFit/>
          </a:bodyPr>
          <a:lstStyle/>
          <a:p>
            <a:pPr marL="457200" lvl="0" indent="-273050">
              <a:buClr>
                <a:schemeClr val="dk1"/>
              </a:buClr>
              <a:buSzPts val="700"/>
              <a:buFont typeface="Arial"/>
              <a:buChar char="●"/>
            </a:pPr>
            <a:r>
              <a:rPr lang="en-US" sz="700" dirty="0">
                <a:latin typeface="+mj-lt"/>
                <a:sym typeface="Quicksand"/>
              </a:rPr>
              <a:t>Never Miss a Customer Call</a:t>
            </a:r>
          </a:p>
          <a:p>
            <a:pPr marL="457200" lvl="0" indent="-273050">
              <a:buClr>
                <a:schemeClr val="dk1"/>
              </a:buClr>
              <a:buSzPts val="700"/>
              <a:buFont typeface="Arial"/>
              <a:buChar char="●"/>
            </a:pPr>
            <a:r>
              <a:rPr lang="en-US" sz="700" dirty="0">
                <a:latin typeface="+mj-lt"/>
                <a:sym typeface="Quicksand"/>
              </a:rPr>
              <a:t>Faster Response Times</a:t>
            </a:r>
          </a:p>
          <a:p>
            <a:pPr marL="457200" lvl="0" indent="-273050">
              <a:buClr>
                <a:schemeClr val="dk1"/>
              </a:buClr>
              <a:buSzPts val="700"/>
              <a:buFont typeface="Arial"/>
              <a:buChar char="●"/>
            </a:pPr>
            <a:r>
              <a:rPr lang="en-US" sz="700" dirty="0">
                <a:latin typeface="+mj-lt"/>
                <a:sym typeface="Quicksand"/>
              </a:rPr>
              <a:t>Business Texting</a:t>
            </a:r>
          </a:p>
          <a:p>
            <a:pPr marL="457200" lvl="0" indent="-273050">
              <a:buClr>
                <a:schemeClr val="dk1"/>
              </a:buClr>
              <a:buSzPts val="700"/>
              <a:buFont typeface="Arial"/>
              <a:buChar char="●"/>
            </a:pPr>
            <a:r>
              <a:rPr lang="en-US" sz="700" dirty="0">
                <a:latin typeface="+mj-lt"/>
                <a:sym typeface="Quicksand"/>
              </a:rPr>
              <a:t>Professional Communications</a:t>
            </a:r>
          </a:p>
          <a:p>
            <a:pPr marL="457200" lvl="0" indent="-273050">
              <a:buClr>
                <a:schemeClr val="dk1"/>
              </a:buClr>
              <a:buSzPts val="700"/>
              <a:buFont typeface="Arial"/>
              <a:buChar char="●"/>
            </a:pPr>
            <a:r>
              <a:rPr lang="en-US" sz="700" dirty="0">
                <a:latin typeface="+mj-lt"/>
                <a:sym typeface="Quicksand"/>
              </a:rPr>
              <a:t>Reach the Right Employee</a:t>
            </a:r>
            <a:endParaRPr sz="700" dirty="0">
              <a:latin typeface="+mj-lt"/>
              <a:sym typeface="Quicksand Medium"/>
            </a:endParaRPr>
          </a:p>
          <a:p>
            <a:pPr marL="0" marR="0" lvl="0" indent="0" algn="l" rtl="0">
              <a:lnSpc>
                <a:spcPct val="100000"/>
              </a:lnSpc>
              <a:spcBef>
                <a:spcPts val="0"/>
              </a:spcBef>
              <a:spcAft>
                <a:spcPts val="0"/>
              </a:spcAft>
              <a:buNone/>
            </a:pPr>
            <a:endParaRPr sz="700" dirty="0">
              <a:solidFill>
                <a:schemeClr val="dk1"/>
              </a:solidFill>
              <a:latin typeface="+mj-lt"/>
            </a:endParaRPr>
          </a:p>
        </p:txBody>
      </p:sp>
      <p:sp>
        <p:nvSpPr>
          <p:cNvPr id="317" name="Google Shape;317;g3e408c2ef1a_0_841"/>
          <p:cNvSpPr txBox="1"/>
          <p:nvPr/>
        </p:nvSpPr>
        <p:spPr>
          <a:xfrm>
            <a:off x="634251" y="1967146"/>
            <a:ext cx="2332500" cy="548227"/>
          </a:xfrm>
          <a:prstGeom prst="rect">
            <a:avLst/>
          </a:prstGeom>
          <a:noFill/>
          <a:ln>
            <a:noFill/>
          </a:ln>
        </p:spPr>
        <p:txBody>
          <a:bodyPr spcFirstLastPara="1" wrap="square" lIns="0" tIns="9525" rIns="0" bIns="0" anchor="t" anchorCtr="0">
            <a:spAutoFit/>
          </a:bodyPr>
          <a:lstStyle/>
          <a:p>
            <a:pPr marL="457200" indent="-273050">
              <a:buClr>
                <a:schemeClr val="dk1"/>
              </a:buClr>
              <a:buSzPts val="700"/>
              <a:buFont typeface="Arial"/>
              <a:buChar char="●"/>
            </a:pPr>
            <a:r>
              <a:rPr lang="en-US" sz="700" dirty="0">
                <a:latin typeface="+mj-lt"/>
                <a:sym typeface="Quicksand"/>
              </a:rPr>
              <a:t>Mobile Call Transfer</a:t>
            </a:r>
          </a:p>
          <a:p>
            <a:pPr marL="457200" indent="-273050">
              <a:buClr>
                <a:schemeClr val="dk1"/>
              </a:buClr>
              <a:buSzPts val="700"/>
              <a:buFont typeface="Arial"/>
              <a:buChar char="●"/>
            </a:pPr>
            <a:r>
              <a:rPr lang="en-US" sz="700" dirty="0">
                <a:latin typeface="+mj-lt"/>
                <a:sym typeface="Quicksand"/>
              </a:rPr>
              <a:t>Office &amp; Field Connectivity</a:t>
            </a:r>
          </a:p>
          <a:p>
            <a:pPr marL="457200" indent="-273050">
              <a:buClr>
                <a:schemeClr val="dk1"/>
              </a:buClr>
              <a:buSzPts val="700"/>
              <a:buFont typeface="Arial"/>
              <a:buChar char="●"/>
            </a:pPr>
            <a:r>
              <a:rPr lang="en-US" sz="700" dirty="0">
                <a:latin typeface="+mj-lt"/>
                <a:sym typeface="Quicksand"/>
              </a:rPr>
              <a:t>Anywhere Access</a:t>
            </a:r>
          </a:p>
          <a:p>
            <a:pPr marL="457200" indent="-273050">
              <a:buClr>
                <a:schemeClr val="dk1"/>
              </a:buClr>
              <a:buSzPts val="700"/>
              <a:buFont typeface="Arial"/>
              <a:buChar char="●"/>
            </a:pPr>
            <a:r>
              <a:rPr lang="en-US" sz="700" dirty="0">
                <a:latin typeface="+mj-lt"/>
                <a:sym typeface="Quicksand"/>
              </a:rPr>
              <a:t>Unified Communications</a:t>
            </a:r>
          </a:p>
          <a:p>
            <a:pPr marL="457200" indent="-273050">
              <a:buClr>
                <a:schemeClr val="dk1"/>
              </a:buClr>
              <a:buSzPts val="700"/>
              <a:buFont typeface="Arial"/>
              <a:buChar char="●"/>
            </a:pPr>
            <a:r>
              <a:rPr lang="en-US" sz="700" dirty="0">
                <a:latin typeface="+mj-lt"/>
                <a:sym typeface="Quicksand"/>
              </a:rPr>
              <a:t>Flexible Workstyles</a:t>
            </a:r>
            <a:endParaRPr sz="700" dirty="0">
              <a:latin typeface="+mj-lt"/>
              <a:sym typeface="Quicksand"/>
            </a:endParaRPr>
          </a:p>
        </p:txBody>
      </p:sp>
      <p:sp>
        <p:nvSpPr>
          <p:cNvPr id="318" name="Google Shape;318;g3e408c2ef1a_0_841"/>
          <p:cNvSpPr txBox="1"/>
          <p:nvPr/>
        </p:nvSpPr>
        <p:spPr>
          <a:xfrm>
            <a:off x="657701" y="2725439"/>
            <a:ext cx="1504500" cy="133511"/>
          </a:xfrm>
          <a:prstGeom prst="rect">
            <a:avLst/>
          </a:prstGeom>
          <a:noFill/>
          <a:ln>
            <a:noFill/>
          </a:ln>
        </p:spPr>
        <p:txBody>
          <a:bodyPr spcFirstLastPara="1" wrap="square" lIns="0" tIns="10300" rIns="0" bIns="0" anchor="t" anchorCtr="0">
            <a:spAutoFit/>
          </a:bodyPr>
          <a:lstStyle/>
          <a:p>
            <a:pPr>
              <a:buSzPts val="1100"/>
            </a:pPr>
            <a:r>
              <a:rPr lang="en" sz="800" b="1" dirty="0">
                <a:solidFill>
                  <a:srgbClr val="18518E"/>
                </a:solidFill>
                <a:latin typeface="+mj-lt"/>
              </a:rPr>
              <a:t>Business Protection</a:t>
            </a:r>
            <a:endParaRPr sz="800" b="1" dirty="0">
              <a:solidFill>
                <a:srgbClr val="18518E"/>
              </a:solidFill>
              <a:latin typeface="+mj-lt"/>
            </a:endParaRPr>
          </a:p>
        </p:txBody>
      </p:sp>
      <p:sp>
        <p:nvSpPr>
          <p:cNvPr id="319" name="Google Shape;319;g3e408c2ef1a_0_841"/>
          <p:cNvSpPr txBox="1"/>
          <p:nvPr/>
        </p:nvSpPr>
        <p:spPr>
          <a:xfrm>
            <a:off x="657701" y="2955548"/>
            <a:ext cx="2198400" cy="548227"/>
          </a:xfrm>
          <a:prstGeom prst="rect">
            <a:avLst/>
          </a:prstGeom>
          <a:noFill/>
          <a:ln>
            <a:noFill/>
          </a:ln>
        </p:spPr>
        <p:txBody>
          <a:bodyPr spcFirstLastPara="1" wrap="square" lIns="0" tIns="9525" rIns="0" bIns="0" anchor="t" anchorCtr="0">
            <a:spAutoFit/>
          </a:bodyPr>
          <a:lstStyle/>
          <a:p>
            <a:pPr marL="457200" lvl="0" indent="-273050">
              <a:buClr>
                <a:schemeClr val="dk1"/>
              </a:buClr>
              <a:buSzPts val="700"/>
              <a:buFont typeface="Arial"/>
              <a:buChar char="●"/>
            </a:pPr>
            <a:r>
              <a:rPr lang="en-US" sz="700" dirty="0">
                <a:latin typeface="+mj-lt"/>
                <a:sym typeface="Quicksand"/>
              </a:rPr>
              <a:t>Customer Retention</a:t>
            </a:r>
          </a:p>
          <a:p>
            <a:pPr marL="457200" lvl="0" indent="-273050">
              <a:buClr>
                <a:schemeClr val="dk1"/>
              </a:buClr>
              <a:buSzPts val="700"/>
              <a:buFont typeface="Arial"/>
              <a:buChar char="●"/>
            </a:pPr>
            <a:r>
              <a:rPr lang="en-US" sz="700" dirty="0">
                <a:latin typeface="+mj-lt"/>
                <a:sym typeface="Quicksand"/>
              </a:rPr>
              <a:t>Relationship Protection</a:t>
            </a:r>
          </a:p>
          <a:p>
            <a:pPr marL="457200" lvl="0" indent="-273050">
              <a:buClr>
                <a:schemeClr val="dk1"/>
              </a:buClr>
              <a:buSzPts val="700"/>
              <a:buFont typeface="Arial"/>
              <a:buChar char="●"/>
            </a:pPr>
            <a:r>
              <a:rPr lang="en-US" sz="700" dirty="0">
                <a:latin typeface="+mj-lt"/>
                <a:sym typeface="Quicksand"/>
              </a:rPr>
              <a:t>Business Continuity</a:t>
            </a:r>
          </a:p>
          <a:p>
            <a:pPr marL="457200" lvl="0" indent="-273050">
              <a:buClr>
                <a:schemeClr val="dk1"/>
              </a:buClr>
              <a:buSzPts val="700"/>
              <a:buFont typeface="Arial"/>
              <a:buChar char="●"/>
            </a:pPr>
            <a:r>
              <a:rPr lang="en-US" sz="700" dirty="0">
                <a:latin typeface="+mj-lt"/>
                <a:sym typeface="Quicksand"/>
              </a:rPr>
              <a:t>Revenue Protection</a:t>
            </a:r>
          </a:p>
          <a:p>
            <a:pPr marL="457200" lvl="0" indent="-273050">
              <a:buClr>
                <a:schemeClr val="dk1"/>
              </a:buClr>
              <a:buSzPts val="700"/>
              <a:buFont typeface="Arial"/>
              <a:buChar char="●"/>
            </a:pPr>
            <a:r>
              <a:rPr lang="en-US" sz="700" dirty="0">
                <a:latin typeface="+mj-lt"/>
                <a:sym typeface="Quicksand"/>
              </a:rPr>
              <a:t>Growth Enablement</a:t>
            </a:r>
            <a:endParaRPr sz="700" dirty="0">
              <a:latin typeface="+mj-lt"/>
              <a:sym typeface="Quicksand"/>
            </a:endParaRPr>
          </a:p>
        </p:txBody>
      </p:sp>
      <p:sp>
        <p:nvSpPr>
          <p:cNvPr id="2" name="Google Shape;314;g3e408c2ef1a_0_841">
            <a:extLst>
              <a:ext uri="{FF2B5EF4-FFF2-40B4-BE49-F238E27FC236}">
                <a16:creationId xmlns:a16="http://schemas.microsoft.com/office/drawing/2014/main" id="{471D396D-322D-5837-0850-2850AC1DC763}"/>
              </a:ext>
            </a:extLst>
          </p:cNvPr>
          <p:cNvSpPr txBox="1"/>
          <p:nvPr/>
        </p:nvSpPr>
        <p:spPr>
          <a:xfrm>
            <a:off x="634245" y="1733386"/>
            <a:ext cx="1504500" cy="133511"/>
          </a:xfrm>
          <a:prstGeom prst="rect">
            <a:avLst/>
          </a:prstGeom>
          <a:noFill/>
          <a:ln>
            <a:noFill/>
          </a:ln>
        </p:spPr>
        <p:txBody>
          <a:bodyPr spcFirstLastPara="1" wrap="square" lIns="0" tIns="10300" rIns="0" bIns="0" anchor="t" anchorCtr="0">
            <a:spAutoFit/>
          </a:bodyPr>
          <a:lstStyle/>
          <a:p>
            <a:pPr marL="0" lvl="0" indent="0">
              <a:buSzPts val="1100"/>
              <a:buFont typeface="Arial"/>
              <a:buNone/>
            </a:pPr>
            <a:r>
              <a:rPr lang="en" sz="800" b="1" dirty="0">
                <a:solidFill>
                  <a:srgbClr val="18518E"/>
                </a:solidFill>
                <a:latin typeface="+mj-lt"/>
              </a:rPr>
              <a:t>Employee Productivity</a:t>
            </a:r>
            <a:endParaRPr sz="800" b="1" dirty="0">
              <a:solidFill>
                <a:srgbClr val="18518E"/>
              </a:solidFill>
              <a:latin typeface="+mj-l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26"/>
        <p:cNvGrpSpPr/>
        <p:nvPr/>
      </p:nvGrpSpPr>
      <p:grpSpPr>
        <a:xfrm>
          <a:off x="0" y="0"/>
          <a:ext cx="0" cy="0"/>
          <a:chOff x="0" y="0"/>
          <a:chExt cx="0" cy="0"/>
        </a:xfrm>
      </p:grpSpPr>
      <p:sp>
        <p:nvSpPr>
          <p:cNvPr id="327" name="Google Shape;327;g3eb0d82744f_1_17"/>
          <p:cNvSpPr/>
          <p:nvPr/>
        </p:nvSpPr>
        <p:spPr>
          <a:xfrm>
            <a:off x="317634" y="645325"/>
            <a:ext cx="8441584" cy="1583140"/>
          </a:xfrm>
          <a:prstGeom prst="roundRect">
            <a:avLst>
              <a:gd name="adj" fmla="val 4068"/>
            </a:avLst>
          </a:prstGeom>
          <a:noFill/>
          <a:ln w="12700" cap="flat" cmpd="sng">
            <a:solidFill>
              <a:srgbClr val="FDD704"/>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28" name="Google Shape;328;g3eb0d82744f_1_17"/>
          <p:cNvSpPr txBox="1">
            <a:spLocks noGrp="1"/>
          </p:cNvSpPr>
          <p:nvPr>
            <p:ph type="sldNum" idx="12"/>
          </p:nvPr>
        </p:nvSpPr>
        <p:spPr>
          <a:xfrm>
            <a:off x="8564569" y="4873005"/>
            <a:ext cx="297300" cy="138600"/>
          </a:xfrm>
          <a:prstGeom prst="rect">
            <a:avLst/>
          </a:prstGeom>
          <a:noFill/>
          <a:ln>
            <a:noFill/>
          </a:ln>
        </p:spPr>
        <p:txBody>
          <a:bodyPr spcFirstLastPara="1" wrap="square" lIns="0" tIns="0" rIns="0" bIns="0" anchor="ctr" anchorCtr="0">
            <a:spAutoFit/>
          </a:bodyPr>
          <a:lstStyle/>
          <a:p>
            <a:pPr marL="25400" lvl="0" indent="0" algn="r" rtl="0">
              <a:lnSpc>
                <a:spcPct val="103777"/>
              </a:lnSpc>
              <a:spcBef>
                <a:spcPts val="0"/>
              </a:spcBef>
              <a:spcAft>
                <a:spcPts val="0"/>
              </a:spcAft>
              <a:buSzPts val="600"/>
              <a:buNone/>
            </a:pPr>
            <a:fld id="{00000000-1234-1234-1234-123412341234}" type="slidenum">
              <a:rPr lang="en"/>
              <a:t>9</a:t>
            </a:fld>
            <a:endParaRPr/>
          </a:p>
        </p:txBody>
      </p:sp>
      <p:sp>
        <p:nvSpPr>
          <p:cNvPr id="329" name="Google Shape;329;g3eb0d82744f_1_17"/>
          <p:cNvSpPr txBox="1">
            <a:spLocks noGrp="1"/>
          </p:cNvSpPr>
          <p:nvPr>
            <p:ph type="ftr" idx="11"/>
          </p:nvPr>
        </p:nvSpPr>
        <p:spPr>
          <a:xfrm>
            <a:off x="7255096" y="4873005"/>
            <a:ext cx="1428300" cy="107700"/>
          </a:xfrm>
          <a:prstGeom prst="rect">
            <a:avLst/>
          </a:prstGeom>
          <a:noFill/>
          <a:ln>
            <a:noFill/>
          </a:ln>
        </p:spPr>
        <p:txBody>
          <a:bodyPr spcFirstLastPara="1" wrap="square" lIns="0" tIns="0" rIns="0" bIns="0" anchor="ctr" anchorCtr="0">
            <a:spAutoFit/>
          </a:bodyPr>
          <a:lstStyle/>
          <a:p>
            <a:pPr marL="12700" lvl="0" indent="0" algn="ctr" rtl="0">
              <a:lnSpc>
                <a:spcPct val="133428"/>
              </a:lnSpc>
              <a:spcBef>
                <a:spcPts val="0"/>
              </a:spcBef>
              <a:spcAft>
                <a:spcPts val="0"/>
              </a:spcAft>
              <a:buSzPts val="700"/>
              <a:buNone/>
            </a:pPr>
            <a:r>
              <a:rPr lang="en" sz="700"/>
              <a:t>FOR INTERNAL USE ONLY</a:t>
            </a:r>
            <a:endParaRPr/>
          </a:p>
        </p:txBody>
      </p:sp>
      <p:sp>
        <p:nvSpPr>
          <p:cNvPr id="330" name="Google Shape;330;g3eb0d82744f_1_17"/>
          <p:cNvSpPr txBox="1"/>
          <p:nvPr/>
        </p:nvSpPr>
        <p:spPr>
          <a:xfrm>
            <a:off x="280200" y="179512"/>
            <a:ext cx="3393000" cy="196200"/>
          </a:xfrm>
          <a:prstGeom prst="rect">
            <a:avLst/>
          </a:prstGeom>
          <a:noFill/>
          <a:ln>
            <a:noFill/>
          </a:ln>
        </p:spPr>
        <p:txBody>
          <a:bodyPr spcFirstLastPara="1" wrap="square" lIns="0" tIns="11425" rIns="0" bIns="0" anchor="t" anchorCtr="0">
            <a:spAutoFit/>
          </a:bodyPr>
          <a:lstStyle/>
          <a:p>
            <a:pPr marL="12700" marR="0" lvl="0" indent="0" algn="l" rtl="0">
              <a:lnSpc>
                <a:spcPct val="100000"/>
              </a:lnSpc>
              <a:spcBef>
                <a:spcPts val="0"/>
              </a:spcBef>
              <a:spcAft>
                <a:spcPts val="0"/>
              </a:spcAft>
              <a:buClr>
                <a:srgbClr val="000000"/>
              </a:buClr>
              <a:buSzPts val="1200"/>
              <a:buFont typeface="Arial"/>
              <a:buNone/>
            </a:pPr>
            <a:r>
              <a:rPr lang="en" sz="1200" b="1" dirty="0">
                <a:solidFill>
                  <a:srgbClr val="E22C91"/>
                </a:solidFill>
              </a:rPr>
              <a:t>Phone</a:t>
            </a:r>
            <a:r>
              <a:rPr lang="en" sz="1200" b="1" i="0" u="none" strike="noStrike" cap="none" dirty="0">
                <a:solidFill>
                  <a:srgbClr val="E22C91"/>
                </a:solidFill>
                <a:latin typeface="Arial"/>
                <a:ea typeface="Arial"/>
                <a:cs typeface="Arial"/>
                <a:sym typeface="Arial"/>
              </a:rPr>
              <a:t> Scripts </a:t>
            </a:r>
            <a:endParaRPr sz="1200" b="1" i="0" u="none" strike="noStrike" cap="none" dirty="0">
              <a:solidFill>
                <a:srgbClr val="E22C91"/>
              </a:solidFill>
              <a:latin typeface="Arial"/>
              <a:ea typeface="Arial"/>
              <a:cs typeface="Arial"/>
              <a:sym typeface="Arial"/>
            </a:endParaRPr>
          </a:p>
        </p:txBody>
      </p:sp>
      <p:pic>
        <p:nvPicPr>
          <p:cNvPr id="331" name="Google Shape;331;g3eb0d82744f_1_17" title="TFB_Registered-Partner_Logo_PRI_RGB_on-W_2022-03-25 (1) (002).png"/>
          <p:cNvPicPr preferRelativeResize="0"/>
          <p:nvPr/>
        </p:nvPicPr>
        <p:blipFill rotWithShape="1">
          <a:blip r:embed="rId3">
            <a:alphaModFix/>
          </a:blip>
          <a:srcRect/>
          <a:stretch/>
        </p:blipFill>
        <p:spPr>
          <a:xfrm>
            <a:off x="239775" y="4735838"/>
            <a:ext cx="1091282" cy="276900"/>
          </a:xfrm>
          <a:prstGeom prst="rect">
            <a:avLst/>
          </a:prstGeom>
          <a:noFill/>
          <a:ln>
            <a:noFill/>
          </a:ln>
        </p:spPr>
      </p:pic>
      <p:cxnSp>
        <p:nvCxnSpPr>
          <p:cNvPr id="332" name="Google Shape;332;g3eb0d82744f_1_17"/>
          <p:cNvCxnSpPr/>
          <p:nvPr/>
        </p:nvCxnSpPr>
        <p:spPr>
          <a:xfrm>
            <a:off x="290775" y="413824"/>
            <a:ext cx="1050000" cy="0"/>
          </a:xfrm>
          <a:prstGeom prst="straightConnector1">
            <a:avLst/>
          </a:prstGeom>
          <a:noFill/>
          <a:ln w="9525" cap="flat" cmpd="sng">
            <a:solidFill>
              <a:srgbClr val="E22C91"/>
            </a:solidFill>
            <a:prstDash val="solid"/>
            <a:round/>
            <a:headEnd type="none" w="sm" len="sm"/>
            <a:tailEnd type="none" w="sm" len="sm"/>
          </a:ln>
        </p:spPr>
      </p:cxnSp>
      <p:sp>
        <p:nvSpPr>
          <p:cNvPr id="333" name="Google Shape;333;g3eb0d82744f_1_17"/>
          <p:cNvSpPr txBox="1"/>
          <p:nvPr/>
        </p:nvSpPr>
        <p:spPr>
          <a:xfrm>
            <a:off x="452517" y="903356"/>
            <a:ext cx="7905420" cy="1137512"/>
          </a:xfrm>
          <a:prstGeom prst="rect">
            <a:avLst/>
          </a:prstGeom>
          <a:noFill/>
          <a:ln>
            <a:noFill/>
          </a:ln>
        </p:spPr>
        <p:txBody>
          <a:bodyPr spcFirstLastPara="1" wrap="square" lIns="91425" tIns="91425" rIns="91425" bIns="91425" anchor="t" anchorCtr="0">
            <a:noAutofit/>
          </a:bodyPr>
          <a:lstStyle/>
          <a:p>
            <a:endParaRPr lang="en-US" sz="1000" dirty="0"/>
          </a:p>
          <a:p>
            <a:r>
              <a:rPr lang="en-US" sz="700" dirty="0"/>
              <a:t>Hi [Name], this is [Rep] with T-Mobile.  I have a quick question for you. What happens when a customer calls asking for a salesperson who's out on the lot?</a:t>
            </a:r>
          </a:p>
          <a:p>
            <a:endParaRPr lang="en-US" sz="700" dirty="0"/>
          </a:p>
          <a:p>
            <a:r>
              <a:rPr lang="en-US" sz="700" dirty="0"/>
              <a:t>A lot of dealers like you, work hard and spend a lot of money generating leads, but often lose sales because customers can't reach the right salesperson, calls go to voicemail, or customers end up calling employee cell phones instead of the dealership.</a:t>
            </a:r>
          </a:p>
          <a:p>
            <a:endParaRPr lang="en-US" sz="700" dirty="0"/>
          </a:p>
          <a:p>
            <a:r>
              <a:rPr lang="en-US" sz="700" dirty="0"/>
              <a:t>T-Mobile is helping dealers improve customer accessibility, keep customer relationships tied to the dealership, and capture more sales opportunities.  I'd love to share what we're seeing other dealers do and how its helping them. What does your calendar look like Thursday afternoon, or maybe Monday or Tuesday next week?</a:t>
            </a:r>
          </a:p>
          <a:p>
            <a:pPr marL="0" marR="0" lvl="0" indent="0" algn="l" rtl="0">
              <a:lnSpc>
                <a:spcPct val="115000"/>
              </a:lnSpc>
              <a:spcBef>
                <a:spcPts val="1200"/>
              </a:spcBef>
              <a:spcAft>
                <a:spcPts val="1200"/>
              </a:spcAft>
              <a:buClr>
                <a:srgbClr val="000000"/>
              </a:buClr>
              <a:buSzPts val="900"/>
              <a:buFont typeface="Arial"/>
              <a:buNone/>
            </a:pPr>
            <a:endParaRPr sz="900" dirty="0">
              <a:solidFill>
                <a:schemeClr val="dk1"/>
              </a:solidFill>
            </a:endParaRPr>
          </a:p>
        </p:txBody>
      </p:sp>
      <p:sp>
        <p:nvSpPr>
          <p:cNvPr id="334" name="Google Shape;334;g3eb0d82744f_1_17"/>
          <p:cNvSpPr txBox="1"/>
          <p:nvPr/>
        </p:nvSpPr>
        <p:spPr>
          <a:xfrm>
            <a:off x="452517" y="2775086"/>
            <a:ext cx="8142000" cy="1298222"/>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US" sz="700" dirty="0">
                <a:solidFill>
                  <a:schemeClr val="dk1"/>
                </a:solidFill>
              </a:rPr>
              <a:t>Hi [Name], this is [Rep] with T-Mobile. I have a quick question for you. What happens when a customer calls and the person they need is out on a job site?</a:t>
            </a:r>
          </a:p>
          <a:p>
            <a:pPr marL="0" lvl="0" indent="0" algn="l" rtl="0">
              <a:lnSpc>
                <a:spcPct val="115000"/>
              </a:lnSpc>
              <a:spcBef>
                <a:spcPts val="1200"/>
              </a:spcBef>
              <a:spcAft>
                <a:spcPts val="0"/>
              </a:spcAft>
              <a:buClr>
                <a:schemeClr val="dk1"/>
              </a:buClr>
              <a:buSzPts val="1100"/>
              <a:buFont typeface="Arial"/>
              <a:buNone/>
            </a:pPr>
            <a:r>
              <a:rPr lang="en-US" sz="700" dirty="0">
                <a:solidFill>
                  <a:schemeClr val="dk1"/>
                </a:solidFill>
              </a:rPr>
              <a:t>Business owners like you work hard to generate leads and earn new customers, but often lose revenue because calls aren't answered, voicemails aren’t returned and when your, customers can't reach the right person, your opportunities go to a competitor.</a:t>
            </a:r>
          </a:p>
          <a:p>
            <a:pPr marL="0" lvl="0" indent="0" algn="l" rtl="0">
              <a:lnSpc>
                <a:spcPct val="115000"/>
              </a:lnSpc>
              <a:spcBef>
                <a:spcPts val="1200"/>
              </a:spcBef>
              <a:spcAft>
                <a:spcPts val="0"/>
              </a:spcAft>
              <a:buClr>
                <a:schemeClr val="dk1"/>
              </a:buClr>
              <a:buSzPts val="1100"/>
              <a:buFont typeface="Arial"/>
              <a:buNone/>
            </a:pPr>
            <a:r>
              <a:rPr lang="en-US" sz="700" dirty="0">
                <a:solidFill>
                  <a:schemeClr val="dk1"/>
                </a:solidFill>
              </a:rPr>
              <a:t>T-Mobile is helping service companies improve responsiveness, support employees in the field, and capture more business.  What does your calendar look like next week?  Is Tuesday morning or Wednesday better for you?</a:t>
            </a:r>
            <a:endParaRPr sz="700" dirty="0">
              <a:solidFill>
                <a:schemeClr val="dk1"/>
              </a:solidFill>
            </a:endParaRPr>
          </a:p>
        </p:txBody>
      </p:sp>
      <p:sp>
        <p:nvSpPr>
          <p:cNvPr id="335" name="Google Shape;335;g3eb0d82744f_1_17"/>
          <p:cNvSpPr txBox="1"/>
          <p:nvPr/>
        </p:nvSpPr>
        <p:spPr>
          <a:xfrm>
            <a:off x="541419" y="829758"/>
            <a:ext cx="2426148" cy="179678"/>
          </a:xfrm>
          <a:prstGeom prst="rect">
            <a:avLst/>
          </a:prstGeom>
          <a:noFill/>
          <a:ln>
            <a:noFill/>
          </a:ln>
        </p:spPr>
        <p:txBody>
          <a:bodyPr spcFirstLastPara="1" wrap="square" lIns="0" tIns="10300" rIns="0" bIns="0" anchor="t" anchorCtr="0">
            <a:spAutoFit/>
          </a:bodyPr>
          <a:lstStyle/>
          <a:p>
            <a:pPr marL="12700">
              <a:buClr>
                <a:schemeClr val="dk1"/>
              </a:buClr>
              <a:buSzPts val="1200"/>
            </a:pPr>
            <a:r>
              <a:rPr lang="en" sz="1100" b="1" dirty="0">
                <a:solidFill>
                  <a:srgbClr val="18518E"/>
                </a:solidFill>
              </a:rPr>
              <a:t>Option 1 – Auto Dealers</a:t>
            </a:r>
            <a:endParaRPr sz="1100" b="1" dirty="0">
              <a:solidFill>
                <a:srgbClr val="18518E"/>
              </a:solidFill>
            </a:endParaRPr>
          </a:p>
        </p:txBody>
      </p:sp>
      <p:sp>
        <p:nvSpPr>
          <p:cNvPr id="2" name="Google Shape;335;g3eb0d82744f_1_17">
            <a:extLst>
              <a:ext uri="{FF2B5EF4-FFF2-40B4-BE49-F238E27FC236}">
                <a16:creationId xmlns:a16="http://schemas.microsoft.com/office/drawing/2014/main" id="{54949DB3-6978-2AE7-0F70-8D514EB9C745}"/>
              </a:ext>
            </a:extLst>
          </p:cNvPr>
          <p:cNvSpPr txBox="1"/>
          <p:nvPr/>
        </p:nvSpPr>
        <p:spPr>
          <a:xfrm>
            <a:off x="541419" y="2696125"/>
            <a:ext cx="7269618" cy="179678"/>
          </a:xfrm>
          <a:prstGeom prst="rect">
            <a:avLst/>
          </a:prstGeom>
          <a:noFill/>
          <a:ln>
            <a:noFill/>
          </a:ln>
        </p:spPr>
        <p:txBody>
          <a:bodyPr spcFirstLastPara="1" wrap="square" lIns="0" tIns="10300" rIns="0" bIns="0" anchor="t" anchorCtr="0">
            <a:spAutoFit/>
          </a:bodyPr>
          <a:lstStyle/>
          <a:p>
            <a:pPr marL="12700" lvl="0" indent="0">
              <a:buClr>
                <a:schemeClr val="dk1"/>
              </a:buClr>
              <a:buSzPts val="1200"/>
              <a:buFont typeface="Arial"/>
              <a:buNone/>
            </a:pPr>
            <a:r>
              <a:rPr lang="en-US" sz="1100" b="1" dirty="0">
                <a:solidFill>
                  <a:srgbClr val="18518E"/>
                </a:solidFill>
              </a:rPr>
              <a:t>Option 2 – Home Services (HVAC, Plumbing, Electrical, Landscaping, Movers)</a:t>
            </a:r>
            <a:endParaRPr sz="1100" b="1" dirty="0">
              <a:solidFill>
                <a:srgbClr val="18518E"/>
              </a:solidFill>
            </a:endParaRPr>
          </a:p>
        </p:txBody>
      </p:sp>
      <p:sp>
        <p:nvSpPr>
          <p:cNvPr id="3" name="Google Shape;327;g3eb0d82744f_1_17">
            <a:extLst>
              <a:ext uri="{FF2B5EF4-FFF2-40B4-BE49-F238E27FC236}">
                <a16:creationId xmlns:a16="http://schemas.microsoft.com/office/drawing/2014/main" id="{880DB5A1-0E67-DA80-4AE3-0F530AF73A70}"/>
              </a:ext>
            </a:extLst>
          </p:cNvPr>
          <p:cNvSpPr/>
          <p:nvPr/>
        </p:nvSpPr>
        <p:spPr>
          <a:xfrm>
            <a:off x="317634" y="2459966"/>
            <a:ext cx="8441584" cy="1796222"/>
          </a:xfrm>
          <a:prstGeom prst="roundRect">
            <a:avLst>
              <a:gd name="adj" fmla="val 4068"/>
            </a:avLst>
          </a:prstGeom>
          <a:noFill/>
          <a:ln w="12700" cap="flat" cmpd="sng">
            <a:solidFill>
              <a:srgbClr val="FDD704"/>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26">
          <a:extLst>
            <a:ext uri="{FF2B5EF4-FFF2-40B4-BE49-F238E27FC236}">
              <a16:creationId xmlns:a16="http://schemas.microsoft.com/office/drawing/2014/main" id="{3F634DF0-6E1A-3EE1-D417-36CF11A64798}"/>
            </a:ext>
          </a:extLst>
        </p:cNvPr>
        <p:cNvGrpSpPr/>
        <p:nvPr/>
      </p:nvGrpSpPr>
      <p:grpSpPr>
        <a:xfrm>
          <a:off x="0" y="0"/>
          <a:ext cx="0" cy="0"/>
          <a:chOff x="0" y="0"/>
          <a:chExt cx="0" cy="0"/>
        </a:xfrm>
      </p:grpSpPr>
      <p:sp>
        <p:nvSpPr>
          <p:cNvPr id="327" name="Google Shape;327;g3eb0d82744f_1_17">
            <a:extLst>
              <a:ext uri="{FF2B5EF4-FFF2-40B4-BE49-F238E27FC236}">
                <a16:creationId xmlns:a16="http://schemas.microsoft.com/office/drawing/2014/main" id="{19A68130-0208-BFBB-DE5B-3C1FE1FB16C6}"/>
              </a:ext>
            </a:extLst>
          </p:cNvPr>
          <p:cNvSpPr/>
          <p:nvPr/>
        </p:nvSpPr>
        <p:spPr>
          <a:xfrm>
            <a:off x="317634" y="645325"/>
            <a:ext cx="8441584" cy="1583140"/>
          </a:xfrm>
          <a:prstGeom prst="roundRect">
            <a:avLst>
              <a:gd name="adj" fmla="val 4068"/>
            </a:avLst>
          </a:prstGeom>
          <a:noFill/>
          <a:ln w="12700" cap="flat" cmpd="sng">
            <a:solidFill>
              <a:srgbClr val="FDD704"/>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28" name="Google Shape;328;g3eb0d82744f_1_17">
            <a:extLst>
              <a:ext uri="{FF2B5EF4-FFF2-40B4-BE49-F238E27FC236}">
                <a16:creationId xmlns:a16="http://schemas.microsoft.com/office/drawing/2014/main" id="{0F2C9CFB-DF60-DB1A-7671-B3E3D41FABFB}"/>
              </a:ext>
            </a:extLst>
          </p:cNvPr>
          <p:cNvSpPr txBox="1">
            <a:spLocks noGrp="1"/>
          </p:cNvSpPr>
          <p:nvPr>
            <p:ph type="sldNum" idx="12"/>
          </p:nvPr>
        </p:nvSpPr>
        <p:spPr>
          <a:xfrm>
            <a:off x="8564569" y="4873005"/>
            <a:ext cx="297300" cy="138600"/>
          </a:xfrm>
          <a:prstGeom prst="rect">
            <a:avLst/>
          </a:prstGeom>
          <a:noFill/>
          <a:ln>
            <a:noFill/>
          </a:ln>
        </p:spPr>
        <p:txBody>
          <a:bodyPr spcFirstLastPara="1" wrap="square" lIns="0" tIns="0" rIns="0" bIns="0" anchor="ctr" anchorCtr="0">
            <a:spAutoFit/>
          </a:bodyPr>
          <a:lstStyle/>
          <a:p>
            <a:pPr marL="25400" lvl="0" indent="0" algn="r" rtl="0">
              <a:lnSpc>
                <a:spcPct val="103777"/>
              </a:lnSpc>
              <a:spcBef>
                <a:spcPts val="0"/>
              </a:spcBef>
              <a:spcAft>
                <a:spcPts val="0"/>
              </a:spcAft>
              <a:buSzPts val="600"/>
              <a:buNone/>
            </a:pPr>
            <a:fld id="{00000000-1234-1234-1234-123412341234}" type="slidenum">
              <a:rPr lang="en"/>
              <a:t>10</a:t>
            </a:fld>
            <a:endParaRPr/>
          </a:p>
        </p:txBody>
      </p:sp>
      <p:sp>
        <p:nvSpPr>
          <p:cNvPr id="329" name="Google Shape;329;g3eb0d82744f_1_17">
            <a:extLst>
              <a:ext uri="{FF2B5EF4-FFF2-40B4-BE49-F238E27FC236}">
                <a16:creationId xmlns:a16="http://schemas.microsoft.com/office/drawing/2014/main" id="{8146DDD9-A685-4713-1BF7-B33555744B7A}"/>
              </a:ext>
            </a:extLst>
          </p:cNvPr>
          <p:cNvSpPr txBox="1">
            <a:spLocks noGrp="1"/>
          </p:cNvSpPr>
          <p:nvPr>
            <p:ph type="ftr" idx="11"/>
          </p:nvPr>
        </p:nvSpPr>
        <p:spPr>
          <a:xfrm>
            <a:off x="7255096" y="4873005"/>
            <a:ext cx="1428300" cy="107700"/>
          </a:xfrm>
          <a:prstGeom prst="rect">
            <a:avLst/>
          </a:prstGeom>
          <a:noFill/>
          <a:ln>
            <a:noFill/>
          </a:ln>
        </p:spPr>
        <p:txBody>
          <a:bodyPr spcFirstLastPara="1" wrap="square" lIns="0" tIns="0" rIns="0" bIns="0" anchor="ctr" anchorCtr="0">
            <a:spAutoFit/>
          </a:bodyPr>
          <a:lstStyle/>
          <a:p>
            <a:pPr marL="12700" lvl="0" indent="0" algn="ctr" rtl="0">
              <a:lnSpc>
                <a:spcPct val="133428"/>
              </a:lnSpc>
              <a:spcBef>
                <a:spcPts val="0"/>
              </a:spcBef>
              <a:spcAft>
                <a:spcPts val="0"/>
              </a:spcAft>
              <a:buSzPts val="700"/>
              <a:buNone/>
            </a:pPr>
            <a:r>
              <a:rPr lang="en" sz="700"/>
              <a:t>FOR INTERNAL USE ONLY</a:t>
            </a:r>
            <a:endParaRPr/>
          </a:p>
        </p:txBody>
      </p:sp>
      <p:sp>
        <p:nvSpPr>
          <p:cNvPr id="330" name="Google Shape;330;g3eb0d82744f_1_17">
            <a:extLst>
              <a:ext uri="{FF2B5EF4-FFF2-40B4-BE49-F238E27FC236}">
                <a16:creationId xmlns:a16="http://schemas.microsoft.com/office/drawing/2014/main" id="{87700C1A-F327-8A9E-34E2-A03E4B07F7A8}"/>
              </a:ext>
            </a:extLst>
          </p:cNvPr>
          <p:cNvSpPr txBox="1"/>
          <p:nvPr/>
        </p:nvSpPr>
        <p:spPr>
          <a:xfrm>
            <a:off x="280200" y="179512"/>
            <a:ext cx="3393000" cy="196200"/>
          </a:xfrm>
          <a:prstGeom prst="rect">
            <a:avLst/>
          </a:prstGeom>
          <a:noFill/>
          <a:ln>
            <a:noFill/>
          </a:ln>
        </p:spPr>
        <p:txBody>
          <a:bodyPr spcFirstLastPara="1" wrap="square" lIns="0" tIns="11425" rIns="0" bIns="0" anchor="t" anchorCtr="0">
            <a:spAutoFit/>
          </a:bodyPr>
          <a:lstStyle/>
          <a:p>
            <a:pPr marL="12700" marR="0" lvl="0" indent="0" algn="l" rtl="0">
              <a:lnSpc>
                <a:spcPct val="100000"/>
              </a:lnSpc>
              <a:spcBef>
                <a:spcPts val="0"/>
              </a:spcBef>
              <a:spcAft>
                <a:spcPts val="0"/>
              </a:spcAft>
              <a:buClr>
                <a:srgbClr val="000000"/>
              </a:buClr>
              <a:buSzPts val="1200"/>
              <a:buFont typeface="Arial"/>
              <a:buNone/>
            </a:pPr>
            <a:r>
              <a:rPr lang="en" sz="1200" b="1" dirty="0">
                <a:solidFill>
                  <a:srgbClr val="E22C91"/>
                </a:solidFill>
              </a:rPr>
              <a:t>Phone</a:t>
            </a:r>
            <a:r>
              <a:rPr lang="en" sz="1200" b="1" i="0" u="none" strike="noStrike" cap="none" dirty="0">
                <a:solidFill>
                  <a:srgbClr val="E22C91"/>
                </a:solidFill>
                <a:latin typeface="Arial"/>
                <a:ea typeface="Arial"/>
                <a:cs typeface="Arial"/>
                <a:sym typeface="Arial"/>
              </a:rPr>
              <a:t> Scripts </a:t>
            </a:r>
            <a:endParaRPr sz="1200" b="1" i="0" u="none" strike="noStrike" cap="none" dirty="0">
              <a:solidFill>
                <a:srgbClr val="E22C91"/>
              </a:solidFill>
              <a:latin typeface="Arial"/>
              <a:ea typeface="Arial"/>
              <a:cs typeface="Arial"/>
              <a:sym typeface="Arial"/>
            </a:endParaRPr>
          </a:p>
        </p:txBody>
      </p:sp>
      <p:pic>
        <p:nvPicPr>
          <p:cNvPr id="331" name="Google Shape;331;g3eb0d82744f_1_17" title="TFB_Registered-Partner_Logo_PRI_RGB_on-W_2022-03-25 (1) (002).png">
            <a:extLst>
              <a:ext uri="{FF2B5EF4-FFF2-40B4-BE49-F238E27FC236}">
                <a16:creationId xmlns:a16="http://schemas.microsoft.com/office/drawing/2014/main" id="{005C9D8B-6F7F-53BC-0DEE-E87C4AFA32AF}"/>
              </a:ext>
            </a:extLst>
          </p:cNvPr>
          <p:cNvPicPr preferRelativeResize="0"/>
          <p:nvPr/>
        </p:nvPicPr>
        <p:blipFill rotWithShape="1">
          <a:blip r:embed="rId3">
            <a:alphaModFix/>
          </a:blip>
          <a:srcRect/>
          <a:stretch/>
        </p:blipFill>
        <p:spPr>
          <a:xfrm>
            <a:off x="239775" y="4735838"/>
            <a:ext cx="1091282" cy="276900"/>
          </a:xfrm>
          <a:prstGeom prst="rect">
            <a:avLst/>
          </a:prstGeom>
          <a:noFill/>
          <a:ln>
            <a:noFill/>
          </a:ln>
        </p:spPr>
      </p:pic>
      <p:cxnSp>
        <p:nvCxnSpPr>
          <p:cNvPr id="332" name="Google Shape;332;g3eb0d82744f_1_17">
            <a:extLst>
              <a:ext uri="{FF2B5EF4-FFF2-40B4-BE49-F238E27FC236}">
                <a16:creationId xmlns:a16="http://schemas.microsoft.com/office/drawing/2014/main" id="{E3D18E98-1142-8137-598C-A013B516E8C9}"/>
              </a:ext>
            </a:extLst>
          </p:cNvPr>
          <p:cNvCxnSpPr/>
          <p:nvPr/>
        </p:nvCxnSpPr>
        <p:spPr>
          <a:xfrm>
            <a:off x="290775" y="413824"/>
            <a:ext cx="1050000" cy="0"/>
          </a:xfrm>
          <a:prstGeom prst="straightConnector1">
            <a:avLst/>
          </a:prstGeom>
          <a:noFill/>
          <a:ln w="9525" cap="flat" cmpd="sng">
            <a:solidFill>
              <a:srgbClr val="E22C91"/>
            </a:solidFill>
            <a:prstDash val="solid"/>
            <a:round/>
            <a:headEnd type="none" w="sm" len="sm"/>
            <a:tailEnd type="none" w="sm" len="sm"/>
          </a:ln>
        </p:spPr>
      </p:cxnSp>
      <p:sp>
        <p:nvSpPr>
          <p:cNvPr id="333" name="Google Shape;333;g3eb0d82744f_1_17">
            <a:extLst>
              <a:ext uri="{FF2B5EF4-FFF2-40B4-BE49-F238E27FC236}">
                <a16:creationId xmlns:a16="http://schemas.microsoft.com/office/drawing/2014/main" id="{8FE1327C-1E8B-CF2D-5A4E-23661E7C5387}"/>
              </a:ext>
            </a:extLst>
          </p:cNvPr>
          <p:cNvSpPr txBox="1"/>
          <p:nvPr/>
        </p:nvSpPr>
        <p:spPr>
          <a:xfrm>
            <a:off x="452517" y="903356"/>
            <a:ext cx="7905420" cy="1137512"/>
          </a:xfrm>
          <a:prstGeom prst="rect">
            <a:avLst/>
          </a:prstGeom>
          <a:noFill/>
          <a:ln>
            <a:noFill/>
          </a:ln>
        </p:spPr>
        <p:txBody>
          <a:bodyPr spcFirstLastPara="1" wrap="square" lIns="91425" tIns="91425" rIns="91425" bIns="91425" anchor="t" anchorCtr="0">
            <a:noAutofit/>
          </a:bodyPr>
          <a:lstStyle/>
          <a:p>
            <a:endParaRPr lang="en-US" sz="700" dirty="0"/>
          </a:p>
          <a:p>
            <a:pPr>
              <a:buNone/>
            </a:pPr>
            <a:r>
              <a:rPr lang="en-US" sz="700" dirty="0"/>
              <a:t>Hi [Name], this is [Rep] with T-Mobile.  I’m working with other doctor’s offices and I have a question for you. How often are your patients getting placed on hold or leave a voicemail because the office is busy helping other patients?  </a:t>
            </a:r>
          </a:p>
          <a:p>
            <a:pPr>
              <a:buNone/>
            </a:pPr>
            <a:endParaRPr lang="en-US" sz="700" dirty="0"/>
          </a:p>
          <a:p>
            <a:pPr>
              <a:buNone/>
            </a:pPr>
            <a:r>
              <a:rPr lang="en-US" sz="700" dirty="0"/>
              <a:t>I know practice’s like yours work hard to attract and retain patients, but patient satisfaction suffers when calls aren't answered promptly or patients can't reach the right person quickly.</a:t>
            </a:r>
          </a:p>
          <a:p>
            <a:pPr>
              <a:buNone/>
            </a:pPr>
            <a:endParaRPr lang="en-US" sz="700" dirty="0"/>
          </a:p>
          <a:p>
            <a:pPr>
              <a:buNone/>
            </a:pPr>
            <a:r>
              <a:rPr lang="en-US" sz="700" dirty="0"/>
              <a:t>T-Mobile is helping doctor’s offices improve patient accessibility, reduce hold times and missed calls, ultimately creating a better patient experience. I'd love to share what other practices are doing. What does your calendar look like next week for a 15 – 20 minute call?</a:t>
            </a:r>
          </a:p>
          <a:p>
            <a:pPr marL="0" marR="0" lvl="0" indent="0" algn="l" rtl="0">
              <a:lnSpc>
                <a:spcPct val="115000"/>
              </a:lnSpc>
              <a:spcBef>
                <a:spcPts val="1200"/>
              </a:spcBef>
              <a:spcAft>
                <a:spcPts val="1200"/>
              </a:spcAft>
              <a:buClr>
                <a:srgbClr val="000000"/>
              </a:buClr>
              <a:buSzPts val="900"/>
              <a:buFont typeface="Arial"/>
              <a:buNone/>
            </a:pPr>
            <a:endParaRPr sz="900" dirty="0">
              <a:solidFill>
                <a:schemeClr val="dk1"/>
              </a:solidFill>
            </a:endParaRPr>
          </a:p>
        </p:txBody>
      </p:sp>
      <p:sp>
        <p:nvSpPr>
          <p:cNvPr id="334" name="Google Shape;334;g3eb0d82744f_1_17">
            <a:extLst>
              <a:ext uri="{FF2B5EF4-FFF2-40B4-BE49-F238E27FC236}">
                <a16:creationId xmlns:a16="http://schemas.microsoft.com/office/drawing/2014/main" id="{BAB40BEC-A76C-9861-A8CA-5741964AB03D}"/>
              </a:ext>
            </a:extLst>
          </p:cNvPr>
          <p:cNvSpPr txBox="1"/>
          <p:nvPr/>
        </p:nvSpPr>
        <p:spPr>
          <a:xfrm>
            <a:off x="452517" y="2941922"/>
            <a:ext cx="8142000" cy="1298222"/>
          </a:xfrm>
          <a:prstGeom prst="rect">
            <a:avLst/>
          </a:prstGeom>
          <a:noFill/>
          <a:ln>
            <a:noFill/>
          </a:ln>
        </p:spPr>
        <p:txBody>
          <a:bodyPr spcFirstLastPara="1" wrap="square" lIns="91425" tIns="91425" rIns="91425" bIns="91425" anchor="t" anchorCtr="0">
            <a:noAutofit/>
          </a:bodyPr>
          <a:lstStyle/>
          <a:p>
            <a:r>
              <a:rPr lang="en-GB" sz="700" dirty="0">
                <a:solidFill>
                  <a:schemeClr val="dk1"/>
                </a:solidFill>
              </a:rPr>
              <a:t>Hi [Name], my name is [Rep] with T-Mobile. I’m working with other businesses like yours and I have a quick question for you.</a:t>
            </a:r>
            <a:r>
              <a:rPr lang="en-GB" sz="700" dirty="0"/>
              <a:t>. What happens when a customer calls and the person they need is busy helping another customer?</a:t>
            </a:r>
          </a:p>
          <a:p>
            <a:endParaRPr lang="en-GB" sz="700" dirty="0"/>
          </a:p>
          <a:p>
            <a:r>
              <a:rPr lang="en-GB" sz="700" dirty="0"/>
              <a:t>Many small businesses struggle to answer every call, transfer customers to the right employee, or support employees who aren't always near the phone.  T-Mobile is helping small businesses create a more professional customer experience with one business number, simple call transfers, and the flexibility to stay connected whether employees are in the store, in the salon, or away from the front desk. </a:t>
            </a:r>
          </a:p>
          <a:p>
            <a:endParaRPr lang="en-GB" sz="700" dirty="0"/>
          </a:p>
          <a:p>
            <a:r>
              <a:rPr lang="en-GB" sz="700" dirty="0"/>
              <a:t>I'd love to share what we're seeing other businesses do. </a:t>
            </a:r>
            <a:r>
              <a:rPr lang="en-GB" sz="700" dirty="0">
                <a:solidFill>
                  <a:schemeClr val="dk1"/>
                </a:solidFill>
              </a:rPr>
              <a:t>What does your calendar look like next week?  Is Tuesday morning or Wednesday better for you?</a:t>
            </a:r>
          </a:p>
        </p:txBody>
      </p:sp>
      <p:sp>
        <p:nvSpPr>
          <p:cNvPr id="335" name="Google Shape;335;g3eb0d82744f_1_17">
            <a:extLst>
              <a:ext uri="{FF2B5EF4-FFF2-40B4-BE49-F238E27FC236}">
                <a16:creationId xmlns:a16="http://schemas.microsoft.com/office/drawing/2014/main" id="{928BF82B-1BE1-A6CC-85F2-1E62FB1BD0B0}"/>
              </a:ext>
            </a:extLst>
          </p:cNvPr>
          <p:cNvSpPr txBox="1"/>
          <p:nvPr/>
        </p:nvSpPr>
        <p:spPr>
          <a:xfrm>
            <a:off x="541419" y="829758"/>
            <a:ext cx="2426148" cy="179678"/>
          </a:xfrm>
          <a:prstGeom prst="rect">
            <a:avLst/>
          </a:prstGeom>
          <a:noFill/>
          <a:ln>
            <a:noFill/>
          </a:ln>
        </p:spPr>
        <p:txBody>
          <a:bodyPr spcFirstLastPara="1" wrap="square" lIns="0" tIns="10300" rIns="0" bIns="0" anchor="t" anchorCtr="0">
            <a:spAutoFit/>
          </a:bodyPr>
          <a:lstStyle/>
          <a:p>
            <a:pPr lvl="0">
              <a:buClr>
                <a:schemeClr val="dk1"/>
              </a:buClr>
              <a:buSzPts val="1100"/>
            </a:pPr>
            <a:r>
              <a:rPr lang="en-GB" sz="1100" b="1" dirty="0">
                <a:solidFill>
                  <a:srgbClr val="18518E"/>
                </a:solidFill>
              </a:rPr>
              <a:t>Option 3 – Medical &amp; Dental</a:t>
            </a:r>
          </a:p>
        </p:txBody>
      </p:sp>
      <p:sp>
        <p:nvSpPr>
          <p:cNvPr id="2" name="Google Shape;335;g3eb0d82744f_1_17">
            <a:extLst>
              <a:ext uri="{FF2B5EF4-FFF2-40B4-BE49-F238E27FC236}">
                <a16:creationId xmlns:a16="http://schemas.microsoft.com/office/drawing/2014/main" id="{8F08F044-E06E-EE4F-EBEA-752D139546AD}"/>
              </a:ext>
            </a:extLst>
          </p:cNvPr>
          <p:cNvSpPr txBox="1"/>
          <p:nvPr/>
        </p:nvSpPr>
        <p:spPr>
          <a:xfrm>
            <a:off x="541419" y="2696125"/>
            <a:ext cx="7269618" cy="179678"/>
          </a:xfrm>
          <a:prstGeom prst="rect">
            <a:avLst/>
          </a:prstGeom>
          <a:noFill/>
          <a:ln>
            <a:noFill/>
          </a:ln>
        </p:spPr>
        <p:txBody>
          <a:bodyPr spcFirstLastPara="1" wrap="square" lIns="0" tIns="10300" rIns="0" bIns="0" anchor="t" anchorCtr="0">
            <a:spAutoFit/>
          </a:bodyPr>
          <a:lstStyle/>
          <a:p>
            <a:pPr lvl="0">
              <a:buClr>
                <a:schemeClr val="dk1"/>
              </a:buClr>
              <a:buSzPts val="1100"/>
            </a:pPr>
            <a:r>
              <a:rPr lang="en-US" sz="1100" b="1" dirty="0">
                <a:solidFill>
                  <a:srgbClr val="18518E"/>
                </a:solidFill>
              </a:rPr>
              <a:t>Option 4 – Retail, Restaurants, Salons &amp; Spas </a:t>
            </a:r>
          </a:p>
        </p:txBody>
      </p:sp>
      <p:sp>
        <p:nvSpPr>
          <p:cNvPr id="3" name="Google Shape;327;g3eb0d82744f_1_17">
            <a:extLst>
              <a:ext uri="{FF2B5EF4-FFF2-40B4-BE49-F238E27FC236}">
                <a16:creationId xmlns:a16="http://schemas.microsoft.com/office/drawing/2014/main" id="{7BFDB752-BAC8-3B31-8279-FF26038BE2A4}"/>
              </a:ext>
            </a:extLst>
          </p:cNvPr>
          <p:cNvSpPr/>
          <p:nvPr/>
        </p:nvSpPr>
        <p:spPr>
          <a:xfrm>
            <a:off x="317634" y="2459966"/>
            <a:ext cx="8441584" cy="1796222"/>
          </a:xfrm>
          <a:prstGeom prst="roundRect">
            <a:avLst>
              <a:gd name="adj" fmla="val 4068"/>
            </a:avLst>
          </a:prstGeom>
          <a:noFill/>
          <a:ln w="12700" cap="flat" cmpd="sng">
            <a:solidFill>
              <a:srgbClr val="FDD704"/>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8047240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26">
          <a:extLst>
            <a:ext uri="{FF2B5EF4-FFF2-40B4-BE49-F238E27FC236}">
              <a16:creationId xmlns:a16="http://schemas.microsoft.com/office/drawing/2014/main" id="{11C853C4-CAF9-35B1-5EB4-30E15F382F91}"/>
            </a:ext>
          </a:extLst>
        </p:cNvPr>
        <p:cNvGrpSpPr/>
        <p:nvPr/>
      </p:nvGrpSpPr>
      <p:grpSpPr>
        <a:xfrm>
          <a:off x="0" y="0"/>
          <a:ext cx="0" cy="0"/>
          <a:chOff x="0" y="0"/>
          <a:chExt cx="0" cy="0"/>
        </a:xfrm>
      </p:grpSpPr>
      <p:sp>
        <p:nvSpPr>
          <p:cNvPr id="327" name="Google Shape;327;g3eb0d82744f_1_17">
            <a:extLst>
              <a:ext uri="{FF2B5EF4-FFF2-40B4-BE49-F238E27FC236}">
                <a16:creationId xmlns:a16="http://schemas.microsoft.com/office/drawing/2014/main" id="{E76F7145-C8E2-642D-B706-7B501AC3A7BF}"/>
              </a:ext>
            </a:extLst>
          </p:cNvPr>
          <p:cNvSpPr/>
          <p:nvPr/>
        </p:nvSpPr>
        <p:spPr>
          <a:xfrm>
            <a:off x="317634" y="645325"/>
            <a:ext cx="8441584" cy="1583140"/>
          </a:xfrm>
          <a:prstGeom prst="roundRect">
            <a:avLst>
              <a:gd name="adj" fmla="val 4068"/>
            </a:avLst>
          </a:prstGeom>
          <a:noFill/>
          <a:ln w="12700" cap="flat" cmpd="sng">
            <a:solidFill>
              <a:srgbClr val="FDD704"/>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28" name="Google Shape;328;g3eb0d82744f_1_17">
            <a:extLst>
              <a:ext uri="{FF2B5EF4-FFF2-40B4-BE49-F238E27FC236}">
                <a16:creationId xmlns:a16="http://schemas.microsoft.com/office/drawing/2014/main" id="{3F7E1D86-BB07-0CAF-8619-29AAFEC66BA1}"/>
              </a:ext>
            </a:extLst>
          </p:cNvPr>
          <p:cNvSpPr txBox="1">
            <a:spLocks noGrp="1"/>
          </p:cNvSpPr>
          <p:nvPr>
            <p:ph type="sldNum" idx="12"/>
          </p:nvPr>
        </p:nvSpPr>
        <p:spPr>
          <a:xfrm>
            <a:off x="8564569" y="4873005"/>
            <a:ext cx="297300" cy="138600"/>
          </a:xfrm>
          <a:prstGeom prst="rect">
            <a:avLst/>
          </a:prstGeom>
          <a:noFill/>
          <a:ln>
            <a:noFill/>
          </a:ln>
        </p:spPr>
        <p:txBody>
          <a:bodyPr spcFirstLastPara="1" wrap="square" lIns="0" tIns="0" rIns="0" bIns="0" anchor="ctr" anchorCtr="0">
            <a:spAutoFit/>
          </a:bodyPr>
          <a:lstStyle/>
          <a:p>
            <a:pPr marL="25400" lvl="0" indent="0" algn="r" rtl="0">
              <a:lnSpc>
                <a:spcPct val="103777"/>
              </a:lnSpc>
              <a:spcBef>
                <a:spcPts val="0"/>
              </a:spcBef>
              <a:spcAft>
                <a:spcPts val="0"/>
              </a:spcAft>
              <a:buSzPts val="600"/>
              <a:buNone/>
            </a:pPr>
            <a:fld id="{00000000-1234-1234-1234-123412341234}" type="slidenum">
              <a:rPr lang="en"/>
              <a:t>11</a:t>
            </a:fld>
            <a:endParaRPr/>
          </a:p>
        </p:txBody>
      </p:sp>
      <p:sp>
        <p:nvSpPr>
          <p:cNvPr id="329" name="Google Shape;329;g3eb0d82744f_1_17">
            <a:extLst>
              <a:ext uri="{FF2B5EF4-FFF2-40B4-BE49-F238E27FC236}">
                <a16:creationId xmlns:a16="http://schemas.microsoft.com/office/drawing/2014/main" id="{C116BB7C-7553-E20E-ECED-D22340394526}"/>
              </a:ext>
            </a:extLst>
          </p:cNvPr>
          <p:cNvSpPr txBox="1">
            <a:spLocks noGrp="1"/>
          </p:cNvSpPr>
          <p:nvPr>
            <p:ph type="ftr" idx="11"/>
          </p:nvPr>
        </p:nvSpPr>
        <p:spPr>
          <a:xfrm>
            <a:off x="7255096" y="4873005"/>
            <a:ext cx="1428300" cy="107700"/>
          </a:xfrm>
          <a:prstGeom prst="rect">
            <a:avLst/>
          </a:prstGeom>
          <a:noFill/>
          <a:ln>
            <a:noFill/>
          </a:ln>
        </p:spPr>
        <p:txBody>
          <a:bodyPr spcFirstLastPara="1" wrap="square" lIns="0" tIns="0" rIns="0" bIns="0" anchor="ctr" anchorCtr="0">
            <a:spAutoFit/>
          </a:bodyPr>
          <a:lstStyle/>
          <a:p>
            <a:pPr marL="12700" lvl="0" indent="0" algn="ctr" rtl="0">
              <a:lnSpc>
                <a:spcPct val="133428"/>
              </a:lnSpc>
              <a:spcBef>
                <a:spcPts val="0"/>
              </a:spcBef>
              <a:spcAft>
                <a:spcPts val="0"/>
              </a:spcAft>
              <a:buSzPts val="700"/>
              <a:buNone/>
            </a:pPr>
            <a:r>
              <a:rPr lang="en" sz="700"/>
              <a:t>FOR INTERNAL USE ONLY</a:t>
            </a:r>
            <a:endParaRPr/>
          </a:p>
        </p:txBody>
      </p:sp>
      <p:sp>
        <p:nvSpPr>
          <p:cNvPr id="330" name="Google Shape;330;g3eb0d82744f_1_17">
            <a:extLst>
              <a:ext uri="{FF2B5EF4-FFF2-40B4-BE49-F238E27FC236}">
                <a16:creationId xmlns:a16="http://schemas.microsoft.com/office/drawing/2014/main" id="{7DB325FA-BF42-06F9-D5F7-C3C28C59610C}"/>
              </a:ext>
            </a:extLst>
          </p:cNvPr>
          <p:cNvSpPr txBox="1"/>
          <p:nvPr/>
        </p:nvSpPr>
        <p:spPr>
          <a:xfrm>
            <a:off x="280200" y="179512"/>
            <a:ext cx="3393000" cy="196200"/>
          </a:xfrm>
          <a:prstGeom prst="rect">
            <a:avLst/>
          </a:prstGeom>
          <a:noFill/>
          <a:ln>
            <a:noFill/>
          </a:ln>
        </p:spPr>
        <p:txBody>
          <a:bodyPr spcFirstLastPara="1" wrap="square" lIns="0" tIns="11425" rIns="0" bIns="0" anchor="t" anchorCtr="0">
            <a:spAutoFit/>
          </a:bodyPr>
          <a:lstStyle/>
          <a:p>
            <a:pPr marL="12700" lvl="0">
              <a:buSzPts val="1200"/>
            </a:pPr>
            <a:r>
              <a:rPr lang="en-GB" sz="1200" b="1" dirty="0">
                <a:solidFill>
                  <a:srgbClr val="E22C91"/>
                </a:solidFill>
              </a:rPr>
              <a:t>Voicemail Script</a:t>
            </a:r>
          </a:p>
        </p:txBody>
      </p:sp>
      <p:pic>
        <p:nvPicPr>
          <p:cNvPr id="331" name="Google Shape;331;g3eb0d82744f_1_17" title="TFB_Registered-Partner_Logo_PRI_RGB_on-W_2022-03-25 (1) (002).png">
            <a:extLst>
              <a:ext uri="{FF2B5EF4-FFF2-40B4-BE49-F238E27FC236}">
                <a16:creationId xmlns:a16="http://schemas.microsoft.com/office/drawing/2014/main" id="{C700B0D9-FE0F-603E-85BE-9159DA85131E}"/>
              </a:ext>
            </a:extLst>
          </p:cNvPr>
          <p:cNvPicPr preferRelativeResize="0"/>
          <p:nvPr/>
        </p:nvPicPr>
        <p:blipFill rotWithShape="1">
          <a:blip r:embed="rId3">
            <a:alphaModFix/>
          </a:blip>
          <a:srcRect/>
          <a:stretch/>
        </p:blipFill>
        <p:spPr>
          <a:xfrm>
            <a:off x="239775" y="4735838"/>
            <a:ext cx="1091282" cy="276900"/>
          </a:xfrm>
          <a:prstGeom prst="rect">
            <a:avLst/>
          </a:prstGeom>
          <a:noFill/>
          <a:ln>
            <a:noFill/>
          </a:ln>
        </p:spPr>
      </p:pic>
      <p:cxnSp>
        <p:nvCxnSpPr>
          <p:cNvPr id="332" name="Google Shape;332;g3eb0d82744f_1_17">
            <a:extLst>
              <a:ext uri="{FF2B5EF4-FFF2-40B4-BE49-F238E27FC236}">
                <a16:creationId xmlns:a16="http://schemas.microsoft.com/office/drawing/2014/main" id="{C382E086-DF00-9357-F3A3-D6FEA44140A2}"/>
              </a:ext>
            </a:extLst>
          </p:cNvPr>
          <p:cNvCxnSpPr>
            <a:cxnSpLocks/>
          </p:cNvCxnSpPr>
          <p:nvPr/>
        </p:nvCxnSpPr>
        <p:spPr>
          <a:xfrm>
            <a:off x="290775" y="413824"/>
            <a:ext cx="1217183" cy="0"/>
          </a:xfrm>
          <a:prstGeom prst="straightConnector1">
            <a:avLst/>
          </a:prstGeom>
          <a:noFill/>
          <a:ln w="9525" cap="flat" cmpd="sng">
            <a:solidFill>
              <a:srgbClr val="E22C91"/>
            </a:solidFill>
            <a:prstDash val="solid"/>
            <a:round/>
            <a:headEnd type="none" w="sm" len="sm"/>
            <a:tailEnd type="none" w="sm" len="sm"/>
          </a:ln>
        </p:spPr>
      </p:cxnSp>
      <p:sp>
        <p:nvSpPr>
          <p:cNvPr id="333" name="Google Shape;333;g3eb0d82744f_1_17">
            <a:extLst>
              <a:ext uri="{FF2B5EF4-FFF2-40B4-BE49-F238E27FC236}">
                <a16:creationId xmlns:a16="http://schemas.microsoft.com/office/drawing/2014/main" id="{08FCEC1E-0E92-CCC9-5F2C-FEEDBA1568FD}"/>
              </a:ext>
            </a:extLst>
          </p:cNvPr>
          <p:cNvSpPr txBox="1"/>
          <p:nvPr/>
        </p:nvSpPr>
        <p:spPr>
          <a:xfrm>
            <a:off x="452517" y="956798"/>
            <a:ext cx="7905420" cy="1137512"/>
          </a:xfrm>
          <a:prstGeom prst="rect">
            <a:avLst/>
          </a:prstGeom>
          <a:noFill/>
          <a:ln>
            <a:noFill/>
          </a:ln>
        </p:spPr>
        <p:txBody>
          <a:bodyPr spcFirstLastPara="1" wrap="square" lIns="91425" tIns="91425" rIns="91425" bIns="91425" anchor="t" anchorCtr="0">
            <a:noAutofit/>
          </a:bodyPr>
          <a:lstStyle/>
          <a:p>
            <a:endParaRPr lang="en-US" sz="700" dirty="0"/>
          </a:p>
          <a:p>
            <a:r>
              <a:rPr lang="en-US" sz="700" dirty="0"/>
              <a:t>Hi [Name], this is [Rep] with T-Mobile.</a:t>
            </a:r>
          </a:p>
          <a:p>
            <a:r>
              <a:rPr lang="en-US" sz="700" dirty="0"/>
              <a:t>I'm reaching out because we're helping small businesses reduce missed calls, improve responsiveness, and make it easier for customers to reach you.  </a:t>
            </a:r>
          </a:p>
          <a:p>
            <a:endParaRPr lang="en-US" sz="700" dirty="0"/>
          </a:p>
          <a:p>
            <a:r>
              <a:rPr lang="en-US" sz="700" dirty="0"/>
              <a:t>I have a few ideas I'd love to share. Please give me a call back at [Phone Number].</a:t>
            </a:r>
          </a:p>
          <a:p>
            <a:r>
              <a:rPr lang="en-US" sz="700" dirty="0"/>
              <a:t>Again, this is [Rep] with T-Mobile. Thank you.</a:t>
            </a:r>
          </a:p>
          <a:p>
            <a:pPr marL="0" marR="0" lvl="0" indent="0" algn="l" rtl="0">
              <a:lnSpc>
                <a:spcPct val="115000"/>
              </a:lnSpc>
              <a:spcBef>
                <a:spcPts val="1200"/>
              </a:spcBef>
              <a:spcAft>
                <a:spcPts val="1200"/>
              </a:spcAft>
              <a:buClr>
                <a:srgbClr val="000000"/>
              </a:buClr>
              <a:buSzPts val="900"/>
              <a:buFont typeface="Arial"/>
              <a:buNone/>
            </a:pPr>
            <a:endParaRPr sz="900" dirty="0">
              <a:solidFill>
                <a:schemeClr val="dk1"/>
              </a:solidFill>
            </a:endParaRPr>
          </a:p>
        </p:txBody>
      </p:sp>
      <p:sp>
        <p:nvSpPr>
          <p:cNvPr id="334" name="Google Shape;334;g3eb0d82744f_1_17">
            <a:extLst>
              <a:ext uri="{FF2B5EF4-FFF2-40B4-BE49-F238E27FC236}">
                <a16:creationId xmlns:a16="http://schemas.microsoft.com/office/drawing/2014/main" id="{C4887EF8-27F4-5910-0A88-611A4DC3EC18}"/>
              </a:ext>
            </a:extLst>
          </p:cNvPr>
          <p:cNvSpPr txBox="1"/>
          <p:nvPr/>
        </p:nvSpPr>
        <p:spPr>
          <a:xfrm>
            <a:off x="452517" y="2941922"/>
            <a:ext cx="8142000" cy="1298222"/>
          </a:xfrm>
          <a:prstGeom prst="rect">
            <a:avLst/>
          </a:prstGeom>
          <a:noFill/>
          <a:ln>
            <a:noFill/>
          </a:ln>
        </p:spPr>
        <p:txBody>
          <a:bodyPr spcFirstLastPara="1" wrap="square" lIns="91425" tIns="91425" rIns="91425" bIns="91425" anchor="t" anchorCtr="0">
            <a:noAutofit/>
          </a:bodyPr>
          <a:lstStyle/>
          <a:p>
            <a:pPr>
              <a:buNone/>
            </a:pPr>
            <a:r>
              <a:rPr lang="en-US" sz="700" dirty="0"/>
              <a:t>Hi [Name], this is [Rep] with T-Mobile.</a:t>
            </a:r>
          </a:p>
          <a:p>
            <a:pPr>
              <a:buNone/>
            </a:pPr>
            <a:r>
              <a:rPr lang="en-US" sz="700" dirty="0"/>
              <a:t>Many small businesses don't realize how much business can be lost when customers can't reach the business or the person they are calling. In fact, research shows that up to 85% of callers whose calls go unanswered won't call back.</a:t>
            </a:r>
          </a:p>
          <a:p>
            <a:pPr>
              <a:buNone/>
            </a:pPr>
            <a:endParaRPr lang="en-US" sz="700" dirty="0"/>
          </a:p>
          <a:p>
            <a:pPr>
              <a:buNone/>
            </a:pPr>
            <a:r>
              <a:rPr lang="en-US" sz="700" dirty="0"/>
              <a:t>We're helping business owners solve that challenge, and I'd welcome the opportunity to share a few ideas.  Please give me a call back at [Phone Number]. </a:t>
            </a:r>
          </a:p>
          <a:p>
            <a:pPr>
              <a:buNone/>
            </a:pPr>
            <a:r>
              <a:rPr lang="en-US" sz="700" dirty="0"/>
              <a:t>Again, this is [Rep] with T-Mobile at [Phone Number]. Thanks!</a:t>
            </a:r>
          </a:p>
        </p:txBody>
      </p:sp>
      <p:sp>
        <p:nvSpPr>
          <p:cNvPr id="335" name="Google Shape;335;g3eb0d82744f_1_17">
            <a:extLst>
              <a:ext uri="{FF2B5EF4-FFF2-40B4-BE49-F238E27FC236}">
                <a16:creationId xmlns:a16="http://schemas.microsoft.com/office/drawing/2014/main" id="{8C2B1474-98A0-1039-8343-5274B0E7F276}"/>
              </a:ext>
            </a:extLst>
          </p:cNvPr>
          <p:cNvSpPr txBox="1"/>
          <p:nvPr/>
        </p:nvSpPr>
        <p:spPr>
          <a:xfrm>
            <a:off x="541419" y="829758"/>
            <a:ext cx="2426148" cy="179678"/>
          </a:xfrm>
          <a:prstGeom prst="rect">
            <a:avLst/>
          </a:prstGeom>
          <a:noFill/>
          <a:ln>
            <a:noFill/>
          </a:ln>
        </p:spPr>
        <p:txBody>
          <a:bodyPr spcFirstLastPara="1" wrap="square" lIns="0" tIns="10300" rIns="0" bIns="0" anchor="t" anchorCtr="0">
            <a:spAutoFit/>
          </a:bodyPr>
          <a:lstStyle/>
          <a:p>
            <a:pPr lvl="0">
              <a:buClr>
                <a:schemeClr val="dk1"/>
              </a:buClr>
              <a:buSzPts val="1100"/>
            </a:pPr>
            <a:r>
              <a:rPr lang="en-US" sz="1100" b="1" dirty="0">
                <a:solidFill>
                  <a:srgbClr val="18518E"/>
                </a:solidFill>
              </a:rPr>
              <a:t>Option 1 – Voicemail</a:t>
            </a:r>
          </a:p>
        </p:txBody>
      </p:sp>
      <p:sp>
        <p:nvSpPr>
          <p:cNvPr id="2" name="Google Shape;335;g3eb0d82744f_1_17">
            <a:extLst>
              <a:ext uri="{FF2B5EF4-FFF2-40B4-BE49-F238E27FC236}">
                <a16:creationId xmlns:a16="http://schemas.microsoft.com/office/drawing/2014/main" id="{C0331519-35A9-8003-622E-A62FF337FDDF}"/>
              </a:ext>
            </a:extLst>
          </p:cNvPr>
          <p:cNvSpPr txBox="1"/>
          <p:nvPr/>
        </p:nvSpPr>
        <p:spPr>
          <a:xfrm>
            <a:off x="541419" y="2696125"/>
            <a:ext cx="7269618" cy="179678"/>
          </a:xfrm>
          <a:prstGeom prst="rect">
            <a:avLst/>
          </a:prstGeom>
          <a:noFill/>
          <a:ln>
            <a:noFill/>
          </a:ln>
        </p:spPr>
        <p:txBody>
          <a:bodyPr spcFirstLastPara="1" wrap="square" lIns="0" tIns="10300" rIns="0" bIns="0" anchor="t" anchorCtr="0">
            <a:spAutoFit/>
          </a:bodyPr>
          <a:lstStyle/>
          <a:p>
            <a:pPr lvl="0">
              <a:buClr>
                <a:schemeClr val="dk1"/>
              </a:buClr>
              <a:buSzPts val="1100"/>
            </a:pPr>
            <a:r>
              <a:rPr lang="en-US" sz="1100" b="1" dirty="0">
                <a:solidFill>
                  <a:srgbClr val="18518E"/>
                </a:solidFill>
              </a:rPr>
              <a:t>Option 2 – Voicemail</a:t>
            </a:r>
          </a:p>
        </p:txBody>
      </p:sp>
      <p:sp>
        <p:nvSpPr>
          <p:cNvPr id="3" name="Google Shape;327;g3eb0d82744f_1_17">
            <a:extLst>
              <a:ext uri="{FF2B5EF4-FFF2-40B4-BE49-F238E27FC236}">
                <a16:creationId xmlns:a16="http://schemas.microsoft.com/office/drawing/2014/main" id="{DADC63FA-B7EE-A5F4-BEFD-840E3B1E4A02}"/>
              </a:ext>
            </a:extLst>
          </p:cNvPr>
          <p:cNvSpPr/>
          <p:nvPr/>
        </p:nvSpPr>
        <p:spPr>
          <a:xfrm>
            <a:off x="317634" y="2459966"/>
            <a:ext cx="8441584" cy="1796222"/>
          </a:xfrm>
          <a:prstGeom prst="roundRect">
            <a:avLst>
              <a:gd name="adj" fmla="val 4068"/>
            </a:avLst>
          </a:prstGeom>
          <a:noFill/>
          <a:ln w="12700" cap="flat" cmpd="sng">
            <a:solidFill>
              <a:srgbClr val="FDD704"/>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4129666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26">
          <a:extLst>
            <a:ext uri="{FF2B5EF4-FFF2-40B4-BE49-F238E27FC236}">
              <a16:creationId xmlns:a16="http://schemas.microsoft.com/office/drawing/2014/main" id="{6CD97A97-742A-85AD-F5E9-494D0B597BA7}"/>
            </a:ext>
          </a:extLst>
        </p:cNvPr>
        <p:cNvGrpSpPr/>
        <p:nvPr/>
      </p:nvGrpSpPr>
      <p:grpSpPr>
        <a:xfrm>
          <a:off x="0" y="0"/>
          <a:ext cx="0" cy="0"/>
          <a:chOff x="0" y="0"/>
          <a:chExt cx="0" cy="0"/>
        </a:xfrm>
      </p:grpSpPr>
      <p:sp>
        <p:nvSpPr>
          <p:cNvPr id="327" name="Google Shape;327;g3eb0d82744f_1_17">
            <a:extLst>
              <a:ext uri="{FF2B5EF4-FFF2-40B4-BE49-F238E27FC236}">
                <a16:creationId xmlns:a16="http://schemas.microsoft.com/office/drawing/2014/main" id="{56384C74-C02C-9B70-6691-C6D15AACE982}"/>
              </a:ext>
            </a:extLst>
          </p:cNvPr>
          <p:cNvSpPr/>
          <p:nvPr/>
        </p:nvSpPr>
        <p:spPr>
          <a:xfrm>
            <a:off x="317634" y="645324"/>
            <a:ext cx="8441584" cy="2509081"/>
          </a:xfrm>
          <a:prstGeom prst="roundRect">
            <a:avLst>
              <a:gd name="adj" fmla="val 4068"/>
            </a:avLst>
          </a:prstGeom>
          <a:noFill/>
          <a:ln w="12700" cap="flat" cmpd="sng">
            <a:solidFill>
              <a:srgbClr val="FDD704"/>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28" name="Google Shape;328;g3eb0d82744f_1_17">
            <a:extLst>
              <a:ext uri="{FF2B5EF4-FFF2-40B4-BE49-F238E27FC236}">
                <a16:creationId xmlns:a16="http://schemas.microsoft.com/office/drawing/2014/main" id="{D84EEF10-87FD-D01B-1BA8-93F12AC91770}"/>
              </a:ext>
            </a:extLst>
          </p:cNvPr>
          <p:cNvSpPr txBox="1">
            <a:spLocks noGrp="1"/>
          </p:cNvSpPr>
          <p:nvPr>
            <p:ph type="sldNum" idx="12"/>
          </p:nvPr>
        </p:nvSpPr>
        <p:spPr>
          <a:xfrm>
            <a:off x="8564569" y="4873005"/>
            <a:ext cx="297300" cy="138600"/>
          </a:xfrm>
          <a:prstGeom prst="rect">
            <a:avLst/>
          </a:prstGeom>
          <a:noFill/>
          <a:ln>
            <a:noFill/>
          </a:ln>
        </p:spPr>
        <p:txBody>
          <a:bodyPr spcFirstLastPara="1" wrap="square" lIns="0" tIns="0" rIns="0" bIns="0" anchor="ctr" anchorCtr="0">
            <a:spAutoFit/>
          </a:bodyPr>
          <a:lstStyle/>
          <a:p>
            <a:pPr marL="25400" lvl="0" indent="0" algn="r" rtl="0">
              <a:lnSpc>
                <a:spcPct val="103777"/>
              </a:lnSpc>
              <a:spcBef>
                <a:spcPts val="0"/>
              </a:spcBef>
              <a:spcAft>
                <a:spcPts val="0"/>
              </a:spcAft>
              <a:buSzPts val="600"/>
              <a:buNone/>
            </a:pPr>
            <a:fld id="{00000000-1234-1234-1234-123412341234}" type="slidenum">
              <a:rPr lang="en"/>
              <a:t>12</a:t>
            </a:fld>
            <a:endParaRPr/>
          </a:p>
        </p:txBody>
      </p:sp>
      <p:sp>
        <p:nvSpPr>
          <p:cNvPr id="329" name="Google Shape;329;g3eb0d82744f_1_17">
            <a:extLst>
              <a:ext uri="{FF2B5EF4-FFF2-40B4-BE49-F238E27FC236}">
                <a16:creationId xmlns:a16="http://schemas.microsoft.com/office/drawing/2014/main" id="{4B30F6DB-6248-92F3-EE6D-9D3F6FB998D1}"/>
              </a:ext>
            </a:extLst>
          </p:cNvPr>
          <p:cNvSpPr txBox="1">
            <a:spLocks noGrp="1"/>
          </p:cNvSpPr>
          <p:nvPr>
            <p:ph type="ftr" idx="11"/>
          </p:nvPr>
        </p:nvSpPr>
        <p:spPr>
          <a:xfrm>
            <a:off x="7255096" y="4873005"/>
            <a:ext cx="1428300" cy="107700"/>
          </a:xfrm>
          <a:prstGeom prst="rect">
            <a:avLst/>
          </a:prstGeom>
          <a:noFill/>
          <a:ln>
            <a:noFill/>
          </a:ln>
        </p:spPr>
        <p:txBody>
          <a:bodyPr spcFirstLastPara="1" wrap="square" lIns="0" tIns="0" rIns="0" bIns="0" anchor="ctr" anchorCtr="0">
            <a:spAutoFit/>
          </a:bodyPr>
          <a:lstStyle/>
          <a:p>
            <a:pPr marL="12700" lvl="0" indent="0" algn="ctr" rtl="0">
              <a:lnSpc>
                <a:spcPct val="133428"/>
              </a:lnSpc>
              <a:spcBef>
                <a:spcPts val="0"/>
              </a:spcBef>
              <a:spcAft>
                <a:spcPts val="0"/>
              </a:spcAft>
              <a:buSzPts val="700"/>
              <a:buNone/>
            </a:pPr>
            <a:r>
              <a:rPr lang="en" sz="700"/>
              <a:t>FOR INTERNAL USE ONLY</a:t>
            </a:r>
            <a:endParaRPr/>
          </a:p>
        </p:txBody>
      </p:sp>
      <p:sp>
        <p:nvSpPr>
          <p:cNvPr id="330" name="Google Shape;330;g3eb0d82744f_1_17">
            <a:extLst>
              <a:ext uri="{FF2B5EF4-FFF2-40B4-BE49-F238E27FC236}">
                <a16:creationId xmlns:a16="http://schemas.microsoft.com/office/drawing/2014/main" id="{7D28A3FB-3EEA-F4B2-E87C-1072CE01B89F}"/>
              </a:ext>
            </a:extLst>
          </p:cNvPr>
          <p:cNvSpPr txBox="1"/>
          <p:nvPr/>
        </p:nvSpPr>
        <p:spPr>
          <a:xfrm>
            <a:off x="280200" y="179512"/>
            <a:ext cx="3393000" cy="196200"/>
          </a:xfrm>
          <a:prstGeom prst="rect">
            <a:avLst/>
          </a:prstGeom>
          <a:noFill/>
          <a:ln>
            <a:noFill/>
          </a:ln>
        </p:spPr>
        <p:txBody>
          <a:bodyPr spcFirstLastPara="1" wrap="square" lIns="0" tIns="11425" rIns="0" bIns="0" anchor="t" anchorCtr="0">
            <a:spAutoFit/>
          </a:bodyPr>
          <a:lstStyle/>
          <a:p>
            <a:pPr marL="12700" lvl="0">
              <a:buSzPts val="1200"/>
            </a:pPr>
            <a:r>
              <a:rPr lang="en-GB" sz="1200" b="1" dirty="0">
                <a:solidFill>
                  <a:srgbClr val="E22C91"/>
                </a:solidFill>
              </a:rPr>
              <a:t>Email 1:</a:t>
            </a:r>
          </a:p>
        </p:txBody>
      </p:sp>
      <p:pic>
        <p:nvPicPr>
          <p:cNvPr id="331" name="Google Shape;331;g3eb0d82744f_1_17" title="TFB_Registered-Partner_Logo_PRI_RGB_on-W_2022-03-25 (1) (002).png">
            <a:extLst>
              <a:ext uri="{FF2B5EF4-FFF2-40B4-BE49-F238E27FC236}">
                <a16:creationId xmlns:a16="http://schemas.microsoft.com/office/drawing/2014/main" id="{4E028A85-BBD6-8283-1C53-47684F8C3B66}"/>
              </a:ext>
            </a:extLst>
          </p:cNvPr>
          <p:cNvPicPr preferRelativeResize="0"/>
          <p:nvPr/>
        </p:nvPicPr>
        <p:blipFill rotWithShape="1">
          <a:blip r:embed="rId3">
            <a:alphaModFix/>
          </a:blip>
          <a:srcRect/>
          <a:stretch/>
        </p:blipFill>
        <p:spPr>
          <a:xfrm>
            <a:off x="239775" y="4735838"/>
            <a:ext cx="1091282" cy="276900"/>
          </a:xfrm>
          <a:prstGeom prst="rect">
            <a:avLst/>
          </a:prstGeom>
          <a:noFill/>
          <a:ln>
            <a:noFill/>
          </a:ln>
        </p:spPr>
      </p:pic>
      <p:cxnSp>
        <p:nvCxnSpPr>
          <p:cNvPr id="332" name="Google Shape;332;g3eb0d82744f_1_17">
            <a:extLst>
              <a:ext uri="{FF2B5EF4-FFF2-40B4-BE49-F238E27FC236}">
                <a16:creationId xmlns:a16="http://schemas.microsoft.com/office/drawing/2014/main" id="{D12F54BB-F620-4CF9-5472-9BD88445EE3C}"/>
              </a:ext>
            </a:extLst>
          </p:cNvPr>
          <p:cNvCxnSpPr>
            <a:cxnSpLocks/>
          </p:cNvCxnSpPr>
          <p:nvPr/>
        </p:nvCxnSpPr>
        <p:spPr>
          <a:xfrm>
            <a:off x="290775" y="413824"/>
            <a:ext cx="585124" cy="0"/>
          </a:xfrm>
          <a:prstGeom prst="straightConnector1">
            <a:avLst/>
          </a:prstGeom>
          <a:noFill/>
          <a:ln w="9525" cap="flat" cmpd="sng">
            <a:solidFill>
              <a:srgbClr val="E22C91"/>
            </a:solidFill>
            <a:prstDash val="solid"/>
            <a:round/>
            <a:headEnd type="none" w="sm" len="sm"/>
            <a:tailEnd type="none" w="sm" len="sm"/>
          </a:ln>
        </p:spPr>
      </p:cxnSp>
      <p:sp>
        <p:nvSpPr>
          <p:cNvPr id="333" name="Google Shape;333;g3eb0d82744f_1_17">
            <a:extLst>
              <a:ext uri="{FF2B5EF4-FFF2-40B4-BE49-F238E27FC236}">
                <a16:creationId xmlns:a16="http://schemas.microsoft.com/office/drawing/2014/main" id="{DB5BBDCE-48AE-9263-163D-10401CF3F721}"/>
              </a:ext>
            </a:extLst>
          </p:cNvPr>
          <p:cNvSpPr txBox="1"/>
          <p:nvPr/>
        </p:nvSpPr>
        <p:spPr>
          <a:xfrm>
            <a:off x="452517" y="956798"/>
            <a:ext cx="7905420" cy="1137512"/>
          </a:xfrm>
          <a:prstGeom prst="rect">
            <a:avLst/>
          </a:prstGeom>
          <a:noFill/>
          <a:ln>
            <a:noFill/>
          </a:ln>
        </p:spPr>
        <p:txBody>
          <a:bodyPr spcFirstLastPara="1" wrap="square" lIns="91425" tIns="91425" rIns="91425" bIns="91425" anchor="t" anchorCtr="0">
            <a:noAutofit/>
          </a:bodyPr>
          <a:lstStyle/>
          <a:p>
            <a:endParaRPr lang="en-US" sz="700" dirty="0">
              <a:latin typeface="+mj-lt"/>
            </a:endParaRPr>
          </a:p>
          <a:p>
            <a:pPr lvl="0">
              <a:buClr>
                <a:schemeClr val="dk1"/>
              </a:buClr>
              <a:buSzPts val="1100"/>
            </a:pPr>
            <a:r>
              <a:rPr lang="en-US" sz="700" dirty="0">
                <a:latin typeface="+mj-lt"/>
                <a:ea typeface="Quicksand Medium"/>
                <a:cs typeface="Quicksand Medium"/>
                <a:sym typeface="Quicksand Medium"/>
              </a:rPr>
              <a:t>Hi [First Name],</a:t>
            </a:r>
          </a:p>
          <a:p>
            <a:pPr lvl="0">
              <a:buClr>
                <a:schemeClr val="dk1"/>
              </a:buClr>
              <a:buSzPts val="1100"/>
            </a:pPr>
            <a:endParaRPr lang="en-US" sz="700" dirty="0">
              <a:latin typeface="+mj-lt"/>
              <a:ea typeface="Quicksand Medium"/>
              <a:cs typeface="Quicksand Medium"/>
              <a:sym typeface="Quicksand Medium"/>
            </a:endParaRPr>
          </a:p>
          <a:p>
            <a:pPr lvl="0">
              <a:buClr>
                <a:schemeClr val="dk1"/>
              </a:buClr>
              <a:buSzPts val="1100"/>
            </a:pPr>
            <a:r>
              <a:rPr lang="en-US" sz="700" dirty="0">
                <a:latin typeface="+mj-lt"/>
                <a:ea typeface="Quicksand Medium"/>
                <a:cs typeface="Quicksand Medium"/>
                <a:sym typeface="Quicksand Medium"/>
              </a:rPr>
              <a:t>Many small businesses don't realize how many customer calls go unanswered each week.</a:t>
            </a:r>
          </a:p>
          <a:p>
            <a:pPr lvl="0">
              <a:buClr>
                <a:schemeClr val="dk1"/>
              </a:buClr>
              <a:buSzPts val="1100"/>
            </a:pPr>
            <a:endParaRPr lang="en-US" sz="700" dirty="0">
              <a:latin typeface="+mj-lt"/>
              <a:ea typeface="Quicksand Medium"/>
              <a:cs typeface="Quicksand Medium"/>
              <a:sym typeface="Quicksand Medium"/>
            </a:endParaRPr>
          </a:p>
          <a:p>
            <a:pPr lvl="0">
              <a:buClr>
                <a:schemeClr val="dk1"/>
              </a:buClr>
              <a:buSzPts val="1100"/>
            </a:pPr>
            <a:r>
              <a:rPr lang="en-US" sz="700" dirty="0">
                <a:latin typeface="+mj-lt"/>
                <a:ea typeface="Quicksand Medium"/>
                <a:cs typeface="Quicksand Medium"/>
                <a:sym typeface="Quicksand Medium"/>
              </a:rPr>
              <a:t>When customers reach voicemail, many don't leave a message—they simply call the next business. Customers today expect quick responses, and voicemail often leaves them wondering if they'll receive a call back or how long they'll have to wait.</a:t>
            </a:r>
          </a:p>
          <a:p>
            <a:pPr lvl="0">
              <a:buClr>
                <a:schemeClr val="dk1"/>
              </a:buClr>
              <a:buSzPts val="1100"/>
            </a:pPr>
            <a:endParaRPr lang="en-US" sz="700" dirty="0">
              <a:latin typeface="+mj-lt"/>
              <a:ea typeface="Quicksand Medium"/>
              <a:cs typeface="Quicksand Medium"/>
              <a:sym typeface="Quicksand Medium"/>
            </a:endParaRPr>
          </a:p>
          <a:p>
            <a:pPr lvl="0">
              <a:buClr>
                <a:schemeClr val="dk1"/>
              </a:buClr>
              <a:buSzPts val="1100"/>
            </a:pPr>
            <a:r>
              <a:rPr lang="en-US" sz="700" dirty="0">
                <a:latin typeface="+mj-lt"/>
                <a:ea typeface="Quicksand Medium"/>
                <a:cs typeface="Quicksand Medium"/>
                <a:sym typeface="Quicksand Medium"/>
              </a:rPr>
              <a:t>T-Mobile is helping small businesses improve the way customer calls are handled, making it easier for customers to reach the business and the right employee when they need them.</a:t>
            </a:r>
          </a:p>
          <a:p>
            <a:pPr lvl="0">
              <a:buClr>
                <a:schemeClr val="dk1"/>
              </a:buClr>
              <a:buSzPts val="1100"/>
            </a:pPr>
            <a:endParaRPr lang="en-US" sz="700" dirty="0">
              <a:latin typeface="+mj-lt"/>
              <a:ea typeface="Quicksand Medium"/>
              <a:cs typeface="Quicksand Medium"/>
              <a:sym typeface="Quicksand Medium"/>
            </a:endParaRPr>
          </a:p>
          <a:p>
            <a:pPr lvl="0">
              <a:buClr>
                <a:schemeClr val="dk1"/>
              </a:buClr>
              <a:buSzPts val="1100"/>
            </a:pPr>
            <a:r>
              <a:rPr lang="en-US" sz="700" dirty="0">
                <a:latin typeface="+mj-lt"/>
                <a:ea typeface="Quicksand Medium"/>
                <a:cs typeface="Quicksand Medium"/>
                <a:sym typeface="Quicksand Medium"/>
              </a:rPr>
              <a:t>I'd welcome the opportunity to learn a little more about your business and share a few ideas. Would you be available for a brief conversation next week?</a:t>
            </a:r>
          </a:p>
          <a:p>
            <a:pPr lvl="0">
              <a:buClr>
                <a:schemeClr val="dk1"/>
              </a:buClr>
              <a:buSzPts val="1100"/>
            </a:pPr>
            <a:endParaRPr lang="en-US" sz="700" dirty="0">
              <a:latin typeface="+mj-lt"/>
              <a:ea typeface="Quicksand Medium"/>
              <a:cs typeface="Quicksand Medium"/>
              <a:sym typeface="Quicksand Medium"/>
            </a:endParaRPr>
          </a:p>
          <a:p>
            <a:pPr lvl="0">
              <a:buClr>
                <a:schemeClr val="dk1"/>
              </a:buClr>
              <a:buSzPts val="1100"/>
            </a:pPr>
            <a:r>
              <a:rPr lang="en-US" sz="700" dirty="0">
                <a:latin typeface="+mj-lt"/>
                <a:ea typeface="Quicksand Medium"/>
                <a:cs typeface="Quicksand Medium"/>
                <a:sym typeface="Quicksand Medium"/>
              </a:rPr>
              <a:t>Best regards,</a:t>
            </a:r>
          </a:p>
          <a:p>
            <a:pPr lvl="0">
              <a:buClr>
                <a:schemeClr val="dk1"/>
              </a:buClr>
              <a:buSzPts val="1100"/>
            </a:pPr>
            <a:endParaRPr lang="en-US" sz="700" dirty="0">
              <a:latin typeface="+mj-lt"/>
              <a:ea typeface="Quicksand Medium"/>
              <a:cs typeface="Quicksand Medium"/>
              <a:sym typeface="Quicksand Medium"/>
            </a:endParaRPr>
          </a:p>
          <a:p>
            <a:pPr lvl="0">
              <a:buClr>
                <a:schemeClr val="dk1"/>
              </a:buClr>
              <a:buSzPts val="1100"/>
            </a:pPr>
            <a:r>
              <a:rPr lang="en-US" sz="700" dirty="0">
                <a:latin typeface="+mj-lt"/>
                <a:ea typeface="Quicksand Medium"/>
                <a:cs typeface="Quicksand Medium"/>
                <a:sym typeface="Quicksand Medium"/>
              </a:rPr>
              <a:t>[Name]</a:t>
            </a:r>
          </a:p>
          <a:p>
            <a:pPr lvl="0">
              <a:buClr>
                <a:schemeClr val="dk1"/>
              </a:buClr>
              <a:buSzPts val="1100"/>
            </a:pPr>
            <a:r>
              <a:rPr lang="en-US" sz="700" dirty="0">
                <a:latin typeface="+mj-lt"/>
                <a:ea typeface="Quicksand Medium"/>
                <a:cs typeface="Quicksand Medium"/>
                <a:sym typeface="Quicksand Medium"/>
              </a:rPr>
              <a:t>T-Mobile</a:t>
            </a:r>
          </a:p>
          <a:p>
            <a:pPr lvl="0">
              <a:buClr>
                <a:schemeClr val="dk1"/>
              </a:buClr>
              <a:buSzPts val="1100"/>
            </a:pPr>
            <a:r>
              <a:rPr lang="en-US" sz="700" dirty="0">
                <a:latin typeface="+mj-lt"/>
                <a:ea typeface="Quicksand Medium"/>
                <a:cs typeface="Quicksand Medium"/>
                <a:sym typeface="Quicksand Medium"/>
              </a:rPr>
              <a:t>[Phone Number]</a:t>
            </a:r>
          </a:p>
          <a:p>
            <a:pPr marL="0" marR="0" lvl="0" indent="0" algn="l" rtl="0">
              <a:lnSpc>
                <a:spcPct val="115000"/>
              </a:lnSpc>
              <a:spcBef>
                <a:spcPts val="1200"/>
              </a:spcBef>
              <a:spcAft>
                <a:spcPts val="1200"/>
              </a:spcAft>
              <a:buClr>
                <a:srgbClr val="000000"/>
              </a:buClr>
              <a:buSzPts val="900"/>
              <a:buFont typeface="Arial"/>
              <a:buNone/>
            </a:pPr>
            <a:endParaRPr sz="700" dirty="0">
              <a:solidFill>
                <a:schemeClr val="dk1"/>
              </a:solidFill>
              <a:latin typeface="+mj-lt"/>
            </a:endParaRPr>
          </a:p>
        </p:txBody>
      </p:sp>
      <p:sp>
        <p:nvSpPr>
          <p:cNvPr id="335" name="Google Shape;335;g3eb0d82744f_1_17">
            <a:extLst>
              <a:ext uri="{FF2B5EF4-FFF2-40B4-BE49-F238E27FC236}">
                <a16:creationId xmlns:a16="http://schemas.microsoft.com/office/drawing/2014/main" id="{43BF5FEE-4092-67F0-87BA-A9C0695B5286}"/>
              </a:ext>
            </a:extLst>
          </p:cNvPr>
          <p:cNvSpPr txBox="1"/>
          <p:nvPr/>
        </p:nvSpPr>
        <p:spPr>
          <a:xfrm>
            <a:off x="541418" y="652654"/>
            <a:ext cx="4062665" cy="358958"/>
          </a:xfrm>
          <a:prstGeom prst="rect">
            <a:avLst/>
          </a:prstGeom>
          <a:noFill/>
          <a:ln>
            <a:noFill/>
          </a:ln>
        </p:spPr>
        <p:txBody>
          <a:bodyPr spcFirstLastPara="1" wrap="square" lIns="0" tIns="10300" rIns="0" bIns="0" anchor="t" anchorCtr="0">
            <a:spAutoFit/>
          </a:bodyPr>
          <a:lstStyle/>
          <a:p>
            <a:pPr lvl="0">
              <a:lnSpc>
                <a:spcPct val="115000"/>
              </a:lnSpc>
              <a:spcBef>
                <a:spcPts val="1200"/>
              </a:spcBef>
              <a:buSzPts val="1100"/>
            </a:pPr>
            <a:r>
              <a:rPr lang="en-GB" sz="1100" b="1" dirty="0">
                <a:solidFill>
                  <a:srgbClr val="18518E"/>
                </a:solidFill>
              </a:rPr>
              <a:t>Subject Line:  Are Missed Calls Costing You Business?</a:t>
            </a:r>
            <a:endParaRPr lang="en-GB" sz="800" dirty="0"/>
          </a:p>
        </p:txBody>
      </p:sp>
    </p:spTree>
    <p:extLst>
      <p:ext uri="{BB962C8B-B14F-4D97-AF65-F5344CB8AC3E}">
        <p14:creationId xmlns:p14="http://schemas.microsoft.com/office/powerpoint/2010/main" val="4059037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26">
          <a:extLst>
            <a:ext uri="{FF2B5EF4-FFF2-40B4-BE49-F238E27FC236}">
              <a16:creationId xmlns:a16="http://schemas.microsoft.com/office/drawing/2014/main" id="{89B92222-0629-A741-7B84-D40CB6DDAD70}"/>
            </a:ext>
          </a:extLst>
        </p:cNvPr>
        <p:cNvGrpSpPr/>
        <p:nvPr/>
      </p:nvGrpSpPr>
      <p:grpSpPr>
        <a:xfrm>
          <a:off x="0" y="0"/>
          <a:ext cx="0" cy="0"/>
          <a:chOff x="0" y="0"/>
          <a:chExt cx="0" cy="0"/>
        </a:xfrm>
      </p:grpSpPr>
      <p:sp>
        <p:nvSpPr>
          <p:cNvPr id="327" name="Google Shape;327;g3eb0d82744f_1_17">
            <a:extLst>
              <a:ext uri="{FF2B5EF4-FFF2-40B4-BE49-F238E27FC236}">
                <a16:creationId xmlns:a16="http://schemas.microsoft.com/office/drawing/2014/main" id="{BD726D6E-6959-EEA6-F64D-B7C7F505EEBA}"/>
              </a:ext>
            </a:extLst>
          </p:cNvPr>
          <p:cNvSpPr/>
          <p:nvPr/>
        </p:nvSpPr>
        <p:spPr>
          <a:xfrm>
            <a:off x="317634" y="645324"/>
            <a:ext cx="8441584" cy="2582347"/>
          </a:xfrm>
          <a:prstGeom prst="roundRect">
            <a:avLst>
              <a:gd name="adj" fmla="val 4068"/>
            </a:avLst>
          </a:prstGeom>
          <a:noFill/>
          <a:ln w="12700" cap="flat" cmpd="sng">
            <a:solidFill>
              <a:srgbClr val="FDD704"/>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28" name="Google Shape;328;g3eb0d82744f_1_17">
            <a:extLst>
              <a:ext uri="{FF2B5EF4-FFF2-40B4-BE49-F238E27FC236}">
                <a16:creationId xmlns:a16="http://schemas.microsoft.com/office/drawing/2014/main" id="{161C98C4-6699-B982-1365-D13CB0685860}"/>
              </a:ext>
            </a:extLst>
          </p:cNvPr>
          <p:cNvSpPr txBox="1">
            <a:spLocks noGrp="1"/>
          </p:cNvSpPr>
          <p:nvPr>
            <p:ph type="sldNum" idx="12"/>
          </p:nvPr>
        </p:nvSpPr>
        <p:spPr>
          <a:xfrm>
            <a:off x="8564569" y="4873005"/>
            <a:ext cx="297300" cy="138600"/>
          </a:xfrm>
          <a:prstGeom prst="rect">
            <a:avLst/>
          </a:prstGeom>
          <a:noFill/>
          <a:ln>
            <a:noFill/>
          </a:ln>
        </p:spPr>
        <p:txBody>
          <a:bodyPr spcFirstLastPara="1" wrap="square" lIns="0" tIns="0" rIns="0" bIns="0" anchor="ctr" anchorCtr="0">
            <a:spAutoFit/>
          </a:bodyPr>
          <a:lstStyle/>
          <a:p>
            <a:pPr marL="25400" lvl="0" indent="0" algn="r" rtl="0">
              <a:lnSpc>
                <a:spcPct val="103777"/>
              </a:lnSpc>
              <a:spcBef>
                <a:spcPts val="0"/>
              </a:spcBef>
              <a:spcAft>
                <a:spcPts val="0"/>
              </a:spcAft>
              <a:buSzPts val="600"/>
              <a:buNone/>
            </a:pPr>
            <a:fld id="{00000000-1234-1234-1234-123412341234}" type="slidenum">
              <a:rPr lang="en"/>
              <a:t>13</a:t>
            </a:fld>
            <a:endParaRPr/>
          </a:p>
        </p:txBody>
      </p:sp>
      <p:sp>
        <p:nvSpPr>
          <p:cNvPr id="329" name="Google Shape;329;g3eb0d82744f_1_17">
            <a:extLst>
              <a:ext uri="{FF2B5EF4-FFF2-40B4-BE49-F238E27FC236}">
                <a16:creationId xmlns:a16="http://schemas.microsoft.com/office/drawing/2014/main" id="{05849073-5830-5917-4749-31D6F3B2DB93}"/>
              </a:ext>
            </a:extLst>
          </p:cNvPr>
          <p:cNvSpPr txBox="1">
            <a:spLocks noGrp="1"/>
          </p:cNvSpPr>
          <p:nvPr>
            <p:ph type="ftr" idx="11"/>
          </p:nvPr>
        </p:nvSpPr>
        <p:spPr>
          <a:xfrm>
            <a:off x="7255096" y="4873005"/>
            <a:ext cx="1428300" cy="107700"/>
          </a:xfrm>
          <a:prstGeom prst="rect">
            <a:avLst/>
          </a:prstGeom>
          <a:noFill/>
          <a:ln>
            <a:noFill/>
          </a:ln>
        </p:spPr>
        <p:txBody>
          <a:bodyPr spcFirstLastPara="1" wrap="square" lIns="0" tIns="0" rIns="0" bIns="0" anchor="ctr" anchorCtr="0">
            <a:spAutoFit/>
          </a:bodyPr>
          <a:lstStyle/>
          <a:p>
            <a:pPr marL="12700" lvl="0" indent="0" algn="ctr" rtl="0">
              <a:lnSpc>
                <a:spcPct val="133428"/>
              </a:lnSpc>
              <a:spcBef>
                <a:spcPts val="0"/>
              </a:spcBef>
              <a:spcAft>
                <a:spcPts val="0"/>
              </a:spcAft>
              <a:buSzPts val="700"/>
              <a:buNone/>
            </a:pPr>
            <a:r>
              <a:rPr lang="en" sz="700"/>
              <a:t>FOR INTERNAL USE ONLY</a:t>
            </a:r>
            <a:endParaRPr/>
          </a:p>
        </p:txBody>
      </p:sp>
      <p:sp>
        <p:nvSpPr>
          <p:cNvPr id="330" name="Google Shape;330;g3eb0d82744f_1_17">
            <a:extLst>
              <a:ext uri="{FF2B5EF4-FFF2-40B4-BE49-F238E27FC236}">
                <a16:creationId xmlns:a16="http://schemas.microsoft.com/office/drawing/2014/main" id="{66AFFC5D-2F08-7E06-2D7A-8B19811A40EC}"/>
              </a:ext>
            </a:extLst>
          </p:cNvPr>
          <p:cNvSpPr txBox="1"/>
          <p:nvPr/>
        </p:nvSpPr>
        <p:spPr>
          <a:xfrm>
            <a:off x="280200" y="179512"/>
            <a:ext cx="3393000" cy="196200"/>
          </a:xfrm>
          <a:prstGeom prst="rect">
            <a:avLst/>
          </a:prstGeom>
          <a:noFill/>
          <a:ln>
            <a:noFill/>
          </a:ln>
        </p:spPr>
        <p:txBody>
          <a:bodyPr spcFirstLastPara="1" wrap="square" lIns="0" tIns="11425" rIns="0" bIns="0" anchor="t" anchorCtr="0">
            <a:spAutoFit/>
          </a:bodyPr>
          <a:lstStyle/>
          <a:p>
            <a:pPr marL="12700" lvl="0">
              <a:buSzPts val="1200"/>
            </a:pPr>
            <a:r>
              <a:rPr lang="en-GB" sz="1200" b="1" dirty="0">
                <a:solidFill>
                  <a:srgbClr val="E22C91"/>
                </a:solidFill>
              </a:rPr>
              <a:t>Email 2:</a:t>
            </a:r>
          </a:p>
        </p:txBody>
      </p:sp>
      <p:pic>
        <p:nvPicPr>
          <p:cNvPr id="331" name="Google Shape;331;g3eb0d82744f_1_17" title="TFB_Registered-Partner_Logo_PRI_RGB_on-W_2022-03-25 (1) (002).png">
            <a:extLst>
              <a:ext uri="{FF2B5EF4-FFF2-40B4-BE49-F238E27FC236}">
                <a16:creationId xmlns:a16="http://schemas.microsoft.com/office/drawing/2014/main" id="{8E0919B8-774B-96D7-CA43-5316869DC001}"/>
              </a:ext>
            </a:extLst>
          </p:cNvPr>
          <p:cNvPicPr preferRelativeResize="0"/>
          <p:nvPr/>
        </p:nvPicPr>
        <p:blipFill rotWithShape="1">
          <a:blip r:embed="rId3">
            <a:alphaModFix/>
          </a:blip>
          <a:srcRect/>
          <a:stretch/>
        </p:blipFill>
        <p:spPr>
          <a:xfrm>
            <a:off x="239775" y="4735838"/>
            <a:ext cx="1091282" cy="276900"/>
          </a:xfrm>
          <a:prstGeom prst="rect">
            <a:avLst/>
          </a:prstGeom>
          <a:noFill/>
          <a:ln>
            <a:noFill/>
          </a:ln>
        </p:spPr>
      </p:pic>
      <p:cxnSp>
        <p:nvCxnSpPr>
          <p:cNvPr id="332" name="Google Shape;332;g3eb0d82744f_1_17">
            <a:extLst>
              <a:ext uri="{FF2B5EF4-FFF2-40B4-BE49-F238E27FC236}">
                <a16:creationId xmlns:a16="http://schemas.microsoft.com/office/drawing/2014/main" id="{49B768B2-C2E8-EF8F-9C1A-3CC01291088C}"/>
              </a:ext>
            </a:extLst>
          </p:cNvPr>
          <p:cNvCxnSpPr>
            <a:cxnSpLocks/>
          </p:cNvCxnSpPr>
          <p:nvPr/>
        </p:nvCxnSpPr>
        <p:spPr>
          <a:xfrm>
            <a:off x="290775" y="413824"/>
            <a:ext cx="585124" cy="0"/>
          </a:xfrm>
          <a:prstGeom prst="straightConnector1">
            <a:avLst/>
          </a:prstGeom>
          <a:noFill/>
          <a:ln w="9525" cap="flat" cmpd="sng">
            <a:solidFill>
              <a:srgbClr val="E22C91"/>
            </a:solidFill>
            <a:prstDash val="solid"/>
            <a:round/>
            <a:headEnd type="none" w="sm" len="sm"/>
            <a:tailEnd type="none" w="sm" len="sm"/>
          </a:ln>
        </p:spPr>
      </p:cxnSp>
      <p:sp>
        <p:nvSpPr>
          <p:cNvPr id="333" name="Google Shape;333;g3eb0d82744f_1_17">
            <a:extLst>
              <a:ext uri="{FF2B5EF4-FFF2-40B4-BE49-F238E27FC236}">
                <a16:creationId xmlns:a16="http://schemas.microsoft.com/office/drawing/2014/main" id="{B4688F93-9B37-2B3C-4CAC-FC43767E791D}"/>
              </a:ext>
            </a:extLst>
          </p:cNvPr>
          <p:cNvSpPr txBox="1"/>
          <p:nvPr/>
        </p:nvSpPr>
        <p:spPr>
          <a:xfrm>
            <a:off x="452517" y="858341"/>
            <a:ext cx="7905420" cy="2197607"/>
          </a:xfrm>
          <a:prstGeom prst="rect">
            <a:avLst/>
          </a:prstGeom>
          <a:noFill/>
          <a:ln>
            <a:noFill/>
          </a:ln>
        </p:spPr>
        <p:txBody>
          <a:bodyPr spcFirstLastPara="1" wrap="square" lIns="91425" tIns="91425" rIns="91425" bIns="91425" anchor="t" anchorCtr="0">
            <a:noAutofit/>
          </a:bodyPr>
          <a:lstStyle/>
          <a:p>
            <a:endParaRPr lang="en-US" sz="700" dirty="0">
              <a:latin typeface="+mj-lt"/>
            </a:endParaRPr>
          </a:p>
          <a:p>
            <a:pPr lvl="0">
              <a:lnSpc>
                <a:spcPct val="115000"/>
              </a:lnSpc>
              <a:spcBef>
                <a:spcPts val="1200"/>
              </a:spcBef>
              <a:buSzPts val="1100"/>
            </a:pPr>
            <a:r>
              <a:rPr lang="en-US" sz="700" dirty="0">
                <a:solidFill>
                  <a:schemeClr val="dk1"/>
                </a:solidFill>
                <a:latin typeface="+mj-lt"/>
                <a:ea typeface="Quicksand Medium"/>
                <a:cs typeface="Quicksand Medium"/>
                <a:sym typeface="Quicksand Medium"/>
              </a:rPr>
              <a:t>Hi [First Name],</a:t>
            </a:r>
          </a:p>
          <a:p>
            <a:pPr lvl="0">
              <a:lnSpc>
                <a:spcPct val="115000"/>
              </a:lnSpc>
              <a:spcBef>
                <a:spcPts val="1200"/>
              </a:spcBef>
              <a:buClr>
                <a:schemeClr val="dk1"/>
              </a:buClr>
              <a:buSzPts val="1100"/>
            </a:pPr>
            <a:r>
              <a:rPr lang="en-US" sz="700" dirty="0">
                <a:solidFill>
                  <a:schemeClr val="dk1"/>
                </a:solidFill>
                <a:latin typeface="+mj-lt"/>
                <a:ea typeface="Quicksand Medium"/>
                <a:cs typeface="Quicksand Medium"/>
                <a:sym typeface="Quicksand Medium"/>
              </a:rPr>
              <a:t>Research shows that up to 85% of callers whose calls go unanswered won't call back.</a:t>
            </a:r>
          </a:p>
          <a:p>
            <a:pPr lvl="0">
              <a:lnSpc>
                <a:spcPct val="115000"/>
              </a:lnSpc>
              <a:spcBef>
                <a:spcPts val="1200"/>
              </a:spcBef>
              <a:buClr>
                <a:schemeClr val="dk1"/>
              </a:buClr>
              <a:buSzPts val="1100"/>
            </a:pPr>
            <a:r>
              <a:rPr lang="en-US" sz="700" dirty="0">
                <a:solidFill>
                  <a:schemeClr val="dk1"/>
                </a:solidFill>
                <a:latin typeface="+mj-lt"/>
                <a:ea typeface="Quicksand Medium"/>
                <a:cs typeface="Quicksand Medium"/>
                <a:sym typeface="Quicksand Medium"/>
              </a:rPr>
              <a:t>For many small businesses, that means missed revenue, missed appointments, missed sales opportunities, and frustrated customers.</a:t>
            </a:r>
          </a:p>
          <a:p>
            <a:pPr lvl="0">
              <a:lnSpc>
                <a:spcPct val="115000"/>
              </a:lnSpc>
              <a:spcBef>
                <a:spcPts val="1200"/>
              </a:spcBef>
              <a:buClr>
                <a:schemeClr val="dk1"/>
              </a:buClr>
              <a:buSzPts val="1100"/>
            </a:pPr>
            <a:r>
              <a:rPr lang="en-US" sz="700" dirty="0">
                <a:solidFill>
                  <a:schemeClr val="dk1"/>
                </a:solidFill>
                <a:latin typeface="+mj-lt"/>
                <a:ea typeface="Quicksand Medium"/>
                <a:cs typeface="Quicksand Medium"/>
                <a:sym typeface="Quicksand Medium"/>
              </a:rPr>
              <a:t>T-Mobile is helping business owners improve responsiveness, support employees wherever they work, and make it easier for customers to reach the business when it matters most.</a:t>
            </a:r>
          </a:p>
          <a:p>
            <a:pPr lvl="0">
              <a:lnSpc>
                <a:spcPct val="115000"/>
              </a:lnSpc>
              <a:spcBef>
                <a:spcPts val="1200"/>
              </a:spcBef>
              <a:buClr>
                <a:schemeClr val="dk1"/>
              </a:buClr>
              <a:buSzPts val="1100"/>
            </a:pPr>
            <a:r>
              <a:rPr lang="en-US" sz="700" dirty="0">
                <a:solidFill>
                  <a:schemeClr val="dk1"/>
                </a:solidFill>
                <a:latin typeface="+mj-lt"/>
                <a:ea typeface="Quicksand Medium"/>
                <a:cs typeface="Quicksand Medium"/>
                <a:sym typeface="Quicksand Medium"/>
              </a:rPr>
              <a:t>If you'd be open to a brief conversation, I'd welcome the opportunity to share what we're seeing other businesses do.</a:t>
            </a:r>
          </a:p>
          <a:p>
            <a:pPr lvl="0">
              <a:lnSpc>
                <a:spcPct val="115000"/>
              </a:lnSpc>
              <a:spcBef>
                <a:spcPts val="1200"/>
              </a:spcBef>
              <a:buClr>
                <a:schemeClr val="dk1"/>
              </a:buClr>
              <a:buSzPts val="1100"/>
            </a:pPr>
            <a:r>
              <a:rPr lang="en-US" sz="700" dirty="0">
                <a:solidFill>
                  <a:schemeClr val="dk1"/>
                </a:solidFill>
                <a:latin typeface="+mj-lt"/>
                <a:ea typeface="Quicksand Medium"/>
                <a:cs typeface="Quicksand Medium"/>
                <a:sym typeface="Quicksand Medium"/>
              </a:rPr>
              <a:t>Best regards,</a:t>
            </a:r>
          </a:p>
          <a:p>
            <a:pPr lvl="0">
              <a:buClr>
                <a:schemeClr val="dk1"/>
              </a:buClr>
              <a:buSzPts val="1100"/>
            </a:pPr>
            <a:r>
              <a:rPr lang="en-US" sz="700" dirty="0">
                <a:solidFill>
                  <a:schemeClr val="dk1"/>
                </a:solidFill>
                <a:latin typeface="+mj-lt"/>
                <a:ea typeface="Quicksand Medium"/>
                <a:cs typeface="Quicksand Medium"/>
                <a:sym typeface="Quicksand Medium"/>
              </a:rPr>
              <a:t>[Name]</a:t>
            </a:r>
          </a:p>
          <a:p>
            <a:pPr lvl="0">
              <a:buClr>
                <a:schemeClr val="dk1"/>
              </a:buClr>
              <a:buSzPts val="1100"/>
            </a:pPr>
            <a:r>
              <a:rPr lang="en-US" sz="700" dirty="0">
                <a:solidFill>
                  <a:schemeClr val="dk1"/>
                </a:solidFill>
                <a:latin typeface="+mj-lt"/>
                <a:ea typeface="Quicksand Medium"/>
                <a:cs typeface="Quicksand Medium"/>
                <a:sym typeface="Quicksand Medium"/>
              </a:rPr>
              <a:t>T-Mobile</a:t>
            </a:r>
          </a:p>
          <a:p>
            <a:pPr marL="0" marR="0" lvl="0" indent="0" algn="l" rtl="0">
              <a:lnSpc>
                <a:spcPct val="115000"/>
              </a:lnSpc>
              <a:spcBef>
                <a:spcPts val="1200"/>
              </a:spcBef>
              <a:spcAft>
                <a:spcPts val="1200"/>
              </a:spcAft>
              <a:buClr>
                <a:srgbClr val="000000"/>
              </a:buClr>
              <a:buSzPts val="900"/>
              <a:buFont typeface="Arial"/>
              <a:buNone/>
            </a:pPr>
            <a:endParaRPr sz="700" dirty="0">
              <a:solidFill>
                <a:schemeClr val="dk1"/>
              </a:solidFill>
              <a:latin typeface="+mj-lt"/>
            </a:endParaRPr>
          </a:p>
        </p:txBody>
      </p:sp>
      <p:sp>
        <p:nvSpPr>
          <p:cNvPr id="335" name="Google Shape;335;g3eb0d82744f_1_17">
            <a:extLst>
              <a:ext uri="{FF2B5EF4-FFF2-40B4-BE49-F238E27FC236}">
                <a16:creationId xmlns:a16="http://schemas.microsoft.com/office/drawing/2014/main" id="{6AECAC4D-3FA6-4C15-A573-D4E1DF227136}"/>
              </a:ext>
            </a:extLst>
          </p:cNvPr>
          <p:cNvSpPr txBox="1"/>
          <p:nvPr/>
        </p:nvSpPr>
        <p:spPr>
          <a:xfrm>
            <a:off x="541418" y="652654"/>
            <a:ext cx="4062665" cy="358958"/>
          </a:xfrm>
          <a:prstGeom prst="rect">
            <a:avLst/>
          </a:prstGeom>
          <a:noFill/>
          <a:ln>
            <a:noFill/>
          </a:ln>
        </p:spPr>
        <p:txBody>
          <a:bodyPr spcFirstLastPara="1" wrap="square" lIns="0" tIns="10300" rIns="0" bIns="0" anchor="t" anchorCtr="0">
            <a:spAutoFit/>
          </a:bodyPr>
          <a:lstStyle/>
          <a:p>
            <a:pPr lvl="0">
              <a:lnSpc>
                <a:spcPct val="115000"/>
              </a:lnSpc>
              <a:spcBef>
                <a:spcPts val="1200"/>
              </a:spcBef>
              <a:buSzPts val="1100"/>
            </a:pPr>
            <a:r>
              <a:rPr lang="en" sz="1100" b="1" dirty="0">
                <a:solidFill>
                  <a:srgbClr val="18518E"/>
                </a:solidFill>
              </a:rPr>
              <a:t>Subject Line: </a:t>
            </a:r>
            <a:r>
              <a:rPr lang="en-US" sz="1100" b="1" dirty="0">
                <a:solidFill>
                  <a:srgbClr val="18518E"/>
                </a:solidFill>
              </a:rPr>
              <a:t>85% Won't Call Back</a:t>
            </a:r>
          </a:p>
        </p:txBody>
      </p:sp>
    </p:spTree>
    <p:extLst>
      <p:ext uri="{BB962C8B-B14F-4D97-AF65-F5344CB8AC3E}">
        <p14:creationId xmlns:p14="http://schemas.microsoft.com/office/powerpoint/2010/main" val="4012264880"/>
      </p:ext>
    </p:extLst>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d1a45866-60aa-48ae-b494-e3d9782eaaa2"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2C615A7A18C2C64593B00489EC66D791" ma:contentTypeVersion="10" ma:contentTypeDescription="Create a new document." ma:contentTypeScope="" ma:versionID="2003cb40f15fab7554d1c468236988ea">
  <xsd:schema xmlns:xsd="http://www.w3.org/2001/XMLSchema" xmlns:xs="http://www.w3.org/2001/XMLSchema" xmlns:p="http://schemas.microsoft.com/office/2006/metadata/properties" xmlns:ns3="d1a45866-60aa-48ae-b494-e3d9782eaaa2" targetNamespace="http://schemas.microsoft.com/office/2006/metadata/properties" ma:root="true" ma:fieldsID="953d6675d69404f73619bd02b9357e7b" ns3:_="">
    <xsd:import namespace="d1a45866-60aa-48ae-b494-e3d9782eaaa2"/>
    <xsd:element name="properties">
      <xsd:complexType>
        <xsd:sequence>
          <xsd:element name="documentManagement">
            <xsd:complexType>
              <xsd:all>
                <xsd:element ref="ns3:MediaServiceDateTaken" minOccurs="0"/>
                <xsd:element ref="ns3:_activity" minOccurs="0"/>
                <xsd:element ref="ns3:MediaServiceMetadata" minOccurs="0"/>
                <xsd:element ref="ns3:MediaServiceFastMetadata" minOccurs="0"/>
                <xsd:element ref="ns3:MediaServiceSearchProperties" minOccurs="0"/>
                <xsd:element ref="ns3:MediaServiceSystemTags" minOccurs="0"/>
                <xsd:element ref="ns3:MediaServiceOCR" minOccurs="0"/>
                <xsd:element ref="ns3:MediaServiceGenerationTime" minOccurs="0"/>
                <xsd:element ref="ns3:MediaServiceEventHashCode"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1a45866-60aa-48ae-b494-e3d9782eaaa2"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element name="_activity" ma:index="9" nillable="true" ma:displayName="_activity" ma:hidden="true" ma:internalName="_activity">
      <xsd:simpleType>
        <xsd:restriction base="dms:Note"/>
      </xsd:simpleType>
    </xsd:element>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MediaServiceSystemTags" ma:index="13" nillable="true" ma:displayName="MediaServiceSystemTags" ma:hidden="true" ma:internalName="MediaServiceSystemTags" ma:readOnly="true">
      <xsd:simpleType>
        <xsd:restriction base="dms:Note"/>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691BE6F-DAFE-4D84-9D37-B87D2F4A0A39}">
  <ds:schemaRefs>
    <ds:schemaRef ds:uri="http://purl.org/dc/terms/"/>
    <ds:schemaRef ds:uri="http://schemas.microsoft.com/office/infopath/2007/PartnerControls"/>
    <ds:schemaRef ds:uri="http://www.w3.org/XML/1998/namespace"/>
    <ds:schemaRef ds:uri="d1a45866-60aa-48ae-b494-e3d9782eaaa2"/>
    <ds:schemaRef ds:uri="http://purl.org/dc/elements/1.1/"/>
    <ds:schemaRef ds:uri="http://schemas.microsoft.com/office/2006/documentManagement/types"/>
    <ds:schemaRef ds:uri="http://schemas.openxmlformats.org/package/2006/metadata/core-properties"/>
    <ds:schemaRef ds:uri="http://schemas.microsoft.com/office/2006/metadata/properties"/>
    <ds:schemaRef ds:uri="http://purl.org/dc/dcmitype/"/>
  </ds:schemaRefs>
</ds:datastoreItem>
</file>

<file path=customXml/itemProps2.xml><?xml version="1.0" encoding="utf-8"?>
<ds:datastoreItem xmlns:ds="http://schemas.openxmlformats.org/officeDocument/2006/customXml" ds:itemID="{F602F389-BA8F-4037-B7C8-47D2A4743EF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1a45866-60aa-48ae-b494-e3d9782eaaa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CEBD3BD-0446-47BD-9BE5-47168430761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TotalTime>
  <Words>3666</Words>
  <Application>Microsoft Office PowerPoint</Application>
  <PresentationFormat>On-screen Show (16:9)</PresentationFormat>
  <Paragraphs>562</Paragraphs>
  <Slides>13</Slides>
  <Notes>13</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13</vt:i4>
      </vt:variant>
    </vt:vector>
  </HeadingPairs>
  <TitlesOfParts>
    <vt:vector size="21" baseType="lpstr">
      <vt:lpstr>Calibri</vt:lpstr>
      <vt:lpstr>Quicksand</vt:lpstr>
      <vt:lpstr>Quicksand Medium</vt:lpstr>
      <vt:lpstr>Wingdings</vt:lpstr>
      <vt:lpstr>Arial</vt:lpstr>
      <vt:lpstr>Times New Roman</vt:lpstr>
      <vt:lpstr>Office Theme</vt:lpstr>
      <vt:lpstr>Simple Light</vt:lpstr>
      <vt:lpstr>Crexendo® Phones for Small Businesses For T-Mobile Micro Business Accounts (1-9 Employees) From Premier Wireless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Lea</dc:creator>
  <cp:lastModifiedBy>Monica Evans</cp:lastModifiedBy>
  <cp:revision>17</cp:revision>
  <dcterms:modified xsi:type="dcterms:W3CDTF">2026-06-23T19:44:10Z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0x0101002C615A7A18C2C64593B00489EC66D791</vt:lpwstr>
  </property>
</Properties>
</file>