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9"/>
  </p:notesMasterIdLst>
  <p:sldIdLst>
    <p:sldId id="256" r:id="rId5"/>
    <p:sldId id="1255" r:id="rId6"/>
    <p:sldId id="1276" r:id="rId7"/>
    <p:sldId id="1253" r:id="rId8"/>
    <p:sldId id="1252" r:id="rId9"/>
    <p:sldId id="1257" r:id="rId10"/>
    <p:sldId id="1289" r:id="rId11"/>
    <p:sldId id="1290" r:id="rId12"/>
    <p:sldId id="1295" r:id="rId13"/>
    <p:sldId id="1277" r:id="rId14"/>
    <p:sldId id="1251" r:id="rId15"/>
    <p:sldId id="1287" r:id="rId16"/>
    <p:sldId id="1266" r:id="rId17"/>
    <p:sldId id="1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193"/>
    <a:srgbClr val="E20074"/>
    <a:srgbClr val="FFD100"/>
    <a:srgbClr val="0C325A"/>
    <a:srgbClr val="F3F3F3"/>
    <a:srgbClr val="F4F4F4"/>
    <a:srgbClr val="F5F5F5"/>
    <a:srgbClr val="F6F6F6"/>
    <a:srgbClr val="F7F7F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2D31-101E-45C4-9C9C-F69B3533A96D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C1BE-9227-4D54-BD09-2567041A2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23B6-5DB2-4FD8-878D-7697E99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04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413318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8CA39-39CD-4B2D-9CA1-831A59B7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14760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78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588655"/>
            <a:ext cx="5644896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44896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29EC5C-48C5-48B6-9E09-4C30B3D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42192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469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588655"/>
            <a:ext cx="5608320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08320" cy="4394895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7BE81-1BC4-B3B5-057C-BE2061A9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7" y="230912"/>
            <a:ext cx="11410147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7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8" y="1597891"/>
            <a:ext cx="5602067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68" y="2121763"/>
            <a:ext cx="5602067" cy="3861780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7891"/>
            <a:ext cx="5629656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629656" cy="3849591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A0A8E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47953"/>
            <a:ext cx="11390376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40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7" y="1302332"/>
            <a:ext cx="2738654" cy="3893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1B56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7" y="2110977"/>
            <a:ext cx="2738654" cy="3861780"/>
          </a:xfrm>
        </p:spPr>
        <p:txBody>
          <a:bodyPr/>
          <a:lstStyle>
            <a:lvl1pPr marL="2286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2000"/>
            </a:lvl1pPr>
            <a:lvl2pPr marL="6858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1800"/>
            </a:lvl2pPr>
            <a:lvl3pPr marL="1143000" indent="-228600">
              <a:buClr>
                <a:srgbClr val="EA0A8E"/>
              </a:buClr>
              <a:buFont typeface="Calibri" panose="020F0502020204030204" pitchFamily="34" charset="0"/>
              <a:buChar char="»"/>
              <a:defRPr sz="1600"/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0114" y="1300788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0114" y="2111408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7" y="230912"/>
            <a:ext cx="11410147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AD5749-EF2E-4CA9-8FC4-9AF820F40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9409" y="1305833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3BBC647-9B12-4D34-8504-39C0684C5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9409" y="2110122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0979546-AC75-4629-B622-6F1975A14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1906" y="1302327"/>
            <a:ext cx="2752141" cy="3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32EBE78-E047-4E9F-AEC9-1C47E1C9A3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61906" y="2110123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EA0A8E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792C4F-2095-48B7-A0C8-1DD2E4AE2F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6265" y="1777940"/>
            <a:ext cx="2738654" cy="2970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3061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39D0B5-7870-4890-A8D9-F19580F83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4738" y="1777940"/>
            <a:ext cx="2752141" cy="304714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3818A12-54CF-47ED-A9AB-6317A53A1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4797" y="1781441"/>
            <a:ext cx="2752141" cy="29702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63A375-E207-438E-A8FD-658498123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7294" y="1785631"/>
            <a:ext cx="2752141" cy="2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1662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80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23B6-5DB2-4FD8-878D-7697E99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06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413318"/>
          </a:xfrm>
        </p:spPr>
        <p:txBody>
          <a:bodyPr/>
          <a:lstStyle>
            <a:lvl1pPr marL="228600" indent="-228600">
              <a:buClr>
                <a:srgbClr val="E20074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E20074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E20074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E2007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E2007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6C149-CF7E-47C3-9758-224872EABF2C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1476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8CA39-39CD-4B2D-9CA1-831A59B7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14760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4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1433-8237-427B-9CC6-022C633C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327"/>
            <a:ext cx="10515600" cy="44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37AFA0E-3013-DA4E-B173-648885B359FE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1476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8149AD-6578-A042-2827-7A68D0EA929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19" y="6106920"/>
            <a:ext cx="1805202" cy="63995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7F54E20-D4A2-F577-637B-D3F13F43272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6224698"/>
            <a:ext cx="3103485" cy="38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49" r:id="rId8"/>
    <p:sldLayoutId id="214748365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10174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0174"/>
        </a:buClr>
        <a:buFont typeface="Calibri" panose="020F050202020403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0174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017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1017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everage, alcohol, close&#10;&#10;Description automatically generated">
            <a:extLst>
              <a:ext uri="{FF2B5EF4-FFF2-40B4-BE49-F238E27FC236}">
                <a16:creationId xmlns:a16="http://schemas.microsoft.com/office/drawing/2014/main" id="{929222B5-9E6D-92DA-C675-8548E7F5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17334"/>
          <a:stretch/>
        </p:blipFill>
        <p:spPr>
          <a:xfrm>
            <a:off x="1488" y="1945178"/>
            <a:ext cx="12189023" cy="4073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823174-886B-BF08-B0D6-C32A96E0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1" y="839586"/>
            <a:ext cx="11497056" cy="901509"/>
          </a:xfrm>
        </p:spPr>
        <p:txBody>
          <a:bodyPr/>
          <a:lstStyle/>
          <a:p>
            <a:r>
              <a:rPr lang="en-US" sz="5000" b="1" dirty="0">
                <a:latin typeface="+mn-lt"/>
              </a:rPr>
              <a:t>CPR</a:t>
            </a:r>
            <a:r>
              <a:rPr lang="en-US" sz="5000" b="1" baseline="30000" dirty="0">
                <a:latin typeface="+mn-lt"/>
              </a:rPr>
              <a:t>3</a:t>
            </a:r>
            <a:r>
              <a:rPr lang="en-US" sz="5000" b="1" dirty="0">
                <a:latin typeface="+mn-lt"/>
              </a:rPr>
              <a:t> </a:t>
            </a:r>
            <a:br>
              <a:rPr lang="en-US" sz="5000" b="1" dirty="0">
                <a:latin typeface="+mn-lt"/>
              </a:rPr>
            </a:br>
            <a:r>
              <a:rPr lang="en-US" sz="5000" b="1" dirty="0">
                <a:latin typeface="+mn-lt"/>
              </a:rPr>
              <a:t>Connecting People to Resources</a:t>
            </a:r>
          </a:p>
        </p:txBody>
      </p:sp>
    </p:spTree>
    <p:extLst>
      <p:ext uri="{BB962C8B-B14F-4D97-AF65-F5344CB8AC3E}">
        <p14:creationId xmlns:p14="http://schemas.microsoft.com/office/powerpoint/2010/main" val="246688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1786-9624-4897-B414-9F6BA97D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3" y="1796903"/>
            <a:ext cx="8101187" cy="380524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/>
              <a:t>Provides the ability to call 911 in an emergency</a:t>
            </a:r>
            <a:br>
              <a:rPr lang="en-US" dirty="0"/>
            </a:b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Provides the ability to communicate with a stable </a:t>
            </a:r>
            <a:br>
              <a:rPr lang="en-US" dirty="0"/>
            </a:br>
            <a:r>
              <a:rPr lang="en-US" dirty="0"/>
              <a:t>and consistent phone.</a:t>
            </a:r>
            <a:br>
              <a:rPr lang="en-US" sz="2400" dirty="0"/>
            </a:b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Provides parolees with a pre-programmed resource phone directory; easily update at any time.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5D39C-75F2-4BC1-A312-3E81604C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CPR</a:t>
            </a:r>
            <a:r>
              <a:rPr lang="en-US" baseline="30000"/>
              <a:t>3</a:t>
            </a:r>
            <a:r>
              <a:rPr lang="en-US">
                <a:solidFill>
                  <a:srgbClr val="EA0A8E"/>
                </a:solidFill>
              </a:rPr>
              <a:t> </a:t>
            </a:r>
            <a:r>
              <a:rPr lang="en-US"/>
              <a:t>Unlimited Communication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33C61B-F4BA-4741-B6A5-3CDF130E4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0" y="2831004"/>
            <a:ext cx="624328" cy="6243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9061207-54E9-4A8F-9F22-C0B299BDF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0" y="4169455"/>
            <a:ext cx="621792" cy="621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D835E-C29A-5D51-3E10-78C22E5B0992}"/>
              </a:ext>
            </a:extLst>
          </p:cNvPr>
          <p:cNvSpPr txBox="1"/>
          <p:nvPr/>
        </p:nvSpPr>
        <p:spPr>
          <a:xfrm>
            <a:off x="404004" y="1230773"/>
            <a:ext cx="615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7" name="Picture 6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F07CD7D6-B140-0FD4-2EEF-0824201C7D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514" y="1396538"/>
            <a:ext cx="2379572" cy="439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75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5876267" cy="441331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How-To Video with Step-by-Step Instructions to Connect Other Devices to the Hotspot.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English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Spanish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Pashto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Farsi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Unlimited On-Screen Data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11GB Hotspot Internet Access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Powered by T-Mobile, America’s Largest &amp; Fastest 5G Network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0"/>
            <a:ext cx="11414760" cy="1180730"/>
          </a:xfrm>
        </p:spPr>
        <p:txBody>
          <a:bodyPr anchor="ctr" anchorCtr="0"/>
          <a:lstStyle/>
          <a:p>
            <a:r>
              <a:rPr lang="en-US" dirty="0"/>
              <a:t>CPR</a:t>
            </a:r>
            <a:r>
              <a:rPr lang="en-US" baseline="30000" dirty="0"/>
              <a:t>3</a:t>
            </a:r>
            <a:r>
              <a:rPr lang="en-US" dirty="0">
                <a:solidFill>
                  <a:srgbClr val="EA0A8E"/>
                </a:solidFill>
              </a:rPr>
              <a:t> </a:t>
            </a:r>
            <a:r>
              <a:rPr lang="en-US" dirty="0"/>
              <a:t>Equity &amp; Access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992876-29A7-5A27-3FC7-451A5203C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91" y="1328511"/>
            <a:ext cx="5404104" cy="29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30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F2D8A-1A21-F395-2793-7F811EA8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89098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Identify: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goals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gaps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challenges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Your desired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D1D009-2817-C99A-015F-DD5D8403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530" y="230912"/>
            <a:ext cx="11195288" cy="9498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Getting Started…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74943-A77C-5010-6526-B70CA72535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58" y="888588"/>
            <a:ext cx="5704334" cy="414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55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B9CEBA-559A-4845-917C-D5E7B5D8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7446923" cy="44133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EA0A8E"/>
              </a:buClr>
            </a:pPr>
            <a:r>
              <a:rPr lang="en-US" sz="2200" dirty="0"/>
              <a:t>Ensure continuous communication with parole </a:t>
            </a:r>
            <a:br>
              <a:rPr lang="en-US" sz="2200" dirty="0"/>
            </a:br>
            <a:r>
              <a:rPr lang="en-US" sz="2200" dirty="0"/>
              <a:t>officer, courts &amp; other legal services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A0A8E"/>
              </a:buClr>
            </a:pPr>
            <a:r>
              <a:rPr lang="en-US" sz="2200" dirty="0"/>
              <a:t>Improve family re-engagement through </a:t>
            </a:r>
            <a:br>
              <a:rPr lang="en-US" sz="2200" dirty="0"/>
            </a:br>
            <a:r>
              <a:rPr lang="en-US" sz="2200" dirty="0"/>
              <a:t>communication &amp; access to family services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A0A8E"/>
              </a:buClr>
            </a:pPr>
            <a:r>
              <a:rPr lang="en-US" sz="2200" dirty="0"/>
              <a:t>Empower parolee to ask for help &amp; access resources 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EA0A8E"/>
              </a:buClr>
            </a:pPr>
            <a:r>
              <a:rPr lang="en-US" sz="2200" dirty="0"/>
              <a:t>Increase reading levels, job skills &amp; overall education, </a:t>
            </a:r>
            <a:br>
              <a:rPr lang="en-US" sz="2200" dirty="0"/>
            </a:br>
            <a:r>
              <a:rPr lang="en-US" sz="2200" dirty="0"/>
              <a:t>critical for reducing reincarceration</a:t>
            </a:r>
          </a:p>
          <a:p>
            <a:pPr>
              <a:lnSpc>
                <a:spcPct val="100000"/>
              </a:lnSpc>
              <a:spcBef>
                <a:spcPts val="1600"/>
              </a:spcBef>
              <a:buClr>
                <a:srgbClr val="EA0A8E"/>
              </a:buClr>
            </a:pPr>
            <a:r>
              <a:rPr lang="en-US" sz="2200" dirty="0"/>
              <a:t>Successfully transition parolees into functioning </a:t>
            </a:r>
            <a:br>
              <a:rPr lang="en-US" sz="2200" dirty="0"/>
            </a:br>
            <a:r>
              <a:rPr lang="en-US" sz="2200" dirty="0"/>
              <a:t>members of their community</a:t>
            </a: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EA0A8E"/>
              </a:buClr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A6FF-B1C3-42DC-BFCA-5AFC7C36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the CPR</a:t>
            </a:r>
            <a:r>
              <a:rPr lang="en-US" baseline="30000" dirty="0"/>
              <a:t>3</a:t>
            </a:r>
          </a:p>
        </p:txBody>
      </p:sp>
      <p:pic>
        <p:nvPicPr>
          <p:cNvPr id="5" name="Picture 4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ACBC273C-82BB-4A19-B4A4-E26A29CC5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0" t="12763" b="11950"/>
          <a:stretch/>
        </p:blipFill>
        <p:spPr>
          <a:xfrm>
            <a:off x="7133207" y="925997"/>
            <a:ext cx="4656457" cy="410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18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49137D5-D9E4-4257-A870-049F7F90C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226" b="17420"/>
          <a:stretch/>
        </p:blipFill>
        <p:spPr>
          <a:xfrm>
            <a:off x="1488" y="1964485"/>
            <a:ext cx="12189023" cy="4070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839D9C-0DDA-4EF1-93B4-7846C99F2E94}"/>
              </a:ext>
            </a:extLst>
          </p:cNvPr>
          <p:cNvSpPr txBox="1"/>
          <p:nvPr/>
        </p:nvSpPr>
        <p:spPr>
          <a:xfrm>
            <a:off x="365760" y="477264"/>
            <a:ext cx="11509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Let the CPR</a:t>
            </a:r>
            <a:r>
              <a:rPr lang="en-US" sz="3200" b="1" baseline="30000" dirty="0"/>
              <a:t>3</a:t>
            </a:r>
            <a:r>
              <a:rPr lang="en-US" sz="3200" b="1" dirty="0"/>
              <a:t> help your parolees become </a:t>
            </a:r>
            <a:br>
              <a:rPr lang="en-US" sz="3200" b="1" dirty="0"/>
            </a:br>
            <a:r>
              <a:rPr lang="en-US" sz="3200" b="1" dirty="0"/>
              <a:t>successful members of your local community.</a:t>
            </a:r>
          </a:p>
          <a:p>
            <a:endParaRPr lang="en-US" dirty="0"/>
          </a:p>
        </p:txBody>
      </p:sp>
      <p:pic>
        <p:nvPicPr>
          <p:cNvPr id="3" name="Picture 2" descr="A picture containing text, meter, parking, screenshot&#10;&#10;Description automatically generated">
            <a:extLst>
              <a:ext uri="{FF2B5EF4-FFF2-40B4-BE49-F238E27FC236}">
                <a16:creationId xmlns:a16="http://schemas.microsoft.com/office/drawing/2014/main" id="{7D2BF38B-9817-7E52-BFAD-1A4A2E9EB8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947" y="2336883"/>
            <a:ext cx="5093208" cy="275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3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AC8D1-4D9A-4A8F-A73C-BC3DBC25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5" y="1570232"/>
            <a:ext cx="5061620" cy="441331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/>
              <a:t>Parolees are challenged with adjusting to life on the outside.</a:t>
            </a:r>
            <a:endParaRPr lang="en-US" sz="2200" dirty="0"/>
          </a:p>
          <a:p>
            <a:pPr>
              <a:spcBef>
                <a:spcPts val="1800"/>
              </a:spcBef>
            </a:pPr>
            <a:r>
              <a:rPr lang="en-US" sz="2600" dirty="0"/>
              <a:t>76.6% of prisoners in the U.S. are rearrested within five years.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We can do better - we must do better.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We can help.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56E37-22EA-4C33-BCD6-6696A060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</a:t>
            </a:r>
            <a:r>
              <a:rPr lang="en-US" baseline="30000" dirty="0"/>
              <a:t>3</a:t>
            </a:r>
            <a:r>
              <a:rPr lang="en-US" baseline="30000" dirty="0">
                <a:solidFill>
                  <a:srgbClr val="FFCF01"/>
                </a:solidFill>
              </a:rPr>
              <a:t> </a:t>
            </a:r>
            <a:r>
              <a:rPr lang="en-US" dirty="0"/>
              <a:t>: Connecting People to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FD5F4-3AB5-4B49-ACF4-F23286E6DA3A}"/>
              </a:ext>
            </a:extLst>
          </p:cNvPr>
          <p:cNvSpPr txBox="1"/>
          <p:nvPr/>
        </p:nvSpPr>
        <p:spPr>
          <a:xfrm>
            <a:off x="6096000" y="5672759"/>
            <a:ext cx="219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Harvard Political Review</a:t>
            </a:r>
          </a:p>
        </p:txBody>
      </p:sp>
      <p:pic>
        <p:nvPicPr>
          <p:cNvPr id="11" name="Picture 10" descr="A person holding a box&#10;&#10;Description automatically generated with low confidence">
            <a:extLst>
              <a:ext uri="{FF2B5EF4-FFF2-40B4-BE49-F238E27FC236}">
                <a16:creationId xmlns:a16="http://schemas.microsoft.com/office/drawing/2014/main" id="{3755E5FD-38B8-4978-902F-029595DB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058" y="925997"/>
            <a:ext cx="5704334" cy="410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74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C223BF-9ABC-4A97-BF9A-C90BE748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1414367"/>
            <a:ext cx="5131724" cy="4413318"/>
          </a:xfrm>
        </p:spPr>
        <p:txBody>
          <a:bodyPr>
            <a:normAutofit/>
          </a:bodyPr>
          <a:lstStyle/>
          <a:p>
            <a:r>
              <a:rPr lang="en-US" dirty="0"/>
              <a:t>Constructive engagement</a:t>
            </a:r>
          </a:p>
          <a:p>
            <a:r>
              <a:rPr lang="en-US" dirty="0"/>
              <a:t>Successful re-entry</a:t>
            </a:r>
          </a:p>
          <a:p>
            <a:r>
              <a:rPr lang="en-US" dirty="0"/>
              <a:t>Reduced recidivism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0B98E-D8E3-4273-A0CA-387CE8A0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Parolee Challenges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8E0C165-1741-4844-AA58-DE008D45519C}"/>
              </a:ext>
            </a:extLst>
          </p:cNvPr>
          <p:cNvSpPr txBox="1">
            <a:spLocks/>
          </p:cNvSpPr>
          <p:nvPr/>
        </p:nvSpPr>
        <p:spPr>
          <a:xfrm>
            <a:off x="6916188" y="1414367"/>
            <a:ext cx="4900907" cy="4413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007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007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Food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Job training</a:t>
            </a:r>
          </a:p>
          <a:p>
            <a:r>
              <a:rPr lang="en-US" dirty="0"/>
              <a:t>Finding &amp; keeping a job</a:t>
            </a:r>
          </a:p>
          <a:p>
            <a:r>
              <a:rPr lang="en-US" dirty="0"/>
              <a:t>Legal assistance</a:t>
            </a:r>
          </a:p>
          <a:p>
            <a:r>
              <a:rPr lang="en-US" dirty="0"/>
              <a:t>Stable housing</a:t>
            </a:r>
          </a:p>
          <a:p>
            <a:r>
              <a:rPr lang="en-US" dirty="0"/>
              <a:t>Mental health services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Family dynamics</a:t>
            </a:r>
          </a:p>
          <a:p>
            <a:r>
              <a:rPr lang="en-US" dirty="0"/>
              <a:t>Affordable healthcare</a:t>
            </a:r>
          </a:p>
        </p:txBody>
      </p:sp>
      <p:pic>
        <p:nvPicPr>
          <p:cNvPr id="10" name="Picture 9" descr="A close-up of several street signs&#10;&#10;Description automatically generated with medium confidence">
            <a:extLst>
              <a:ext uri="{FF2B5EF4-FFF2-40B4-BE49-F238E27FC236}">
                <a16:creationId xmlns:a16="http://schemas.microsoft.com/office/drawing/2014/main" id="{16586F47-D90E-4F37-B8CD-16E18970B9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76" y="2655256"/>
            <a:ext cx="5302565" cy="332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30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B9CEBA-559A-4845-917C-D5E7B5D8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Nationwide, 4.5 million people are on probation or parole—twice the incarcerated population, including those in state and federal prisons and local jails.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Each year, almost 350,000 of those individuals return to </a:t>
            </a:r>
            <a:br>
              <a:rPr lang="en-US" sz="2000" dirty="0"/>
            </a:br>
            <a:r>
              <a:rPr lang="en-US" sz="2000" dirty="0"/>
              <a:t>jail or prison, often because of rule violations rather </a:t>
            </a:r>
            <a:br>
              <a:rPr lang="en-US" sz="2000" dirty="0"/>
            </a:br>
            <a:r>
              <a:rPr lang="en-US" sz="2000" dirty="0"/>
              <a:t>than new crimes. 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70% of America’s state prison inmates do not have a </a:t>
            </a:r>
            <a:br>
              <a:rPr lang="en-US" sz="2000" dirty="0"/>
            </a:br>
            <a:r>
              <a:rPr lang="en-US" sz="2000" dirty="0"/>
              <a:t>high school diploma.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More than 60% of all prison inmates are functionally </a:t>
            </a:r>
            <a:br>
              <a:rPr lang="en-US" sz="2000" dirty="0"/>
            </a:br>
            <a:r>
              <a:rPr lang="en-US" sz="2000" dirty="0"/>
              <a:t>illiterate. </a:t>
            </a:r>
            <a:endParaRPr lang="en-US" sz="2000" dirty="0">
              <a:cs typeface="Calibri"/>
            </a:endParaRPr>
          </a:p>
          <a:p>
            <a:pPr lvl="1">
              <a:spcBef>
                <a:spcPts val="1800"/>
              </a:spcBef>
            </a:pPr>
            <a:r>
              <a:rPr lang="en-US" sz="1800" dirty="0"/>
              <a:t>16% chance of returning to prison if they receive literacy help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70% chance of returning to prison if they receive no help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A6FF-B1C3-42DC-BFCA-5AFC7C36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Statistics: What are Yours?</a:t>
            </a:r>
          </a:p>
        </p:txBody>
      </p:sp>
      <p:pic>
        <p:nvPicPr>
          <p:cNvPr id="5" name="Picture 4" descr="A picture containing person, standing&#10;&#10;Description automatically generated">
            <a:extLst>
              <a:ext uri="{FF2B5EF4-FFF2-40B4-BE49-F238E27FC236}">
                <a16:creationId xmlns:a16="http://schemas.microsoft.com/office/drawing/2014/main" id="{9A237EC9-CD0E-7809-C1B0-16F0D2FCA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896" y="2479824"/>
            <a:ext cx="4620768" cy="308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82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872C2-C8E3-4408-AE44-A6C562E9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678674"/>
            <a:ext cx="11414760" cy="4304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All-in-one device providing: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Hand-held, body-worn computer</a:t>
            </a:r>
            <a:endParaRPr lang="en-US" dirty="0">
              <a:cs typeface="Calibri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cs typeface="Calibri"/>
              </a:rPr>
              <a:t>Unlimited communication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(voice, text, data &amp; hotspot)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cs typeface="Calibri"/>
              </a:rPr>
              <a:t>Instant access to resources</a:t>
            </a:r>
          </a:p>
          <a:p>
            <a:pPr lvl="1">
              <a:spcBef>
                <a:spcPts val="1200"/>
              </a:spcBef>
            </a:pPr>
            <a:endParaRPr lang="en-US" dirty="0">
              <a:cs typeface="Calibri"/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Cost-effective solution for connecting parolees to critical resources anytime, anywhere, reducing recidivism </a:t>
            </a:r>
          </a:p>
        </p:txBody>
      </p:sp>
      <p:pic>
        <p:nvPicPr>
          <p:cNvPr id="6" name="Picture 5" descr="A picture containing text, meter, parking, screenshot&#10;&#10;Description automatically generated">
            <a:extLst>
              <a:ext uri="{FF2B5EF4-FFF2-40B4-BE49-F238E27FC236}">
                <a16:creationId xmlns:a16="http://schemas.microsoft.com/office/drawing/2014/main" id="{F0542C11-6793-C659-71E7-9104BED19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556" y="1525381"/>
            <a:ext cx="5404104" cy="292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A9E452A-BF23-0AF5-62E0-46B04CE688B2}"/>
              </a:ext>
            </a:extLst>
          </p:cNvPr>
          <p:cNvSpPr txBox="1">
            <a:spLocks/>
          </p:cNvSpPr>
          <p:nvPr/>
        </p:nvSpPr>
        <p:spPr>
          <a:xfrm>
            <a:off x="374904" y="230912"/>
            <a:ext cx="11414760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CPR</a:t>
            </a:r>
            <a:r>
              <a:rPr lang="en-US" sz="4400" baseline="30000" dirty="0"/>
              <a:t>3</a:t>
            </a:r>
            <a:r>
              <a:rPr lang="en-US" sz="4400" baseline="30000" dirty="0">
                <a:solidFill>
                  <a:srgbClr val="FFCF01"/>
                </a:solidFill>
              </a:rPr>
              <a:t> </a:t>
            </a:r>
            <a:r>
              <a:rPr lang="en-US" sz="4400" dirty="0"/>
              <a:t>Powered by T-Mobile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FE379A-6C47-71A9-EF53-2C579B56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CPR</a:t>
            </a:r>
            <a:r>
              <a:rPr lang="en-US" sz="4400" baseline="30000" dirty="0"/>
              <a:t>3</a:t>
            </a:r>
            <a:r>
              <a:rPr lang="en-US" sz="4400" baseline="30000" dirty="0">
                <a:solidFill>
                  <a:srgbClr val="FFCF01"/>
                </a:solidFill>
              </a:rPr>
              <a:t> </a:t>
            </a:r>
            <a:r>
              <a:rPr lang="en-US" sz="4400" dirty="0"/>
              <a:t>Powered by T-Mobile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AC09E7-A498-4D17-AF78-46A99C44C127}"/>
              </a:ext>
            </a:extLst>
          </p:cNvPr>
          <p:cNvSpPr/>
          <p:nvPr/>
        </p:nvSpPr>
        <p:spPr>
          <a:xfrm>
            <a:off x="347938" y="3286873"/>
            <a:ext cx="11441725" cy="2445833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B070-ED21-4EBB-8944-E414DCA4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33656"/>
            <a:ext cx="11414760" cy="147282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The CPR</a:t>
            </a:r>
            <a:r>
              <a:rPr lang="en-US" sz="2400" baseline="30000" dirty="0"/>
              <a:t>3</a:t>
            </a:r>
            <a:r>
              <a:rPr lang="en-US" sz="2400" dirty="0"/>
              <a:t> solution is custom-built to provide access </a:t>
            </a:r>
            <a:br>
              <a:rPr lang="en-US" sz="2400" dirty="0"/>
            </a:br>
            <a:r>
              <a:rPr lang="en-US" sz="2400" dirty="0"/>
              <a:t>to many different resources.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Parolees simply tap the icon to access your list of</a:t>
            </a:r>
            <a:br>
              <a:rPr lang="en-US" sz="2400" dirty="0"/>
            </a:br>
            <a:r>
              <a:rPr lang="en-US" sz="2400" dirty="0"/>
              <a:t>available resources.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5C15-FEA1-4079-98E7-6C9DFF8A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Your CPR</a:t>
            </a:r>
            <a:r>
              <a:rPr lang="en-US" baseline="30000" dirty="0"/>
              <a:t>3</a:t>
            </a:r>
            <a:r>
              <a:rPr lang="en-US" baseline="30000" dirty="0">
                <a:solidFill>
                  <a:srgbClr val="EA0A8E"/>
                </a:solidFill>
              </a:rPr>
              <a:t> </a:t>
            </a:r>
            <a:r>
              <a:rPr lang="en-US" dirty="0"/>
              <a:t>Device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7AD5FC-2F26-4066-94E6-720D0A1B104F}"/>
              </a:ext>
            </a:extLst>
          </p:cNvPr>
          <p:cNvSpPr txBox="1">
            <a:spLocks/>
          </p:cNvSpPr>
          <p:nvPr/>
        </p:nvSpPr>
        <p:spPr>
          <a:xfrm>
            <a:off x="449645" y="3853321"/>
            <a:ext cx="2548213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Local food banks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Local churches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SNAP (food stamps)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WIC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99B4D-CDFC-453B-9B3D-5E79516709C1}"/>
              </a:ext>
            </a:extLst>
          </p:cNvPr>
          <p:cNvSpPr txBox="1">
            <a:spLocks/>
          </p:cNvSpPr>
          <p:nvPr/>
        </p:nvSpPr>
        <p:spPr>
          <a:xfrm>
            <a:off x="3365459" y="3853752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Legal Aid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Parole Officer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Court Dates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Drug Testing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Community Service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FB5012B-1676-4267-9DB1-8B6B7C62FDB8}"/>
              </a:ext>
            </a:extLst>
          </p:cNvPr>
          <p:cNvSpPr txBox="1">
            <a:spLocks/>
          </p:cNvSpPr>
          <p:nvPr/>
        </p:nvSpPr>
        <p:spPr>
          <a:xfrm>
            <a:off x="6264754" y="3852466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Telehealth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Mental Health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Local Clinics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Prescription Help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Medicaid/CHIP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05AC5F1-2731-42D5-B5FE-01D5E06023B6}"/>
              </a:ext>
            </a:extLst>
          </p:cNvPr>
          <p:cNvSpPr txBox="1">
            <a:spLocks/>
          </p:cNvSpPr>
          <p:nvPr/>
        </p:nvSpPr>
        <p:spPr>
          <a:xfrm>
            <a:off x="9208211" y="3852467"/>
            <a:ext cx="2560762" cy="1863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Suicide Prevention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Human Trafficking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Domestic Violence</a:t>
            </a:r>
          </a:p>
          <a:p>
            <a:pPr>
              <a:lnSpc>
                <a:spcPct val="70000"/>
              </a:lnSpc>
              <a:buClr>
                <a:srgbClr val="E20074"/>
              </a:buClr>
            </a:pPr>
            <a:r>
              <a:rPr lang="en-US" sz="1800" dirty="0"/>
              <a:t>Substance Abuse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FE65E20-F5DB-4538-9D4F-CCC342D326F1}"/>
              </a:ext>
            </a:extLst>
          </p:cNvPr>
          <p:cNvSpPr txBox="1">
            <a:spLocks/>
          </p:cNvSpPr>
          <p:nvPr/>
        </p:nvSpPr>
        <p:spPr>
          <a:xfrm>
            <a:off x="1024128" y="3447132"/>
            <a:ext cx="1969118" cy="297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Food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31D758-3420-44E1-A0D1-CF4B82916350}"/>
              </a:ext>
            </a:extLst>
          </p:cNvPr>
          <p:cNvSpPr txBox="1">
            <a:spLocks/>
          </p:cNvSpPr>
          <p:nvPr/>
        </p:nvSpPr>
        <p:spPr>
          <a:xfrm>
            <a:off x="3952029" y="3447132"/>
            <a:ext cx="1978815" cy="304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Legal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AE06E820-E435-42F6-A475-CB8B60701399}"/>
              </a:ext>
            </a:extLst>
          </p:cNvPr>
          <p:cNvSpPr txBox="1">
            <a:spLocks/>
          </p:cNvSpPr>
          <p:nvPr/>
        </p:nvSpPr>
        <p:spPr>
          <a:xfrm>
            <a:off x="6842088" y="3450633"/>
            <a:ext cx="1978815" cy="2970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Health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8CAB8140-28A2-4DF5-95D2-295DA4B4E19C}"/>
              </a:ext>
            </a:extLst>
          </p:cNvPr>
          <p:cNvSpPr txBox="1">
            <a:spLocks/>
          </p:cNvSpPr>
          <p:nvPr/>
        </p:nvSpPr>
        <p:spPr>
          <a:xfrm>
            <a:off x="9785545" y="3454823"/>
            <a:ext cx="1978815" cy="297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Crisis Hotline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6466E-C9C8-423D-976C-39A0A47BABDB}"/>
              </a:ext>
            </a:extLst>
          </p:cNvPr>
          <p:cNvSpPr txBox="1"/>
          <p:nvPr/>
        </p:nvSpPr>
        <p:spPr>
          <a:xfrm>
            <a:off x="347938" y="5450081"/>
            <a:ext cx="11441725" cy="400110"/>
          </a:xfrm>
          <a:prstGeom prst="rect">
            <a:avLst/>
          </a:prstGeom>
          <a:solidFill>
            <a:srgbClr val="EA0A8E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Icons can be an individual app, a link to a webpage, or a folder containing multiple apps and webpage links.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D31BF0A-65AC-4EF8-A31A-2F7B46CD4A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98" y="3372763"/>
            <a:ext cx="457200" cy="45276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72CE39A-24BD-44D6-8EFE-C685484BF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07" y="3372761"/>
            <a:ext cx="457200" cy="45276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89469254-DE74-458B-8FCB-2CF0B94BBC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345" y="3372761"/>
            <a:ext cx="457200" cy="45276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8F537F81-D5F4-4F28-90D5-2DCBE72343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829" y="3369262"/>
            <a:ext cx="457200" cy="452761"/>
          </a:xfrm>
          <a:prstGeom prst="rect">
            <a:avLst/>
          </a:prstGeom>
        </p:spPr>
      </p:pic>
      <p:pic>
        <p:nvPicPr>
          <p:cNvPr id="12" name="Picture 11" descr="A picture containing text, meter, parking, screenshot&#10;&#10;Description automatically generated">
            <a:extLst>
              <a:ext uri="{FF2B5EF4-FFF2-40B4-BE49-F238E27FC236}">
                <a16:creationId xmlns:a16="http://schemas.microsoft.com/office/drawing/2014/main" id="{D4EB08D7-1D64-536C-DBD1-7068CE60C1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392" y="631516"/>
            <a:ext cx="4489704" cy="243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6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95" y="0"/>
            <a:ext cx="10439891" cy="1180730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r>
              <a:rPr lang="en-US" dirty="0"/>
              <a:t>Workforce Development &amp; Careers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C0ED115-5021-8B69-3CEC-07A14A15780D}"/>
              </a:ext>
            </a:extLst>
          </p:cNvPr>
          <p:cNvSpPr txBox="1">
            <a:spLocks/>
          </p:cNvSpPr>
          <p:nvPr/>
        </p:nvSpPr>
        <p:spPr>
          <a:xfrm>
            <a:off x="418241" y="1515187"/>
            <a:ext cx="5000154" cy="1018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2200" b="1" dirty="0"/>
              <a:t>Training and/or jobs icons provide access to a folder with basic education, skills training, and job resources.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B70B66-C511-4422-B233-1AAFB57F6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916" y="3127097"/>
            <a:ext cx="4090092" cy="221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handwear&#10;&#10;Description automatically generated">
            <a:extLst>
              <a:ext uri="{FF2B5EF4-FFF2-40B4-BE49-F238E27FC236}">
                <a16:creationId xmlns:a16="http://schemas.microsoft.com/office/drawing/2014/main" id="{2AE96DA5-8CB0-441D-BF65-16693F8E0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865" y="3611070"/>
            <a:ext cx="1970239" cy="221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rrow: Bent 2">
            <a:extLst>
              <a:ext uri="{FF2B5EF4-FFF2-40B4-BE49-F238E27FC236}">
                <a16:creationId xmlns:a16="http://schemas.microsoft.com/office/drawing/2014/main" id="{0EE1C86C-A716-71A5-AD74-21730AC4288E}"/>
              </a:ext>
            </a:extLst>
          </p:cNvPr>
          <p:cNvSpPr/>
          <p:nvPr/>
        </p:nvSpPr>
        <p:spPr>
          <a:xfrm>
            <a:off x="3141218" y="2488268"/>
            <a:ext cx="2277177" cy="661586"/>
          </a:xfrm>
          <a:prstGeom prst="bentArrow">
            <a:avLst>
              <a:gd name="adj1" fmla="val 21774"/>
              <a:gd name="adj2" fmla="val 24295"/>
              <a:gd name="adj3" fmla="val 25000"/>
              <a:gd name="adj4" fmla="val 43750"/>
            </a:avLst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A7C14A-1FA2-C0FD-7049-AF56C2EBB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821" y="1949255"/>
            <a:ext cx="2091876" cy="386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A0B68B6-BE5C-BD3A-2B61-018B7A32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595" y="2637244"/>
            <a:ext cx="2897591" cy="753373"/>
          </a:xfrm>
          <a:prstGeom prst="rect">
            <a:avLst/>
          </a:prstGeom>
        </p:spPr>
      </p:pic>
      <p:pic>
        <p:nvPicPr>
          <p:cNvPr id="15" name="Picture 1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75F1A3F3-AAA1-9D0E-D9A9-F90E20394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595" y="4054191"/>
            <a:ext cx="2897591" cy="8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420ED-A1AB-310D-FA5F-C6F4F828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38" y="2928886"/>
            <a:ext cx="11414760" cy="3566579"/>
          </a:xfrm>
        </p:spPr>
        <p:txBody>
          <a:bodyPr>
            <a:normAutofit/>
          </a:bodyPr>
          <a:lstStyle/>
          <a:p>
            <a:r>
              <a:rPr lang="en-US" sz="2200" dirty="0"/>
              <a:t>Google Maps and Access to </a:t>
            </a:r>
            <a:br>
              <a:rPr lang="en-US" sz="2200" dirty="0"/>
            </a:br>
            <a:r>
              <a:rPr lang="en-US" sz="2200" dirty="0"/>
              <a:t>Transportation Options </a:t>
            </a:r>
          </a:p>
          <a:p>
            <a:r>
              <a:rPr lang="en-US" sz="2200" dirty="0"/>
              <a:t>Simplify Mobility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2D65DB-E1F3-6DE5-184B-F99BC237463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E2B44"/>
          </a:solidFill>
        </p:spPr>
        <p:txBody>
          <a:bodyPr/>
          <a:lstStyle/>
          <a:p>
            <a:r>
              <a:rPr lang="en-US"/>
              <a:t>Access to Maps &amp; Transportation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847A05-CE5F-E1FD-8C29-1383E0E91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56" y="3095263"/>
            <a:ext cx="3611505" cy="20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C6F941-B516-562E-462E-1D20B626E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4267" y="4257709"/>
            <a:ext cx="1176009" cy="147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rrow: Bent 13">
            <a:extLst>
              <a:ext uri="{FF2B5EF4-FFF2-40B4-BE49-F238E27FC236}">
                <a16:creationId xmlns:a16="http://schemas.microsoft.com/office/drawing/2014/main" id="{34253479-F4F1-CB53-AA05-8B0E46B010BD}"/>
              </a:ext>
            </a:extLst>
          </p:cNvPr>
          <p:cNvSpPr/>
          <p:nvPr/>
        </p:nvSpPr>
        <p:spPr>
          <a:xfrm flipH="1" flipV="1">
            <a:off x="8680590" y="4144266"/>
            <a:ext cx="2277177" cy="851396"/>
          </a:xfrm>
          <a:prstGeom prst="bentArrow">
            <a:avLst>
              <a:gd name="adj1" fmla="val 21774"/>
              <a:gd name="adj2" fmla="val 24295"/>
              <a:gd name="adj3" fmla="val 25000"/>
              <a:gd name="adj4" fmla="val 43750"/>
            </a:avLst>
          </a:prstGeom>
          <a:solidFill>
            <a:srgbClr val="FFCF01"/>
          </a:solidFill>
          <a:ln>
            <a:solidFill>
              <a:srgbClr val="FFC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meter, parking, screenshot&#10;&#10;Description automatically generated">
            <a:extLst>
              <a:ext uri="{FF2B5EF4-FFF2-40B4-BE49-F238E27FC236}">
                <a16:creationId xmlns:a16="http://schemas.microsoft.com/office/drawing/2014/main" id="{D759F752-30CC-F9A5-B952-B9560F4E3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280" y="1375314"/>
            <a:ext cx="4752142" cy="257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74B214-09D1-7058-8A4F-39D5706344B1}"/>
              </a:ext>
            </a:extLst>
          </p:cNvPr>
          <p:cNvSpPr txBox="1">
            <a:spLocks/>
          </p:cNvSpPr>
          <p:nvPr/>
        </p:nvSpPr>
        <p:spPr>
          <a:xfrm>
            <a:off x="263638" y="1443025"/>
            <a:ext cx="4275111" cy="1195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D100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/>
              <a:t>Map and transportation icons provide the ability to plan public transit usage and routes.</a:t>
            </a:r>
          </a:p>
        </p:txBody>
      </p:sp>
    </p:spTree>
    <p:extLst>
      <p:ext uri="{BB962C8B-B14F-4D97-AF65-F5344CB8AC3E}">
        <p14:creationId xmlns:p14="http://schemas.microsoft.com/office/powerpoint/2010/main" val="6085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1D6FAE-C34C-BA83-F155-778FFB9ACF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589" y="2166203"/>
            <a:ext cx="1593788" cy="345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5B7823-3CCB-8A46-8818-E6D5EEA8EF4E}"/>
              </a:ext>
            </a:extLst>
          </p:cNvPr>
          <p:cNvSpPr txBox="1"/>
          <p:nvPr/>
        </p:nvSpPr>
        <p:spPr>
          <a:xfrm>
            <a:off x="4178224" y="1648301"/>
            <a:ext cx="372793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Virtual Support Groups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63A17-01CA-60E6-0F82-79CF2A379B12}"/>
              </a:ext>
            </a:extLst>
          </p:cNvPr>
          <p:cNvSpPr txBox="1"/>
          <p:nvPr/>
        </p:nvSpPr>
        <p:spPr>
          <a:xfrm>
            <a:off x="8280495" y="1648301"/>
            <a:ext cx="32102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/>
              <a:t>Music &amp; Meditation 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BA16C-922F-38AF-AAAD-183B60FE592E}"/>
              </a:ext>
            </a:extLst>
          </p:cNvPr>
          <p:cNvSpPr txBox="1"/>
          <p:nvPr/>
        </p:nvSpPr>
        <p:spPr>
          <a:xfrm>
            <a:off x="372597" y="1648301"/>
            <a:ext cx="361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Workforce Development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E0AF98B-9B59-7D74-F7CE-6089CF807E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079" y="2156579"/>
            <a:ext cx="1598224" cy="346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48A9B19A-4BBA-A833-7F55-38788682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30188"/>
            <a:ext cx="11195050" cy="95091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/>
              <a:t>Teach, Reach &amp; Motivate With Videos </a:t>
            </a:r>
            <a:br>
              <a:rPr lang="en-US" sz="4000"/>
            </a:br>
            <a:endParaRPr lang="en-US" sz="4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DAA3F-0156-5B67-6160-A40DA9532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0935" y="2155838"/>
            <a:ext cx="1598565" cy="346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9142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d08029d-264c-4b16-b72e-ffd2d74bba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EA30FAE23664785179591451F8366" ma:contentTypeVersion="12" ma:contentTypeDescription="Create a new document." ma:contentTypeScope="" ma:versionID="16dc20944a51199f480cb764c928bd68">
  <xsd:schema xmlns:xsd="http://www.w3.org/2001/XMLSchema" xmlns:xs="http://www.w3.org/2001/XMLSchema" xmlns:p="http://schemas.microsoft.com/office/2006/metadata/properties" xmlns:ns2="4d08029d-264c-4b16-b72e-ffd2d74bbac9" xmlns:ns3="fb9fa539-223b-44f4-b824-ae5f1ade578e" targetNamespace="http://schemas.microsoft.com/office/2006/metadata/properties" ma:root="true" ma:fieldsID="57b3dfd637eafaf46f74e9560f895bf5" ns2:_="" ns3:_="">
    <xsd:import namespace="4d08029d-264c-4b16-b72e-ffd2d74bbac9"/>
    <xsd:import namespace="fb9fa539-223b-44f4-b824-ae5f1ade5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8029d-264c-4b16-b72e-ffd2d74bb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a539-223b-44f4-b824-ae5f1ade5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E4570-FED5-413C-8483-6350F9F11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F280BA-81DC-4EF5-91BF-4800471FB56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4d08029d-264c-4b16-b72e-ffd2d74bbac9"/>
    <ds:schemaRef ds:uri="http://purl.org/dc/terms/"/>
    <ds:schemaRef ds:uri="http://schemas.openxmlformats.org/package/2006/metadata/core-properties"/>
    <ds:schemaRef ds:uri="fb9fa539-223b-44f4-b824-ae5f1ade578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2F6E4D-2D52-4970-A52E-803706098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8029d-264c-4b16-b72e-ffd2d74bbac9"/>
    <ds:schemaRef ds:uri="fb9fa539-223b-44f4-b824-ae5f1ade5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591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CPR3  Connecting People to Resources</vt:lpstr>
      <vt:lpstr>CPR3 : Connecting People to Resources</vt:lpstr>
      <vt:lpstr>Parolee Challenges</vt:lpstr>
      <vt:lpstr>National Statistics: What are Yours?</vt:lpstr>
      <vt:lpstr>CPR3 Powered by T-Mobile</vt:lpstr>
      <vt:lpstr>Customizing Your CPR3 Device</vt:lpstr>
      <vt:lpstr>Workforce Development &amp; Careers</vt:lpstr>
      <vt:lpstr>Access to Maps &amp; Transportation</vt:lpstr>
      <vt:lpstr>Teach, Reach &amp; Motivate With Videos  </vt:lpstr>
      <vt:lpstr>CPR3 Unlimited Communication</vt:lpstr>
      <vt:lpstr>CPR3 Equity &amp; Access</vt:lpstr>
      <vt:lpstr>Getting Started…</vt:lpstr>
      <vt:lpstr>Impact of the CPR3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CPR3 - Connecting People to Resources</dc:title>
  <cp:lastModifiedBy>Kelly Futrell</cp:lastModifiedBy>
  <cp:revision>18</cp:revision>
  <dcterms:modified xsi:type="dcterms:W3CDTF">2023-12-22T14:16:07Z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0x010100CD0EA30FAE23664785179591451F8366</vt:lpwstr>
  </property>
</Properties>
</file>